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FF48A9-609C-46E1-9E79-C45C3F6E7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5D536-D3EB-40AC-AA89-15E31465A4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D3F75A-8B24-4E27-8725-5A32A4195C12}" type="datetimeFigureOut">
              <a:rPr lang="id-ID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9873C3-7A49-495D-B394-EE76DC507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F6F958-517C-4083-9525-7F2C5ADC1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49115-270A-4A1D-A05F-FDEFB32689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B631-D94C-4609-B4D9-7A5A61CD9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4CB415-2306-4E54-A0E1-D4123D519A78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21C9363-1239-493E-8A23-067DC8320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A08754C-4511-4251-B31C-4AA0BB42CF86}" type="slidenum">
              <a:rPr lang="en-US" altLang="en-US" sz="1200" smtClean="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06863F14-18C4-4C21-8FA7-2AE1BE6272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88034AD-2455-4FC1-A4E5-797F5D225C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Bahasa representasi harus dapat membuat seorang pemrogram mampu mengekspresikan pengetahuan yang diperlukan untuk mendapatkan solusi problema, dapat diterjemahkan ke dalam bahasa pemrograman dan dapat disimpan</a:t>
            </a:r>
          </a:p>
        </p:txBody>
      </p:sp>
    </p:spTree>
    <p:extLst>
      <p:ext uri="{BB962C8B-B14F-4D97-AF65-F5344CB8AC3E}">
        <p14:creationId xmlns:p14="http://schemas.microsoft.com/office/powerpoint/2010/main" val="180407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9C6380F-E0EC-4E64-A66F-480D48E53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B9E11FF-43FE-4687-81FD-E179871AF20B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D8012E-2F17-4C33-B302-3D5E9A67E4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0B13133-35CD-4B74-8619-386DBB20A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96999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3DA5F07-055D-47C7-90EB-91A37EF16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5BBDF2E-E276-4265-AC94-AC7B05944684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E1F361-5127-4370-B840-B0E89DED24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898B865-7DA0-4AAF-98BF-AE56FE3B2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01308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6E7F23E-3698-473B-89F2-79B9A6140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021B76B-B5D5-4574-B6F6-B726844C1895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7BC758-ED4F-4311-8434-5E72EC5BAD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38B93BC-9BFF-4414-B660-D37BFFFEA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35434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121BEB6-4199-4E74-969A-9BCA598F9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D57E5A9-B7C6-4DED-97D4-FF9DB04BF11B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C35A87D-2D91-485E-A363-AB6C4F7A16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7B37176-6FDD-4B4B-B498-1E0F7C6E1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65625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7094B69-C398-4990-96CE-1F0F50D24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E58F8AA-8841-43E5-8A52-9D6DB53726DA}" type="slidenum">
              <a:rPr lang="en-US" altLang="en-US" sz="120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83EAA1C-A19C-4977-974F-201D5D25FF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4275E96-01A3-4688-8ED6-9FD965CB3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78040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464960F-CCA0-48C2-96B8-66C346036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590DB1B-FFC0-4116-9373-9637FD843AE9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CB2CF6F2-A154-403F-9B56-D89568ECBE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CBADC73E-72BC-4A72-9BA4-D1C115846E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295280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317A3CB-DFFD-45B4-91F0-22C7756ED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01E1FAC-E896-42F3-ABA7-77D3B81C0C84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5A8EC20C-357D-481A-BE9D-2D6CF99A17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4B982FC-AA01-4F53-AE83-809368DA1D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99075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46B4AFC-359E-4A42-9D9E-8BD2DE5A9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F31D7A2-25E3-4E1A-8A67-600CF33DC8AC}" type="slidenum">
              <a:rPr lang="en-US" altLang="en-US" sz="120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4B135EA5-14A0-4B08-A7BF-65F0445C44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C3AC4802-4298-46A7-AF7D-05E1C8D9B0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172909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64BB60D-790B-4D60-83C0-1256B71E2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42A06C7-32DC-49B8-B27C-3D563A8C8C2E}" type="slidenum">
              <a:rPr lang="en-US" altLang="en-US" sz="120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4F8661BD-B68D-4244-B875-D87EF18509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B987769A-6F01-441B-B495-443E1E4286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36781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6B76936-30A7-4D29-82A5-7403BA9B8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D313591-BE0B-41BC-A772-4874EDA07537}" type="slidenum">
              <a:rPr lang="en-US" altLang="en-US" sz="120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1732C77C-8485-4D67-AD14-1352C8E26B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88D8D6B1-56BA-48C3-83F5-6E237C3D29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73302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F0F5C20-87EE-4F1A-9424-40905C21F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838F4A-8AA3-4845-BE2E-32FB9E369098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448CC91-8C40-454C-BF7E-212118F9AD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3093F34-0FBC-48F9-8AE4-DA27E16D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Bahasa representasi harus dapat membuat seorang pemrogram mampu mengekspresikan pengetahuan yang diperlukan untuk mendapatkan solusi problema, dapat diterjemahkan ke dalam bahasa pemrograman dan dapat disimpan</a:t>
            </a:r>
          </a:p>
        </p:txBody>
      </p:sp>
    </p:spTree>
    <p:extLst>
      <p:ext uri="{BB962C8B-B14F-4D97-AF65-F5344CB8AC3E}">
        <p14:creationId xmlns:p14="http://schemas.microsoft.com/office/powerpoint/2010/main" val="3385735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B4CA5BD-D5F9-4A69-B81A-359B30D80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5B67D51-4AFD-4B81-9621-D9E010E2438A}" type="slidenum">
              <a:rPr lang="en-US" altLang="en-US" sz="120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A9C9E2-C0EB-4DC1-9605-24C73F6000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1609FD0-8481-4687-86E4-086EC7651D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835089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FA72EF4-F2D9-49DD-8D30-DD4CDFDBE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80AA005-931E-459B-86B1-ACE35F30A3C6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20F5A069-A485-4336-8940-2FD8E06957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A4724F8-89BE-444C-B05A-E7961FE67A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856344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6714B67-1388-4E23-AA12-9DC2823C0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7CD2B36-4CE4-4692-9C49-80EA6345AD14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F58FCCA4-F7AB-4F6E-81CC-4FAC7947B6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683E0B8-312B-4746-B561-7E1A65EDCE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4165433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4385B37-F959-406B-9C31-504D0752E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92DB58C-A9FC-4F68-BF21-E0037EAEACEB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70BB02E8-5CE0-42E6-B7EF-E9627C6AA2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FDE1B610-F890-4132-9655-A2DF588323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993240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0B3445AE-C79E-4130-96EB-228E75ADB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E920403-C929-4EEB-813B-8B66F54A3098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FDD98B9-7121-485F-A83B-FE571CC52D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7C11DF4-A8FA-4A0F-805F-B972C800E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71521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80A8536-BC16-40EE-8749-B505BB78E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151BE0B-F587-49CA-B4FC-F232D617A5AC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1191E5A-1B4E-482C-B8D5-9963B8A20A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F6884F9-1403-4ED1-AC32-7ED870589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703213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14B1D3E-5BA3-4B4B-8A44-952A488F3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1A42E11-28A4-46EE-99DA-EB2FEEAF5578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A98EABF-9AD1-409C-B9ED-31C94A906B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037A3E1-B566-4287-93E6-2779E2A63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73027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87C7C0F-C521-4F99-9AF1-2B61FAFAD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2B0B599-5B6A-43F6-A96D-A90491AC64D6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B39B4AD-4930-44B5-AF2A-C13DFF50A2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87C2854-C27C-45B3-B3FE-75A2840C9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440945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C396C20-8479-4772-A5A3-AAF053BA9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49DABFD-249A-4C45-B9FF-7D990AE2F72B}" type="slidenum">
              <a:rPr lang="en-US" altLang="en-US" sz="120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1B653927-253C-4143-A22B-08A7480B65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39E14FC-D205-4572-8DB0-6FF567E84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047776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2FA548D-5E65-4008-930D-1BD39DB4C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6FBE8C6-B368-46C5-AE61-4B738B8427EE}" type="slidenum">
              <a:rPr lang="en-US" altLang="en-US" sz="120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E046221-7FF4-4712-96AE-DFCE9ED9FE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8CE60FD-A881-4E53-A190-1671E6661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413448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D3E918E-4670-438F-A926-789F4A0DB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B4AE11C-F8EC-4D3D-B195-9066C4D2F3B1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6793C594-DAF4-4A08-B077-66D0204D9E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230B6C1-336A-44E0-93A5-8E98F8F1CE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84750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9B4A0F0-D72D-4F9F-A0B0-01E92F3AF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BA7D0BC-792E-47A9-ABC0-9AE12FE28C85}" type="slidenum">
              <a:rPr lang="en-US" altLang="en-US" sz="120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35811DB-239D-4821-8389-12D65DD934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6BFE2AE-93D9-4FD2-B3FA-E4EAC2D26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4008583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50111623-BADC-4760-9A4E-D156B4768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5A82D34-0E86-43B4-8938-A38083271526}" type="slidenum">
              <a:rPr lang="en-US" altLang="en-US" sz="120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7C9E8D9-403B-4C1D-984A-6BB4C24C4C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C6C9577-4C32-4519-AD2B-1F140B4C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686413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C2889308-C307-4001-801F-E59D36428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F7BD4BB-13BB-4813-96A5-3F9517F4F766}" type="slidenum">
              <a:rPr lang="en-US" altLang="en-US" sz="120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6B767A7-620E-42F6-8EA4-D4361FD1AD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00510E3-5BB2-40F3-97AE-38E3A0983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328549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91DA560-6F33-4907-831E-163B320AD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C17C1EE-DC3D-4F4F-B57F-A5C8FDE2E1FB}" type="slidenum">
              <a:rPr lang="en-US" altLang="en-US" sz="120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072D59D-18AA-4533-881F-E47A261194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E96CA18-A4BA-41A7-A5FC-8392FB438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4252664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4F6E19C8-A883-450D-BA7B-806732E23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F581FC-A45F-4773-97DF-4FAB0AF17F3A}" type="slidenum">
              <a:rPr lang="en-US" altLang="en-US" sz="1200" smtClean="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C3FE9BE-9F22-49AF-BF1F-0BDFE6EA2A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27195FD-C295-4013-9D8C-61F809BA4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88965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E76DD07-1837-48CD-8293-A981E0F9C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6AE6383-13F6-4429-A7A3-BE230FF67BD5}" type="slidenum">
              <a:rPr lang="en-US" altLang="en-US" sz="120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20D622C0-F6C8-4BB1-AEBF-4C3A0B1F0C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6A3F40E-FD25-43F9-8954-78427CB6B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073825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0CC17D2-F328-4FC5-AA2D-E57571FCA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04CC731-3C31-4FE5-8410-A1A32311665B}" type="slidenum">
              <a:rPr lang="en-US" altLang="en-US" sz="120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FF5C621-8B49-4544-9D88-325BB1F50D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CCB5ADE-C3F3-4D9A-B59E-BF3104C49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945573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519AC79-1198-466D-AE84-DB1B73826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D37A515-71FB-4761-94C8-01B5028C3C46}" type="slidenum">
              <a:rPr lang="en-US" altLang="en-US" sz="1200" smtClean="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0B8EDA0-309A-49C4-A1D3-5D0E7817E2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D23D200-7CC1-4CCF-B8F0-95ABEADC7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6232343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42D3DAD-544C-4707-ACA9-3D8E9E8E6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F4D17EC-3560-4E78-BA26-F37B6D34CA3F}" type="slidenum">
              <a:rPr lang="en-US" altLang="en-US" sz="1200" smtClean="0">
                <a:solidFill>
                  <a:schemeClr val="tx1"/>
                </a:solidFill>
              </a:rPr>
              <a:pPr/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8AD17F8E-16B2-4398-9416-AF1EBEA89F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AB15AEE-382A-4791-A7C0-ECBF40FE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632645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2832B88F-CCB4-4F15-BD41-4CF3FB379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2F52027-2FEA-481C-A536-5379D69A5028}" type="slidenum">
              <a:rPr lang="en-US" altLang="en-US" sz="1200" smtClean="0">
                <a:solidFill>
                  <a:schemeClr val="tx1"/>
                </a:solidFill>
              </a:rPr>
              <a:pPr/>
              <a:t>46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96B7C099-C199-4BB1-AEEC-DC300C1765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1CB072D-3B5D-4367-811A-46BA05D71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90435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BABCD88-377C-416D-BB4A-031A7BB2C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EE2B8D3-FFEA-4418-90F6-EBE2C3480447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F46973F7-EA1B-4A14-874F-E90FDD6D1E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10F0A3C0-D74B-498D-827D-B2F611BEAD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ada 2 penalaran yang dapat dilakukan untuk mendapatkan konklusi</a:t>
            </a:r>
          </a:p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deduktif dan induktif</a:t>
            </a:r>
          </a:p>
        </p:txBody>
      </p:sp>
    </p:spTree>
    <p:extLst>
      <p:ext uri="{BB962C8B-B14F-4D97-AF65-F5344CB8AC3E}">
        <p14:creationId xmlns:p14="http://schemas.microsoft.com/office/powerpoint/2010/main" val="12169343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7FE5947-08C5-421C-AB7E-3FA8510DA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A262A4E-218E-4A30-9864-9AF243E5DA97}" type="slidenum">
              <a:rPr lang="en-US" altLang="en-US" sz="1200" smtClean="0">
                <a:solidFill>
                  <a:schemeClr val="tx1"/>
                </a:solidFill>
              </a:rPr>
              <a:pPr/>
              <a:t>47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65291CA7-CC9D-4CF7-8BFB-91A19058D9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FBC6F1E-2BEF-43BE-9B31-948286D06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8171287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2F9A8729-4764-427C-B5D3-6F82A9067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3C2DF6D-62F6-4214-86B5-41A12B3575EA}" type="slidenum">
              <a:rPr lang="en-US" altLang="en-US" sz="1200" smtClean="0">
                <a:solidFill>
                  <a:schemeClr val="tx1"/>
                </a:solidFill>
              </a:rPr>
              <a:pPr/>
              <a:t>48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C7BFE351-F7D1-4614-83A3-78CB87B83D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60AD6FFA-0BD9-4F7C-B371-F5AEA42DA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62213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A558A3DA-5DDA-404E-AEC9-07C5DA9A14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73DB7C1-DE53-4494-AEC3-572843088713}" type="slidenum">
              <a:rPr lang="en-US" altLang="en-US" sz="1200" smtClean="0">
                <a:solidFill>
                  <a:schemeClr val="tx1"/>
                </a:solidFill>
              </a:rPr>
              <a:pPr/>
              <a:t>49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912CDF-748C-417D-B2A9-4FF346F1CE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0FB1030D-9724-4080-A2F5-B5F48B24F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57000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E6941A9-182B-49A3-8B43-EEDC3651D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62E2ED9-D707-4622-BAA6-C71B90466D1A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105DCF2-6A20-48CB-B45D-D07C9DFF0B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2BBB172-E658-43AE-B3B9-B105927F85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3354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693CB16-FFC6-47A5-8871-349DAD937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E15C139-458E-447A-95C1-EF37522CDB1A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82EAF0B5-2079-4AC1-9740-E15A336F89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16107C2-71EE-4541-846C-E5F87704EA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259593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FDA2C2F-6391-402D-AE22-80D56F8F4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CF58549-190C-4A88-8DEB-47F02C5D4567}" type="slidenum">
              <a:rPr lang="en-US" altLang="en-US" sz="120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E920AF26-8215-426F-ADE5-409CABAF40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0613E8C-A06D-43FD-A1BD-B9AB671F62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306139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A1726D-82D5-492C-A29D-C228B273C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EDB9CE3-97C3-4878-A75F-8209BC96B4DB}" type="slidenum">
              <a:rPr lang="en-US" altLang="en-US" sz="1200" smtClean="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6FD1E7C-93AE-4095-8898-0608CC0A9A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C80F1DB-CB1A-47FE-88BB-F9CD7063B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57346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6A6DDB8-0695-4064-AD69-2FF6BB31BF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13785F2-082C-4E49-BCD6-A80925DE28A3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373B2E4-C5AD-4872-847C-9E570F8E1A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A5B893F-7536-4A6F-8D15-22B176C6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bentuk representasi tertua</a:t>
            </a:r>
          </a:p>
        </p:txBody>
      </p:sp>
    </p:spTree>
    <p:extLst>
      <p:ext uri="{BB962C8B-B14F-4D97-AF65-F5344CB8AC3E}">
        <p14:creationId xmlns:p14="http://schemas.microsoft.com/office/powerpoint/2010/main" val="17766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6DD9-1881-4BEB-AB17-6C31B688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F892-AF72-4C6C-A32D-9306BD8F104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41A6-2892-49E3-A6C5-D142528B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306B4-5D96-45CD-97E1-35207512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4368-D582-46CD-A409-1A1AB1821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2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C188-96C2-426E-8D82-EBFF3ED4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009-348E-46F1-B2E3-E63205D9DD2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EF9C-6113-49E4-A826-0903AAB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BF7F-202D-4A2C-AFEA-DF16F36B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FD2A-39CC-4AB2-AFF1-FE39A9CAE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37DA-3A3C-4065-9ED0-ACC896F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6621-6AB2-4B1D-B86D-95C6DA35B6C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A4E04-CFF2-4A2A-930E-0D3B5F9A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137-49F7-4A77-BF1E-3AA208DE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9FC4-BE99-494C-B81F-7AAE48D2C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1FBA-327C-4892-B4E7-9C2F8659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35B5-63D1-4362-9EEE-BFF36FC90A5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8204-5259-44A2-87C7-0E179192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01B5-8F26-4228-9759-49E71E94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4805-E11A-4E6D-AA65-80B93419C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C370-EE56-4F25-93A7-C5CD22B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A42-8058-4B7C-BDF9-41289313A59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52CB-14FF-404B-9D9F-452F870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1F83-2171-408D-9B02-16A44ADC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78BD-AF0F-425A-A4D6-EEB4D4416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1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C9E4A2-AC33-42EB-BE0E-74F0E392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4B57-DC53-4A88-99AF-E6E6F12D8584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82B9C-BE2E-4051-9EB5-A717663F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EA317E-8C3F-44E3-8CD5-39D35066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C211-C3F9-43E1-880D-893285B1C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76C1FF-646B-4EA5-A405-E2724FD5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17EF-17C1-4187-B6B7-F5366F01D606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4B5764-BAF3-4F39-A29A-3152F27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DE7B10-7C02-4332-8C1B-78843B7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C5B0-5D53-4A7B-AFB1-4D1F93320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D089B-8216-4A7B-818B-69EB808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605-C4F9-4B59-9AD3-DE0D07EBFC1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0C25B6-02B3-4352-B3B9-D69F2A8F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E6573-63F3-4E9F-9C4D-0771A92C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C0BFB-F61A-4877-BFBF-B6F37421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6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444EE5-0FD8-4106-88E4-D02953A5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1F0-46C1-4F32-A556-251AC4F15702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E66984-C2B7-4CD2-8AE8-32620B89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47E66-068E-4947-B573-DEB3F693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214B-787B-4932-BACA-BC4E4528D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0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6070A-BB63-48FA-B396-D96033B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7D5B-5582-42CF-96DB-AB9A6D5E62BC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F5F4E7-85A4-44FE-986E-2F464BF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C066D2-4E82-4FEA-985B-4DA58615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021-A246-4623-8B5C-B85261E37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95E9E7-AA6F-4BE9-86BB-2AD41A21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FA0A-71B6-475C-A53C-A868BEFA56E5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A441AA-36EE-4A92-9B68-4CDEFF28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F4070-DB7B-41F3-B668-91D2349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25D4-55A7-4044-9CD6-CBA9DBA5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FCD787-3BB9-4735-AD1C-A64FD09847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B7010F-D7C4-414C-B925-3811F0457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510D-AB8A-4397-AE64-B1E62C0D9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8670C-F781-4A46-B2E7-2C4FC4EEA1E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9714-027F-4402-803B-F63C04CE0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7111-BBE8-4A8C-BDDE-C23304F9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D5C7DF4-6CA2-4EFF-9E26-14EB85623F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>
            <a:extLst>
              <a:ext uri="{FF2B5EF4-FFF2-40B4-BE49-F238E27FC236}">
                <a16:creationId xmlns:a16="http://schemas.microsoft.com/office/drawing/2014/main" id="{C4ABD973-C825-45D2-BBFD-F55D2B10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20459E61-479B-4415-BE6D-937D0346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Representasi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Pengetahuan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0DCED-DEEA-4CDF-ADE0-470054496A1A}"/>
              </a:ext>
            </a:extLst>
          </p:cNvPr>
          <p:cNvSpPr/>
          <p:nvPr/>
        </p:nvSpPr>
        <p:spPr>
          <a:xfrm>
            <a:off x="6477000" y="487475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M. </a:t>
            </a:r>
            <a:r>
              <a:rPr lang="en-US" dirty="0" err="1">
                <a:solidFill>
                  <a:schemeClr val="bg1"/>
                </a:solidFill>
              </a:rPr>
              <a:t>Bahrul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Ulum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M.Kom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E90EB-E944-4DD0-92C3-06D5DED6D92A}"/>
              </a:ext>
            </a:extLst>
          </p:cNvPr>
          <p:cNvSpPr/>
          <p:nvPr/>
        </p:nvSpPr>
        <p:spPr>
          <a:xfrm>
            <a:off x="6791189" y="292988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</a:rPr>
              <a:t>Pertemuan</a:t>
            </a:r>
            <a:r>
              <a:rPr lang="en-US" altLang="en-US" b="1" dirty="0">
                <a:solidFill>
                  <a:schemeClr val="bg1"/>
                </a:solidFill>
              </a:rPr>
              <a:t> Ke-4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1F3F096-F258-41A0-AF9D-9CD38AAF2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8859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Teknik </a:t>
            </a:r>
            <a:r>
              <a:rPr lang="en-US" sz="2400" dirty="0" err="1">
                <a:solidFill>
                  <a:schemeClr val="bg1"/>
                </a:solidFill>
              </a:rPr>
              <a:t>Informatika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Ilmu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Komputer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ECECD721-855B-4019-AE39-C5F0A035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F9A099AC-0F0E-48DD-BDDB-2D362E5E1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F2B5E20-6A6A-4FD3-BBD1-274604BF7024}" type="slidenum">
              <a:rPr lang="en-US" altLang="en-US" sz="1400" smtClean="0">
                <a:solidFill>
                  <a:srgbClr val="281EE0"/>
                </a:solidFill>
              </a:rPr>
              <a:pPr/>
              <a:t>10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B85ABA0F-B946-4139-B3E3-9682FC23AEC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C1A5D59-0A45-4AB9-BD9E-DC0811E61C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700"/>
              <a:t>Suatu pengkajian ilmiah tentang serangkaian penalaran, sistem kaidah, dan prosedur yang membantu penalaran.</a:t>
            </a:r>
          </a:p>
          <a:p>
            <a:pPr eaLnBrk="1" hangingPunct="1"/>
            <a:r>
              <a:rPr lang="en-US" altLang="en-US" sz="2700"/>
              <a:t>Komputer harus dapat menggunakan proses penalaran deduktif dan induktif ke dalam bentuk yang sesuai dengan manipulasi komputer, yaitu logika simbolik atau matematika</a:t>
            </a:r>
          </a:p>
          <a:p>
            <a:pPr eaLnBrk="1" hangingPunct="1"/>
            <a:r>
              <a:rPr lang="en-US" altLang="en-US" sz="2700"/>
              <a:t>Disebut Logika Komputasional</a:t>
            </a:r>
          </a:p>
          <a:p>
            <a:pPr marL="782638" lvl="1" eaLnBrk="1" hangingPunct="1"/>
            <a:r>
              <a:rPr lang="en-US" altLang="en-US" sz="2700"/>
              <a:t>Logika Proporsional</a:t>
            </a:r>
          </a:p>
          <a:p>
            <a:pPr marL="782638" lvl="1" eaLnBrk="1" hangingPunct="1"/>
            <a:r>
              <a:rPr lang="en-US" altLang="en-US" sz="2700"/>
              <a:t>Logika Predikat</a:t>
            </a:r>
          </a:p>
        </p:txBody>
      </p:sp>
    </p:spTree>
    <p:extLst>
      <p:ext uri="{BB962C8B-B14F-4D97-AF65-F5344CB8AC3E}">
        <p14:creationId xmlns:p14="http://schemas.microsoft.com/office/powerpoint/2010/main" val="1866388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64526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64526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64526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64526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64526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  <p:bldP spid="12290" grpId="0" uiExpand="1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44AFEC9-2FDF-4BDF-86D1-36BB6152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4DB891E3-F2D5-4941-818E-82576154C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764B9EA-3143-4F39-94E2-66FDD1C4ED14}" type="slidenum">
              <a:rPr lang="en-US" altLang="en-US" sz="1400" smtClean="0">
                <a:solidFill>
                  <a:srgbClr val="281EE0"/>
                </a:solidFill>
              </a:rPr>
              <a:pPr/>
              <a:t>11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347877F5-C26F-4C54-915A-846F16B2B18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Penalaran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Deduktif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AE4EBBF-42BC-43F9-A2A7-BCA806D7E5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200"/>
              <a:t>Bergerak dari penalaran umum menuju ke konklusi khusus</a:t>
            </a:r>
          </a:p>
          <a:p>
            <a:pPr eaLnBrk="1" hangingPunct="1"/>
            <a:r>
              <a:rPr lang="en-US" altLang="en-US" sz="2200"/>
              <a:t>Atau pernyataan premis dan inferensi</a:t>
            </a:r>
          </a:p>
          <a:p>
            <a:pPr marL="782638" lvl="1" eaLnBrk="1" hangingPunct="1"/>
            <a:r>
              <a:rPr lang="en-US" altLang="en-US" sz="2200"/>
              <a:t>Premis Mayor</a:t>
            </a:r>
          </a:p>
          <a:p>
            <a:pPr marL="782638" lvl="1" eaLnBrk="1" hangingPunct="1"/>
            <a:r>
              <a:rPr lang="en-US" altLang="en-US" sz="2200"/>
              <a:t>Premis Minor</a:t>
            </a:r>
          </a:p>
          <a:p>
            <a:pPr marL="782638" lvl="1" eaLnBrk="1" hangingPunct="1"/>
            <a:r>
              <a:rPr lang="en-US" altLang="en-US" sz="2200"/>
              <a:t>Konklusi</a:t>
            </a:r>
          </a:p>
          <a:p>
            <a:pPr eaLnBrk="1" hangingPunct="1"/>
            <a:r>
              <a:rPr lang="en-US" altLang="en-US" sz="2200"/>
              <a:t>Contoh</a:t>
            </a:r>
          </a:p>
          <a:p>
            <a:pPr marL="782638" lvl="1" eaLnBrk="1" hangingPunct="1"/>
            <a:r>
              <a:rPr lang="en-US" altLang="en-US" sz="2000" b="1"/>
              <a:t>Premis mayor</a:t>
            </a:r>
            <a:r>
              <a:rPr lang="en-US" altLang="en-US" sz="2000"/>
              <a:t> </a:t>
            </a:r>
            <a:r>
              <a:rPr lang="en-US" altLang="en-US" sz="2000" b="1"/>
              <a:t>:</a:t>
            </a:r>
            <a:r>
              <a:rPr lang="en-US" altLang="en-US" sz="2000"/>
              <a:t> Jika hujan turun saya tidak akan kuliah</a:t>
            </a:r>
          </a:p>
          <a:p>
            <a:pPr marL="782638" lvl="1" eaLnBrk="1" hangingPunct="1"/>
            <a:r>
              <a:rPr lang="en-US" altLang="en-US" sz="2000" b="1"/>
              <a:t>Premis minor : </a:t>
            </a:r>
            <a:r>
              <a:rPr lang="en-US" altLang="en-US" sz="2000"/>
              <a:t>Pagi ini hujan turun</a:t>
            </a:r>
          </a:p>
          <a:p>
            <a:pPr marL="782638" lvl="1" eaLnBrk="1" hangingPunct="1"/>
            <a:r>
              <a:rPr lang="en-US" altLang="en-US" sz="2000" b="1"/>
              <a:t>Konklusi : </a:t>
            </a:r>
            <a:r>
              <a:rPr lang="en-US" altLang="en-US" sz="2000"/>
              <a:t>Oleh karena itu pagi ini saya tidak akan kuliah</a:t>
            </a:r>
          </a:p>
        </p:txBody>
      </p:sp>
    </p:spTree>
    <p:extLst>
      <p:ext uri="{BB962C8B-B14F-4D97-AF65-F5344CB8AC3E}">
        <p14:creationId xmlns:p14="http://schemas.microsoft.com/office/powerpoint/2010/main" val="1147109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12493500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  <p:bldP spid="14338" grpId="0" uiExpand="1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BA6CCED-E3E8-4F11-8842-A29F56FB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A2F9CA3B-5459-413F-9A2D-5836F8DEE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91B411A-096F-4F1B-AA97-07FFCB00F6DB}" type="slidenum">
              <a:rPr lang="en-US" altLang="en-US" sz="1400" smtClean="0">
                <a:solidFill>
                  <a:srgbClr val="281EE0"/>
                </a:solidFill>
              </a:rPr>
              <a:pPr/>
              <a:t>12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6852BDCD-112B-4468-8FA9-2D9E8CE0404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61962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Penalaran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Induktif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990D0F5-50D4-4DD7-93D1-89F8232AA3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4983163"/>
          </a:xfrm>
        </p:spPr>
        <p:txBody>
          <a:bodyPr rIns="132080"/>
          <a:lstStyle/>
          <a:p>
            <a:pPr eaLnBrk="1" hangingPunct="1"/>
            <a:r>
              <a:rPr lang="en-US" altLang="en-US" sz="2200"/>
              <a:t>Bergerak dari masalah khusus ke masalah umum</a:t>
            </a:r>
          </a:p>
          <a:p>
            <a:pPr eaLnBrk="1" hangingPunct="1"/>
            <a:r>
              <a:rPr lang="en-US" altLang="en-US" sz="2200"/>
              <a:t>Menggunakan sejumlah fakta atau premis yang mantap untuk menarik kesimpulan umum</a:t>
            </a:r>
          </a:p>
          <a:p>
            <a:pPr eaLnBrk="1" hangingPunct="1"/>
            <a:r>
              <a:rPr lang="en-US" altLang="en-US" sz="2200"/>
              <a:t>Contoh</a:t>
            </a:r>
          </a:p>
          <a:p>
            <a:pPr lvl="1" eaLnBrk="1" hangingPunct="1"/>
            <a:r>
              <a:rPr lang="en-US" altLang="en-US" sz="2200" b="1"/>
              <a:t>Premis 1 : </a:t>
            </a:r>
            <a:r>
              <a:rPr lang="en-US" altLang="en-US" sz="2200"/>
              <a:t>Aljabar adalah pelajaran yang sulit</a:t>
            </a:r>
          </a:p>
          <a:p>
            <a:pPr lvl="1" eaLnBrk="1" hangingPunct="1"/>
            <a:r>
              <a:rPr lang="en-US" altLang="en-US" sz="2200" b="1"/>
              <a:t>Premis 2 : </a:t>
            </a:r>
            <a:r>
              <a:rPr lang="en-US" altLang="en-US" sz="2200"/>
              <a:t>Geometri adalah pelajaran yang sulit</a:t>
            </a:r>
          </a:p>
          <a:p>
            <a:pPr lvl="1" eaLnBrk="1" hangingPunct="1"/>
            <a:r>
              <a:rPr lang="en-US" altLang="en-US" sz="2200" b="1"/>
              <a:t>Premis 3 : </a:t>
            </a:r>
            <a:r>
              <a:rPr lang="en-US" altLang="en-US" sz="2200"/>
              <a:t>Kalkulus adalah pelajaran yang sulit</a:t>
            </a:r>
          </a:p>
          <a:p>
            <a:pPr lvl="1" eaLnBrk="1" hangingPunct="1"/>
            <a:r>
              <a:rPr lang="en-US" altLang="en-US" sz="2200" b="1"/>
              <a:t>Konklusi :</a:t>
            </a:r>
            <a:r>
              <a:rPr lang="en-US" altLang="en-US" sz="2200"/>
              <a:t> Matematika adalah pelajaran yang sulit</a:t>
            </a:r>
            <a:endParaRPr lang="en-US" altLang="en-US" sz="2200" b="1"/>
          </a:p>
          <a:p>
            <a:pPr eaLnBrk="1" hangingPunct="1">
              <a:buSzPct val="125000"/>
            </a:pPr>
            <a:r>
              <a:rPr lang="en-US" altLang="en-US" sz="2200"/>
              <a:t>Konklusi tidak selalu mutlak, dapat berubah jika ditemukan fakta baru</a:t>
            </a:r>
          </a:p>
          <a:p>
            <a:pPr eaLnBrk="1" hangingPunct="1">
              <a:buSzPct val="125000"/>
            </a:pPr>
            <a:r>
              <a:rPr lang="en-US" altLang="en-US" sz="2200"/>
              <a:t>Contoh</a:t>
            </a:r>
          </a:p>
          <a:p>
            <a:pPr lvl="1" eaLnBrk="1" hangingPunct="1"/>
            <a:r>
              <a:rPr lang="en-US" altLang="en-US" sz="2000" b="1"/>
              <a:t>Premis 4 : </a:t>
            </a:r>
            <a:r>
              <a:rPr lang="en-US" altLang="en-US" sz="2000"/>
              <a:t>AI adalah pelajaran yang sulit</a:t>
            </a:r>
          </a:p>
        </p:txBody>
      </p:sp>
    </p:spTree>
    <p:extLst>
      <p:ext uri="{BB962C8B-B14F-4D97-AF65-F5344CB8AC3E}">
        <p14:creationId xmlns:p14="http://schemas.microsoft.com/office/powerpoint/2010/main" val="1514802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1249363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utoUpdateAnimBg="0"/>
      <p:bldP spid="16386" grpId="0" uiExpand="1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F267A707-2EEC-46A2-A605-7F644C87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F42A302D-723E-4600-8567-528DB7EAB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D0826B1-5DC3-47EB-9523-2531B04CFCE5}" type="slidenum">
              <a:rPr lang="en-US" altLang="en-US" sz="1400" smtClean="0">
                <a:solidFill>
                  <a:srgbClr val="281EE0"/>
                </a:solidFill>
              </a:rPr>
              <a:pPr/>
              <a:t>13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9E57B02B-19EA-4524-AF7F-78D49951FD2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90537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Proporsional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0AC0B7-FC3E-4A58-97D2-D5BD86EEE9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200"/>
              <a:t>Proposisi merupakan suatu statemen atau pernyataan yang menyatakan benar (TRUE) atau salah (FALSE)</a:t>
            </a:r>
          </a:p>
        </p:txBody>
      </p:sp>
      <p:graphicFrame>
        <p:nvGraphicFramePr>
          <p:cNvPr id="18485" name="Group 53">
            <a:extLst>
              <a:ext uri="{FF2B5EF4-FFF2-40B4-BE49-F238E27FC236}">
                <a16:creationId xmlns:a16="http://schemas.microsoft.com/office/drawing/2014/main" id="{C6ECB460-B10D-4D10-8F63-3FF34AB7A1DD}"/>
              </a:ext>
            </a:extLst>
          </p:cNvPr>
          <p:cNvGraphicFramePr>
            <a:graphicFrameLocks noGrp="1"/>
          </p:cNvGraphicFramePr>
          <p:nvPr/>
        </p:nvGraphicFramePr>
        <p:xfrm>
          <a:off x="927100" y="2768600"/>
          <a:ext cx="7366000" cy="3386138"/>
        </p:xfrm>
        <a:graphic>
          <a:graphicData uri="http://schemas.openxmlformats.org/drawingml/2006/table">
            <a:tbl>
              <a:tblPr/>
              <a:tblGrid>
                <a:gridCol w="3683000">
                  <a:extLst>
                    <a:ext uri="{9D8B030D-6E8A-4147-A177-3AD203B41FA5}">
                      <a16:colId xmlns:a16="http://schemas.microsoft.com/office/drawing/2014/main" val="3320463199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624222510"/>
                    </a:ext>
                  </a:extLst>
                </a:gridCol>
              </a:tblGrid>
              <a:tr h="584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Operator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Simbol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66133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AND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, .</a:t>
                      </a:r>
                      <a:endParaRPr kumimoji="0" lang="en-US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charset="0"/>
                        <a:sym typeface="Lucida Grande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43847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OR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, +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213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NOT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~, ¬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816972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IMPLIES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➔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914888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Bi-implikasi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, 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57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853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25811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5271DDB0-F51B-491F-91BD-DFBDF4A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6C71C74B-9E82-4777-A09E-06B6324EF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BC9C971-FDF6-4745-8F8B-478727A99E26}" type="slidenum">
              <a:rPr lang="en-US" altLang="en-US" sz="1400" smtClean="0">
                <a:solidFill>
                  <a:srgbClr val="281EE0"/>
                </a:solidFill>
              </a:rPr>
              <a:pPr/>
              <a:t>14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743A7466-3DDF-4F62-91FA-A73C106DAB3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47675" y="638175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Proporsional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0639" name="Group 159">
            <a:extLst>
              <a:ext uri="{FF2B5EF4-FFF2-40B4-BE49-F238E27FC236}">
                <a16:creationId xmlns:a16="http://schemas.microsoft.com/office/drawing/2014/main" id="{09581636-06E4-4DE6-A54F-9A96B21AB850}"/>
              </a:ext>
            </a:extLst>
          </p:cNvPr>
          <p:cNvGraphicFramePr>
            <a:graphicFrameLocks noGrp="1"/>
          </p:cNvGraphicFramePr>
          <p:nvPr/>
        </p:nvGraphicFramePr>
        <p:xfrm>
          <a:off x="889000" y="1917700"/>
          <a:ext cx="7594600" cy="3263902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326170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211029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958657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3123285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051974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06971711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733739549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83010899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~A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~A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 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 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 ➔ 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A 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Symbol" panose="05050102010706020507" pitchFamily="18" charset="2"/>
                        </a:rPr>
                        <a:t>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 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683897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153439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648771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124119"/>
                  </a:ext>
                </a:extLst>
              </a:tr>
              <a:tr h="6540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F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 sz="28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1pPr>
                      <a:lvl2pPr marL="731838" indent="-285750">
                        <a:spcBef>
                          <a:spcPts val="700"/>
                        </a:spcBef>
                        <a:buClr>
                          <a:srgbClr val="FF6B6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4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2pPr>
                      <a:lvl3pPr marL="1074738" indent="-228600">
                        <a:spcBef>
                          <a:spcPts val="600"/>
                        </a:spcBef>
                        <a:buClr>
                          <a:srgbClr val="2778D8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 sz="2000"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3pPr>
                      <a:lvl4pPr marL="1417638" indent="-228600">
                        <a:spcBef>
                          <a:spcPts val="500"/>
                        </a:spcBef>
                        <a:buClr>
                          <a:srgbClr val="FF6B60"/>
                        </a:buClr>
                        <a:buSzPct val="100000"/>
                        <a:buFont typeface="Times" panose="02020603050405020304" pitchFamily="18" charset="0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4pPr>
                      <a:lvl5pPr marL="1760538" indent="-228600">
                        <a:spcBef>
                          <a:spcPts val="500"/>
                        </a:spcBef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5pPr>
                      <a:lvl6pPr marL="22177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6pPr>
                      <a:lvl7pPr marL="26749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7pPr>
                      <a:lvl8pPr marL="31321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8pPr>
                      <a:lvl9pPr marL="3589338" indent="-228600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281EE0"/>
                        </a:buClr>
                        <a:buSzPct val="100000"/>
                        <a:buFont typeface="Wingdings" panose="05000000000000000000" pitchFamily="2" charset="2"/>
                        <a:tabLst>
                          <a:tab pos="558800" algn="l"/>
                        </a:tabLst>
                        <a:defRPr>
                          <a:solidFill>
                            <a:schemeClr val="tx1"/>
                          </a:solidFill>
                          <a:latin typeface="Lucida Grande" charset="0"/>
                          <a:sym typeface="Lucida Gran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778D8"/>
                        </a:buClr>
                        <a:buSzPct val="100000"/>
                        <a:buFont typeface="Times" panose="02020603050405020304" pitchFamily="18" charset="0"/>
                        <a:buNone/>
                        <a:tabLst>
                          <a:tab pos="558800" algn="l"/>
                        </a:tabLst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charset="0"/>
                          <a:sym typeface="Lucida Grande" charset="0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60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79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799ACCC-60CC-4B77-97F2-64A5E701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F7A80723-205C-4109-AE8D-D85447492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8D2119-FA14-439D-9D2C-2022C8030494}" type="slidenum">
              <a:rPr lang="en-US" altLang="en-US" sz="1400" smtClean="0">
                <a:solidFill>
                  <a:srgbClr val="281EE0"/>
                </a:solidFill>
              </a:rPr>
              <a:pPr/>
              <a:t>15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916FB2C-9CE6-4E7C-9411-93380A6B3D4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Resolusi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5474E13-CC48-4632-976B-078B6705CC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</a:pPr>
            <a:r>
              <a:rPr lang="en-US" altLang="en-US" sz="2400"/>
              <a:t>Resolusi digunakan untuk melakukan inferensi pada logika proposisi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Resolusi adalah suatu aturan untuk melakukan inferensi yang dapat berjalan secara efisien dalam suatu bentuk khusus yaitu </a:t>
            </a:r>
            <a:r>
              <a:rPr lang="en-US" altLang="en-US" sz="2400" i="1"/>
              <a:t>conjunctive normal form </a:t>
            </a:r>
            <a:r>
              <a:rPr lang="en-US" altLang="en-US" sz="2400"/>
              <a:t>(CNF)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3305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3A12C8C-397B-4CA3-84F9-045120EE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333D175E-B98F-4999-BE87-50E3404D10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C57D2AB-A532-48F5-8375-7BB5363FFF0F}" type="slidenum">
              <a:rPr lang="en-US" altLang="en-US" sz="1400" smtClean="0">
                <a:solidFill>
                  <a:srgbClr val="281EE0"/>
                </a:solidFill>
              </a:rPr>
              <a:pPr/>
              <a:t>16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1E88123-0936-439A-996B-E8D945DF6EE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9530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CNF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FA609FC-2F72-47C9-890D-4CEF21C8B3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/>
              <a:t>Langkah-langkah untuk mengubah suatu kalimat (konversi) ke bentuk CNF :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000"/>
              <a:t>Hilangkan implikasi dan ekuivalensi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/>
              <a:t> y menjadi ¬ x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y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Symbol" panose="05050102010706020507" pitchFamily="18" charset="2"/>
              </a:rPr>
              <a:t></a:t>
            </a:r>
            <a:r>
              <a:rPr lang="en-US" altLang="en-US" sz="2000"/>
              <a:t> y menjadi (¬ x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y)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(¬ y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x)</a:t>
            </a:r>
            <a:r>
              <a:rPr lang="en-US" altLang="en-US" sz="1800"/>
              <a:t>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000"/>
              <a:t>Kurangi lingkup semua negasi menjadi satu negasi saja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¬ (¬ x) menjadi x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¬ (x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y) menjadi (¬ x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¬ y)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¬ (x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y) menjadi (¬ x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¬ y)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000"/>
              <a:t>Gunakan aturan assosiatif dan distributif untuk mengkonversi menjadi </a:t>
            </a:r>
            <a:r>
              <a:rPr lang="en-US" altLang="en-US" sz="2000" i="1"/>
              <a:t>conjuction of disjunction</a:t>
            </a:r>
            <a:r>
              <a:rPr lang="en-US" altLang="en-US" sz="2000"/>
              <a:t>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Assosiatif : (A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B)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C menjadi A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(B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C) </a:t>
            </a:r>
          </a:p>
          <a:p>
            <a:pPr marL="1125538" lvl="2" eaLnBrk="1" hangingPunct="1">
              <a:lnSpc>
                <a:spcPct val="80000"/>
              </a:lnSpc>
            </a:pPr>
            <a:r>
              <a:rPr lang="en-US" altLang="en-US" sz="2000"/>
              <a:t>Distributif : (A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B)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C menjadi (A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C)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(B </a:t>
            </a:r>
            <a:r>
              <a:rPr lang="en-US" altLang="en-US" sz="2000">
                <a:sym typeface="Symbol" panose="05050102010706020507" pitchFamily="18" charset="2"/>
              </a:rPr>
              <a:t></a:t>
            </a:r>
            <a:r>
              <a:rPr lang="en-US" altLang="en-US" sz="2000"/>
              <a:t> C)</a:t>
            </a:r>
            <a:r>
              <a:rPr lang="en-US" altLang="en-US" sz="1800"/>
              <a:t> 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000"/>
              <a:t>Buat satu kalimat terpisah untuk tiap-tiap konjungsi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322222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8186ED45-A240-4F41-8532-BA69B131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9F1A2283-9914-4C9E-A4D9-34CD48041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D1C5C3D-EDC0-468C-91FA-38963C136568}" type="slidenum">
              <a:rPr lang="en-US" altLang="en-US" sz="1400" smtClean="0">
                <a:solidFill>
                  <a:srgbClr val="281EE0"/>
                </a:solidFill>
              </a:rPr>
              <a:pPr/>
              <a:t>17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03A3C47-9FB2-45C3-A221-5BAE0821373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42912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Resolusi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DE19FEC-989B-4B03-AAA0-EE00C6034B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 rIns="132080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altLang="en-US"/>
              <a:t>Diketahui basis pengetahuan (fakta-fakta yang bernilai benar) : </a:t>
            </a:r>
          </a:p>
          <a:p>
            <a:pPr marL="877888" lvl="1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P </a:t>
            </a:r>
          </a:p>
          <a:p>
            <a:pPr marL="877888" lvl="1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(P </a:t>
            </a:r>
            <a:r>
              <a:rPr lang="en-US" altLang="en-US" sz="3200">
                <a:sym typeface="Symbol" panose="05050102010706020507" pitchFamily="18" charset="2"/>
              </a:rPr>
              <a:t> Q)  R</a:t>
            </a:r>
            <a:endParaRPr lang="en-US" altLang="en-US"/>
          </a:p>
          <a:p>
            <a:pPr marL="877888" lvl="1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(S </a:t>
            </a:r>
            <a:r>
              <a:rPr lang="en-US" altLang="en-US" sz="3200">
                <a:sym typeface="Symbol" panose="05050102010706020507" pitchFamily="18" charset="2"/>
              </a:rPr>
              <a:t> </a:t>
            </a:r>
            <a:r>
              <a:rPr lang="en-US" altLang="en-US">
                <a:sym typeface="Symbol" panose="05050102010706020507" pitchFamily="18" charset="2"/>
              </a:rPr>
              <a:t>T</a:t>
            </a:r>
            <a:r>
              <a:rPr lang="en-US" altLang="en-US" sz="3200">
                <a:sym typeface="Symbol" panose="05050102010706020507" pitchFamily="18" charset="2"/>
              </a:rPr>
              <a:t>)  Q</a:t>
            </a:r>
            <a:endParaRPr lang="en-US" altLang="en-US"/>
          </a:p>
          <a:p>
            <a:pPr marL="877888" lvl="1" indent="-3810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T</a:t>
            </a:r>
          </a:p>
          <a:p>
            <a:pPr marL="496888" indent="-457200" eaLnBrk="1" hangingPunct="1"/>
            <a:r>
              <a:rPr lang="en-US" altLang="en-US"/>
              <a:t>Tentukan kebenaran R</a:t>
            </a:r>
          </a:p>
        </p:txBody>
      </p:sp>
    </p:spTree>
    <p:extLst>
      <p:ext uri="{BB962C8B-B14F-4D97-AF65-F5344CB8AC3E}">
        <p14:creationId xmlns:p14="http://schemas.microsoft.com/office/powerpoint/2010/main" val="1090506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A4B2AB9A-9145-458C-881E-A9458120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7BB427B9-D787-4795-BFC1-BFF28E217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966936E-2739-4E9A-A6E7-096F04FB7229}" type="slidenum">
              <a:rPr lang="en-US" altLang="en-US" sz="1400" smtClean="0">
                <a:solidFill>
                  <a:srgbClr val="281EE0"/>
                </a:solidFill>
              </a:rPr>
              <a:pPr/>
              <a:t>18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146242E-BFB2-4AEA-ABC6-C7431E023C78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32606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Penyelesaian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Resolusi</a:t>
            </a:r>
            <a:endParaRPr lang="en-US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92CCA6C-6254-4371-B4D7-C070D99534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 rIns="132080"/>
          <a:lstStyle/>
          <a:p>
            <a:pPr marL="496888" indent="-457200" eaLnBrk="1" hangingPunct="1">
              <a:spcBef>
                <a:spcPct val="0"/>
              </a:spcBef>
            </a:pPr>
            <a:r>
              <a:rPr lang="en-US" altLang="en-US" sz="2800"/>
              <a:t>Ubah ke dalam bentuk CNF 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F86F0F4-6714-467B-9DAC-938416FE0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925"/>
            <a:ext cx="8229600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>
            <a:extLst>
              <a:ext uri="{FF2B5EF4-FFF2-40B4-BE49-F238E27FC236}">
                <a16:creationId xmlns:a16="http://schemas.microsoft.com/office/drawing/2014/main" id="{313FADD5-0D2B-4AED-BC90-40BA2327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E489FBBC-5F99-4985-BF88-23D973433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751837E-8D53-4E4D-BFC4-F9D035CD05A8}" type="slidenum">
              <a:rPr lang="en-US" altLang="en-US" sz="1400" smtClean="0">
                <a:solidFill>
                  <a:srgbClr val="281EE0"/>
                </a:solidFill>
              </a:rPr>
              <a:pPr/>
              <a:t>19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1FC25B6-CA5F-49C8-B843-C6A87D413D49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06413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Penyelesaian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Resolusi</a:t>
            </a:r>
            <a:endParaRPr lang="en-US" altLang="en-US" sz="36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94F750A-BC5D-4F1C-AD0E-1D62EEE21C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 rIns="132080"/>
          <a:lstStyle/>
          <a:p>
            <a:pPr marL="496888" indent="-4572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200"/>
              <a:t>Tambahkan Kontradiksi pada tujuannya, sehingga fakta-fakta dalam CNF menjadi :</a:t>
            </a:r>
          </a:p>
          <a:p>
            <a:pPr marL="496888" indent="-4572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200"/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61579733-DE69-4EBD-9E07-DA2BEC295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2438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>
            <a:extLst>
              <a:ext uri="{FF2B5EF4-FFF2-40B4-BE49-F238E27FC236}">
                <a16:creationId xmlns:a16="http://schemas.microsoft.com/office/drawing/2014/main" id="{94C4095D-009D-4AC4-AB80-FBA46C651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5181600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36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7F0AB1D-EC2E-4719-BDF3-512C933E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F77F44BC-58EF-47CD-9BF1-43D3EDA85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59E1BD6-86C2-4399-B633-593F2C66396F}" type="slidenum">
              <a:rPr lang="en-US" altLang="en-US" sz="1400" smtClean="0">
                <a:solidFill>
                  <a:srgbClr val="281EE0"/>
                </a:solidFill>
              </a:rPr>
              <a:pPr/>
              <a:t>2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CD8D8F94-B5B8-4E11-81D1-F058D190D52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61962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93F9EBB-51F9-45F3-AA04-CAF164CC66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Diklasifikasikan menjadi 3</a:t>
            </a:r>
            <a:endParaRPr lang="en-US" altLang="en-US" sz="33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Procedural Knowledge</a:t>
            </a:r>
            <a:endParaRPr lang="en-US" altLang="en-US" sz="33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Declarative Knowledge</a:t>
            </a:r>
            <a:endParaRPr lang="en-US" altLang="en-US" sz="33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Tacit Knowledge</a:t>
            </a:r>
            <a:endParaRPr lang="en-US" altLang="en-US" sz="33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2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3496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3496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93496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3496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uiExpand="1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1BD39CF-F05C-4D9B-8294-23EA6686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E9B94F1F-F13C-4ED0-B6D3-07049422E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6EBA0AC-B103-4E66-9710-1A004A934B07}" type="slidenum">
              <a:rPr lang="en-US" altLang="en-US" sz="1400" smtClean="0">
                <a:solidFill>
                  <a:srgbClr val="281EE0"/>
                </a:solidFill>
              </a:rPr>
              <a:pPr/>
              <a:t>20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A6BD6F9-95F9-45CF-8F38-6FC3C1279B8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Penyelesaian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Resolusi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AB0672B6-C914-48C8-A93D-E48274B18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868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40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124EF653-5100-4B72-A9EC-88D0CE6D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775A4990-3235-41F0-98D5-B93CB917C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92F6581-57DE-40A7-9436-2220456E68E5}" type="slidenum">
              <a:rPr lang="en-US" altLang="en-US" sz="1400" smtClean="0">
                <a:solidFill>
                  <a:srgbClr val="281EE0"/>
                </a:solidFill>
              </a:rPr>
              <a:pPr/>
              <a:t>21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862E257-24BA-40D9-9406-B49343D0E01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 rIns="132080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Penyelesaian Contoh Resolusi</a:t>
            </a:r>
            <a:endParaRPr lang="en-US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CD60EACA-523E-4B44-9874-4DEA7ACA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1"/>
            <a:ext cx="6934200" cy="473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76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2F5ADD30-EC2D-4129-A75A-0328CD0A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56BBC7E4-E210-4619-BA41-54514CAF0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5A8CCA5-1640-4CDC-A35F-76AEB54CF01E}" type="slidenum">
              <a:rPr lang="en-US" altLang="en-US" sz="1400" smtClean="0">
                <a:solidFill>
                  <a:srgbClr val="281EE0"/>
                </a:solidFill>
              </a:rPr>
              <a:pPr/>
              <a:t>22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5341DD02-3A09-4EEA-93DF-A12366A93AA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Predikat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F92D7C3-BD9A-471A-956C-81622CD724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4983163"/>
          </a:xfrm>
        </p:spPr>
        <p:txBody>
          <a:bodyPr rIns="132080"/>
          <a:lstStyle/>
          <a:p>
            <a:pPr eaLnBrk="1" hangingPunct="1"/>
            <a:r>
              <a:rPr lang="en-US" altLang="en-US" sz="2100"/>
              <a:t>Suatu logika yang lebih canggih yang seluruhnya menggunakan konsep dan kaidah proporsional yang sama</a:t>
            </a:r>
          </a:p>
          <a:p>
            <a:pPr eaLnBrk="1" hangingPunct="1">
              <a:buSzPct val="125000"/>
            </a:pPr>
            <a:r>
              <a:rPr lang="en-US" altLang="en-US" sz="2100"/>
              <a:t>Disebut juga kalkulus predikat, yang memberi tambahan kemampuan untuk merepresentasikan pengetahuan dengan sangat cermat dan rinci</a:t>
            </a:r>
          </a:p>
          <a:p>
            <a:pPr eaLnBrk="1" hangingPunct="1">
              <a:buSzPct val="125000"/>
            </a:pPr>
            <a:r>
              <a:rPr lang="en-US" altLang="en-US" sz="2100"/>
              <a:t>Memungkinkan memecah statemen ke dalam bagian komponen yang disebut obyek, karakteristik obyek atau beberapa keterangan obyek</a:t>
            </a:r>
          </a:p>
          <a:p>
            <a:pPr eaLnBrk="1" hangingPunct="1">
              <a:buSzPct val="125000"/>
            </a:pPr>
            <a:r>
              <a:rPr lang="en-US" altLang="en-US" sz="2100"/>
              <a:t>Suatu proposisi atau premis dibagi menjadi dua bagian</a:t>
            </a:r>
          </a:p>
          <a:p>
            <a:pPr marL="782638" lvl="1" eaLnBrk="1" hangingPunct="1">
              <a:buSzPct val="125000"/>
            </a:pPr>
            <a:r>
              <a:rPr lang="en-US" altLang="en-US" sz="2100"/>
              <a:t>Argumen (atau obyek)</a:t>
            </a:r>
          </a:p>
          <a:p>
            <a:pPr marL="1125538" lvl="2" eaLnBrk="1" hangingPunct="1">
              <a:buSzPct val="125000"/>
            </a:pPr>
            <a:r>
              <a:rPr lang="en-US" altLang="en-US" sz="2100"/>
              <a:t>Individu atau obyek yang membuat keterangan</a:t>
            </a:r>
          </a:p>
          <a:p>
            <a:pPr marL="782638" lvl="1" eaLnBrk="1" hangingPunct="1">
              <a:buSzPct val="125000"/>
            </a:pPr>
            <a:r>
              <a:rPr lang="en-US" altLang="en-US" sz="2100"/>
              <a:t>Predikat (keterangan)</a:t>
            </a:r>
          </a:p>
          <a:p>
            <a:pPr marL="1125538" lvl="2" eaLnBrk="1" hangingPunct="1">
              <a:buSzPct val="125000"/>
            </a:pPr>
            <a:r>
              <a:rPr lang="en-US" altLang="en-US" sz="2100"/>
              <a:t>Keterangan yang membuat argumen dan predikat</a:t>
            </a:r>
          </a:p>
        </p:txBody>
      </p:sp>
    </p:spTree>
    <p:extLst>
      <p:ext uri="{BB962C8B-B14F-4D97-AF65-F5344CB8AC3E}">
        <p14:creationId xmlns:p14="http://schemas.microsoft.com/office/powerpoint/2010/main" val="99356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  <p:bldP spid="22530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81216DF9-BF04-420E-AE01-8D43FFDE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Slide Number Placeholder 3">
            <a:extLst>
              <a:ext uri="{FF2B5EF4-FFF2-40B4-BE49-F238E27FC236}">
                <a16:creationId xmlns:a16="http://schemas.microsoft.com/office/drawing/2014/main" id="{9A55B71A-D13A-4EC4-BFEE-95BA427EE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1C8D7C0-5188-4CE8-BC87-4B498EA2E1DF}" type="slidenum">
              <a:rPr lang="en-US" altLang="en-US" sz="1400" smtClean="0">
                <a:solidFill>
                  <a:srgbClr val="281EE0"/>
                </a:solidFill>
              </a:rPr>
              <a:pPr/>
              <a:t>23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BCD7512E-E2C8-4E54-AC29-07EED1850F9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Predikat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32B7300-EE65-4939-B986-1DE0777637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500"/>
              <a:t>Dalam suatu kalimat, predikat dapat berupa kata kerja atau bagian kata kerja</a:t>
            </a:r>
          </a:p>
          <a:p>
            <a:pPr eaLnBrk="1" hangingPunct="1"/>
            <a:r>
              <a:rPr lang="en-US" altLang="en-US" sz="2500" b="1"/>
              <a:t>PREDIKAT</a:t>
            </a:r>
            <a:r>
              <a:rPr lang="en-US" altLang="en-US" sz="2500"/>
              <a:t> (individu[obyek]1, individu[obyek]2)</a:t>
            </a:r>
          </a:p>
          <a:p>
            <a:pPr eaLnBrk="1" hangingPunct="1"/>
            <a:r>
              <a:rPr lang="en-US" altLang="en-US" sz="2500"/>
              <a:t>Misalnya proposisi:</a:t>
            </a:r>
          </a:p>
          <a:p>
            <a:pPr marL="782638" lvl="1" eaLnBrk="1" hangingPunct="1"/>
            <a:r>
              <a:rPr lang="en-US" altLang="en-US" sz="2500"/>
              <a:t>Mobil berada dalam garasi</a:t>
            </a:r>
          </a:p>
          <a:p>
            <a:pPr eaLnBrk="1" hangingPunct="1"/>
            <a:r>
              <a:rPr lang="en-US" altLang="en-US" sz="2500"/>
              <a:t>Dinyatakan menjadi</a:t>
            </a:r>
          </a:p>
          <a:p>
            <a:pPr marL="782638" lvl="1" eaLnBrk="1" hangingPunct="1"/>
            <a:r>
              <a:rPr lang="en-US" altLang="en-US" sz="2500"/>
              <a:t>Di dalam (mobil, garasi)</a:t>
            </a:r>
          </a:p>
          <a:p>
            <a:pPr marL="782638" lvl="1" eaLnBrk="1" hangingPunct="1"/>
            <a:r>
              <a:rPr lang="en-US" altLang="en-US" sz="2500"/>
              <a:t>Di dalam = produk (keterangan)</a:t>
            </a:r>
          </a:p>
          <a:p>
            <a:pPr marL="782638" lvl="1" eaLnBrk="1" hangingPunct="1"/>
            <a:r>
              <a:rPr lang="en-US" altLang="en-US" sz="2500"/>
              <a:t>Mobil = Argumen (obyek)</a:t>
            </a:r>
          </a:p>
          <a:p>
            <a:pPr marL="782638" lvl="1" eaLnBrk="1" hangingPunct="1"/>
            <a:r>
              <a:rPr lang="en-US" altLang="en-US" sz="2500"/>
              <a:t>Garasi = Argumen (obyek)</a:t>
            </a:r>
          </a:p>
        </p:txBody>
      </p:sp>
    </p:spTree>
    <p:extLst>
      <p:ext uri="{BB962C8B-B14F-4D97-AF65-F5344CB8AC3E}">
        <p14:creationId xmlns:p14="http://schemas.microsoft.com/office/powerpoint/2010/main" val="166618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1243769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  <p:bldP spid="24578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376F146-BB4B-430F-A4E7-80C3084B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FB69DF78-5DF1-4CEE-9A32-B97E0C491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3D7E715-1100-4B41-952E-5CE1F4D99680}" type="slidenum">
              <a:rPr lang="en-US" altLang="en-US" sz="1400" smtClean="0">
                <a:solidFill>
                  <a:srgbClr val="281EE0"/>
                </a:solidFill>
              </a:rPr>
              <a:pPr/>
              <a:t>24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CD20A66D-94D4-4450-B177-1321C43325E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71487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Predikat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A6327F8-699B-431A-9E65-5C015A8785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700"/>
              <a:t>Contoh lain</a:t>
            </a:r>
          </a:p>
          <a:p>
            <a:pPr marL="782638" lvl="1" eaLnBrk="1" hangingPunct="1"/>
            <a:r>
              <a:rPr lang="en-US" altLang="en-US" sz="2700"/>
              <a:t>Proposisi : Rojali suka Juleha</a:t>
            </a:r>
          </a:p>
          <a:p>
            <a:pPr marL="782638" lvl="1" eaLnBrk="1" hangingPunct="1"/>
            <a:r>
              <a:rPr lang="en-US" altLang="en-US" sz="2700"/>
              <a:t>Kalkulus Predikat : SUKA (Rojali, Juleha)</a:t>
            </a:r>
          </a:p>
          <a:p>
            <a:pPr marL="782638" lvl="1" eaLnBrk="1" hangingPunct="1"/>
            <a:endParaRPr lang="en-US" altLang="en-US" sz="2700"/>
          </a:p>
          <a:p>
            <a:pPr marL="782638" lvl="1" eaLnBrk="1" hangingPunct="1"/>
            <a:r>
              <a:rPr lang="en-US" altLang="en-US" sz="2700"/>
              <a:t>Proposisi : Pintu Terbuka</a:t>
            </a:r>
          </a:p>
          <a:p>
            <a:pPr marL="782638" lvl="1" eaLnBrk="1" hangingPunct="1"/>
            <a:r>
              <a:rPr lang="en-US" altLang="en-US" sz="2700"/>
              <a:t>Kalkulus Predikat : BUKA (pintu)</a:t>
            </a:r>
          </a:p>
          <a:p>
            <a:pPr marL="782638" lvl="1" eaLnBrk="1" hangingPunct="1"/>
            <a:endParaRPr lang="en-US" altLang="en-US" sz="2700"/>
          </a:p>
          <a:p>
            <a:pPr marL="782638" lvl="1" eaLnBrk="1" hangingPunct="1"/>
            <a:r>
              <a:rPr lang="en-US" altLang="en-US" sz="2700"/>
              <a:t>Proposisi : Sensor cahaya aktif</a:t>
            </a:r>
          </a:p>
          <a:p>
            <a:pPr marL="782638" lvl="1" eaLnBrk="1" hangingPunct="1"/>
            <a:r>
              <a:rPr lang="en-US" altLang="en-US" sz="2700"/>
              <a:t>Kalkulus Predikat : AKTIF (sensor cahaya)</a:t>
            </a:r>
          </a:p>
        </p:txBody>
      </p:sp>
    </p:spTree>
    <p:extLst>
      <p:ext uri="{BB962C8B-B14F-4D97-AF65-F5344CB8AC3E}">
        <p14:creationId xmlns:p14="http://schemas.microsoft.com/office/powerpoint/2010/main" val="1896322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610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utoUpdateAnimBg="0"/>
      <p:bldP spid="26626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294E5D70-2ED0-4D01-8ED2-4FE9932C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3F067F18-C04C-4F55-B0B1-4A282B815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2FB35D4-FDC1-49DD-9BF3-C2E744EEDF3E}" type="slidenum">
              <a:rPr lang="en-US" altLang="en-US" sz="1400" smtClean="0">
                <a:solidFill>
                  <a:srgbClr val="281EE0"/>
                </a:solidFill>
              </a:rPr>
              <a:pPr/>
              <a:t>25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FA5A9065-9879-4C3E-A1D0-A90EA4C5B13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Predikat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5359D85-3571-4FE0-BFED-749449E392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 rIns="132080"/>
          <a:lstStyle/>
          <a:p>
            <a:pPr eaLnBrk="1" hangingPunct="1"/>
            <a:r>
              <a:rPr lang="en-US" altLang="en-US" sz="2700"/>
              <a:t>Pengetahuan diekspresikan dalam kalkulus predikat yang dapat dimanipulasi agar dapat diinferensi/dinalar</a:t>
            </a:r>
          </a:p>
          <a:p>
            <a:pPr eaLnBrk="1" hangingPunct="1"/>
            <a:r>
              <a:rPr lang="en-US" altLang="en-US" sz="2700"/>
              <a:t>Pangkalan pengetahuan dibentuk dengan menggunakan variabel sebagai simbol-simbol untuk merancang obyek</a:t>
            </a:r>
          </a:p>
          <a:p>
            <a:pPr eaLnBrk="1" hangingPunct="1"/>
            <a:r>
              <a:rPr lang="en-US" altLang="en-US" sz="2700"/>
              <a:t>misalnya</a:t>
            </a:r>
          </a:p>
          <a:p>
            <a:pPr marL="496888" lvl="1" indent="0" eaLnBrk="1" hangingPunct="1"/>
            <a:r>
              <a:rPr lang="en-US" altLang="en-US" sz="2700"/>
              <a:t>x = Rojali</a:t>
            </a:r>
          </a:p>
          <a:p>
            <a:pPr marL="496888" lvl="1" indent="0" eaLnBrk="1" hangingPunct="1"/>
            <a:r>
              <a:rPr lang="en-US" altLang="en-US" sz="2700"/>
              <a:t>y = Juleha</a:t>
            </a:r>
          </a:p>
          <a:p>
            <a:pPr marL="496888" lvl="1" indent="0" eaLnBrk="1" hangingPunct="1"/>
            <a:r>
              <a:rPr lang="en-US" altLang="en-US" sz="2700"/>
              <a:t>Maka proposisinya menjadi Suka(x,y)</a:t>
            </a:r>
          </a:p>
        </p:txBody>
      </p:sp>
    </p:spTree>
    <p:extLst>
      <p:ext uri="{BB962C8B-B14F-4D97-AF65-F5344CB8AC3E}">
        <p14:creationId xmlns:p14="http://schemas.microsoft.com/office/powerpoint/2010/main" val="1564788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776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utoUpdateAnimBg="0"/>
      <p:bldP spid="28674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E2AAB90-50C9-46E7-AFC0-B4496878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297CCB47-06C2-4A0A-B656-52E7AFC27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CE74ACA-3B8B-4D64-9DBD-A2807E590200}" type="slidenum">
              <a:rPr lang="en-US" altLang="en-US" sz="1400" smtClean="0">
                <a:solidFill>
                  <a:srgbClr val="281EE0"/>
                </a:solidFill>
              </a:rPr>
              <a:pPr/>
              <a:t>26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B94C19C1-F179-4505-B2F5-3443AC838C6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Logika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Predikat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4AD94A2-1681-44DE-945A-122C411290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400"/>
              <a:t>Predikat kalkulus membolehkan penggunaan simbol untuk mewakili fungsi-fungsi</a:t>
            </a:r>
          </a:p>
          <a:p>
            <a:pPr eaLnBrk="1" hangingPunct="1"/>
            <a:r>
              <a:rPr lang="en-US" altLang="en-US" sz="2400"/>
              <a:t>Misalnya</a:t>
            </a:r>
          </a:p>
          <a:p>
            <a:pPr marL="496888" lvl="1" indent="0" eaLnBrk="1" hangingPunct="1"/>
            <a:r>
              <a:rPr lang="en-US" altLang="en-US" sz="2400"/>
              <a:t>ayah(Juleha) = Jojon</a:t>
            </a:r>
          </a:p>
          <a:p>
            <a:pPr marL="496888" lvl="1" indent="0" eaLnBrk="1" hangingPunct="1"/>
            <a:r>
              <a:rPr lang="en-US" altLang="en-US" sz="2400"/>
              <a:t>ibu(Rojali) = Dorce</a:t>
            </a:r>
          </a:p>
          <a:p>
            <a:pPr eaLnBrk="1" hangingPunct="1">
              <a:buSzPct val="125000"/>
            </a:pPr>
            <a:r>
              <a:rPr lang="en-US" altLang="en-US" sz="2400"/>
              <a:t>Fungsi dapat digunakan bersamaan dengan predikat</a:t>
            </a:r>
          </a:p>
          <a:p>
            <a:pPr eaLnBrk="1" hangingPunct="1">
              <a:buSzPct val="125000"/>
            </a:pPr>
            <a:r>
              <a:rPr lang="en-US" altLang="en-US" sz="2400"/>
              <a:t>Misalnya predikat berikut menjelaskan bahwa Jojon dan Dorce adalah berteman</a:t>
            </a:r>
          </a:p>
          <a:p>
            <a:pPr eaLnBrk="1" hangingPunct="1"/>
            <a:r>
              <a:rPr lang="en-US" altLang="en-US" sz="2400"/>
              <a:t>teman(ayah(Juleha),ibu(Rojali))=teman(Jojon,Dorce)</a:t>
            </a:r>
          </a:p>
          <a:p>
            <a:pPr marL="496888" lvl="1" indent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148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72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utoUpdateAnimBg="0"/>
      <p:bldP spid="30722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0FE9EBBE-1DBB-4014-B24D-F7404D79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2779012-90FC-4CDA-8270-438C69245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401BBE2-4EAB-4D00-854D-9594077DB293}" type="slidenum">
              <a:rPr lang="en-US" altLang="en-US" sz="1400" smtClean="0">
                <a:solidFill>
                  <a:srgbClr val="281EE0"/>
                </a:solidFill>
              </a:rPr>
              <a:pPr/>
              <a:t>27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FBAFDFDE-C6C3-4821-BE77-A9565481223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Pengukuran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Kuantitas</a:t>
            </a:r>
            <a:endParaRPr lang="en-US" altLang="en-US" sz="36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40A87C6-B881-485B-BE74-481BAE6CAE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2000"/>
              <a:t>Adalah simbol yang mengijinkan untuk menyatakan suatu rangkaian atau cakrawala variabel dalam suatu ekspresi logika</a:t>
            </a:r>
          </a:p>
          <a:p>
            <a:pPr eaLnBrk="1" hangingPunct="1"/>
            <a:r>
              <a:rPr lang="en-US" altLang="en-US" sz="2000"/>
              <a:t>Dua pengukuran kuantitas, yaitu:</a:t>
            </a:r>
          </a:p>
          <a:p>
            <a:pPr marL="782638" lvl="1" eaLnBrk="1" hangingPunct="1"/>
            <a:r>
              <a:rPr lang="en-US" altLang="en-US" sz="2000"/>
              <a:t>Kuantitas universal (</a:t>
            </a:r>
            <a:r>
              <a:rPr lang="en-US" altLang="en-US" sz="2000">
                <a:sym typeface="Symbol" panose="05050102010706020507" pitchFamily="18" charset="2"/>
              </a:rPr>
              <a:t></a:t>
            </a:r>
            <a:r>
              <a:rPr lang="en-US" altLang="en-US" sz="2000"/>
              <a:t>)</a:t>
            </a:r>
          </a:p>
          <a:p>
            <a:pPr marL="1125538" lvl="2" eaLnBrk="1" hangingPunct="1"/>
            <a:r>
              <a:rPr lang="en-US" altLang="en-US" sz="2000"/>
              <a:t>Untuk semua</a:t>
            </a:r>
          </a:p>
          <a:p>
            <a:pPr marL="782638" lvl="1" eaLnBrk="1" hangingPunct="1"/>
            <a:r>
              <a:rPr lang="en-US" altLang="en-US" sz="2000"/>
              <a:t>Kuantitas eksistensial (</a:t>
            </a:r>
            <a:r>
              <a:rPr lang="en-US" altLang="en-US" sz="2000">
                <a:sym typeface="Symbol" panose="05050102010706020507" pitchFamily="18" charset="2"/>
              </a:rPr>
              <a:t></a:t>
            </a:r>
            <a:r>
              <a:rPr lang="en-US" altLang="en-US" sz="2000"/>
              <a:t>)</a:t>
            </a:r>
          </a:p>
          <a:p>
            <a:pPr marL="1125538" lvl="2" eaLnBrk="1" hangingPunct="1"/>
            <a:r>
              <a:rPr lang="en-US" altLang="en-US" sz="2000"/>
              <a:t>Ada / terdapat</a:t>
            </a:r>
          </a:p>
          <a:p>
            <a:pPr eaLnBrk="1" hangingPunct="1"/>
            <a:r>
              <a:rPr lang="en-US" altLang="en-US" sz="2000"/>
              <a:t>Contoh:</a:t>
            </a:r>
          </a:p>
          <a:p>
            <a:pPr marL="782638" lvl="1" eaLnBrk="1" hangingPunct="1"/>
            <a:r>
              <a:rPr lang="en-US" altLang="en-US" sz="2000"/>
              <a:t>Semua sapi berkaki empat</a:t>
            </a:r>
          </a:p>
          <a:p>
            <a:pPr marL="782638" lvl="1" eaLnBrk="1" hangingPunct="1"/>
            <a:r>
              <a:rPr lang="en-US" altLang="en-US" sz="2000"/>
              <a:t>(</a:t>
            </a:r>
            <a:r>
              <a:rPr lang="en-US" altLang="en-US" sz="2000">
                <a:sym typeface="Symbol" panose="05050102010706020507" pitchFamily="18" charset="2"/>
              </a:rPr>
              <a:t>x</a:t>
            </a:r>
            <a:r>
              <a:rPr lang="en-US" altLang="en-US" sz="2000"/>
              <a:t>)[Sapi(x), berkaki empat(x)]</a:t>
            </a:r>
          </a:p>
          <a:p>
            <a:pPr marL="782638" lvl="1" eaLnBrk="1" hangingPunct="1"/>
            <a:r>
              <a:rPr lang="en-US" altLang="en-US" sz="2000"/>
              <a:t>Beberapa sapi berwarna putih</a:t>
            </a:r>
          </a:p>
          <a:p>
            <a:pPr marL="782638" lvl="1" eaLnBrk="1" hangingPunct="1"/>
            <a:r>
              <a:rPr lang="en-US" altLang="en-US" sz="2000"/>
              <a:t>(</a:t>
            </a:r>
            <a:r>
              <a:rPr lang="en-US" altLang="en-US" sz="2000">
                <a:sym typeface="Symbol" panose="05050102010706020507" pitchFamily="18" charset="2"/>
              </a:rPr>
              <a:t></a:t>
            </a:r>
            <a:r>
              <a:rPr lang="en-US" altLang="en-US" sz="2000"/>
              <a:t>x)[Sapi(x), berwarna putih(x)]</a:t>
            </a:r>
          </a:p>
        </p:txBody>
      </p:sp>
    </p:spTree>
    <p:extLst>
      <p:ext uri="{BB962C8B-B14F-4D97-AF65-F5344CB8AC3E}">
        <p14:creationId xmlns:p14="http://schemas.microsoft.com/office/powerpoint/2010/main" val="259015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1243582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utoUpdateAnimBg="0"/>
      <p:bldP spid="32770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E7CAC2F-12D3-46AF-9603-DBDD874C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0A4D850C-D0DF-47CC-8BDC-9A9FF2493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9697601-5001-4633-806B-E9BDD1D0E5ED}" type="slidenum">
              <a:rPr lang="en-US" altLang="en-US" sz="1400" smtClean="0">
                <a:solidFill>
                  <a:srgbClr val="281EE0"/>
                </a:solidFill>
              </a:rPr>
              <a:pPr/>
              <a:t>28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B2DBA29-1E75-447D-B43F-CDAD883D4BA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339725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45AA72B2-2E49-48A1-A18F-C0FFE0369C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38200" y="1600200"/>
            <a:ext cx="7848600" cy="4525963"/>
          </a:xfrm>
        </p:spPr>
        <p:txBody>
          <a:bodyPr rIns="132080"/>
          <a:lstStyle/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/>
              <a:t>Andi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seorang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/>
              <a:t>Andi </a:t>
            </a:r>
            <a:r>
              <a:rPr lang="en-US" altLang="en-US" sz="2000" dirty="0" err="1"/>
              <a:t>masuk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jurusan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elektro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elektro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teknik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Kalkulus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sulit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teknik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kalkulus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membencinya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terhadap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Mahasiswa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pernah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hadir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sulit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mereka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terhadap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endParaRPr lang="en-US" altLang="en-US" sz="2000" dirty="0"/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/>
              <a:t>Andi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pernah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hadir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kalkulus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98817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D2BE434A-3265-49A4-AD1F-4B8A7202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9FBD70B6-0034-4559-9B8E-2B0C8A05C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A4F8F82-AEB8-4046-B367-6E99EC6B56F6}" type="slidenum">
              <a:rPr lang="en-US" altLang="en-US" sz="1400" smtClean="0">
                <a:solidFill>
                  <a:srgbClr val="281EE0"/>
                </a:solidFill>
              </a:rPr>
              <a:pPr/>
              <a:t>29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D8F17F98-9AA1-4528-8923-03399118C51A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04800" y="428625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BCFAC8B5-85DC-4C65-8D05-3C9650A5F7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</p:spPr>
        <p:txBody>
          <a:bodyPr rIns="132080"/>
          <a:lstStyle/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mahasiswa</a:t>
            </a:r>
            <a:r>
              <a:rPr lang="en-US" altLang="en-US" sz="2000" dirty="0"/>
              <a:t>(Andi)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elektro</a:t>
            </a:r>
            <a:r>
              <a:rPr lang="en-US" altLang="en-US" sz="2000" dirty="0"/>
              <a:t>(Andi)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: </a:t>
            </a:r>
            <a:r>
              <a:rPr lang="en-US" altLang="en-US" sz="2000" dirty="0" err="1"/>
              <a:t>elektro</a:t>
            </a:r>
            <a:r>
              <a:rPr lang="en-US" altLang="en-US" sz="2000" dirty="0"/>
              <a:t>(x) → </a:t>
            </a:r>
            <a:r>
              <a:rPr lang="en-US" altLang="en-US" sz="2000" dirty="0" err="1"/>
              <a:t>teknik</a:t>
            </a:r>
            <a:r>
              <a:rPr lang="en-US" altLang="en-US" sz="2000" dirty="0"/>
              <a:t>(x)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 err="1"/>
              <a:t>sulit</a:t>
            </a:r>
            <a:r>
              <a:rPr lang="en-US" altLang="en-US" sz="2000" dirty="0"/>
              <a:t>(</a:t>
            </a:r>
            <a:r>
              <a:rPr lang="en-US" altLang="en-US" sz="2000" dirty="0" err="1"/>
              <a:t>Kalkulus</a:t>
            </a:r>
            <a:r>
              <a:rPr lang="en-US" altLang="en-US" sz="2000" dirty="0"/>
              <a:t>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: </a:t>
            </a:r>
            <a:r>
              <a:rPr lang="en-US" altLang="en-US" sz="2000" dirty="0" err="1"/>
              <a:t>teknik</a:t>
            </a:r>
            <a:r>
              <a:rPr lang="en-US" altLang="en-US" sz="2000" dirty="0"/>
              <a:t>(x) →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x,kalkulus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anose="05050102010706020507" pitchFamily="18" charset="2"/>
              </a:rPr>
              <a:t> </a:t>
            </a:r>
            <a:r>
              <a:rPr lang="en-US" altLang="en-US" sz="2000" dirty="0" err="1"/>
              <a:t>benci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x,kalkulus</a:t>
            </a:r>
            <a:r>
              <a:rPr lang="en-US" altLang="en-US" sz="2000" dirty="0"/>
              <a:t>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: </a:t>
            </a: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y :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: </a:t>
            </a: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y : </a:t>
            </a:r>
            <a:r>
              <a:rPr lang="en-US" altLang="en-US" sz="2000" dirty="0" err="1"/>
              <a:t>mahasiswa</a:t>
            </a:r>
            <a:r>
              <a:rPr lang="en-US" altLang="en-US" sz="2000" dirty="0"/>
              <a:t>(x) </a:t>
            </a:r>
            <a:r>
              <a:rPr lang="en-US" altLang="en-US" sz="2000" dirty="0">
                <a:sym typeface="Symbol" panose="05050102010706020507" pitchFamily="18" charset="2"/>
              </a:rPr>
              <a:t> </a:t>
            </a:r>
            <a:r>
              <a:rPr lang="en-US" altLang="en-US" sz="2000" dirty="0" err="1"/>
              <a:t>sulit</a:t>
            </a:r>
            <a:r>
              <a:rPr lang="en-US" altLang="en-US" sz="2000" dirty="0"/>
              <a:t>(y) </a:t>
            </a:r>
            <a:r>
              <a:rPr lang="en-US" altLang="en-US" sz="2000" dirty="0">
                <a:sym typeface="Symbol" panose="05050102010706020507" pitchFamily="18" charset="2"/>
              </a:rPr>
              <a:t> </a:t>
            </a:r>
            <a:r>
              <a:rPr lang="en-US" altLang="en-US" sz="2000" dirty="0"/>
              <a:t>¬</a:t>
            </a:r>
            <a:r>
              <a:rPr lang="en-US" altLang="en-US" sz="2000" dirty="0" err="1"/>
              <a:t>hadir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→ ¬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</a:t>
            </a:r>
          </a:p>
          <a:p>
            <a:pPr eaLnBrk="1" hangingPunct="1">
              <a:buSzPct val="99000"/>
              <a:buFontTx/>
              <a:buAutoNum type="arabicPeriod"/>
            </a:pPr>
            <a:r>
              <a:rPr lang="en-US" altLang="en-US" sz="2000" dirty="0"/>
              <a:t>¬</a:t>
            </a:r>
            <a:r>
              <a:rPr lang="en-US" altLang="en-US" sz="2000" dirty="0" err="1"/>
              <a:t>hadir</a:t>
            </a:r>
            <a:r>
              <a:rPr lang="en-US" altLang="en-US" sz="2000" dirty="0"/>
              <a:t>(</a:t>
            </a:r>
            <a:r>
              <a:rPr lang="en-US" altLang="en-US" sz="2000" dirty="0" err="1"/>
              <a:t>andi,kalkulus</a:t>
            </a:r>
            <a:r>
              <a:rPr lang="en-US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36151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620F11C9-7BC0-46F7-B4E9-68AD1AB6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F6E1FFB5-3B3E-4999-8647-352E527AD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9A6D4A2-1E46-4ECA-B8FD-F571CE1B7365}" type="slidenum">
              <a:rPr lang="en-US" altLang="en-US" sz="1400" smtClean="0">
                <a:solidFill>
                  <a:srgbClr val="281EE0"/>
                </a:solidFill>
              </a:rPr>
              <a:pPr/>
              <a:t>3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CE9BA098-D704-408E-8910-665355F2E9D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Procedural Knowledge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460CFF9-F71F-4135-8485-1EEF92E047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melakukan sesuatu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mendidihkan air dalam mangkok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memasak mie instan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menjalankan mobil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68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38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38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938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38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uiExpand="1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BF3F4D35-E545-4B2F-AC8C-F03C7906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4DBE9AD7-7DB6-4BC6-9640-EF63A4008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ED35840-B672-4589-9A78-97E44827A608}" type="slidenum">
              <a:rPr lang="en-US" altLang="en-US" sz="1400" smtClean="0">
                <a:solidFill>
                  <a:srgbClr val="281EE0"/>
                </a:solidFill>
              </a:rPr>
              <a:pPr/>
              <a:t>30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1D3C4E3E-E58C-48B9-8E7F-02A1BA0FA3B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97284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462A7CE-C8B7-454D-9689-342961CA74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1593056"/>
            <a:ext cx="8229600" cy="1219200"/>
          </a:xfrm>
        </p:spPr>
        <p:txBody>
          <a:bodyPr rIns="132080"/>
          <a:lstStyle/>
          <a:p>
            <a:pPr eaLnBrk="1" hangingPunct="1">
              <a:buSzPct val="155000"/>
              <a:buFont typeface="Times" panose="02020603050405020304" pitchFamily="18" charset="0"/>
              <a:buBlip>
                <a:blip r:embed="rId4"/>
              </a:buBlip>
            </a:pPr>
            <a:r>
              <a:rPr lang="en-US" altLang="en-US" sz="2000" dirty="0" err="1"/>
              <a:t>Pertanyaan</a:t>
            </a:r>
            <a:endParaRPr lang="en-US" altLang="en-US" sz="2000" dirty="0"/>
          </a:p>
          <a:p>
            <a:pPr marL="782638" lvl="1" eaLnBrk="1" hangingPunct="1">
              <a:buSzPct val="155000"/>
              <a:buFont typeface="Wingdings" panose="05000000000000000000" pitchFamily="2" charset="2"/>
              <a:buBlip>
                <a:blip r:embed="rId4"/>
              </a:buBlip>
            </a:pPr>
            <a:r>
              <a:rPr lang="en-US" altLang="en-US" sz="2000" dirty="0"/>
              <a:t>“</a:t>
            </a:r>
            <a:r>
              <a:rPr lang="en-US" altLang="en-US" sz="2000" dirty="0" err="1"/>
              <a:t>Apakah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andi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matakuliah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kalkulus</a:t>
            </a:r>
            <a:r>
              <a:rPr lang="en-US" altLang="en-US" sz="2000" dirty="0"/>
              <a:t> ?”</a:t>
            </a:r>
            <a:endParaRPr lang="en-US" altLang="en-US" sz="1800" dirty="0"/>
          </a:p>
          <a:p>
            <a:pPr eaLnBrk="1" hangingPunct="1"/>
            <a:r>
              <a:rPr lang="en-US" altLang="en-US" sz="2000" dirty="0" err="1"/>
              <a:t>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penalaran</a:t>
            </a:r>
            <a:r>
              <a:rPr lang="en-US" altLang="en-US" sz="2000" dirty="0"/>
              <a:t> backward :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6D32B33D-E8AE-4AC9-9767-BB2CB994A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831306"/>
            <a:ext cx="77724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71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1264391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1264391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64391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utoUpdateAnimBg="0"/>
      <p:bldP spid="38914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EE279F73-1AC1-435C-96C0-FC9A098F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Slide Number Placeholder 3">
            <a:extLst>
              <a:ext uri="{FF2B5EF4-FFF2-40B4-BE49-F238E27FC236}">
                <a16:creationId xmlns:a16="http://schemas.microsoft.com/office/drawing/2014/main" id="{08D9A044-4B81-4DAF-AA8A-8BE5FE8BC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0C9F6B6-B0CF-4E03-9502-ED5DB0A87B03}" type="slidenum">
              <a:rPr lang="en-US" altLang="en-US" sz="1400" smtClean="0">
                <a:solidFill>
                  <a:srgbClr val="281EE0"/>
                </a:solidFill>
              </a:rPr>
              <a:pPr/>
              <a:t>31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160AE44-ACCF-4EC4-A9C7-C9010165361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List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C76CDD9-2E22-46D7-A151-168D91D746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</a:pPr>
            <a:r>
              <a:rPr lang="en-US" altLang="en-US" sz="2400"/>
              <a:t>Struktur sederhana untuk representasi pengetahuan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Daftar dari rangkaian materi yang terkait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List digunakan untuk objek yang dikelompokkan, dikategorikan atau digabungkan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C9529821-7196-4BAD-8FCA-1607F92DC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1534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55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uiExpand="1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163133A2-7C1B-4A3C-A777-55718329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602795F5-563F-4B3A-BBC5-3F59D2481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00B71A4-5AC5-442A-B4D8-D993A00E757A}" type="slidenum">
              <a:rPr lang="en-US" altLang="en-US" sz="1400" smtClean="0">
                <a:solidFill>
                  <a:srgbClr val="281EE0"/>
                </a:solidFill>
              </a:rPr>
              <a:pPr/>
              <a:t>32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91ECDFE-B824-47E2-87BB-527E13E2F7D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Tree /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Pohon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55D069A-042E-4C5E-AC4E-EB5FFD703C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</a:pPr>
            <a:r>
              <a:rPr lang="en-US" altLang="en-US" sz="2400"/>
              <a:t>Struktur sederhana untuk representasi pengetahuan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Merupakan struktur grafik hirarki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61445" name="Picture 5">
            <a:extLst>
              <a:ext uri="{FF2B5EF4-FFF2-40B4-BE49-F238E27FC236}">
                <a16:creationId xmlns:a16="http://schemas.microsoft.com/office/drawing/2014/main" id="{5C687833-ED91-4CFC-8C32-8DF94DCE3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4913"/>
            <a:ext cx="4572000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3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uiExpand="1" build="p" bldLvl="5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BDCD51BB-FAE3-44C2-8C33-7C210A32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Slide Number Placeholder 3">
            <a:extLst>
              <a:ext uri="{FF2B5EF4-FFF2-40B4-BE49-F238E27FC236}">
                <a16:creationId xmlns:a16="http://schemas.microsoft.com/office/drawing/2014/main" id="{9F27198A-031F-42AA-B562-3DB057BD4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790D5CB-028F-486F-9D29-38F047309C20}" type="slidenum">
              <a:rPr lang="en-US" altLang="en-US" sz="1400" smtClean="0">
                <a:solidFill>
                  <a:srgbClr val="281EE0"/>
                </a:solidFill>
              </a:rPr>
              <a:pPr/>
              <a:t>33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C804CF9-E543-400C-90E5-40FEBC33B73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Jaringan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Semantik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5DC97A1-675D-466F-ABF2-E45B2A58DF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/>
              <a:t>Struktur sederhana untuk representasi pengetahuan grafis yang menunjukkan hubungan antar berbagai objek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59CF0CBA-E0E3-40B1-BDDF-666A8201D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3162"/>
            <a:ext cx="6659563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83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1C41345B-7934-4F66-A510-636CA069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Slide Number Placeholder 3">
            <a:extLst>
              <a:ext uri="{FF2B5EF4-FFF2-40B4-BE49-F238E27FC236}">
                <a16:creationId xmlns:a16="http://schemas.microsoft.com/office/drawing/2014/main" id="{3F902FA8-558B-459A-B6FE-944DD9222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116E8F4-252F-4848-8B0A-C79D3A76923A}" type="slidenum">
              <a:rPr lang="en-US" altLang="en-US" sz="1400" smtClean="0">
                <a:solidFill>
                  <a:srgbClr val="281EE0"/>
                </a:solidFill>
              </a:rPr>
              <a:pPr/>
              <a:t>34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20DD54D-3552-49D8-B3A4-C62F118978B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0482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Frame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5430C74-6AA8-49B4-9583-2E7C5568B1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00088" y="1647825"/>
            <a:ext cx="8229600" cy="28194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dirty="0"/>
              <a:t>Frame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kumpulan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pengetahuan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tentang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suatu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objek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tertentu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peristiwa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lokasi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situasi</a:t>
            </a:r>
            <a:r>
              <a:rPr lang="en-US" altLang="en-US" sz="2400" dirty="0"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ym typeface="Wingdings" panose="05000000000000000000" pitchFamily="2" charset="2"/>
              </a:rPr>
              <a:t>berdasarkan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pengalaman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dirty="0">
                <a:sym typeface="Wingdings" panose="05000000000000000000" pitchFamily="2" charset="2"/>
              </a:rPr>
              <a:t>Frame  </a:t>
            </a:r>
            <a:r>
              <a:rPr lang="en-US" altLang="en-US" sz="2400" dirty="0" err="1">
                <a:sym typeface="Wingdings" panose="05000000000000000000" pitchFamily="2" charset="2"/>
              </a:rPr>
              <a:t>memiliki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/>
              <a:t>slot yang </a:t>
            </a:r>
            <a:r>
              <a:rPr lang="en-US" altLang="en-US" sz="2400" dirty="0" err="1"/>
              <a:t>menggambarkan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rincian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atribut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karakteristik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 dirty="0" err="1"/>
              <a:t>Hirarki</a:t>
            </a:r>
            <a:r>
              <a:rPr lang="en-US" altLang="en-US" sz="2400" dirty="0"/>
              <a:t> Frame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susunan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hirarki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dari</a:t>
            </a:r>
            <a:r>
              <a:rPr lang="en-US" altLang="en-US" sz="2400" dirty="0">
                <a:sym typeface="Wingdings" panose="05000000000000000000" pitchFamily="2" charset="2"/>
              </a:rPr>
              <a:t> frame </a:t>
            </a:r>
            <a:r>
              <a:rPr lang="en-US" altLang="en-US" sz="2400" dirty="0" err="1">
                <a:sym typeface="Wingdings" panose="05000000000000000000" pitchFamily="2" charset="2"/>
              </a:rPr>
              <a:t>mengijinkan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pewarisan</a:t>
            </a:r>
            <a:r>
              <a:rPr lang="en-US" altLang="en-US" sz="2400" dirty="0">
                <a:sym typeface="Wingdings" panose="05000000000000000000" pitchFamily="2" charset="2"/>
              </a:rPr>
              <a:t> frame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9937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uiExpand="1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D0FBDCD-8B69-4AD6-9F90-220F7218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Slide Number Placeholder 3">
            <a:extLst>
              <a:ext uri="{FF2B5EF4-FFF2-40B4-BE49-F238E27FC236}">
                <a16:creationId xmlns:a16="http://schemas.microsoft.com/office/drawing/2014/main" id="{38EE51D9-BC0C-4E87-B8D6-2857724C8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9F3A70E-F766-48C3-8BC5-4DE6440E74C3}" type="slidenum">
              <a:rPr lang="en-US" altLang="en-US" sz="1400" smtClean="0">
                <a:solidFill>
                  <a:srgbClr val="281EE0"/>
                </a:solidFill>
              </a:rPr>
              <a:pPr/>
              <a:t>35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04E03D18-EE6B-4336-A325-7D87D6E8F6D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06412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Frame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EC6D0112-D543-40E0-A572-0FF184942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1752600"/>
            <a:ext cx="43164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511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2FFB548-940A-479D-86E8-0D405DA9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CB29E7DE-382F-42CE-BEDB-FC0A30A0E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65217C4-25B7-4142-956D-065BDEA78CB5}" type="slidenum">
              <a:rPr lang="en-US" altLang="en-US" sz="1400" smtClean="0">
                <a:solidFill>
                  <a:srgbClr val="281EE0"/>
                </a:solidFill>
              </a:rPr>
              <a:pPr/>
              <a:t>36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D001CA2E-0CE1-4B8D-8B53-9E581639147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Hirarki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Frame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8652D987-D625-4A9A-A7FA-EAE59DA3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82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554195DF-3123-4AC5-9562-D83A75B3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49169773-2A15-4D97-A7F0-154B59038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6BAE99A-3C00-4541-B654-4585FE237FDC}" type="slidenum">
              <a:rPr lang="en-US" altLang="en-US" sz="1400" smtClean="0">
                <a:solidFill>
                  <a:srgbClr val="281EE0"/>
                </a:solidFill>
              </a:rPr>
              <a:pPr/>
              <a:t>37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66D1AB2-2A91-43B7-B281-53E05CA8E39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Hirarki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Frame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62F4FBDC-DDBD-46A6-82DB-1D79EA1A3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763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53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D5C99C6F-BFEC-4964-B349-A55624A7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Slide Number Placeholder 3">
            <a:extLst>
              <a:ext uri="{FF2B5EF4-FFF2-40B4-BE49-F238E27FC236}">
                <a16:creationId xmlns:a16="http://schemas.microsoft.com/office/drawing/2014/main" id="{5A065D33-76BA-47D0-8726-678C01832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B88F286-CFF7-4301-87DE-4B689771F5B0}" type="slidenum">
              <a:rPr lang="en-US" altLang="en-US" sz="1400" smtClean="0">
                <a:solidFill>
                  <a:srgbClr val="281EE0"/>
                </a:solidFill>
              </a:rPr>
              <a:pPr/>
              <a:t>38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B76E54C1-A9B3-4CBD-ABD1-254B63282817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06412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Tabel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Keputusan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(Decision Table)</a:t>
            </a:r>
            <a:endParaRPr lang="en-US" altLang="en-US" sz="2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3D30E78-5D3E-48B9-BCE7-B1491F544C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752600"/>
            <a:ext cx="8229600" cy="1066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/>
              <a:t>Tabel keputusan </a:t>
            </a:r>
            <a:r>
              <a:rPr lang="en-US" altLang="en-US" sz="2400">
                <a:sym typeface="Wingdings" panose="05000000000000000000" pitchFamily="2" charset="2"/>
              </a:rPr>
              <a:t> dalam format tabel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sym typeface="Wingdings" panose="05000000000000000000" pitchFamily="2" charset="2"/>
              </a:rPr>
              <a:t>Tabel dibagi 2   bagian pertama untuk atribut &amp; bagian kedua untuk nilai &amp; kesimpulan</a:t>
            </a:r>
            <a:r>
              <a:rPr lang="en-US" altLang="en-US" sz="2400"/>
              <a:t> 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E763B69E-2AFB-4AB7-ABE8-EC1BCE36E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686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5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uiExpand="1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1095E187-0633-41AF-9E62-34115EC8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Slide Number Placeholder 3">
            <a:extLst>
              <a:ext uri="{FF2B5EF4-FFF2-40B4-BE49-F238E27FC236}">
                <a16:creationId xmlns:a16="http://schemas.microsoft.com/office/drawing/2014/main" id="{C4C97E0A-F696-4E31-A54A-2B953F810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F25800F-6E0C-433C-8DCB-8083A637BAAE}" type="slidenum">
              <a:rPr lang="en-US" altLang="en-US" sz="1400" smtClean="0">
                <a:solidFill>
                  <a:srgbClr val="281EE0"/>
                </a:solidFill>
              </a:rPr>
              <a:pPr/>
              <a:t>39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21738C6-D318-4A2E-81B7-1053CC67239F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Pohon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Keputusan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(Decision Tree)</a:t>
            </a:r>
            <a:endParaRPr lang="en-US" altLang="en-US" sz="2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D661019-CAB7-4F34-B17E-8E34A120070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752600"/>
            <a:ext cx="8229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/>
              <a:t>Pohon keputusan </a:t>
            </a:r>
            <a:r>
              <a:rPr lang="en-US" altLang="en-US" sz="2400">
                <a:sym typeface="Wingdings" panose="05000000000000000000" pitchFamily="2" charset="2"/>
              </a:rPr>
              <a:t> mudah dikonversi ke dalam bentuk aturan (rule)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E61D54DE-0366-464F-9A55-A282AA5CB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296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778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5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94C2B940-2C8E-48A3-860C-BB40D618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DA839FFE-3C10-4709-9E19-2F5C52207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C9AEB91-B6C4-4601-BBDF-7C057FB53E76}" type="slidenum">
              <a:rPr lang="en-US" altLang="en-US" sz="1400" smtClean="0">
                <a:solidFill>
                  <a:srgbClr val="281EE0"/>
                </a:solidFill>
              </a:rPr>
              <a:pPr/>
              <a:t>4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DAC8E162-7F48-40E0-8542-5CB8498852D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Declarative Knowledge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B2F0CE2-6D0C-47F3-9341-2EA9352A4F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874838"/>
            <a:ext cx="8229600" cy="2773362"/>
          </a:xfrm>
        </p:spPr>
        <p:txBody>
          <a:bodyPr rIns="132080"/>
          <a:lstStyle/>
          <a:p>
            <a:pPr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Mengetahui sesuatu itu benar atau salah</a:t>
            </a:r>
            <a:endParaRPr lang="en-US" altLang="en-US" sz="27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Fakultas Teknologi Informasi mempunyai 3 program studi.</a:t>
            </a:r>
            <a:endParaRPr lang="en-US" altLang="en-US" sz="27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27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Dekan Fakultas Teknologi Informasi adalah Prof. Ir. Dany Manongga, M.Sc., Ph.D.</a:t>
            </a:r>
            <a:endParaRPr lang="en-US" altLang="en-US" sz="27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65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64562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64562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64562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6" grpId="0" uiExpand="1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FD0547C-49EB-4399-AE45-37D64F13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350AF637-064B-41B4-8535-17FCDD2DB7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12798FD-CDD7-40C0-ADB5-9F099867F88D}" type="slidenum">
              <a:rPr lang="en-US" altLang="en-US" sz="1400" smtClean="0">
                <a:solidFill>
                  <a:srgbClr val="281EE0"/>
                </a:solidFill>
              </a:rPr>
              <a:pPr/>
              <a:t>40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0064E90-747A-4B99-97D4-626EC4F7AEC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42912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Naskah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(Script)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C383246-61BD-4C9F-9F66-0CE2C8F102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600200"/>
            <a:ext cx="8229600" cy="3962400"/>
          </a:xfrm>
        </p:spPr>
        <p:txBody>
          <a:bodyPr rIns="132080"/>
          <a:lstStyle/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/>
              <a:t>Naskah </a:t>
            </a:r>
            <a:r>
              <a:rPr lang="en-US" altLang="en-US" sz="2400">
                <a:sym typeface="Wingdings" panose="05000000000000000000" pitchFamily="2" charset="2"/>
              </a:rPr>
              <a:t> sama dengan frame, bedanya menggambarkan urutan peristiwa</a:t>
            </a: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>
              <a:sym typeface="Wingdings" panose="05000000000000000000" pitchFamily="2" charset="2"/>
            </a:endParaRP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sym typeface="Wingdings" panose="05000000000000000000" pitchFamily="2" charset="2"/>
              </a:rPr>
              <a:t>Elemen script meliputi :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Kondisi input  kondisi yang harus dipenuhi 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Track  variasi yang mungkin terjadi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Prop  berisi objek-objek pendukung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Role  peran yang dimainkan oleh seseorang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Scene  adegan yang dimainkan</a:t>
            </a:r>
          </a:p>
          <a:p>
            <a:pPr marL="954088" lvl="1" indent="-457200" eaLnBrk="1" hangingPunct="1">
              <a:lnSpc>
                <a:spcPct val="80000"/>
              </a:lnSpc>
              <a:buFont typeface="Times" panose="02020603050405020304" pitchFamily="18" charset="0"/>
              <a:buAutoNum type="arabicPeriod"/>
            </a:pPr>
            <a:r>
              <a:rPr lang="en-US" altLang="en-US" sz="2000">
                <a:sym typeface="Wingdings" panose="05000000000000000000" pitchFamily="2" charset="2"/>
              </a:rPr>
              <a:t>Hasil kondisi yang ada setelah urutan peristiwa dalam script terjadi.</a:t>
            </a: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87553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uiExpand="1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02B73340-1721-459B-8458-96941AE4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Slide Number Placeholder 3">
            <a:extLst>
              <a:ext uri="{FF2B5EF4-FFF2-40B4-BE49-F238E27FC236}">
                <a16:creationId xmlns:a16="http://schemas.microsoft.com/office/drawing/2014/main" id="{A7EF5457-8C3E-4645-A2BA-02E8B536C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B78C679-3A06-4851-8F0E-C595D812D84E}" type="slidenum">
              <a:rPr lang="en-US" altLang="en-US" sz="1400" smtClean="0">
                <a:solidFill>
                  <a:srgbClr val="281EE0"/>
                </a:solidFill>
              </a:rPr>
              <a:pPr/>
              <a:t>41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FB51943-9540-4774-922F-D78644E2331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4132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Naskah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(Script)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719F13BC-2634-498C-9281-E15385B164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Berikut ini adalah contoh script kejadian yang ada di “Ujian Akhir”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Jalur (track) : ujian tertulis matakuliah Kecerdasan Buatan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Role (peran) : mahasiswa, pengawas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Prop (pendukung) : lembar soal, lembar jawab, presensi, pena, dll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Kondisi input : mahasiswa terdaftar untuk mengikuti ujian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Adegan (scene) -1 : Persiapan pengawas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menyiapkan lembar soal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menyiapkan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menyiapkan lembar presensi</a:t>
            </a:r>
            <a:r>
              <a:rPr lang="en-US" altLang="en-US" sz="200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Adegan-2 : Mahasiswa masuk ruangan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mempersilahkan mahasiswa masuk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membagikan lembar soal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membagikan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memimpin doa</a:t>
            </a:r>
            <a:r>
              <a:rPr lang="en-US" altLang="en-US" sz="2000"/>
              <a:t> 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353073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9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98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98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98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98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9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A21E347B-6B50-4163-BEA1-501ACD3E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Slide Number Placeholder 3">
            <a:extLst>
              <a:ext uri="{FF2B5EF4-FFF2-40B4-BE49-F238E27FC236}">
                <a16:creationId xmlns:a16="http://schemas.microsoft.com/office/drawing/2014/main" id="{493AB175-4402-4AED-AEDE-1C137C182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0751C65-5E13-4132-AC24-403724A55C07}" type="slidenum">
              <a:rPr lang="en-US" altLang="en-US" sz="1400" smtClean="0">
                <a:solidFill>
                  <a:srgbClr val="281EE0"/>
                </a:solidFill>
              </a:rPr>
              <a:pPr/>
              <a:t>42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3385D3EC-3D2B-46F9-BF05-24EBB52232D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Naskah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(Script)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D5CD17D-FDA8-4925-9AC8-0C5C98D3AD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Adegan – 3 : Mahasiswa mengerjakan soal ujian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menuliskan identitas di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menandatangai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mengerjakan soal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mengecek jawaban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Adegan – 4 : Mahasiswa telah selesai ujian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mempersilahkan mahasiswa keluar ruangan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mengumpulkan kembali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keluar ruangan </a:t>
            </a:r>
            <a:endParaRPr lang="en-US" altLang="en-US" sz="160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1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0D654284-A8E7-4753-8B0E-E0FDABF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Slide Number Placeholder 3">
            <a:extLst>
              <a:ext uri="{FF2B5EF4-FFF2-40B4-BE49-F238E27FC236}">
                <a16:creationId xmlns:a16="http://schemas.microsoft.com/office/drawing/2014/main" id="{A97C8503-C5BE-45D0-8245-C31B519C7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60A6EC2-92FE-4B3A-89B1-B08D9A094FAB}" type="slidenum">
              <a:rPr lang="en-US" altLang="en-US" sz="1400" smtClean="0">
                <a:solidFill>
                  <a:srgbClr val="281EE0"/>
                </a:solidFill>
              </a:rPr>
              <a:pPr/>
              <a:t>43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EBEF3C8-AA25-4777-ABAB-D5AF66EADEB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00050"/>
            <a:ext cx="8229600" cy="1143000"/>
          </a:xfrm>
          <a:noFill/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Naskah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(Script)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FFF0F3E-3378-4C8B-86C8-7592294C53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828800"/>
            <a:ext cx="82296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Adegan – 5 : Mahasiswa mengemasi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mengurutkan lembar jawab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mengecek lembar jawab dan presensi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Pengawas meninggalkan ruangan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Hasil 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merasa senang dan lega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merasa kecewa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pusing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memaki – maki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</a:rPr>
              <a:t>Mahasiswa sangat bersyukur </a:t>
            </a:r>
          </a:p>
        </p:txBody>
      </p:sp>
    </p:spTree>
    <p:extLst>
      <p:ext uri="{BB962C8B-B14F-4D97-AF65-F5344CB8AC3E}">
        <p14:creationId xmlns:p14="http://schemas.microsoft.com/office/powerpoint/2010/main" val="211441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29FDD787-49FB-42E2-BE78-6803FEF2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Slide Number Placeholder 3">
            <a:extLst>
              <a:ext uri="{FF2B5EF4-FFF2-40B4-BE49-F238E27FC236}">
                <a16:creationId xmlns:a16="http://schemas.microsoft.com/office/drawing/2014/main" id="{E981D78F-D27F-4ED3-956B-D057B60EE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7BCC3B-32C6-4A57-9AB4-713C62ED6898}" type="slidenum">
              <a:rPr lang="en-US" altLang="en-US" sz="1400" smtClean="0">
                <a:solidFill>
                  <a:srgbClr val="281EE0"/>
                </a:solidFill>
              </a:rPr>
              <a:pPr/>
              <a:t>44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086914B-6A50-49BB-AD03-C15D766FC085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28587" y="381000"/>
            <a:ext cx="8915400" cy="12192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Sistem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Aturan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Produksi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(Production Rules)</a:t>
            </a:r>
            <a:endParaRPr lang="en-US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EAF173B-144C-4CD6-94F2-4C58F912E8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600200"/>
            <a:ext cx="8229600" cy="3962400"/>
          </a:xfrm>
        </p:spPr>
        <p:txBody>
          <a:bodyPr rIns="132080"/>
          <a:lstStyle/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/>
              <a:t>Representasi pengetahuan yang berupa aturan (rule) :</a:t>
            </a: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  <a:p>
            <a:pPr marL="954088" lvl="1" indent="-4572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sym typeface="Wingdings" panose="05000000000000000000" pitchFamily="2" charset="2"/>
              </a:rPr>
              <a:t>Antecedent  mengekspresikan situasi / premis (berawalan if)</a:t>
            </a:r>
          </a:p>
          <a:p>
            <a:pPr marL="954088" lvl="1" indent="-4572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>
              <a:sym typeface="Wingdings" panose="05000000000000000000" pitchFamily="2" charset="2"/>
            </a:endParaRPr>
          </a:p>
          <a:p>
            <a:pPr marL="954088" lvl="1" indent="-4572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>
                <a:sym typeface="Wingdings" panose="05000000000000000000" pitchFamily="2" charset="2"/>
              </a:rPr>
              <a:t>Konsekuen  menyatakan tindakan tertentu jika premis benar (berawalam THEN)</a:t>
            </a: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>
              <a:sym typeface="Wingdings" panose="05000000000000000000" pitchFamily="2" charset="2"/>
            </a:endParaRP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400">
                <a:sym typeface="Wingdings" panose="05000000000000000000" pitchFamily="2" charset="2"/>
              </a:rPr>
              <a:t>Contoh :</a:t>
            </a:r>
          </a:p>
          <a:p>
            <a:pPr marL="573088" indent="-533400" eaLnBrk="1" hangingPunct="1">
              <a:lnSpc>
                <a:spcPct val="80000"/>
              </a:lnSpc>
            </a:pPr>
            <a:r>
              <a:rPr lang="en-US" altLang="en-US" sz="2400">
                <a:sym typeface="Wingdings" panose="05000000000000000000" pitchFamily="2" charset="2"/>
              </a:rPr>
              <a:t>			</a:t>
            </a:r>
            <a:r>
              <a:rPr lang="en-US" altLang="en-US" sz="1800">
                <a:latin typeface="Courier New" panose="02070309020205020404" pitchFamily="49" charset="0"/>
                <a:sym typeface="Wingdings" panose="05000000000000000000" pitchFamily="2" charset="2"/>
              </a:rPr>
              <a:t>IF lalulintas pagi ini padat </a:t>
            </a:r>
          </a:p>
          <a:p>
            <a:pPr marL="573088" indent="-533400" eaLnBrk="1" hangingPunct="1">
              <a:lnSpc>
                <a:spcPct val="80000"/>
              </a:lnSpc>
            </a:pPr>
            <a:r>
              <a:rPr lang="en-US" altLang="en-US" sz="1800">
                <a:latin typeface="Courier New" panose="02070309020205020404" pitchFamily="49" charset="0"/>
                <a:sym typeface="Wingdings" panose="05000000000000000000" pitchFamily="2" charset="2"/>
              </a:rPr>
              <a:t>			THEN saya naik sepeda motor saja</a:t>
            </a:r>
            <a:r>
              <a:rPr lang="en-US" altLang="en-US" sz="2800">
                <a:sym typeface="Wingdings" panose="05000000000000000000" pitchFamily="2" charset="2"/>
              </a:rPr>
              <a:t> </a:t>
            </a: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>
              <a:sym typeface="Wingdings" panose="05000000000000000000" pitchFamily="2" charset="2"/>
            </a:endParaRPr>
          </a:p>
          <a:p>
            <a:pPr marL="573088" indent="-533400"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30277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uiExpand="1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D4261578-FF87-4F86-A6BA-69475357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4A580F85-8C93-46F9-9660-44B8871F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7AC026C-25CD-4DA1-A664-908ECC009AB9}" type="slidenum">
              <a:rPr lang="en-US" altLang="en-US" sz="1400" smtClean="0">
                <a:solidFill>
                  <a:srgbClr val="281EE0"/>
                </a:solidFill>
              </a:rPr>
              <a:pPr/>
              <a:t>45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552F9AB6-8BE8-4C98-ACB9-A762E6C71D71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28587" y="376237"/>
            <a:ext cx="8915400" cy="12192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Sistem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Aturan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Produksi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(Production Rules)</a:t>
            </a:r>
            <a:endParaRPr lang="en-US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8443CB1-CDAA-48B0-A4E1-13C1F8F0DC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600200"/>
            <a:ext cx="8229600" cy="5029200"/>
          </a:xfrm>
        </p:spPr>
        <p:txBody>
          <a:bodyPr rIns="132080"/>
          <a:lstStyle/>
          <a:p>
            <a:pPr marL="573088" indent="-533400" eaLnBrk="1" hangingPunct="1">
              <a:lnSpc>
                <a:spcPct val="80000"/>
              </a:lnSpc>
            </a:pPr>
            <a:r>
              <a:rPr lang="en-US" altLang="en-US" sz="2200"/>
              <a:t>Aturan dapat ditulis dalam beberapa bentuk :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1. IF premis THEN kesimpulan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	</a:t>
            </a:r>
            <a:r>
              <a:rPr lang="en-US" altLang="en-US" sz="1800" b="1">
                <a:latin typeface="Courier New" panose="02070309020205020404" pitchFamily="49" charset="0"/>
              </a:rPr>
              <a:t>Jika</a:t>
            </a:r>
            <a:r>
              <a:rPr lang="en-US" altLang="en-US" sz="1800">
                <a:latin typeface="Courier New" panose="02070309020205020404" pitchFamily="49" charset="0"/>
              </a:rPr>
              <a:t> pendapatan tinggi </a:t>
            </a:r>
            <a:r>
              <a:rPr lang="en-US" altLang="en-US" sz="1800" b="1">
                <a:latin typeface="Courier New" panose="02070309020205020404" pitchFamily="49" charset="0"/>
              </a:rPr>
              <a:t>MAKA</a:t>
            </a:r>
            <a:r>
              <a:rPr lang="en-US" altLang="en-US" sz="1800">
                <a:latin typeface="Courier New" panose="02070309020205020404" pitchFamily="49" charset="0"/>
              </a:rPr>
              <a:t> pajak yang harus dibayar juga tinggi</a:t>
            </a:r>
            <a:r>
              <a:rPr lang="en-US" altLang="en-US" sz="1800"/>
              <a:t>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2. Kesimpulan IF premis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	</a:t>
            </a:r>
            <a:r>
              <a:rPr lang="en-US" altLang="en-US" sz="1800">
                <a:latin typeface="Courier New" panose="02070309020205020404" pitchFamily="49" charset="0"/>
              </a:rPr>
              <a:t>Pajak yang harus dibayar tinggi </a:t>
            </a:r>
            <a:r>
              <a:rPr lang="en-US" altLang="en-US" sz="1800" b="1">
                <a:latin typeface="Courier New" panose="02070309020205020404" pitchFamily="49" charset="0"/>
              </a:rPr>
              <a:t>JIKA</a:t>
            </a:r>
            <a:r>
              <a:rPr lang="en-US" altLang="en-US" sz="1800">
                <a:latin typeface="Courier New" panose="02070309020205020404" pitchFamily="49" charset="0"/>
              </a:rPr>
              <a:t> pendapatan tinggi</a:t>
            </a:r>
            <a:r>
              <a:rPr lang="en-US" altLang="en-US" sz="2000"/>
              <a:t>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3. Inclusion of ELSE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	</a:t>
            </a:r>
            <a:r>
              <a:rPr lang="en-US" altLang="en-US" sz="2000" b="1">
                <a:latin typeface="Courier New" panose="02070309020205020404" pitchFamily="49" charset="0"/>
              </a:rPr>
              <a:t>IF</a:t>
            </a:r>
            <a:r>
              <a:rPr lang="en-US" altLang="en-US" sz="2000">
                <a:latin typeface="Courier New" panose="02070309020205020404" pitchFamily="49" charset="0"/>
              </a:rPr>
              <a:t> pendapatan tinggi </a:t>
            </a:r>
            <a:r>
              <a:rPr lang="en-US" altLang="en-US" sz="2000" b="1">
                <a:latin typeface="Courier New" panose="02070309020205020404" pitchFamily="49" charset="0"/>
              </a:rPr>
              <a:t>OR</a:t>
            </a:r>
            <a:r>
              <a:rPr lang="en-US" altLang="en-US" sz="2000">
                <a:latin typeface="Courier New" panose="02070309020205020404" pitchFamily="49" charset="0"/>
              </a:rPr>
              <a:t> pengeluaran tinggi, </a:t>
            </a:r>
            <a:r>
              <a:rPr lang="en-US" altLang="en-US" sz="2000" b="1">
                <a:latin typeface="Courier New" panose="02070309020205020404" pitchFamily="49" charset="0"/>
              </a:rPr>
              <a:t>THEN </a:t>
            </a:r>
            <a:r>
              <a:rPr lang="en-US" altLang="en-US" sz="2000">
                <a:latin typeface="Courier New" panose="02070309020205020404" pitchFamily="49" charset="0"/>
              </a:rPr>
              <a:t>pajak yang harus dibayar tinggi </a:t>
            </a:r>
            <a:r>
              <a:rPr lang="en-US" altLang="en-US" sz="2000" b="1">
                <a:latin typeface="Courier New" panose="02070309020205020404" pitchFamily="49" charset="0"/>
              </a:rPr>
              <a:t>ELSE</a:t>
            </a:r>
            <a:r>
              <a:rPr lang="en-US" altLang="en-US" sz="2000">
                <a:latin typeface="Courier New" panose="02070309020205020404" pitchFamily="49" charset="0"/>
              </a:rPr>
              <a:t> pajak yang harus dibayar rendah</a:t>
            </a:r>
            <a:r>
              <a:rPr lang="en-US" altLang="en-US" sz="2000"/>
              <a:t>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4. Aturan yang lebih kompleks </a:t>
            </a:r>
          </a:p>
          <a:p>
            <a:pPr marL="954088" lvl="1" indent="-457200" eaLnBrk="1" hangingPunct="1">
              <a:lnSpc>
                <a:spcPct val="80000"/>
              </a:lnSpc>
            </a:pPr>
            <a:r>
              <a:rPr lang="en-US" altLang="en-US" sz="2000"/>
              <a:t>	</a:t>
            </a:r>
            <a:r>
              <a:rPr lang="en-US" altLang="en-US" sz="1800" b="1">
                <a:latin typeface="Courier New" panose="02070309020205020404" pitchFamily="49" charset="0"/>
              </a:rPr>
              <a:t>IF</a:t>
            </a:r>
            <a:r>
              <a:rPr lang="en-US" altLang="en-US" sz="1800">
                <a:latin typeface="Courier New" panose="02070309020205020404" pitchFamily="49" charset="0"/>
              </a:rPr>
              <a:t> rating kredit tinggi </a:t>
            </a:r>
            <a:r>
              <a:rPr lang="en-US" altLang="en-US" sz="1800" b="1">
                <a:latin typeface="Courier New" panose="02070309020205020404" pitchFamily="49" charset="0"/>
              </a:rPr>
              <a:t>AND</a:t>
            </a:r>
            <a:r>
              <a:rPr lang="en-US" altLang="en-US" sz="1800">
                <a:latin typeface="Courier New" panose="02070309020205020404" pitchFamily="49" charset="0"/>
              </a:rPr>
              <a:t> gaji lebih besar dari $30,000 </a:t>
            </a:r>
            <a:r>
              <a:rPr lang="en-US" altLang="en-US" sz="1800" b="1">
                <a:latin typeface="Courier New" panose="02070309020205020404" pitchFamily="49" charset="0"/>
              </a:rPr>
              <a:t>OR</a:t>
            </a:r>
            <a:r>
              <a:rPr lang="en-US" altLang="en-US" sz="1800">
                <a:latin typeface="Courier New" panose="02070309020205020404" pitchFamily="49" charset="0"/>
              </a:rPr>
              <a:t> aset lebih dari $75,000 </a:t>
            </a:r>
            <a:r>
              <a:rPr lang="en-US" altLang="en-US" sz="1800" b="1">
                <a:latin typeface="Courier New" panose="02070309020205020404" pitchFamily="49" charset="0"/>
              </a:rPr>
              <a:t>AND</a:t>
            </a:r>
            <a:r>
              <a:rPr lang="en-US" altLang="en-US" sz="1800">
                <a:latin typeface="Courier New" panose="02070309020205020404" pitchFamily="49" charset="0"/>
              </a:rPr>
              <a:t> sejarah pembayaran tidak miskin </a:t>
            </a:r>
            <a:r>
              <a:rPr lang="en-US" altLang="en-US" sz="1800" b="1">
                <a:latin typeface="Courier New" panose="02070309020205020404" pitchFamily="49" charset="0"/>
              </a:rPr>
              <a:t>THEN</a:t>
            </a:r>
            <a:r>
              <a:rPr lang="en-US" altLang="en-US" sz="1800">
                <a:latin typeface="Courier New" panose="02070309020205020404" pitchFamily="49" charset="0"/>
              </a:rPr>
              <a:t> pinjaman diatas $ 10,000 disetujui dan daftar pinjaman masuk kategori “B”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82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1243270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uiExpand="1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11BEDA5-5703-4C48-AF92-BA5DF1670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Slide Number Placeholder 3">
            <a:extLst>
              <a:ext uri="{FF2B5EF4-FFF2-40B4-BE49-F238E27FC236}">
                <a16:creationId xmlns:a16="http://schemas.microsoft.com/office/drawing/2014/main" id="{2BE6349C-F720-42CD-A6D4-C16093382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3AB21D8-761C-46FB-9F25-0021B2531EEF}" type="slidenum">
              <a:rPr lang="en-US" altLang="en-US" sz="1400" smtClean="0">
                <a:solidFill>
                  <a:srgbClr val="281EE0"/>
                </a:solidFill>
              </a:rPr>
              <a:pPr/>
              <a:t>46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90312D5-FC88-47F9-8C27-19355AAA0E1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28587" y="609600"/>
            <a:ext cx="8915400" cy="9906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Sistem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Aturan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Produksi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(Production Rules)</a:t>
            </a:r>
            <a:endParaRPr lang="en-US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A7264F4-2FAF-489A-AB3C-7CF831D59B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28600" y="1905000"/>
            <a:ext cx="8229600" cy="4343400"/>
          </a:xfrm>
        </p:spPr>
        <p:txBody>
          <a:bodyPr rIns="132080"/>
          <a:lstStyle/>
          <a:p>
            <a:pPr marL="573088" indent="-5334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2 metode penalaran yang menggunakan aturan :</a:t>
            </a:r>
          </a:p>
          <a:p>
            <a:pPr marL="954088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i="1">
                <a:sym typeface="Wingdings" panose="05000000000000000000" pitchFamily="2" charset="2"/>
              </a:rPr>
              <a:t>Forward Reasoning</a:t>
            </a:r>
            <a:r>
              <a:rPr lang="en-US" altLang="en-US">
                <a:sym typeface="Wingdings" panose="05000000000000000000" pitchFamily="2" charset="2"/>
              </a:rPr>
              <a:t> (penalaran maju) </a:t>
            </a:r>
            <a:endParaRPr lang="en-US" altLang="en-US"/>
          </a:p>
          <a:p>
            <a:pPr marL="1277938" lvl="2" indent="-381000" eaLnBrk="1" hangingPunct="1">
              <a:lnSpc>
                <a:spcPct val="90000"/>
              </a:lnSpc>
            </a:pPr>
            <a:r>
              <a:rPr lang="en-US" altLang="en-US" sz="2800"/>
              <a:t>Pelacakan dimulai dari keadaan awal (informasi atau fakta yang ada) dan kemudian dicoba untuk mencocokkan dengan tujuan yang diharapkan </a:t>
            </a:r>
          </a:p>
          <a:p>
            <a:pPr marL="1277938" lvl="2" indent="-3810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sym typeface="Wingdings" panose="05000000000000000000" pitchFamily="2" charset="2"/>
              </a:rPr>
              <a:t>Gunakan jika jumlah keadaan awal lebih kecil daripada tujuan &amp; kejadian itu berupa fakta baru</a:t>
            </a:r>
          </a:p>
        </p:txBody>
      </p:sp>
    </p:spTree>
    <p:extLst>
      <p:ext uri="{BB962C8B-B14F-4D97-AF65-F5344CB8AC3E}">
        <p14:creationId xmlns:p14="http://schemas.microsoft.com/office/powerpoint/2010/main" val="392501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uiExpand="1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774A913-2E32-40A8-8687-F06883FC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Slide Number Placeholder 3">
            <a:extLst>
              <a:ext uri="{FF2B5EF4-FFF2-40B4-BE49-F238E27FC236}">
                <a16:creationId xmlns:a16="http://schemas.microsoft.com/office/drawing/2014/main" id="{C6EEC6DF-5912-45FB-86B4-72454DDE8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08DA4BC-999D-4E5D-AB9A-334439A9ACEA}" type="slidenum">
              <a:rPr lang="en-US" altLang="en-US" sz="1400" smtClean="0">
                <a:solidFill>
                  <a:srgbClr val="281EE0"/>
                </a:solidFill>
              </a:rPr>
              <a:pPr/>
              <a:t>47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E4650AEE-9606-4A4C-85F6-A365B1F9109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0" y="517525"/>
            <a:ext cx="8915400" cy="9906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Sistem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Aturan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Produksi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(Production Rules)</a:t>
            </a:r>
            <a:endParaRPr lang="en-US" altLang="en-US" sz="2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51E7A35-16AE-4F78-B009-79DC291C5A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81000" y="1752600"/>
            <a:ext cx="8229600" cy="3124200"/>
          </a:xfrm>
        </p:spPr>
        <p:txBody>
          <a:bodyPr rIns="132080"/>
          <a:lstStyle/>
          <a:p>
            <a:pPr marL="954088" lvl="1" indent="-4572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i="1">
                <a:sym typeface="Wingdings" panose="05000000000000000000" pitchFamily="2" charset="2"/>
              </a:rPr>
              <a:t>Backward Reasoning</a:t>
            </a:r>
            <a:r>
              <a:rPr lang="en-US" altLang="en-US">
                <a:sym typeface="Wingdings" panose="05000000000000000000" pitchFamily="2" charset="2"/>
              </a:rPr>
              <a:t> (Penalaran mundur)</a:t>
            </a:r>
          </a:p>
          <a:p>
            <a:pPr marL="1277938" lvl="2" indent="-3810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/>
              <a:t>Penalaran dimulai dari tujuan atau hipotesa, baru dicocokkan dengan keadaan awal atau fakta-fakta yang ada.</a:t>
            </a:r>
          </a:p>
          <a:p>
            <a:pPr marL="1277938" lvl="2" indent="-3810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sym typeface="Wingdings" panose="05000000000000000000" pitchFamily="2" charset="2"/>
              </a:rPr>
              <a:t>Jika jumlah keadaan awal lebih banyak daripada tujuan</a:t>
            </a:r>
          </a:p>
          <a:p>
            <a:pPr marL="1277938" lvl="2" indent="-3810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>
                <a:sym typeface="Wingdings" panose="05000000000000000000" pitchFamily="2" charset="2"/>
              </a:rPr>
              <a:t>Jika kejadian itu berupa query</a:t>
            </a:r>
          </a:p>
        </p:txBody>
      </p:sp>
    </p:spTree>
    <p:extLst>
      <p:ext uri="{BB962C8B-B14F-4D97-AF65-F5344CB8AC3E}">
        <p14:creationId xmlns:p14="http://schemas.microsoft.com/office/powerpoint/2010/main" val="210569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3270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B036730-3F42-4DE2-9BDF-4EAADEFD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Slide Number Placeholder 3">
            <a:extLst>
              <a:ext uri="{FF2B5EF4-FFF2-40B4-BE49-F238E27FC236}">
                <a16:creationId xmlns:a16="http://schemas.microsoft.com/office/drawing/2014/main" id="{8B69DC4C-E579-4A22-90FD-451481A4E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31D2271-B940-4257-9946-F628CC784294}" type="slidenum">
              <a:rPr lang="en-US" altLang="en-US" sz="1400" smtClean="0">
                <a:solidFill>
                  <a:srgbClr val="281EE0"/>
                </a:solidFill>
              </a:rPr>
              <a:pPr/>
              <a:t>48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30D0BC30-F1B6-40D7-BF6D-527EACDB465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14300" y="452437"/>
            <a:ext cx="8915400" cy="12192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Forward Reasoning</a:t>
            </a:r>
            <a:endParaRPr lang="en-US" altLang="en-US" sz="4000" i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2E53FF03-791A-4B5E-AF13-D6533F7674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R1 : IF suku bunga turun THEN harga obligasi naik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R2 : IF suku bunga naik THEN harga obligasi turun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R3 : IF suku bunga tidak berubah THEN harga obligasi tidak 	     	berubah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R4 : IF dolar naik THEN suku bunga turun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R5 : IF dolar turun THEN suku bunga naik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R6 : IF harga obligasi turun THEN beli obligasi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Apabila diketahui bahwa dolar turun, apa keputusan yang diambil, apakah akan membeli obligasi atau tidak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i="1"/>
              <a:t>Forward Reasoning</a:t>
            </a:r>
            <a:r>
              <a:rPr lang="en-US" altLang="en-US" sz="2200" b="1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Dari fakta dolar turun,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berdasarkan Rule 5, diperoleh konklusi suku bunga naik.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Dari Rule 2, suku bunga naik menyebabkan harga obligasi turun.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Dengan Rule 6, jika harga obligasi turun, maka kesimpulan yang diambil adalah membeli obligasi.</a:t>
            </a:r>
          </a:p>
        </p:txBody>
      </p:sp>
    </p:spTree>
    <p:extLst>
      <p:ext uri="{BB962C8B-B14F-4D97-AF65-F5344CB8AC3E}">
        <p14:creationId xmlns:p14="http://schemas.microsoft.com/office/powerpoint/2010/main" val="87064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0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0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0A388EAE-CAAF-4B5E-9481-C39B7370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950A38D2-E632-4CE7-A363-ED576A11D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FAE0751-930D-4553-B022-25868DC0D612}" type="slidenum">
              <a:rPr lang="en-US" altLang="en-US" sz="1400" smtClean="0">
                <a:solidFill>
                  <a:srgbClr val="281EE0"/>
                </a:solidFill>
              </a:rPr>
              <a:pPr/>
              <a:t>49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CF1ADE8C-156B-4C6B-A7F5-2020DE7F5220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14300" y="457200"/>
            <a:ext cx="8915400" cy="1219200"/>
          </a:xfrm>
          <a:noFill/>
        </p:spPr>
        <p:txBody>
          <a:bodyPr rIns="132080"/>
          <a:lstStyle/>
          <a:p>
            <a:pPr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Contoh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Backward Reasoning</a:t>
            </a:r>
            <a:endParaRPr lang="en-US" altLang="en-US" sz="4000" i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F6C7B98-5F87-4AA7-8499-8C37C84E4A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/>
              <a:t>R1 : IF suku bunga turun THEN harga obligasi naik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R2 : IF suku bunga naik THEN harga obligasi turun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R3 : IF suku bunga tidak berubah THEN harga obligasi tidak 	     	berubah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R4 : IF dolar naik THEN suku bunga turun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R5 : IF dolar turun THEN suku bunga naik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R6 : IF harga obligasi turun THEN beli obligasi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Apabila diketahui bahwa dolar turun, apa keputusan yang diambil, apakah akan membeli obligasi atau tidak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i="1"/>
              <a:t>Backward Reasoning</a:t>
            </a:r>
            <a:r>
              <a:rPr lang="en-US" altLang="en-US" sz="2200" b="1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Dari solusi yaitu membeli obligasi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dengan menggunakan Rule 6 diperoleh anteseden harga obligasi turun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Dari Rule 2 dibuktikan harga obligasi turun bernilai benar jika suku bunga naik bernilai benar 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Dari Rule 5 suku bunga naik memang bernilai benar karena diketahui fakta dolar turun.</a:t>
            </a:r>
          </a:p>
        </p:txBody>
      </p:sp>
    </p:spTree>
    <p:extLst>
      <p:ext uri="{BB962C8B-B14F-4D97-AF65-F5344CB8AC3E}">
        <p14:creationId xmlns:p14="http://schemas.microsoft.com/office/powerpoint/2010/main" val="242963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145C5878-AB4C-4845-BAB6-693F9D39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9952462C-E62E-4F9F-9446-9A89DF16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B8B27DC-4CA7-4D44-8CBA-F8A0E3DFF14A}" type="slidenum">
              <a:rPr lang="en-US" altLang="en-US" sz="1400" smtClean="0">
                <a:solidFill>
                  <a:srgbClr val="281EE0"/>
                </a:solidFill>
              </a:rPr>
              <a:pPr/>
              <a:t>5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BD43F57C-D084-40C3-90BE-B1DD9EEAE4D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Tacit Knowledge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68BF2C0-A518-475D-9468-399F6F8583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Tidak dapat diungkapkan dengan bahasa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kita menggerakkan tangan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Bagaimana memejamkan mata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84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1379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1379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12491379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  <p:bldP spid="7170" grpId="0" uiExpand="1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2A9D75CC-9A78-4BE6-9A17-116768FC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872AEB8F-7BBD-417F-8EC3-D14AEEA45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EAC9530-7BA5-4340-BACA-6EE44A5327F6}" type="slidenum">
              <a:rPr lang="en-US" altLang="en-US" sz="1400" smtClean="0">
                <a:solidFill>
                  <a:srgbClr val="281EE0"/>
                </a:solidFill>
              </a:rPr>
              <a:pPr/>
              <a:t>6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98A1D895-5DCB-4BFD-8C21-23A119E6BAE4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3811193-B904-4B45-8C82-1DD259CB5C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Kunci utama dari sistem pakar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Analogi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Algoritma + Struktur Data = Program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 + Inferensi = Sistem Pakar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97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17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4917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4917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1707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4" grpId="0" uiExpand="1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2A1B3BE3-C693-497A-B467-DC6E8B8C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05941642-39A7-491C-A22B-DA4F382E98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E1B15CD-0D7B-4069-8660-B5A25A6D7692}" type="slidenum">
              <a:rPr lang="en-US" altLang="en-US" sz="1400" smtClean="0">
                <a:solidFill>
                  <a:srgbClr val="281EE0"/>
                </a:solidFill>
              </a:rPr>
              <a:pPr/>
              <a:t>7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6CF9B8A2-C1BE-44A3-BF17-3678CB254CD6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Representasi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6FD0EE3-C083-42F0-B4D8-F5BFA0497A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Metode yang digunakan untuk mengodekan pengetahuan dalam sebuah sistem pakar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Dimaksudkan untuk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Menangkap sifat-sifat penting problema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782638" lvl="1" eaLnBrk="1" hangingPunct="1"/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Membuat informasi itu dapat diakses oleh prosedur pemecahan problema</a:t>
            </a:r>
            <a:endParaRPr lang="en-US" altLang="en-US" sz="310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70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utoUpdateAnimBg="0"/>
      <p:bldP spid="9218" grpId="0" uiExpand="1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807E870E-4B11-40F6-B2E2-AFA9202C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7315FAC4-307B-4387-ABB4-489C81DC2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8F693AA-4B8E-4502-BE1D-F9CA9B81DFAE}" type="slidenum">
              <a:rPr lang="en-US" altLang="en-US" sz="1400" smtClean="0">
                <a:solidFill>
                  <a:srgbClr val="281EE0"/>
                </a:solidFill>
              </a:rPr>
              <a:pPr/>
              <a:t>8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0D6D31B-3717-4567-8A8F-5DFC485DDA4D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128587" y="609600"/>
            <a:ext cx="8915400" cy="914400"/>
          </a:xfrm>
        </p:spPr>
        <p:txBody>
          <a:bodyPr rIns="132080"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Representasi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</a:t>
            </a:r>
            <a:endParaRPr lang="en-US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5714DC3-3243-41A1-8D43-BA3829955B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524000"/>
            <a:ext cx="8229600" cy="5059363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en-US" sz="2200">
                <a:sym typeface="Arial" panose="020B0604020202020204" pitchFamily="34" charset="0"/>
              </a:rPr>
              <a:t>Dua bagian dasar sistem kecerdasan buatan (menurut Turban) :</a:t>
            </a:r>
            <a:r>
              <a:rPr lang="en-US" altLang="en-US" sz="2000">
                <a:sym typeface="Arial" panose="020B0604020202020204" pitchFamily="34" charset="0"/>
              </a:rPr>
              <a:t>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Basis pengetahuan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fakta tentang objek-objek dalam domain yang dipilih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hubungan di antara domain-domain tersebut 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Inference Engine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Merupakan sekumpulan prosedur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Menguji basis pengetahuan dalam menjawab suatu pertanyaan, menyelesaikan masalah, atau membuat keputusan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sym typeface="Arial" panose="020B0604020202020204" pitchFamily="34" charset="0"/>
              </a:rPr>
              <a:t>Karakteristik representasi pengetahuan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Dapat diprogram dengan bahasa komputer dan disimpan dalam memori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altLang="en-US" sz="2000">
                <a:sym typeface="Arial" panose="020B0604020202020204" pitchFamily="34" charset="0"/>
              </a:rPr>
              <a:t>Fakta dan pengetahuan lain yang terkandung di dalamnya dapat digunakan untuk melakukan penalaran </a:t>
            </a:r>
          </a:p>
        </p:txBody>
      </p:sp>
    </p:spTree>
    <p:extLst>
      <p:ext uri="{BB962C8B-B14F-4D97-AF65-F5344CB8AC3E}">
        <p14:creationId xmlns:p14="http://schemas.microsoft.com/office/powerpoint/2010/main" val="1660507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1264598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1264598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entr" presetSubtype="1264598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uiExpand="1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F291EE86-9A9B-4255-8FB1-9FF76598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52FEAC88-D208-4A3D-9803-F1CE4E5A4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EB93C37-3BA9-4B8D-B72A-BDF5CD769ED1}" type="slidenum">
              <a:rPr lang="en-US" altLang="en-US" sz="1400" smtClean="0">
                <a:solidFill>
                  <a:srgbClr val="281EE0"/>
                </a:solidFill>
              </a:rPr>
              <a:pPr/>
              <a:t>9</a:t>
            </a:fld>
            <a:endParaRPr lang="en-US" altLang="en-US" sz="1400">
              <a:solidFill>
                <a:srgbClr val="281EE0"/>
              </a:solidFill>
            </a:endParaRPr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9AA24C17-2875-412B-8A3E-968E24C6C53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595313"/>
            <a:ext cx="8229600" cy="1143000"/>
          </a:xfrm>
        </p:spPr>
        <p:txBody>
          <a:bodyPr rIns="132080"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Representasi</a:t>
            </a:r>
            <a:br>
              <a:rPr lang="en-US" altLang="en-US" sz="2800" dirty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Pengetahuan</a:t>
            </a:r>
            <a:endParaRPr lang="en-US" altLang="en-US" sz="2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FA8F618-9018-4EA6-A285-5AC816B8D5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Pengetahuan dapat direpresentasikan dalam bentuk yang sederhana atau kompleks, tergantung dari masalahnya. (Schnupp, 1989)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Beberapa model representasi pengetahuan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Logika (</a:t>
            </a:r>
            <a:r>
              <a:rPr lang="en-US" altLang="en-US" sz="2400" i="1"/>
              <a:t>logic</a:t>
            </a:r>
            <a:r>
              <a:rPr lang="en-US" altLang="en-US" sz="240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List &amp; Tree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Jaringan semantik (</a:t>
            </a:r>
            <a:r>
              <a:rPr lang="en-US" altLang="en-US" sz="2400" i="1"/>
              <a:t>semantic nets</a:t>
            </a:r>
            <a:r>
              <a:rPr lang="en-US" altLang="en-US" sz="240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Bingkai (</a:t>
            </a:r>
            <a:r>
              <a:rPr lang="en-US" altLang="en-US" sz="2400" i="1"/>
              <a:t>frame</a:t>
            </a:r>
            <a:r>
              <a:rPr lang="en-US" altLang="en-US" sz="240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Tabel Keputusan (</a:t>
            </a:r>
            <a:r>
              <a:rPr lang="en-US" altLang="en-US" sz="2400" i="1"/>
              <a:t>decision table</a:t>
            </a:r>
            <a:r>
              <a:rPr lang="en-US" altLang="en-US" sz="240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Pohon Keputusan (</a:t>
            </a:r>
            <a:r>
              <a:rPr lang="en-US" altLang="en-US" sz="2400" i="1"/>
              <a:t>decision tree</a:t>
            </a:r>
            <a:r>
              <a:rPr lang="en-US" altLang="en-US" sz="2400"/>
              <a:t>)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Naskah (</a:t>
            </a:r>
            <a:r>
              <a:rPr lang="en-US" altLang="en-US" sz="2400" i="1"/>
              <a:t>script)</a:t>
            </a:r>
            <a:endParaRPr lang="en-US" altLang="en-US" sz="2400"/>
          </a:p>
          <a:p>
            <a:pPr marL="782638" lvl="1" eaLnBrk="1" hangingPunct="1">
              <a:lnSpc>
                <a:spcPct val="80000"/>
              </a:lnSpc>
            </a:pPr>
            <a:r>
              <a:rPr lang="en-US" altLang="en-US" sz="2400"/>
              <a:t>Kaidah/Sistem produksi (</a:t>
            </a:r>
            <a:r>
              <a:rPr lang="en-US" altLang="en-US" sz="2400" i="1"/>
              <a:t>production rule</a:t>
            </a:r>
            <a:r>
              <a:rPr lang="en-US" alt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471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249249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1249249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utoUpdateAnimBg="0"/>
      <p:bldP spid="11266" grpId="0" uiExpand="1" build="p" bldLvl="5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2164</Words>
  <Application>Microsoft Office PowerPoint</Application>
  <PresentationFormat>On-screen Show (4:3)</PresentationFormat>
  <Paragraphs>506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Helvetica</vt:lpstr>
      <vt:lpstr>Lucida Grande</vt:lpstr>
      <vt:lpstr>Symbol</vt:lpstr>
      <vt:lpstr>Times</vt:lpstr>
      <vt:lpstr>Wingdings</vt:lpstr>
      <vt:lpstr>Office Theme</vt:lpstr>
      <vt:lpstr>PowerPoint Presentation</vt:lpstr>
      <vt:lpstr>Pengetahuan</vt:lpstr>
      <vt:lpstr>Procedural Knowledge</vt:lpstr>
      <vt:lpstr>Declarative Knowledge</vt:lpstr>
      <vt:lpstr>Tacit Knowledge</vt:lpstr>
      <vt:lpstr>Pengetahuan</vt:lpstr>
      <vt:lpstr>Representasi Pengetahuan</vt:lpstr>
      <vt:lpstr>Representasi Pengetahuan</vt:lpstr>
      <vt:lpstr>Model Representasi Pengetahuan</vt:lpstr>
      <vt:lpstr>Logika</vt:lpstr>
      <vt:lpstr>Penalaran Deduktif</vt:lpstr>
      <vt:lpstr>Penalaran Induktif</vt:lpstr>
      <vt:lpstr>Logika Proporsional</vt:lpstr>
      <vt:lpstr>Logika Proporsional</vt:lpstr>
      <vt:lpstr>Resolusi</vt:lpstr>
      <vt:lpstr>CNF</vt:lpstr>
      <vt:lpstr>Contoh Resolusi</vt:lpstr>
      <vt:lpstr>Penyelesaian Contoh Resolusi</vt:lpstr>
      <vt:lpstr>Penyelesaian Contoh Resolusi</vt:lpstr>
      <vt:lpstr>Penyelesaian Contoh Resolusi</vt:lpstr>
      <vt:lpstr>Penyelesaian Contoh Resolusi</vt:lpstr>
      <vt:lpstr>Logika Predikat</vt:lpstr>
      <vt:lpstr>Logika Predikat</vt:lpstr>
      <vt:lpstr>Logika Predikat</vt:lpstr>
      <vt:lpstr>Logika Predikat</vt:lpstr>
      <vt:lpstr>Logika Predikat</vt:lpstr>
      <vt:lpstr>Pengukuran Kuantitas</vt:lpstr>
      <vt:lpstr>Contoh</vt:lpstr>
      <vt:lpstr>Contoh</vt:lpstr>
      <vt:lpstr>Contoh</vt:lpstr>
      <vt:lpstr>List</vt:lpstr>
      <vt:lpstr>Tree / Pohon</vt:lpstr>
      <vt:lpstr>Jaringan Semantik</vt:lpstr>
      <vt:lpstr>Frame</vt:lpstr>
      <vt:lpstr>Frame</vt:lpstr>
      <vt:lpstr>Hirarki Frame</vt:lpstr>
      <vt:lpstr>Hirarki Frame</vt:lpstr>
      <vt:lpstr>Tabel Keputusan  (Decision Table)</vt:lpstr>
      <vt:lpstr>Pohon Keputusan  (Decision Tree)</vt:lpstr>
      <vt:lpstr>Naskah (Script)</vt:lpstr>
      <vt:lpstr>Contoh Naskah (Script)</vt:lpstr>
      <vt:lpstr>Contoh Naskah (Script)</vt:lpstr>
      <vt:lpstr>Contoh Naskah (Script)</vt:lpstr>
      <vt:lpstr>Sistem/Aturan Produksi  (Production Rules)</vt:lpstr>
      <vt:lpstr>Sistem/Aturan Produksi  (Production Rules)</vt:lpstr>
      <vt:lpstr>Sistem/Aturan Produksi  (Production Rules)</vt:lpstr>
      <vt:lpstr>Sistem/Aturan Produksi  (Production Rules)</vt:lpstr>
      <vt:lpstr>Contoh Forward Reasoning</vt:lpstr>
      <vt:lpstr>Contoh Backward Reasoning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Aa_Ulum</cp:lastModifiedBy>
  <cp:revision>218</cp:revision>
  <dcterms:created xsi:type="dcterms:W3CDTF">2010-08-24T06:47:44Z</dcterms:created>
  <dcterms:modified xsi:type="dcterms:W3CDTF">2017-10-02T03:50:18Z</dcterms:modified>
</cp:coreProperties>
</file>