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6" r:id="rId2"/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3" r:id="rId12"/>
    <p:sldId id="40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7" d="100"/>
          <a:sy n="67" d="100"/>
        </p:scale>
        <p:origin x="15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FF48A9-609C-46E1-9E79-C45C3F6E74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45D536-D3EB-40AC-AA89-15E31465A4C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D3F75A-8B24-4E27-8725-5A32A4195C12}" type="datetimeFigureOut">
              <a:rPr lang="id-ID"/>
              <a:pPr>
                <a:defRPr/>
              </a:pPr>
              <a:t>02/10/2017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A9873C3-7A49-495D-B394-EE76DC5075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5F6F958-517C-4083-9525-7F2C5ADC1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49115-270A-4A1D-A05F-FDEFB32689E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BB631-D94C-4609-B4D9-7A5A61CD93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A4CB415-2306-4E54-A0E1-D4123D519A78}" type="slidenum">
              <a:rPr lang="id-ID" altLang="en-US"/>
              <a:pPr/>
              <a:t>‹#›</a:t>
            </a:fld>
            <a:endParaRPr lang="id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16DD9-1881-4BEB-AB17-6C31B688C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1F892-AF72-4C6C-A32D-9306BD8F1041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E41A6-2892-49E3-A6C5-D142528B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306B4-5D96-45CD-97E1-35207512E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14368-D582-46CD-A409-1A1AB18215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42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0C188-96C2-426E-8D82-EBFF3ED44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A2009-348E-46F1-B2E3-E63205D9DD2B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5EF9C-6113-49E4-A826-0903AAB42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ABF7F-202D-4A2C-AFEA-DF16F36B6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AFD2A-39CC-4AB2-AFF1-FE39A9CAE1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34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437DA-3A3C-4065-9ED0-ACC896FCB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46621-6AB2-4B1D-B86D-95C6DA35B6CB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A4E04-CFF2-4A2A-930E-0D3B5F9A2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F137-49F7-4A77-BF1E-3AA208DEC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59FC4-BE99-494C-B81F-7AAE48D2CA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41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A1FBA-327C-4892-B4E7-9C2F8659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535B5-63D1-4362-9EEE-BFF36FC90A50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68204-5259-44A2-87C7-0E1791921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401B5-8F26-4228-9759-49E71E94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54805-E11A-4E6D-AA65-80B93419CE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63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7C370-EE56-4F25-93A7-C5CD22B7B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9DA42-8058-4B7C-BDF9-41289313A590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152CB-14FF-404B-9D9F-452F870CE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C1F83-2171-408D-9B02-16A44ADC8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F78BD-AF0F-425A-A4D6-EEB4D4416B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51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AC9E4A2-AC33-42EB-BE0E-74F0E3921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94B57-DC53-4A88-99AF-E6E6F12D8584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482B9C-BE2E-4051-9EB5-A717663FA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BEA317E-8C3F-44E3-8CD5-39D350661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7C211-C3F9-43E1-880D-893285B1C9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05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176C1FF-646B-4EA5-A405-E2724FD55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817EF-17C1-4187-B6B7-F5366F01D606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4B5764-BAF3-4F39-A29A-3152F27D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DE7B10-7C02-4332-8C1B-78843B77D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7C5B0-5D53-4A7B-AFB1-4D1F933201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43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63D089B-8216-4A7B-818B-69EB8085E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8B605-C4F9-4B59-9AD3-DE0D07EBFC11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F0C25B6-02B3-4352-B3B9-D69F2A8FF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01E6573-63F3-4E9F-9C4D-0771A92C4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C0BFB-F61A-4877-BFBF-B6F37421DF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64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6444EE5-0FD8-4106-88E4-D02953A5D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FD1F0-46C1-4F32-A556-251AC4F15702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7E66984-C2B7-4CD2-8AE8-32620B89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847E66-068E-4947-B573-DEB3F693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A214B-787B-4932-BACA-BC4E4528D8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70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E6070A-BB63-48FA-B396-D96033B3A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B7D5B-5582-42CF-96DB-AB9A6D5E62BC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F5F4E7-85A4-44FE-986E-2F464BFCC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C066D2-4E82-4FEA-985B-4DA58615E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D6021-A246-4623-8B5C-B85261E37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06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95E9E7-AA6F-4BE9-86BB-2AD41A21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FFA0A-71B6-475C-A53C-A868BEFA56E5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5A441AA-36EE-4A92-9B68-4CDEFF28D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CF4070-DB7B-41F3-B668-91D234945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A25D4-55A7-4044-9CD6-CBA9DBA5CD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1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EFCD787-3BB9-4735-AD1C-A64FD09847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5B7010F-D7C4-414C-B925-3811F04575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3510D-AB8A-4397-AE64-B1E62C0D9B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E8670C-F781-4A46-B2E7-2C4FC4EEA1E0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B9714-027F-4402-803B-F63C04CE0C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27111-BBE8-4A8C-BDDE-C23304F9E7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8D5C7DF4-6CA2-4EFF-9E26-14EB85623F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>
            <a:extLst>
              <a:ext uri="{FF2B5EF4-FFF2-40B4-BE49-F238E27FC236}">
                <a16:creationId xmlns:a16="http://schemas.microsoft.com/office/drawing/2014/main" id="{C4ABD973-C825-45D2-BBFD-F55D2B102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7937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>
            <a:extLst>
              <a:ext uri="{FF2B5EF4-FFF2-40B4-BE49-F238E27FC236}">
                <a16:creationId xmlns:a16="http://schemas.microsoft.com/office/drawing/2014/main" id="{20459E61-479B-4415-BE6D-937D0346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810000"/>
            <a:ext cx="563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2800" b="1" dirty="0" err="1">
                <a:solidFill>
                  <a:schemeClr val="bg1"/>
                </a:solidFill>
              </a:rPr>
              <a:t>Ketidakpastian</a:t>
            </a:r>
            <a:endParaRPr lang="en-US" sz="2800" dirty="0">
              <a:solidFill>
                <a:schemeClr val="bg1"/>
              </a:solidFill>
            </a:endParaRPr>
          </a:p>
          <a:p>
            <a:pPr algn="ctr" eaLnBrk="1" hangingPunct="1"/>
            <a:endParaRPr lang="en-US" alt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30DCED-DEEA-4CDF-ADE0-470054496A1A}"/>
              </a:ext>
            </a:extLst>
          </p:cNvPr>
          <p:cNvSpPr/>
          <p:nvPr/>
        </p:nvSpPr>
        <p:spPr>
          <a:xfrm>
            <a:off x="6477000" y="4874756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M. </a:t>
            </a:r>
            <a:r>
              <a:rPr lang="en-US" dirty="0" err="1">
                <a:solidFill>
                  <a:schemeClr val="bg1"/>
                </a:solidFill>
              </a:rPr>
              <a:t>Bahrul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Ulum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M.Kom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1E90EB-E944-4DD0-92C3-06D5DED6D92A}"/>
              </a:ext>
            </a:extLst>
          </p:cNvPr>
          <p:cNvSpPr/>
          <p:nvPr/>
        </p:nvSpPr>
        <p:spPr>
          <a:xfrm>
            <a:off x="6791189" y="2929889"/>
            <a:ext cx="2005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 dirty="0" err="1">
                <a:solidFill>
                  <a:schemeClr val="bg1"/>
                </a:solidFill>
              </a:rPr>
              <a:t>Pertemuan</a:t>
            </a:r>
            <a:r>
              <a:rPr lang="en-US" altLang="en-US" b="1" dirty="0">
                <a:solidFill>
                  <a:schemeClr val="bg1"/>
                </a:solidFill>
              </a:rPr>
              <a:t> Ke-5 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91F3F096-F258-41A0-AF9D-9CD38AAF2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718859"/>
            <a:ext cx="563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chemeClr val="bg1"/>
                </a:solidFill>
              </a:rPr>
              <a:t>Teknik </a:t>
            </a:r>
            <a:r>
              <a:rPr lang="en-US" sz="2400" dirty="0" err="1">
                <a:solidFill>
                  <a:schemeClr val="bg1"/>
                </a:solidFill>
              </a:rPr>
              <a:t>Informatika</a:t>
            </a:r>
            <a:endParaRPr lang="en-US" sz="24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400" b="1" dirty="0" err="1">
                <a:solidFill>
                  <a:schemeClr val="bg1"/>
                </a:solidFill>
              </a:rPr>
              <a:t>Fakultas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</a:rPr>
              <a:t>Ilmu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</a:rPr>
              <a:t>Komputer</a:t>
            </a:r>
            <a:endParaRPr lang="en-US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92012202-67C7-4D84-A33D-59678498D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C5489-EF61-4404-B505-FD7154411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214312"/>
            <a:ext cx="8229600" cy="6429375"/>
          </a:xfrm>
        </p:spPr>
        <p:txBody>
          <a:bodyPr/>
          <a:lstStyle/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id-ID" sz="2000" dirty="0"/>
              <a:t>Wawancara seorang pakar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id-ID" sz="2000" dirty="0"/>
              <a:t>Nilai CF (Rule) didapat dari interpretasi dari pakar yg diubah nilai CF tertentu.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id-ID" dirty="0"/>
          </a:p>
          <a:p>
            <a:pPr>
              <a:buFont typeface="Wingdings 2" panose="05020102010507070707" pitchFamily="18" charset="2"/>
              <a:buNone/>
              <a:defRPr/>
            </a:pPr>
            <a:endParaRPr lang="id-ID" dirty="0"/>
          </a:p>
          <a:p>
            <a:pPr>
              <a:buFont typeface="Wingdings 2" panose="05020102010507070707" pitchFamily="18" charset="2"/>
              <a:buNone/>
              <a:defRPr/>
            </a:pPr>
            <a:endParaRPr lang="id-ID" dirty="0"/>
          </a:p>
          <a:p>
            <a:pPr>
              <a:buFont typeface="Wingdings 2" panose="05020102010507070707" pitchFamily="18" charset="2"/>
              <a:buNone/>
              <a:defRPr/>
            </a:pPr>
            <a:endParaRPr lang="id-ID" dirty="0"/>
          </a:p>
          <a:p>
            <a:pPr>
              <a:buFont typeface="Wingdings 2" panose="05020102010507070707" pitchFamily="18" charset="2"/>
              <a:buNone/>
              <a:defRPr/>
            </a:pPr>
            <a:endParaRPr lang="id-ID" dirty="0"/>
          </a:p>
          <a:p>
            <a:pPr>
              <a:buFont typeface="Wingdings 2" panose="05020102010507070707" pitchFamily="18" charset="2"/>
              <a:buNone/>
              <a:defRPr/>
            </a:pPr>
            <a:endParaRPr lang="id-ID" dirty="0"/>
          </a:p>
          <a:p>
            <a:pPr>
              <a:buFont typeface="Wingdings 2" panose="05020102010507070707" pitchFamily="18" charset="2"/>
              <a:buNone/>
              <a:defRPr/>
            </a:pPr>
            <a:endParaRPr lang="en-US" dirty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id-ID" sz="1800" b="1" dirty="0">
                <a:solidFill>
                  <a:srgbClr val="C00000"/>
                </a:solidFill>
              </a:rPr>
              <a:t>Pakar :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id-ID" sz="1800" dirty="0"/>
              <a:t>Jika batuk dan panas, maka “hampir dipastikan” penyakitnya adalah influenza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id-ID" sz="1800" b="1" dirty="0">
                <a:solidFill>
                  <a:schemeClr val="accent1">
                    <a:lumMod val="50000"/>
                  </a:schemeClr>
                </a:solidFill>
              </a:rPr>
              <a:t>Rule : IF (batuk AND Panas) THEN penyakit = influenza (CF = 0.8)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id-ID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01760AA-CBF4-4C23-80DB-C6A15C3B978B}"/>
              </a:ext>
            </a:extLst>
          </p:cNvPr>
          <p:cNvGraphicFramePr>
            <a:graphicFrameLocks noGrp="1"/>
          </p:cNvGraphicFramePr>
          <p:nvPr/>
        </p:nvGraphicFramePr>
        <p:xfrm>
          <a:off x="500063" y="1357313"/>
          <a:ext cx="8215312" cy="414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338">
                <a:tc>
                  <a:txBody>
                    <a:bodyPr/>
                    <a:lstStyle/>
                    <a:p>
                      <a:r>
                        <a:rPr lang="id-ID" sz="1600" dirty="0"/>
                        <a:t>Uncertain Term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CF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r>
                        <a:rPr lang="id-ID" sz="1600" dirty="0"/>
                        <a:t>Definitely</a:t>
                      </a:r>
                      <a:r>
                        <a:rPr lang="id-ID" sz="1600" baseline="0" dirty="0"/>
                        <a:t> not (pasti tidak)</a:t>
                      </a:r>
                      <a:endParaRPr lang="id-ID" sz="16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-1.0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r>
                        <a:rPr lang="id-ID" sz="1600" dirty="0"/>
                        <a:t>Almost certainly not (hampir pasti tidak)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-0.8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r>
                        <a:rPr lang="id-ID" sz="1600" dirty="0"/>
                        <a:t>Probably not (kemungkinan besar tidak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-0.6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r>
                        <a:rPr lang="id-ID" sz="1600" dirty="0"/>
                        <a:t>Maybe not (mungkin tidak)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-0.2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r>
                        <a:rPr lang="id-ID" sz="1600" dirty="0"/>
                        <a:t>Unknow (tidak tahu)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/>
                        <a:t>-0.2 sampai 0.2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r>
                        <a:rPr lang="id-ID" sz="1600" dirty="0"/>
                        <a:t>Maybe (mungkin)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0.4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r>
                        <a:rPr lang="id-ID" sz="1600" dirty="0"/>
                        <a:t>Probably(kemungkinan besar)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0.6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r>
                        <a:rPr lang="id-ID" sz="1600" dirty="0"/>
                        <a:t>Almost certainly</a:t>
                      </a:r>
                      <a:r>
                        <a:rPr lang="id-ID" sz="1600" baseline="0" dirty="0"/>
                        <a:t> (hampir pasti)</a:t>
                      </a:r>
                      <a:endParaRPr lang="id-ID" sz="16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0.8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r>
                        <a:rPr lang="id-ID" sz="1600" dirty="0"/>
                        <a:t>Definitely</a:t>
                      </a:r>
                      <a:r>
                        <a:rPr lang="id-ID" sz="1600" baseline="0" dirty="0"/>
                        <a:t> (pasti)</a:t>
                      </a:r>
                      <a:endParaRPr lang="id-ID" sz="16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1.0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465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>
            <a:extLst>
              <a:ext uri="{FF2B5EF4-FFF2-40B4-BE49-F238E27FC236}">
                <a16:creationId xmlns:a16="http://schemas.microsoft.com/office/drawing/2014/main" id="{589928F1-FEAE-455C-9900-5E7896598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Title 1">
            <a:extLst>
              <a:ext uri="{FF2B5EF4-FFF2-40B4-BE49-F238E27FC236}">
                <a16:creationId xmlns:a16="http://schemas.microsoft.com/office/drawing/2014/main" id="{3005717C-2247-4F13-8623-9A90C9B50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4" y="651665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Probabilitas</a:t>
            </a:r>
            <a:r>
              <a:rPr lang="en-US" altLang="en-US" dirty="0"/>
              <a:t> </a:t>
            </a:r>
            <a:r>
              <a:rPr lang="en-US" altLang="en-US" dirty="0" err="1"/>
              <a:t>bersyarat</a:t>
            </a:r>
            <a:endParaRPr lang="en-US" altLang="en-US" dirty="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AB216216-0A8A-4435-B285-FB43394E7C2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1487" y="1524000"/>
            <a:ext cx="8229600" cy="5165725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P(A)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menyatakan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probabilitas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kejadian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</a:p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P(B)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menyatakan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probabilitas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kejadian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B, </a:t>
            </a:r>
          </a:p>
          <a:p>
            <a:pPr eaLnBrk="1" hangingPunct="1"/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probabilitas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 (B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disimbolkan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P(A |B),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besarnya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eaLnBrk="1" hangingPunct="1"/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probabilitas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kejadian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kejadian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terlebih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dahulu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eaLnBrk="1" hangingPunct="1"/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Karena 			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diperoleh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</p:txBody>
      </p:sp>
      <p:pic>
        <p:nvPicPr>
          <p:cNvPr id="12292" name="Picture 2">
            <a:extLst>
              <a:ext uri="{FF2B5EF4-FFF2-40B4-BE49-F238E27FC236}">
                <a16:creationId xmlns:a16="http://schemas.microsoft.com/office/drawing/2014/main" id="{FCF9DFC2-51CD-4449-9952-2152A3EC7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162" y="3368673"/>
            <a:ext cx="16192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">
            <a:extLst>
              <a:ext uri="{FF2B5EF4-FFF2-40B4-BE49-F238E27FC236}">
                <a16:creationId xmlns:a16="http://schemas.microsoft.com/office/drawing/2014/main" id="{C5113543-A604-4BDB-9A3E-C1922790D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987" y="5033961"/>
            <a:ext cx="16954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4">
            <a:extLst>
              <a:ext uri="{FF2B5EF4-FFF2-40B4-BE49-F238E27FC236}">
                <a16:creationId xmlns:a16="http://schemas.microsoft.com/office/drawing/2014/main" id="{B19EC473-56F3-452C-AD72-301A08BDF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87" y="5813421"/>
            <a:ext cx="18573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5">
            <a:extLst>
              <a:ext uri="{FF2B5EF4-FFF2-40B4-BE49-F238E27FC236}">
                <a16:creationId xmlns:a16="http://schemas.microsoft.com/office/drawing/2014/main" id="{0AAF0960-54B4-4768-8E85-1EFCB8C07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312" y="5713408"/>
            <a:ext cx="19335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86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FC60D584-DA0E-4171-8257-AA51674CB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Title 1">
            <a:extLst>
              <a:ext uri="{FF2B5EF4-FFF2-40B4-BE49-F238E27FC236}">
                <a16:creationId xmlns:a16="http://schemas.microsoft.com/office/drawing/2014/main" id="{7702FF9F-DEA5-454A-B079-2B3486DBC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altLang="en-US" dirty="0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CC3B6804-E934-400B-8829-465E1B2D830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00088" y="1219200"/>
            <a:ext cx="8229600" cy="4937125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dirty="0"/>
              <a:t>P(</a:t>
            </a:r>
            <a:r>
              <a:rPr lang="en-US" dirty="0" err="1"/>
              <a:t>Dila</a:t>
            </a:r>
            <a:r>
              <a:rPr lang="en-US" dirty="0"/>
              <a:t>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cacar|Dila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bintik-bintik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0,8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rule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dirty="0"/>
              <a:t>IF </a:t>
            </a:r>
            <a:r>
              <a:rPr lang="en-US" dirty="0" err="1"/>
              <a:t>Dila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bintik-bintik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 THEN </a:t>
            </a:r>
            <a:r>
              <a:rPr lang="en-US" dirty="0" err="1"/>
              <a:t>Dila</a:t>
            </a:r>
            <a:r>
              <a:rPr lang="en-US" dirty="0"/>
              <a:t>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cacar</a:t>
            </a:r>
            <a:r>
              <a:rPr lang="en-US" dirty="0"/>
              <a:t> (0,8)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dirty="0"/>
              <a:t>Rule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Dila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bintik-bintik</a:t>
            </a:r>
            <a:r>
              <a:rPr lang="en-US" dirty="0"/>
              <a:t> </a:t>
            </a:r>
            <a:r>
              <a:rPr lang="en-US" dirty="0" err="1"/>
              <a:t>diwajah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(</a:t>
            </a:r>
            <a:r>
              <a:rPr lang="en-US" dirty="0" err="1"/>
              <a:t>kemungkinan</a:t>
            </a:r>
            <a:r>
              <a:rPr lang="en-US" dirty="0"/>
              <a:t>) </a:t>
            </a:r>
            <a:r>
              <a:rPr lang="en-US" dirty="0" err="1"/>
              <a:t>Dila</a:t>
            </a:r>
            <a:r>
              <a:rPr lang="en-US" dirty="0"/>
              <a:t>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cacar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0,8</a:t>
            </a:r>
          </a:p>
        </p:txBody>
      </p:sp>
    </p:spTree>
    <p:extLst>
      <p:ext uri="{BB962C8B-B14F-4D97-AF65-F5344CB8AC3E}">
        <p14:creationId xmlns:p14="http://schemas.microsoft.com/office/powerpoint/2010/main" val="361466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E2F5B886-0365-4CCF-8929-71C0416EF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Title 1">
            <a:extLst>
              <a:ext uri="{FF2B5EF4-FFF2-40B4-BE49-F238E27FC236}">
                <a16:creationId xmlns:a16="http://schemas.microsoft.com/office/drawing/2014/main" id="{56A6A00D-2363-41AF-9D00-BFF4E4EB6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555625"/>
            <a:ext cx="8229600" cy="1143000"/>
          </a:xfrm>
        </p:spPr>
        <p:txBody>
          <a:bodyPr/>
          <a:lstStyle/>
          <a:p>
            <a:r>
              <a:rPr lang="en-US" altLang="en-US" dirty="0" err="1"/>
              <a:t>Ketidakpastian</a:t>
            </a:r>
            <a:endParaRPr lang="en-US" altLang="en-US" dirty="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7499D33F-8E24-4B79-8C24-6513FBB682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1487" y="1524000"/>
            <a:ext cx="8229600" cy="4937125"/>
          </a:xfrm>
        </p:spPr>
        <p:txBody>
          <a:bodyPr/>
          <a:lstStyle/>
          <a:p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system di dunia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dipengaruhi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ketidakpastian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Karena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keterbatasan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sensor,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gangguan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lingkungan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dll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Ketidakpastian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didefinisikan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kurangnya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memadai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keputusan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Probabilitas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menyediakan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merangkum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segala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ketidakpastian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Ketidakpastian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ditangani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kedekatan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diantaranya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ketidakpastian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(certainty factor/CF)</a:t>
            </a:r>
          </a:p>
          <a:p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Teorema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bayes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Bayesian network</a:t>
            </a:r>
          </a:p>
        </p:txBody>
      </p:sp>
    </p:spTree>
    <p:extLst>
      <p:ext uri="{BB962C8B-B14F-4D97-AF65-F5344CB8AC3E}">
        <p14:creationId xmlns:p14="http://schemas.microsoft.com/office/powerpoint/2010/main" val="879776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B59B9D61-F3DA-4F2A-941A-A51804CF0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itle 1">
            <a:extLst>
              <a:ext uri="{FF2B5EF4-FFF2-40B4-BE49-F238E27FC236}">
                <a16:creationId xmlns:a16="http://schemas.microsoft.com/office/drawing/2014/main" id="{0840C759-0557-4F94-8E59-CAC0F7114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3837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Probabilitas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468CE7A6-D71E-4595-AD72-1633F8F3B0F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899319"/>
            <a:ext cx="8229600" cy="5943600"/>
          </a:xfrm>
        </p:spPr>
        <p:txBody>
          <a:bodyPr/>
          <a:lstStyle/>
          <a:p>
            <a:pPr eaLnBrk="1" hangingPunct="1"/>
            <a:r>
              <a:rPr lang="en-US" altLang="en-US" sz="2400" dirty="0" err="1"/>
              <a:t>Misalkan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sebuah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peristiwa</a:t>
            </a:r>
            <a:r>
              <a:rPr lang="en-US" altLang="en-US" sz="2400" dirty="0"/>
              <a:t> E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sebanyak</a:t>
            </a:r>
            <a:r>
              <a:rPr lang="en-US" altLang="en-US" sz="2400" dirty="0"/>
              <a:t> n kali </a:t>
            </a:r>
            <a:r>
              <a:rPr lang="en-US" altLang="en-US" sz="2400" dirty="0" err="1"/>
              <a:t>diantara</a:t>
            </a:r>
            <a:r>
              <a:rPr lang="en-US" altLang="en-US" sz="2400" dirty="0"/>
              <a:t> N </a:t>
            </a:r>
            <a:r>
              <a:rPr lang="en-US" altLang="en-US" sz="2400" dirty="0" err="1"/>
              <a:t>peristiwa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saling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eksklusif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saling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asing</a:t>
            </a:r>
            <a:r>
              <a:rPr lang="en-US" altLang="en-US" sz="2400" dirty="0"/>
              <a:t>/</a:t>
            </a:r>
            <a:r>
              <a:rPr lang="en-US" altLang="en-US" sz="2400" dirty="0" err="1"/>
              <a:t>terjadinya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peristiwa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satu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mencegah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terjadinya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peristiwa</a:t>
            </a:r>
            <a:r>
              <a:rPr lang="en-US" altLang="en-US" sz="2400" dirty="0"/>
              <a:t> yang lain)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masing-masing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kesempatan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sama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maka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probabilitas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terjadinya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peristiwa</a:t>
            </a:r>
            <a:r>
              <a:rPr lang="en-US" altLang="en-US" sz="2400" dirty="0"/>
              <a:t> E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:			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Jika</a:t>
            </a:r>
            <a:r>
              <a:rPr lang="en-US" altLang="en-US" sz="2400" dirty="0"/>
              <a:t> P(E) = 0, </a:t>
            </a:r>
            <a:r>
              <a:rPr lang="en-US" altLang="en-US" sz="2400" dirty="0" err="1"/>
              <a:t>maka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diartikan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peristiwa</a:t>
            </a:r>
            <a:r>
              <a:rPr lang="en-US" altLang="en-US" sz="2400" dirty="0"/>
              <a:t> E </a:t>
            </a:r>
            <a:r>
              <a:rPr lang="en-US" altLang="en-US" sz="2400" dirty="0" err="1"/>
              <a:t>pasti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terjadi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sedangkan</a:t>
            </a:r>
            <a:r>
              <a:rPr lang="en-US" altLang="en-US" sz="2400" dirty="0"/>
              <a:t> P(E)=1, 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diartikan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peristiwa</a:t>
            </a:r>
            <a:r>
              <a:rPr lang="en-US" altLang="en-US" sz="2400" dirty="0"/>
              <a:t> E </a:t>
            </a:r>
            <a:r>
              <a:rPr lang="en-US" altLang="en-US" sz="2400" dirty="0" err="1"/>
              <a:t>pasti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terjadi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apabila</a:t>
            </a:r>
            <a:r>
              <a:rPr lang="en-US" altLang="en-US" sz="2400" dirty="0"/>
              <a:t> Ê </a:t>
            </a:r>
            <a:r>
              <a:rPr lang="en-US" altLang="en-US" sz="2400" dirty="0" err="1"/>
              <a:t>menyatakan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peristiwa</a:t>
            </a:r>
            <a:r>
              <a:rPr lang="en-US" altLang="en-US" sz="2400" dirty="0"/>
              <a:t> E, </a:t>
            </a:r>
            <a:r>
              <a:rPr lang="en-US" altLang="en-US" sz="2400" dirty="0" err="1"/>
              <a:t>maka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diperoleh</a:t>
            </a:r>
            <a:r>
              <a:rPr lang="en-US" altLang="en-US" sz="2400" dirty="0"/>
              <a:t> :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berlaku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hubungan</a:t>
            </a:r>
            <a:r>
              <a:rPr lang="en-US" altLang="en-US" sz="2400" dirty="0"/>
              <a:t> :   P(E) + P(Ê) =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11269" name="Picture 3">
            <a:extLst>
              <a:ext uri="{FF2B5EF4-FFF2-40B4-BE49-F238E27FC236}">
                <a16:creationId xmlns:a16="http://schemas.microsoft.com/office/drawing/2014/main" id="{088B4102-DF24-41BD-9969-4FFCBE111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429000"/>
            <a:ext cx="5199063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4">
            <a:extLst>
              <a:ext uri="{FF2B5EF4-FFF2-40B4-BE49-F238E27FC236}">
                <a16:creationId xmlns:a16="http://schemas.microsoft.com/office/drawing/2014/main" id="{8D6E2F2B-3CBC-4248-9F7B-002A84AA6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257800"/>
            <a:ext cx="14573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12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7FF30417-1F13-4A91-B7F8-C41BE8BD5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3">
            <a:extLst>
              <a:ext uri="{FF2B5EF4-FFF2-40B4-BE49-F238E27FC236}">
                <a16:creationId xmlns:a16="http://schemas.microsoft.com/office/drawing/2014/main" id="{D310C026-44BC-4CE7-8487-7F9498E190C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708150"/>
            <a:ext cx="8229600" cy="3625850"/>
          </a:xfrm>
        </p:spPr>
        <p:txBody>
          <a:bodyPr/>
          <a:lstStyle/>
          <a:p>
            <a:pPr algn="just" eaLnBrk="1" hangingPunct="1"/>
            <a:r>
              <a:rPr lang="en-US" altLang="en-US" sz="2800"/>
              <a:t>Meyatakan kepercayaan dalam suatu “event”  </a:t>
            </a:r>
            <a:r>
              <a:rPr lang="en-US" altLang="en-US" sz="2800">
                <a:sym typeface="Wingdings" panose="05000000000000000000" pitchFamily="2" charset="2"/>
              </a:rPr>
              <a:t> Taksiran Pakar</a:t>
            </a:r>
          </a:p>
          <a:p>
            <a:pPr algn="just" eaLnBrk="1" hangingPunct="1"/>
            <a:r>
              <a:rPr lang="en-US" altLang="en-US" sz="2800">
                <a:sym typeface="Wingdings" panose="05000000000000000000" pitchFamily="2" charset="2"/>
              </a:rPr>
              <a:t>Ukuran keyakinan pakar  fakta tertentu benar atau salah</a:t>
            </a:r>
          </a:p>
          <a:p>
            <a:pPr algn="just" eaLnBrk="1" hangingPunct="1"/>
            <a:r>
              <a:rPr lang="en-US" altLang="en-US" sz="2800">
                <a:sym typeface="Wingdings" panose="05000000000000000000" pitchFamily="2" charset="2"/>
              </a:rPr>
              <a:t>Perbedaan “nilai kepercayan” dengan “nilai ketidak percayaan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/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DA12378B-7B8D-4824-A0DF-D8CD74C38D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552450"/>
            <a:ext cx="8167688" cy="1127125"/>
          </a:xfrm>
          <a:noFill/>
        </p:spPr>
        <p:txBody>
          <a:bodyPr anchorCtr="1"/>
          <a:lstStyle/>
          <a:p>
            <a:pPr algn="r" eaLnBrk="1" hangingPunct="1"/>
            <a:r>
              <a:rPr lang="en-US" altLang="en-US" sz="2800" dirty="0">
                <a:solidFill>
                  <a:srgbClr val="FF0066"/>
                </a:solidFill>
              </a:rPr>
              <a:t>Certainty Factors (CF)</a:t>
            </a:r>
          </a:p>
        </p:txBody>
      </p:sp>
    </p:spTree>
    <p:extLst>
      <p:ext uri="{BB962C8B-B14F-4D97-AF65-F5344CB8AC3E}">
        <p14:creationId xmlns:p14="http://schemas.microsoft.com/office/powerpoint/2010/main" val="24046332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69B53CDF-24DC-4E67-A18B-3869A33AA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Rectangle 2">
            <a:extLst>
              <a:ext uri="{FF2B5EF4-FFF2-40B4-BE49-F238E27FC236}">
                <a16:creationId xmlns:a16="http://schemas.microsoft.com/office/drawing/2014/main" id="{59208A92-7CF2-4F1E-B12D-DC552924ED2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758825" y="533400"/>
            <a:ext cx="7550150" cy="10668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FF0066"/>
                </a:solidFill>
              </a:rPr>
              <a:t>Certainty Factors (</a:t>
            </a:r>
            <a:r>
              <a:rPr lang="en-US" altLang="en-US" sz="2400" dirty="0" err="1">
                <a:solidFill>
                  <a:srgbClr val="FF0066"/>
                </a:solidFill>
              </a:rPr>
              <a:t>lanjutan</a:t>
            </a:r>
            <a:r>
              <a:rPr lang="en-US" altLang="en-US" sz="2400" dirty="0">
                <a:solidFill>
                  <a:srgbClr val="FF0066"/>
                </a:solidFill>
              </a:rPr>
              <a:t>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5EC231A-FBF4-4B76-9802-71B93750E16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1371600"/>
            <a:ext cx="7696200" cy="51816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id-ID" altLang="en-US" sz="2400" b="1" i="1" dirty="0"/>
              <a:t>Cara mendapatkan tingkat keyakinan (CF)</a:t>
            </a:r>
          </a:p>
          <a:p>
            <a:pPr eaLnBrk="1" hangingPunct="1">
              <a:defRPr/>
            </a:pPr>
            <a:r>
              <a:rPr lang="id-ID" altLang="en-US" sz="2400" b="1" dirty="0"/>
              <a:t>Metode “Net Belief”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altLang="en-US" sz="2400" b="1" i="1" dirty="0"/>
              <a:t>Certainty factors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menyatakan</a:t>
            </a:r>
            <a:r>
              <a:rPr lang="en-US" altLang="en-US" sz="2400" b="1" dirty="0"/>
              <a:t> </a:t>
            </a:r>
            <a:r>
              <a:rPr lang="en-US" altLang="en-US" sz="2400" b="1" i="1" dirty="0">
                <a:solidFill>
                  <a:srgbClr val="993300"/>
                </a:solidFill>
              </a:rPr>
              <a:t>belief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dalam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suatu</a:t>
            </a:r>
            <a:r>
              <a:rPr lang="en-US" altLang="en-US" sz="2400" b="1" dirty="0"/>
              <a:t> </a:t>
            </a:r>
            <a:r>
              <a:rPr lang="en-US" altLang="en-US" sz="2400" b="1" i="1" dirty="0">
                <a:solidFill>
                  <a:srgbClr val="993300"/>
                </a:solidFill>
              </a:rPr>
              <a:t>event</a:t>
            </a:r>
            <a:r>
              <a:rPr lang="en-US" altLang="en-US" sz="2400" b="1" dirty="0"/>
              <a:t> (</a:t>
            </a:r>
            <a:r>
              <a:rPr lang="en-US" altLang="en-US" sz="2400" b="1" dirty="0" err="1"/>
              <a:t>atau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fakta</a:t>
            </a:r>
            <a:r>
              <a:rPr lang="en-US" altLang="en-US" sz="2400" b="1" dirty="0"/>
              <a:t>, </a:t>
            </a:r>
            <a:r>
              <a:rPr lang="en-US" altLang="en-US" sz="2400" b="1" dirty="0" err="1"/>
              <a:t>atau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hipotesis</a:t>
            </a:r>
            <a:r>
              <a:rPr lang="en-US" altLang="en-US" sz="2400" b="1" dirty="0"/>
              <a:t>) </a:t>
            </a:r>
            <a:r>
              <a:rPr lang="en-US" altLang="en-US" sz="2400" b="1" dirty="0" err="1"/>
              <a:t>didasarkan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kepada</a:t>
            </a:r>
            <a:r>
              <a:rPr lang="en-US" altLang="en-US" sz="2400" b="1" dirty="0"/>
              <a:t> </a:t>
            </a:r>
            <a:r>
              <a:rPr lang="en-US" altLang="en-US" sz="2400" b="1" i="1" dirty="0">
                <a:solidFill>
                  <a:srgbClr val="993300"/>
                </a:solidFill>
              </a:rPr>
              <a:t>evidence</a:t>
            </a:r>
            <a:r>
              <a:rPr lang="en-US" altLang="en-US" sz="2400" b="1" dirty="0"/>
              <a:t> (</a:t>
            </a:r>
            <a:r>
              <a:rPr lang="en-US" altLang="en-US" sz="2400" b="1" dirty="0" err="1"/>
              <a:t>atau</a:t>
            </a:r>
            <a:r>
              <a:rPr lang="en-US" altLang="en-US" sz="2400" b="1" dirty="0"/>
              <a:t> </a:t>
            </a:r>
            <a:r>
              <a:rPr lang="en-US" altLang="en-US" sz="2400" b="1" i="1" dirty="0"/>
              <a:t>expert’s assessment</a:t>
            </a:r>
            <a:r>
              <a:rPr lang="en-US" altLang="en-US" sz="2400" b="1" dirty="0"/>
              <a:t>)</a:t>
            </a:r>
          </a:p>
          <a:p>
            <a:pPr eaLnBrk="1" hangingPunct="1">
              <a:defRPr/>
            </a:pPr>
            <a:endParaRPr lang="en-US" altLang="en-US" sz="2400" dirty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en-US" altLang="en-US" sz="2400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altLang="en-US" sz="1800" b="1" dirty="0">
                <a:latin typeface="Bookman Old Style" panose="02050604050505020204" pitchFamily="18" charset="0"/>
              </a:rPr>
              <a:t>CF   </a:t>
            </a:r>
            <a:r>
              <a:rPr lang="id-ID" altLang="en-US" sz="1800" b="1" dirty="0">
                <a:latin typeface="Bookman Old Style" panose="02050604050505020204" pitchFamily="18" charset="0"/>
              </a:rPr>
              <a:t>	</a:t>
            </a:r>
            <a:r>
              <a:rPr lang="en-US" altLang="en-US" sz="1800" b="1" dirty="0">
                <a:latin typeface="Bookman Old Style" panose="02050604050505020204" pitchFamily="18" charset="0"/>
              </a:rPr>
              <a:t>=  certainty factor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altLang="en-US" sz="1800" b="1" dirty="0">
                <a:latin typeface="Bookman Old Style" panose="02050604050505020204" pitchFamily="18" charset="0"/>
              </a:rPr>
              <a:t>MB</a:t>
            </a:r>
            <a:r>
              <a:rPr lang="id-ID" altLang="en-US" sz="1800" b="1" dirty="0">
                <a:latin typeface="Bookman Old Style" panose="02050604050505020204" pitchFamily="18" charset="0"/>
              </a:rPr>
              <a:t>[H,E]</a:t>
            </a:r>
            <a:r>
              <a:rPr lang="en-US" altLang="en-US" sz="1800" b="1" dirty="0">
                <a:latin typeface="Bookman Old Style" panose="02050604050505020204" pitchFamily="18" charset="0"/>
              </a:rPr>
              <a:t>  =  measure of belief</a:t>
            </a:r>
            <a:r>
              <a:rPr lang="id-ID" altLang="en-US" sz="1800" b="1" dirty="0">
                <a:latin typeface="Bookman Old Style" panose="02050604050505020204" pitchFamily="18" charset="0"/>
              </a:rPr>
              <a:t> (ukuran kepercayaan) terhadap hipotesis H, jika diberikan evidence E(antara 0 dan 1)</a:t>
            </a:r>
            <a:endParaRPr lang="en-US" altLang="en-US" sz="1800" b="1" dirty="0">
              <a:latin typeface="Bookman Old Style" panose="02050604050505020204" pitchFamily="18" charset="0"/>
            </a:endParaRP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altLang="en-US" sz="1800" b="1" dirty="0">
                <a:latin typeface="Bookman Old Style" panose="02050604050505020204" pitchFamily="18" charset="0"/>
              </a:rPr>
              <a:t>MD </a:t>
            </a:r>
            <a:r>
              <a:rPr lang="id-ID" altLang="en-US" sz="1800" b="1" dirty="0">
                <a:latin typeface="Bookman Old Style" panose="02050604050505020204" pitchFamily="18" charset="0"/>
              </a:rPr>
              <a:t>[H,E] </a:t>
            </a:r>
            <a:r>
              <a:rPr lang="en-US" altLang="en-US" sz="1800" b="1" dirty="0">
                <a:latin typeface="Bookman Old Style" panose="02050604050505020204" pitchFamily="18" charset="0"/>
              </a:rPr>
              <a:t>=  measure of disbelief</a:t>
            </a:r>
            <a:r>
              <a:rPr lang="id-ID" altLang="en-US" sz="1800" b="1" dirty="0">
                <a:latin typeface="Bookman Old Style" panose="02050604050505020204" pitchFamily="18" charset="0"/>
              </a:rPr>
              <a:t> (ukuran ketidakpercayaan) terhadap hipotesis H, jika diberikan evidence E (antara 0 dan 1)</a:t>
            </a:r>
            <a:endParaRPr lang="en-US" altLang="en-US" sz="1800" b="1" dirty="0">
              <a:latin typeface="Bookman Old Style" panose="02050604050505020204" pitchFamily="18" charset="0"/>
            </a:endParaRP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altLang="en-US" sz="1600" b="1" dirty="0">
              <a:latin typeface="Bookman Old Style" panose="02050604050505020204" pitchFamily="18" charset="0"/>
            </a:endParaRP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CDD9B997-D719-4C68-AE59-A4EAA0AB8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05188"/>
            <a:ext cx="5562600" cy="5238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CF[</a:t>
            </a:r>
            <a:r>
              <a:rPr lang="id-ID" altLang="en-US" sz="2800" b="1">
                <a:latin typeface="Times New Roman" panose="02020603050405020304" pitchFamily="18" charset="0"/>
              </a:rPr>
              <a:t>Rule</a:t>
            </a:r>
            <a:r>
              <a:rPr lang="en-US" altLang="en-US" sz="2800" b="1">
                <a:latin typeface="Times New Roman" panose="02020603050405020304" pitchFamily="18" charset="0"/>
              </a:rPr>
              <a:t>]  =  MB[</a:t>
            </a:r>
            <a:r>
              <a:rPr lang="id-ID" altLang="en-US" sz="2800" b="1">
                <a:latin typeface="Times New Roman" panose="02020603050405020304" pitchFamily="18" charset="0"/>
              </a:rPr>
              <a:t>H</a:t>
            </a:r>
            <a:r>
              <a:rPr lang="en-US" altLang="en-US" sz="2800" b="1">
                <a:latin typeface="Times New Roman" panose="02020603050405020304" pitchFamily="18" charset="0"/>
              </a:rPr>
              <a:t>,E]  -  MD[</a:t>
            </a:r>
            <a:r>
              <a:rPr lang="id-ID" altLang="en-US" sz="2800" b="1">
                <a:latin typeface="Times New Roman" panose="02020603050405020304" pitchFamily="18" charset="0"/>
              </a:rPr>
              <a:t>H</a:t>
            </a:r>
            <a:r>
              <a:rPr lang="en-US" altLang="en-US" sz="2800" b="1">
                <a:latin typeface="Times New Roman" panose="02020603050405020304" pitchFamily="18" charset="0"/>
              </a:rPr>
              <a:t>,E]</a:t>
            </a:r>
          </a:p>
        </p:txBody>
      </p:sp>
    </p:spTree>
    <p:extLst>
      <p:ext uri="{BB962C8B-B14F-4D97-AF65-F5344CB8AC3E}">
        <p14:creationId xmlns:p14="http://schemas.microsoft.com/office/powerpoint/2010/main" val="104662730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rsil\Desktop\Smartcreative2.jpg">
            <a:extLst>
              <a:ext uri="{FF2B5EF4-FFF2-40B4-BE49-F238E27FC236}">
                <a16:creationId xmlns:a16="http://schemas.microsoft.com/office/drawing/2014/main" id="{8B68A231-86F9-48BE-A399-38D19ADF3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itle 1">
            <a:extLst>
              <a:ext uri="{FF2B5EF4-FFF2-40B4-BE49-F238E27FC236}">
                <a16:creationId xmlns:a16="http://schemas.microsoft.com/office/drawing/2014/main" id="{D7ED0A18-6FD7-49A7-8D91-CBFE76C15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7AD08102-A681-4421-B4E6-FB3480750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6313" y="1935163"/>
            <a:ext cx="3900487" cy="4389437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id-ID" altLang="en-US" sz="2400"/>
              <a:t>P(H)=1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d-ID" altLang="en-US" sz="2400"/>
              <a:t>lainnya</a:t>
            </a:r>
          </a:p>
          <a:p>
            <a:pPr>
              <a:buFont typeface="Wingdings 2" panose="05020102010507070707" pitchFamily="18" charset="2"/>
              <a:buNone/>
            </a:pPr>
            <a:endParaRPr lang="id-ID" altLang="en-US" sz="2400"/>
          </a:p>
          <a:p>
            <a:pPr>
              <a:buFont typeface="Wingdings 2" panose="05020102010507070707" pitchFamily="18" charset="2"/>
              <a:buNone/>
            </a:pPr>
            <a:endParaRPr lang="id-ID" altLang="en-US" sz="2400"/>
          </a:p>
          <a:p>
            <a:pPr>
              <a:buFont typeface="Wingdings 2" panose="05020102010507070707" pitchFamily="18" charset="2"/>
              <a:buNone/>
            </a:pPr>
            <a:r>
              <a:rPr lang="id-ID" altLang="en-US" sz="2400"/>
              <a:t>P(H)=0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d-ID" altLang="en-US" sz="2400"/>
              <a:t>lainnya</a:t>
            </a:r>
          </a:p>
          <a:p>
            <a:pPr>
              <a:buFont typeface="Wingdings 2" panose="05020102010507070707" pitchFamily="18" charset="2"/>
              <a:buNone/>
            </a:pPr>
            <a:endParaRPr lang="id-ID" altLang="en-US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419308FC-85E0-4025-B200-7FDCDC2ED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6389" name="Picture 1">
            <a:extLst>
              <a:ext uri="{FF2B5EF4-FFF2-40B4-BE49-F238E27FC236}">
                <a16:creationId xmlns:a16="http://schemas.microsoft.com/office/drawing/2014/main" id="{9BB60112-A74D-4833-9D02-3F1C49267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928813"/>
            <a:ext cx="385762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4">
            <a:extLst>
              <a:ext uri="{FF2B5EF4-FFF2-40B4-BE49-F238E27FC236}">
                <a16:creationId xmlns:a16="http://schemas.microsoft.com/office/drawing/2014/main" id="{6A6DA197-9DCE-4A2C-8587-B06E28FD6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6391" name="Picture 3">
            <a:extLst>
              <a:ext uri="{FF2B5EF4-FFF2-40B4-BE49-F238E27FC236}">
                <a16:creationId xmlns:a16="http://schemas.microsoft.com/office/drawing/2014/main" id="{6CC074DB-0C6A-415B-8955-EB5C44CCE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786188"/>
            <a:ext cx="4071937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Box 7">
            <a:extLst>
              <a:ext uri="{FF2B5EF4-FFF2-40B4-BE49-F238E27FC236}">
                <a16:creationId xmlns:a16="http://schemas.microsoft.com/office/drawing/2014/main" id="{DB5155F9-C5E8-4A06-A427-063570717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3" y="5410200"/>
            <a:ext cx="7143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d-ID" altLang="en-US" sz="1800" b="1" dirty="0">
                <a:latin typeface="Arial" panose="020B0604020202020204" pitchFamily="34" charset="0"/>
              </a:rPr>
              <a:t>P(H) = probabilitas kebenaran hipotesis 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altLang="en-US" sz="1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d-ID" altLang="en-US" sz="1800" b="1" dirty="0">
                <a:latin typeface="Arial" panose="020B0604020202020204" pitchFamily="34" charset="0"/>
              </a:rPr>
              <a:t>P(H|E) = probabilitas bahwa H benar karena fakta E</a:t>
            </a:r>
          </a:p>
        </p:txBody>
      </p:sp>
    </p:spTree>
    <p:extLst>
      <p:ext uri="{BB962C8B-B14F-4D97-AF65-F5344CB8AC3E}">
        <p14:creationId xmlns:p14="http://schemas.microsoft.com/office/powerpoint/2010/main" val="78314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FDD61BED-68CB-4939-A1F6-196F7178F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Rectangle 2">
            <a:extLst>
              <a:ext uri="{FF2B5EF4-FFF2-40B4-BE49-F238E27FC236}">
                <a16:creationId xmlns:a16="http://schemas.microsoft.com/office/drawing/2014/main" id="{2E38FA68-2E83-4EC0-800B-BE0A1B1F227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2400" y="495300"/>
            <a:ext cx="8385175" cy="1050925"/>
          </a:xfrm>
        </p:spPr>
        <p:txBody>
          <a:bodyPr/>
          <a:lstStyle/>
          <a:p>
            <a:pPr eaLnBrk="1" hangingPunct="1"/>
            <a:r>
              <a:rPr lang="en-US" altLang="en-US" sz="2400" dirty="0" err="1"/>
              <a:t>Contoh</a:t>
            </a:r>
            <a:r>
              <a:rPr lang="en-US" altLang="en-US" sz="2400" dirty="0"/>
              <a:t> </a:t>
            </a:r>
            <a:r>
              <a:rPr lang="id-ID" altLang="en-US" sz="2400" dirty="0"/>
              <a:t> 1</a:t>
            </a:r>
            <a:r>
              <a:rPr lang="en-US" altLang="en-US" sz="2400" dirty="0"/>
              <a:t>: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AB6DF40-E211-4927-BB7B-B52582433E6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1676400"/>
            <a:ext cx="831215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Si Ani </a:t>
            </a:r>
            <a:r>
              <a:rPr lang="en-US" altLang="en-US" sz="2400" dirty="0" err="1"/>
              <a:t>menderita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bintik-bintik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wajahnya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Dokter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memperkirakan</a:t>
            </a:r>
            <a:r>
              <a:rPr lang="en-US" altLang="en-US" sz="2400" dirty="0"/>
              <a:t> Si Ani </a:t>
            </a:r>
            <a:r>
              <a:rPr lang="en-US" altLang="en-US" sz="2400" dirty="0" err="1"/>
              <a:t>terkena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cacar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ukuran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kepercayaan</a:t>
            </a:r>
            <a:r>
              <a:rPr lang="en-US" altLang="en-US" sz="2400" dirty="0"/>
              <a:t>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MB[</a:t>
            </a:r>
            <a:r>
              <a:rPr lang="en-US" altLang="en-US" sz="2400" dirty="0" err="1"/>
              <a:t>Cacar</a:t>
            </a:r>
            <a:r>
              <a:rPr lang="en-US" altLang="en-US" sz="2400" dirty="0"/>
              <a:t>, Bintik2] = 0.8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MD[</a:t>
            </a:r>
            <a:r>
              <a:rPr lang="en-US" altLang="en-US" sz="2400" dirty="0" err="1"/>
              <a:t>Cacar</a:t>
            </a:r>
            <a:r>
              <a:rPr lang="en-US" altLang="en-US" sz="2400" dirty="0"/>
              <a:t>, Bintik2] = 0.01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CF[</a:t>
            </a:r>
            <a:r>
              <a:rPr lang="en-US" altLang="en-US" sz="2400" dirty="0" err="1"/>
              <a:t>Cacar</a:t>
            </a:r>
            <a:r>
              <a:rPr lang="en-US" altLang="en-US" sz="2400" dirty="0"/>
              <a:t>, Bintik2] = 0.80 -  0.01 = 0.79</a:t>
            </a:r>
          </a:p>
        </p:txBody>
      </p:sp>
    </p:spTree>
    <p:extLst>
      <p:ext uri="{BB962C8B-B14F-4D97-AF65-F5344CB8AC3E}">
        <p14:creationId xmlns:p14="http://schemas.microsoft.com/office/powerpoint/2010/main" val="2040197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CC6A2ADE-25ED-4708-86BB-9083A27B4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Title 1">
            <a:extLst>
              <a:ext uri="{FF2B5EF4-FFF2-40B4-BE49-F238E27FC236}">
                <a16:creationId xmlns:a16="http://schemas.microsoft.com/office/drawing/2014/main" id="{06E5A10B-80CE-4177-9B79-E3DFC87C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457200"/>
            <a:ext cx="8229600" cy="1143000"/>
          </a:xfrm>
        </p:spPr>
        <p:txBody>
          <a:bodyPr/>
          <a:lstStyle/>
          <a:p>
            <a:r>
              <a:rPr lang="id-ID" altLang="en-US" sz="2800" dirty="0"/>
              <a:t>Contoh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C39AC-2F3A-43B5-A517-418C25FB4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37" y="1600200"/>
            <a:ext cx="8229600" cy="4937125"/>
          </a:xfrm>
        </p:spPr>
        <p:txBody>
          <a:bodyPr/>
          <a:lstStyle/>
          <a:p>
            <a:pPr algn="just">
              <a:defRPr/>
            </a:pP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Seandainya seorang pakar penyakit mata menyatakan bahwa probalitas seseorang berpenyakit </a:t>
            </a:r>
            <a:r>
              <a:rPr lang="id-ID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edeme palbera inflamator </a:t>
            </a: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adalah 0,02. Dari data lapangan menunjukkan bahwa dari 100 orang penderita penyakit </a:t>
            </a:r>
            <a:r>
              <a:rPr lang="id-ID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edeme palbera inflamator , </a:t>
            </a: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40 orang memiliki gejala </a:t>
            </a:r>
            <a:r>
              <a:rPr lang="id-ID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peradangan mata</a:t>
            </a: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. Dengan menganggap H = </a:t>
            </a:r>
            <a:r>
              <a:rPr lang="id-ID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edeme palbera inflamator , </a:t>
            </a:r>
            <a:r>
              <a:rPr lang="id-ID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hitung faktor kepastian bahwa </a:t>
            </a:r>
            <a:r>
              <a:rPr lang="id-ID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edeme palbera inflamator  </a:t>
            </a:r>
            <a:r>
              <a:rPr lang="id-ID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disebabkan oleh adanya </a:t>
            </a:r>
            <a:r>
              <a:rPr lang="id-ID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peradangan mata.</a:t>
            </a:r>
            <a:endParaRPr lang="id-ID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901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>
            <a:extLst>
              <a:ext uri="{FF2B5EF4-FFF2-40B4-BE49-F238E27FC236}">
                <a16:creationId xmlns:a16="http://schemas.microsoft.com/office/drawing/2014/main" id="{F9AB4E9C-2187-4B62-B632-99CFE584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D30553C0-1A26-4FBC-BC94-FA96E595C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609599"/>
            <a:ext cx="8972550" cy="581977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id-ID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id-ID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edeme palbera inflamator ) </a:t>
            </a:r>
            <a:r>
              <a:rPr lang="id-ID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0.02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d-ID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 P(</a:t>
            </a:r>
            <a:r>
              <a:rPr lang="id-ID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edeme palbera inflamator  | </a:t>
            </a:r>
            <a:r>
              <a:rPr lang="id-ID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peradangan mata</a:t>
            </a:r>
            <a:r>
              <a:rPr lang="id-ID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id-ID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=40/100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d-ID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							= 0.4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d-ID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MB(H|E) = max[0.4,0.02] – 0.02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d-ID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		1 – 0.02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d-ID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     = 0.4 -0.02	= 0.39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d-ID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	1-0.02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d-ID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MD(H|E) = min [0.4 , 0.02] – 0.02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d-ID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		0 – 0,02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d-ID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     = 0.02 – 0.02     = 0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d-ID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          0 – 0.02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d-ID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CF = 0.39 – 0 = 0.39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d-ID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Rule : IF (Gejala = </a:t>
            </a:r>
            <a:r>
              <a:rPr lang="id-ID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peradangan mata) </a:t>
            </a:r>
            <a:r>
              <a:rPr lang="id-ID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THEN Penyakit = </a:t>
            </a:r>
            <a:r>
              <a:rPr lang="id-ID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edeme palbera inflamator  </a:t>
            </a:r>
            <a:r>
              <a:rPr lang="id-ID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(CF = 0.39)</a:t>
            </a:r>
          </a:p>
          <a:p>
            <a:pPr>
              <a:buFont typeface="Wingdings 2" panose="05020102010507070707" pitchFamily="18" charset="2"/>
              <a:buNone/>
            </a:pPr>
            <a:endParaRPr lang="id-ID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id-ID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id-ID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id-ID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id-ID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id-ID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4203BB-A254-4A31-AF9B-C49573E2EDDA}"/>
              </a:ext>
            </a:extLst>
          </p:cNvPr>
          <p:cNvCxnSpPr/>
          <p:nvPr/>
        </p:nvCxnSpPr>
        <p:spPr>
          <a:xfrm>
            <a:off x="1757361" y="2309018"/>
            <a:ext cx="2786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9433AC4-BBF4-4EB7-97DD-EC5704C2A4FB}"/>
              </a:ext>
            </a:extLst>
          </p:cNvPr>
          <p:cNvCxnSpPr/>
          <p:nvPr/>
        </p:nvCxnSpPr>
        <p:spPr>
          <a:xfrm>
            <a:off x="1928813" y="3244849"/>
            <a:ext cx="10715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5B9D10-4478-4970-8F1E-82306A5C53BF}"/>
              </a:ext>
            </a:extLst>
          </p:cNvPr>
          <p:cNvCxnSpPr/>
          <p:nvPr/>
        </p:nvCxnSpPr>
        <p:spPr>
          <a:xfrm>
            <a:off x="1757361" y="4160041"/>
            <a:ext cx="31432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C2D22A0-896B-4173-B1B9-8FB28AB09FED}"/>
              </a:ext>
            </a:extLst>
          </p:cNvPr>
          <p:cNvCxnSpPr/>
          <p:nvPr/>
        </p:nvCxnSpPr>
        <p:spPr>
          <a:xfrm>
            <a:off x="1857375" y="5000625"/>
            <a:ext cx="1428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057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586</Words>
  <Application>Microsoft Office PowerPoint</Application>
  <PresentationFormat>On-screen Show (4:3)</PresentationFormat>
  <Paragraphs>117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Bookman Old Style</vt:lpstr>
      <vt:lpstr>Calibri</vt:lpstr>
      <vt:lpstr>Times New Roman</vt:lpstr>
      <vt:lpstr>Wingdings</vt:lpstr>
      <vt:lpstr>Wingdings 2</vt:lpstr>
      <vt:lpstr>Wingdings 3</vt:lpstr>
      <vt:lpstr>Office Theme</vt:lpstr>
      <vt:lpstr>PowerPoint Presentation</vt:lpstr>
      <vt:lpstr>Ketidakpastian</vt:lpstr>
      <vt:lpstr>Probabilitas</vt:lpstr>
      <vt:lpstr>Certainty Factors (CF)</vt:lpstr>
      <vt:lpstr>Certainty Factors (lanjutan)</vt:lpstr>
      <vt:lpstr>PowerPoint Presentation</vt:lpstr>
      <vt:lpstr>Contoh  1:</vt:lpstr>
      <vt:lpstr>Contoh 2</vt:lpstr>
      <vt:lpstr>PowerPoint Presentation</vt:lpstr>
      <vt:lpstr>PowerPoint Presentation</vt:lpstr>
      <vt:lpstr>Probabilitas bersyarat</vt:lpstr>
      <vt:lpstr>PowerPoint Presentation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Aa_Ulum</cp:lastModifiedBy>
  <cp:revision>217</cp:revision>
  <dcterms:created xsi:type="dcterms:W3CDTF">2010-08-24T06:47:44Z</dcterms:created>
  <dcterms:modified xsi:type="dcterms:W3CDTF">2017-10-02T04:47:03Z</dcterms:modified>
</cp:coreProperties>
</file>