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FF48A9-609C-46E1-9E79-C45C3F6E7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5D536-D3EB-40AC-AA89-15E31465A4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D3F75A-8B24-4E27-8725-5A32A4195C12}" type="datetimeFigureOut">
              <a:rPr lang="id-ID"/>
              <a:pPr>
                <a:defRPr/>
              </a:pPr>
              <a:t>02/10/2017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9873C3-7A49-495D-B394-EE76DC507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F6F958-517C-4083-9525-7F2C5ADC1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49115-270A-4A1D-A05F-FDEFB32689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BB631-D94C-4609-B4D9-7A5A61CD9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A4CB415-2306-4E54-A0E1-D4123D519A78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16DD9-1881-4BEB-AB17-6C31B688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F892-AF72-4C6C-A32D-9306BD8F1041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E41A6-2892-49E3-A6C5-D142528B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306B4-5D96-45CD-97E1-35207512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14368-D582-46CD-A409-1A1AB1821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2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0C188-96C2-426E-8D82-EBFF3ED4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2009-348E-46F1-B2E3-E63205D9DD2B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5EF9C-6113-49E4-A826-0903AAB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ABF7F-202D-4A2C-AFEA-DF16F36B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AFD2A-39CC-4AB2-AFF1-FE39A9CAE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34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437DA-3A3C-4065-9ED0-ACC896F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6621-6AB2-4B1D-B86D-95C6DA35B6CB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A4E04-CFF2-4A2A-930E-0D3B5F9A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137-49F7-4A77-BF1E-3AA208DE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9FC4-BE99-494C-B81F-7AAE48D2C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1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A1FBA-327C-4892-B4E7-9C2F8659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35B5-63D1-4362-9EEE-BFF36FC90A5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8204-5259-44A2-87C7-0E179192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01B5-8F26-4228-9759-49E71E94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54805-E11A-4E6D-AA65-80B93419C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63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7C370-EE56-4F25-93A7-C5CD22B7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DA42-8058-4B7C-BDF9-41289313A59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152CB-14FF-404B-9D9F-452F870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1F83-2171-408D-9B02-16A44ADC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78BD-AF0F-425A-A4D6-EEB4D4416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51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C9E4A2-AC33-42EB-BE0E-74F0E392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4B57-DC53-4A88-99AF-E6E6F12D8584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82B9C-BE2E-4051-9EB5-A717663F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EA317E-8C3F-44E3-8CD5-39D35066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7C211-C3F9-43E1-880D-893285B1C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5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76C1FF-646B-4EA5-A405-E2724FD55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17EF-17C1-4187-B6B7-F5366F01D606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4B5764-BAF3-4F39-A29A-3152F27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DE7B10-7C02-4332-8C1B-78843B77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7C5B0-5D53-4A7B-AFB1-4D1F93320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43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3D089B-8216-4A7B-818B-69EB808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B605-C4F9-4B59-9AD3-DE0D07EBFC11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0C25B6-02B3-4352-B3B9-D69F2A8F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1E6573-63F3-4E9F-9C4D-0771A92C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C0BFB-F61A-4877-BFBF-B6F37421D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6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444EE5-0FD8-4106-88E4-D02953A5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D1F0-46C1-4F32-A556-251AC4F15702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E66984-C2B7-4CD2-8AE8-32620B89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47E66-068E-4947-B573-DEB3F693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214B-787B-4932-BACA-BC4E4528D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0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E6070A-BB63-48FA-B396-D96033B3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7D5B-5582-42CF-96DB-AB9A6D5E62BC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F5F4E7-85A4-44FE-986E-2F464BFC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C066D2-4E82-4FEA-985B-4DA58615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D6021-A246-4623-8B5C-B85261E37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0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95E9E7-AA6F-4BE9-86BB-2AD41A21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FA0A-71B6-475C-A53C-A868BEFA56E5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A441AA-36EE-4A92-9B68-4CDEFF28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CF4070-DB7B-41F3-B668-91D2349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A25D4-55A7-4044-9CD6-CBA9DBA5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EFCD787-3BB9-4735-AD1C-A64FD09847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B7010F-D7C4-414C-B925-3811F04575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510D-AB8A-4397-AE64-B1E62C0D9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8670C-F781-4A46-B2E7-2C4FC4EEA1E0}" type="datetime1">
              <a:rPr lang="en-US"/>
              <a:pPr>
                <a:defRPr/>
              </a:pPr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9714-027F-4402-803B-F63C04CE0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7111-BBE8-4A8C-BDDE-C23304F9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8D5C7DF4-6CA2-4EFF-9E26-14EB85623F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>
            <a:extLst>
              <a:ext uri="{FF2B5EF4-FFF2-40B4-BE49-F238E27FC236}">
                <a16:creationId xmlns:a16="http://schemas.microsoft.com/office/drawing/2014/main" id="{C4ABD973-C825-45D2-BBFD-F55D2B10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7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20459E61-479B-4415-BE6D-937D0346D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Probabilitas</a:t>
            </a:r>
            <a:r>
              <a:rPr lang="en-US" sz="3200" b="1" dirty="0">
                <a:solidFill>
                  <a:schemeClr val="bg1"/>
                </a:solidFill>
              </a:rPr>
              <a:t> Bayesian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0DCED-DEEA-4CDF-ADE0-470054496A1A}"/>
              </a:ext>
            </a:extLst>
          </p:cNvPr>
          <p:cNvSpPr/>
          <p:nvPr/>
        </p:nvSpPr>
        <p:spPr>
          <a:xfrm>
            <a:off x="6477000" y="4874756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M. </a:t>
            </a:r>
            <a:r>
              <a:rPr lang="en-US" dirty="0" err="1">
                <a:solidFill>
                  <a:schemeClr val="bg1"/>
                </a:solidFill>
              </a:rPr>
              <a:t>Bahrul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Ulum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M.Kom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E90EB-E944-4DD0-92C3-06D5DED6D92A}"/>
              </a:ext>
            </a:extLst>
          </p:cNvPr>
          <p:cNvSpPr/>
          <p:nvPr/>
        </p:nvSpPr>
        <p:spPr>
          <a:xfrm>
            <a:off x="6457766" y="2929889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</a:rPr>
              <a:t>Pertemuan</a:t>
            </a:r>
            <a:r>
              <a:rPr lang="en-US" altLang="en-US" b="1" dirty="0">
                <a:solidFill>
                  <a:schemeClr val="bg1"/>
                </a:solidFill>
              </a:rPr>
              <a:t> Ke-6 </a:t>
            </a:r>
            <a:r>
              <a:rPr lang="en-US" altLang="en-US" b="1" dirty="0" err="1">
                <a:solidFill>
                  <a:schemeClr val="bg1"/>
                </a:solidFill>
              </a:rPr>
              <a:t>dan</a:t>
            </a:r>
            <a:r>
              <a:rPr lang="en-US" altLang="en-US" b="1" dirty="0">
                <a:solidFill>
                  <a:schemeClr val="bg1"/>
                </a:solidFill>
              </a:rPr>
              <a:t> 7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1F3F096-F258-41A0-AF9D-9CD38AAF2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8859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</a:rPr>
              <a:t>Teknik </a:t>
            </a:r>
            <a:r>
              <a:rPr lang="en-US" sz="2400" dirty="0" err="1">
                <a:solidFill>
                  <a:schemeClr val="bg1"/>
                </a:solidFill>
              </a:rPr>
              <a:t>Informatika</a:t>
            </a:r>
            <a:endParaRPr lang="en-US" sz="24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</a:rPr>
              <a:t>Fakultas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Ilmu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</a:rPr>
              <a:t>Komputer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459419F0-8595-4AAB-ABC0-9437874E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401CF850-7132-4B72-9889-A154E59A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F0EE169-90E9-4C0C-8827-56F3A36EDF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id-ID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28E1C827-2DA8-4D4B-A82F-CDCF694F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450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0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>
            <a:extLst>
              <a:ext uri="{FF2B5EF4-FFF2-40B4-BE49-F238E27FC236}">
                <a16:creationId xmlns:a16="http://schemas.microsoft.com/office/drawing/2014/main" id="{F91AA60E-7E07-435B-9AF3-20BF25F9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>
            <a:extLst>
              <a:ext uri="{FF2B5EF4-FFF2-40B4-BE49-F238E27FC236}">
                <a16:creationId xmlns:a16="http://schemas.microsoft.com/office/drawing/2014/main" id="{C072C649-8727-4606-BAD4-7BC7CDD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Contoh kasus 	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7950D72-4740-4EAD-8495-D9882C7866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48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Tabel berikut menunjukkan tabel probabilitas bersyarat evidence E</a:t>
            </a:r>
            <a:r>
              <a:rPr lang="en-US" baseline="-25000"/>
              <a:t>1</a:t>
            </a:r>
            <a:r>
              <a:rPr lang="en-US"/>
              <a:t>E</a:t>
            </a:r>
            <a:r>
              <a:rPr lang="en-US" baseline="-25000"/>
              <a:t>2</a:t>
            </a:r>
            <a:r>
              <a:rPr lang="en-US"/>
              <a:t>E</a:t>
            </a:r>
            <a:r>
              <a:rPr lang="en-US" baseline="-25000"/>
              <a:t>3</a:t>
            </a:r>
            <a:r>
              <a:rPr lang="en-US"/>
              <a:t> dan hipotesis H</a:t>
            </a:r>
            <a:r>
              <a:rPr lang="en-US" baseline="-25000"/>
              <a:t>1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 . Misalkan pertama kali kita hanya mengamati evidence E</a:t>
            </a:r>
            <a:r>
              <a:rPr lang="en-US" baseline="-25000"/>
              <a:t>3</a:t>
            </a:r>
            <a:r>
              <a:rPr lang="en-US"/>
              <a:t> , hitung probabilitas terjadinya hipotesis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/>
              <a:t>	a.   H</a:t>
            </a:r>
            <a:r>
              <a:rPr lang="en-US" baseline="-25000"/>
              <a:t>1</a:t>
            </a:r>
            <a:r>
              <a:rPr lang="en-US"/>
              <a:t> jika semula hanya evidence E</a:t>
            </a:r>
            <a:r>
              <a:rPr lang="en-US" baseline="-25000"/>
              <a:t>3</a:t>
            </a:r>
            <a:r>
              <a:rPr lang="en-US"/>
              <a:t> yang teramati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/>
              <a:t>	b.   H</a:t>
            </a:r>
            <a:r>
              <a:rPr lang="en-US" baseline="-25000"/>
              <a:t>2</a:t>
            </a:r>
            <a:r>
              <a:rPr lang="en-US"/>
              <a:t> jika semula hanya evidence E</a:t>
            </a:r>
            <a:r>
              <a:rPr lang="en-US" baseline="-25000"/>
              <a:t>3</a:t>
            </a:r>
            <a:r>
              <a:rPr lang="en-US"/>
              <a:t> yang teramati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/>
              <a:t>	c.   H</a:t>
            </a:r>
            <a:r>
              <a:rPr lang="en-US" baseline="-25000"/>
              <a:t>3</a:t>
            </a:r>
            <a:r>
              <a:rPr lang="en-US"/>
              <a:t> jika semula hanya evidence E</a:t>
            </a:r>
            <a:r>
              <a:rPr lang="en-US" baseline="-25000"/>
              <a:t>3</a:t>
            </a:r>
            <a:r>
              <a:rPr lang="en-US"/>
              <a:t> yang teramati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/>
              <a:t>                                                           </a:t>
            </a:r>
            <a:endParaRPr lang="en-US" baseline="-25000"/>
          </a:p>
        </p:txBody>
      </p:sp>
      <p:grpSp>
        <p:nvGrpSpPr>
          <p:cNvPr id="31748" name="Group 1">
            <a:extLst>
              <a:ext uri="{FF2B5EF4-FFF2-40B4-BE49-F238E27FC236}">
                <a16:creationId xmlns:a16="http://schemas.microsoft.com/office/drawing/2014/main" id="{90D64F67-78C5-465C-8062-20707527A2E6}"/>
              </a:ext>
            </a:extLst>
          </p:cNvPr>
          <p:cNvGrpSpPr>
            <a:grpSpLocks/>
          </p:cNvGrpSpPr>
          <p:nvPr/>
        </p:nvGrpSpPr>
        <p:grpSpPr bwMode="auto">
          <a:xfrm>
            <a:off x="1974057" y="3674268"/>
            <a:ext cx="4960937" cy="2944813"/>
            <a:chOff x="1896679" y="3886200"/>
            <a:chExt cx="4961321" cy="2944636"/>
          </a:xfrm>
        </p:grpSpPr>
        <p:pic>
          <p:nvPicPr>
            <p:cNvPr id="31749" name="Picture 4">
              <a:extLst>
                <a:ext uri="{FF2B5EF4-FFF2-40B4-BE49-F238E27FC236}">
                  <a16:creationId xmlns:a16="http://schemas.microsoft.com/office/drawing/2014/main" id="{7593E7A7-E621-4D20-8F9C-81E17BB59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679" y="3886200"/>
              <a:ext cx="4961321" cy="2944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7">
              <a:extLst>
                <a:ext uri="{FF2B5EF4-FFF2-40B4-BE49-F238E27FC236}">
                  <a16:creationId xmlns:a16="http://schemas.microsoft.com/office/drawing/2014/main" id="{D5955EB0-01B3-4003-B449-B1F78B98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901" y="6332093"/>
              <a:ext cx="246221" cy="39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8">
              <a:extLst>
                <a:ext uri="{FF2B5EF4-FFF2-40B4-BE49-F238E27FC236}">
                  <a16:creationId xmlns:a16="http://schemas.microsoft.com/office/drawing/2014/main" id="{3BD8DA65-499F-4075-A37D-5A1C03B6C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20" y="5872671"/>
              <a:ext cx="270170" cy="39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7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F7A05910-DB24-4741-B491-13AAEEE8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>
            <a:extLst>
              <a:ext uri="{FF2B5EF4-FFF2-40B4-BE49-F238E27FC236}">
                <a16:creationId xmlns:a16="http://schemas.microsoft.com/office/drawing/2014/main" id="{397E3D8E-4E90-4174-A0A3-28031CDE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39A5B9E-DECD-4E51-ACDD-467C935CAD1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/>
              <a:t>Persoalan ini adalah persoalan teorema bayes untuk evidence tunggal E dan hipotesis ganda H</a:t>
            </a:r>
            <a:r>
              <a:rPr lang="en-US" altLang="en-US" baseline="-25000"/>
              <a:t>1</a:t>
            </a:r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3</a:t>
            </a:r>
            <a:r>
              <a:rPr lang="en-US" altLang="en-US"/>
              <a:t> dengan persamaan berikut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Jadi,    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6A77C68F-5B96-4909-9F37-05AC8CB3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282733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>
            <a:extLst>
              <a:ext uri="{FF2B5EF4-FFF2-40B4-BE49-F238E27FC236}">
                <a16:creationId xmlns:a16="http://schemas.microsoft.com/office/drawing/2014/main" id="{4E39A89C-B508-41CF-B8F0-DF902A4FC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4562475"/>
            <a:ext cx="7467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0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6DB80F5-6FF9-49DB-B847-9FAA8CA8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>
            <a:extLst>
              <a:ext uri="{FF2B5EF4-FFF2-40B4-BE49-F238E27FC236}">
                <a16:creationId xmlns:a16="http://schemas.microsoft.com/office/drawing/2014/main" id="{094A0E2D-1CF6-4D0F-A0FD-29037976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8239964D-201E-4A5D-A864-274F045E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E39EB41F-A927-457C-B2BC-312F096A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8175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3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D17198A5-4D19-4F66-A77F-A1CDCFE2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>
            <a:extLst>
              <a:ext uri="{FF2B5EF4-FFF2-40B4-BE49-F238E27FC236}">
                <a16:creationId xmlns:a16="http://schemas.microsoft.com/office/drawing/2014/main" id="{DBB04603-BDDF-4AAF-BF1D-2E7487ED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E666574-53A3-4005-B82D-89C72949FA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tampak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setelah</a:t>
            </a:r>
            <a:r>
              <a:rPr lang="en-US" altLang="en-US" dirty="0"/>
              <a:t> evidence E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dirty="0" err="1"/>
              <a:t>teramati</a:t>
            </a:r>
            <a:r>
              <a:rPr lang="en-US" altLang="en-US" dirty="0"/>
              <a:t>, </a:t>
            </a:r>
            <a:r>
              <a:rPr lang="en-US" altLang="en-US" dirty="0" err="1"/>
              <a:t>kepercayaan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hipotesis</a:t>
            </a:r>
            <a:r>
              <a:rPr lang="en-US" altLang="en-US" dirty="0"/>
              <a:t> H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berkurang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kepercayaan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H</a:t>
            </a:r>
            <a:r>
              <a:rPr lang="en-US" altLang="en-US" baseline="-25000" dirty="0"/>
              <a:t>2</a:t>
            </a:r>
            <a:r>
              <a:rPr lang="en-US" altLang="en-US" dirty="0"/>
              <a:t>. </a:t>
            </a:r>
            <a:r>
              <a:rPr lang="en-US" altLang="en-US" dirty="0" err="1"/>
              <a:t>kepercayaan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hipotesis</a:t>
            </a:r>
            <a:r>
              <a:rPr lang="en-US" altLang="en-US" dirty="0"/>
              <a:t> H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dirty="0" err="1"/>
              <a:t>bertambah</a:t>
            </a:r>
            <a:r>
              <a:rPr lang="en-US" altLang="en-US" dirty="0"/>
              <a:t> </a:t>
            </a:r>
            <a:r>
              <a:rPr lang="en-US" altLang="en-US" dirty="0" err="1"/>
              <a:t>bahkan</a:t>
            </a:r>
            <a:r>
              <a:rPr lang="en-US" altLang="en-US" dirty="0"/>
              <a:t> </a:t>
            </a:r>
            <a:r>
              <a:rPr lang="en-US" altLang="en-US" dirty="0" err="1"/>
              <a:t>hampir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H</a:t>
            </a:r>
            <a:r>
              <a:rPr lang="en-US" altLang="en-US" baseline="-25000" dirty="0"/>
              <a:t>1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H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442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B9528064-C998-442D-81D7-DA0EEDD6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1">
            <a:extLst>
              <a:ext uri="{FF2B5EF4-FFF2-40B4-BE49-F238E27FC236}">
                <a16:creationId xmlns:a16="http://schemas.microsoft.com/office/drawing/2014/main" id="{3B9DF401-5D3A-48D2-A0C0-9F96C8CF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7F641-B0EF-44BF-BE10-BB4946F591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Misalkan setelah kita mengamati evidence E</a:t>
            </a:r>
            <a:r>
              <a:rPr lang="en-US" baseline="-25000"/>
              <a:t>3</a:t>
            </a:r>
            <a:r>
              <a:rPr lang="en-US"/>
              <a:t> kemudian teramati pula adanya evidence E</a:t>
            </a:r>
            <a:r>
              <a:rPr lang="en-US" baseline="-25000"/>
              <a:t>1</a:t>
            </a:r>
            <a:r>
              <a:rPr lang="en-US"/>
              <a:t> hitung probabilitas terjadinya hipotesis: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lphaLcPeriod"/>
              <a:defRPr/>
            </a:pPr>
            <a:r>
              <a:rPr lang="en-US"/>
              <a:t>H</a:t>
            </a:r>
            <a:r>
              <a:rPr lang="en-US" baseline="-25000"/>
              <a:t>1</a:t>
            </a:r>
            <a:r>
              <a:rPr lang="en-US"/>
              <a:t> jika kemudian teramati pula adanya evidence E</a:t>
            </a:r>
            <a:r>
              <a:rPr lang="en-US" baseline="-25000"/>
              <a:t>1</a:t>
            </a:r>
            <a:r>
              <a:rPr lang="en-US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lphaLcPeriod"/>
              <a:defRPr/>
            </a:pP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jika kemudian teramati pula adanya evidence E</a:t>
            </a:r>
            <a:r>
              <a:rPr lang="en-US" baseline="-25000"/>
              <a:t>1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lphaLcPeriod"/>
              <a:defRPr/>
            </a:pPr>
            <a:r>
              <a:rPr lang="en-US"/>
              <a:t>H</a:t>
            </a:r>
            <a:r>
              <a:rPr lang="en-US" baseline="-25000"/>
              <a:t>3</a:t>
            </a:r>
            <a:r>
              <a:rPr lang="en-US"/>
              <a:t> jika kemudian teramati pula adanya evidence E</a:t>
            </a:r>
            <a:r>
              <a:rPr lang="en-US" baseline="-2500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B9E55865-E9DC-4A91-8D57-623E29EA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51FBB548-A8B3-4D43-A5DA-68EF1B29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F35844CE-6F62-462E-A469-6F75B4D76B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Persoalan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persoalan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teorema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bayes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evidence </a:t>
            </a:r>
            <a:r>
              <a:rPr lang="en-US" altLang="en-US" sz="2800" dirty="0" err="1"/>
              <a:t>ganda</a:t>
            </a:r>
            <a:r>
              <a:rPr lang="en-US" altLang="en-US" sz="2800" dirty="0"/>
              <a:t> 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E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hipotesis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ganda</a:t>
            </a:r>
            <a:r>
              <a:rPr lang="en-US" altLang="en-US" sz="2800" dirty="0"/>
              <a:t> H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,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, 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persamaan</a:t>
            </a:r>
            <a:r>
              <a:rPr lang="en-US" altLang="en-US" sz="2800" dirty="0"/>
              <a:t> 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01BB0E8D-9C43-4B4E-90DD-A37E3000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4121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29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8943BB46-402E-4C95-BAF1-51BAD30DE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>
            <a:extLst>
              <a:ext uri="{FF2B5EF4-FFF2-40B4-BE49-F238E27FC236}">
                <a16:creationId xmlns:a16="http://schemas.microsoft.com/office/drawing/2014/main" id="{E7A61424-F1C7-4F46-9A1F-898FFD0CA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F024-B4B4-41CE-A269-FBA5AE4412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69256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err="1"/>
              <a:t>Misalkan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kita</a:t>
            </a:r>
            <a:r>
              <a:rPr lang="en-US" sz="2800" dirty="0"/>
              <a:t> </a:t>
            </a:r>
            <a:r>
              <a:rPr lang="en-US" sz="2800" dirty="0" err="1"/>
              <a:t>mengamati</a:t>
            </a:r>
            <a:r>
              <a:rPr lang="en-US" sz="2800" dirty="0"/>
              <a:t> evidence E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 err="1"/>
              <a:t>teramati</a:t>
            </a:r>
            <a:r>
              <a:rPr lang="en-US" sz="2800" dirty="0"/>
              <a:t> pula </a:t>
            </a:r>
            <a:r>
              <a:rPr lang="en-US" sz="2800" dirty="0" err="1"/>
              <a:t>adanya</a:t>
            </a:r>
            <a:r>
              <a:rPr lang="en-US" sz="2800" dirty="0"/>
              <a:t> evidence E</a:t>
            </a:r>
            <a:r>
              <a:rPr lang="en-US" sz="2800" baseline="-25000" dirty="0"/>
              <a:t>2</a:t>
            </a:r>
            <a:r>
              <a:rPr lang="en-US" sz="2800" dirty="0"/>
              <a:t> , </a:t>
            </a:r>
            <a:r>
              <a:rPr lang="en-US" sz="2800" dirty="0" err="1"/>
              <a:t>hitung</a:t>
            </a:r>
            <a:r>
              <a:rPr lang="en-US" sz="2800" dirty="0"/>
              <a:t> </a:t>
            </a:r>
            <a:r>
              <a:rPr lang="en-US" sz="2800" dirty="0" err="1"/>
              <a:t>probabilitas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hipotesis</a:t>
            </a:r>
            <a:r>
              <a:rPr lang="en-US" sz="2800" dirty="0"/>
              <a:t> 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lphaLcPeriod"/>
              <a:defRPr/>
            </a:pPr>
            <a:r>
              <a:rPr lang="en-US" sz="2800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teramati</a:t>
            </a:r>
            <a:r>
              <a:rPr lang="en-US" sz="2800" dirty="0"/>
              <a:t> pula </a:t>
            </a:r>
            <a:r>
              <a:rPr lang="en-US" sz="2800" dirty="0" err="1"/>
              <a:t>adanya</a:t>
            </a:r>
            <a:r>
              <a:rPr lang="en-US" sz="2800" dirty="0"/>
              <a:t> evidence E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lphaLcPeriod"/>
              <a:defRPr/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teramati</a:t>
            </a:r>
            <a:r>
              <a:rPr lang="en-US" sz="2800" dirty="0"/>
              <a:t> pula </a:t>
            </a:r>
            <a:r>
              <a:rPr lang="en-US" sz="2800" dirty="0" err="1"/>
              <a:t>adanya</a:t>
            </a:r>
            <a:r>
              <a:rPr lang="en-US" sz="2800" dirty="0"/>
              <a:t> evidence E</a:t>
            </a:r>
            <a:r>
              <a:rPr lang="en-US" sz="2800" baseline="-25000" dirty="0"/>
              <a:t>2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lphaLcPeriod"/>
              <a:defRPr/>
            </a:pPr>
            <a:r>
              <a:rPr lang="en-US" sz="2800" dirty="0"/>
              <a:t>H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teramati</a:t>
            </a:r>
            <a:r>
              <a:rPr lang="en-US" sz="2800" dirty="0"/>
              <a:t> pula </a:t>
            </a:r>
            <a:r>
              <a:rPr lang="en-US" sz="2800" dirty="0" err="1"/>
              <a:t>adanya</a:t>
            </a:r>
            <a:r>
              <a:rPr lang="en-US" sz="2800" dirty="0"/>
              <a:t> evidence E</a:t>
            </a:r>
            <a:r>
              <a:rPr lang="en-US" sz="2800" baseline="-25000" dirty="0"/>
              <a:t>2</a:t>
            </a:r>
            <a:endParaRPr 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17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B7A86CC1-4696-4F4D-9FB9-E5A30E40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>
            <a:extLst>
              <a:ext uri="{FF2B5EF4-FFF2-40B4-BE49-F238E27FC236}">
                <a16:creationId xmlns:a16="http://schemas.microsoft.com/office/drawing/2014/main" id="{665133BE-A10A-47A7-A6B5-E8856B47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384ED90C-DF83-4CD5-88CC-1B9D1F2F6C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/>
              <a:t>Jawab :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79B16D09-1144-4CD6-AB34-FE2847D3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61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08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B64FDC5B-E3E2-4AB0-B78A-D1FC18AD5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>
            <a:extLst>
              <a:ext uri="{FF2B5EF4-FFF2-40B4-BE49-F238E27FC236}">
                <a16:creationId xmlns:a16="http://schemas.microsoft.com/office/drawing/2014/main" id="{1C5A89DF-05C8-4D1E-87D4-0DF6EF59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Contoh soal lainnya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A3F4-4E52-4265-AB09-F8B9D0A6F7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Si Ani mengalami gejala ada bintik-bintik di wajahnya.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Dokter menduga bahwa Si Ani terkena: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Cacar, dengan:</a:t>
            </a:r>
          </a:p>
          <a:p>
            <a:pPr marL="9144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Probabilitas munculnya bintik-bintik di wajah, jika Si Ani terkena cacar; p(Bintik2|Cacar) = 0,8.</a:t>
            </a:r>
          </a:p>
          <a:p>
            <a:pPr marL="9144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Probabilitas Si Ani terkena cacar tanpa memandang gejala apapun; p(Cacar) = 0,4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 panose="05040102010807070707" pitchFamily="18" charset="2"/>
              <a:buAutoNum type="arabicPeriod" startAt="2"/>
              <a:defRPr/>
            </a:pPr>
            <a:r>
              <a:rPr lang="en-US"/>
              <a:t>Alergi, dengan :</a:t>
            </a:r>
          </a:p>
          <a:p>
            <a:pPr marL="9715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Probabilitas munculnya bintik-bintik di wajah, jika Si Ani alergi; p(Bintik2|Alergi) = 0,3.</a:t>
            </a:r>
          </a:p>
          <a:p>
            <a:pPr marL="9715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Probabilitas Si Ani terkena alergi tanpa memandang gejala apapun; p(Alergi) = 0,7.</a:t>
            </a:r>
          </a:p>
        </p:txBody>
      </p:sp>
    </p:spTree>
    <p:extLst>
      <p:ext uri="{BB962C8B-B14F-4D97-AF65-F5344CB8AC3E}">
        <p14:creationId xmlns:p14="http://schemas.microsoft.com/office/powerpoint/2010/main" val="347507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A6AB70E4-04FE-46A3-ADBB-8508308A6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>
            <a:extLst>
              <a:ext uri="{FF2B5EF4-FFF2-40B4-BE49-F238E27FC236}">
                <a16:creationId xmlns:a16="http://schemas.microsoft.com/office/drawing/2014/main" id="{F2311C0C-50F7-404D-8D19-FB5AB306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Teori</a:t>
            </a:r>
            <a:r>
              <a:rPr lang="en-US" altLang="en-US" dirty="0"/>
              <a:t> </a:t>
            </a:r>
            <a:r>
              <a:rPr lang="en-US" altLang="en-US" dirty="0" err="1"/>
              <a:t>Probabilitas</a:t>
            </a:r>
            <a:endParaRPr lang="en-US" altLang="en-US" dirty="0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E7D381C6-02E6-450B-AFF6-011E7DCA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21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6B362BC7-F27A-4F59-AECF-C2F4C568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>
            <a:extLst>
              <a:ext uri="{FF2B5EF4-FFF2-40B4-BE49-F238E27FC236}">
                <a16:creationId xmlns:a16="http://schemas.microsoft.com/office/drawing/2014/main" id="{773F7A08-B429-4E8F-9FBE-3EFAE769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7A1A1-002A-4588-8096-6025831154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436688"/>
            <a:ext cx="8229600" cy="493712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err="1"/>
              <a:t>Jerawat</a:t>
            </a:r>
            <a:r>
              <a:rPr lang="en-US" dirty="0"/>
              <a:t>, </a:t>
            </a:r>
            <a:r>
              <a:rPr lang="en-US" dirty="0" err="1"/>
              <a:t>dengan</a:t>
            </a:r>
            <a:endParaRPr lang="en-US" dirty="0"/>
          </a:p>
          <a:p>
            <a:pPr marL="857250" indent="-400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	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bintik-bintik</a:t>
            </a:r>
            <a:r>
              <a:rPr lang="en-US" dirty="0"/>
              <a:t> di </a:t>
            </a:r>
            <a:r>
              <a:rPr lang="en-US" dirty="0" err="1"/>
              <a:t>wajah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Si Ani </a:t>
            </a:r>
            <a:r>
              <a:rPr lang="en-US" dirty="0" err="1"/>
              <a:t>jerawatan</a:t>
            </a:r>
            <a:r>
              <a:rPr lang="en-US" dirty="0"/>
              <a:t>; p(Bintik2|Jerawatan) = 0,9.</a:t>
            </a:r>
          </a:p>
          <a:p>
            <a:pPr marL="857250" indent="-4000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Probabilitas</a:t>
            </a:r>
            <a:r>
              <a:rPr lang="en-US" dirty="0"/>
              <a:t> Si Ani </a:t>
            </a:r>
            <a:r>
              <a:rPr lang="en-US" dirty="0" err="1"/>
              <a:t>jerawatan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;  p(</a:t>
            </a:r>
            <a:r>
              <a:rPr lang="en-US" dirty="0" err="1"/>
              <a:t>Jerawatan</a:t>
            </a:r>
            <a:r>
              <a:rPr lang="en-US" dirty="0"/>
              <a:t>) = 0,5.</a:t>
            </a:r>
          </a:p>
        </p:txBody>
      </p:sp>
    </p:spTree>
    <p:extLst>
      <p:ext uri="{BB962C8B-B14F-4D97-AF65-F5344CB8AC3E}">
        <p14:creationId xmlns:p14="http://schemas.microsoft.com/office/powerpoint/2010/main" val="1878828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4233E653-274F-4BA4-AD82-8B50C2A87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>
            <a:extLst>
              <a:ext uri="{FF2B5EF4-FFF2-40B4-BE49-F238E27FC236}">
                <a16:creationId xmlns:a16="http://schemas.microsoft.com/office/drawing/2014/main" id="{3F848672-58F3-437C-AACD-02EF1F12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00ABEE09-455D-4EA2-84BD-A8278C5FA88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76350"/>
            <a:ext cx="8229600" cy="4972050"/>
          </a:xfrm>
          <a:noFill/>
        </p:spPr>
      </p:pic>
    </p:spTree>
    <p:extLst>
      <p:ext uri="{BB962C8B-B14F-4D97-AF65-F5344CB8AC3E}">
        <p14:creationId xmlns:p14="http://schemas.microsoft.com/office/powerpoint/2010/main" val="703622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5A54A95E-37E5-4470-8CC8-432AF7F1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id="{2B20A54F-FDF1-4B51-B922-E081CD79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50C3ECBF-2967-4DE9-AAE8-6FF87187A6E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92276"/>
            <a:ext cx="8326438" cy="2895600"/>
          </a:xfrm>
          <a:noFill/>
        </p:spPr>
      </p:pic>
    </p:spTree>
    <p:extLst>
      <p:ext uri="{BB962C8B-B14F-4D97-AF65-F5344CB8AC3E}">
        <p14:creationId xmlns:p14="http://schemas.microsoft.com/office/powerpoint/2010/main" val="236999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1F8832BC-7695-4E05-8326-90C4F70D8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F2BF39B7-4475-4618-969C-4AFBFCE5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SOAL LATIHAN 1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6BDD050-A4DD-4F51-B459-E41BC8AAAE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Tabel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bersyarat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gejala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penyakit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kulit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A688A362-34B0-4C61-AEE9-93A2B827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8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>
            <a:extLst>
              <a:ext uri="{FF2B5EF4-FFF2-40B4-BE49-F238E27FC236}">
                <a16:creationId xmlns:a16="http://schemas.microsoft.com/office/drawing/2014/main" id="{2A066B8C-72CF-4F6B-8DBD-FDDF8532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8797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671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86EF890B-28E0-4741-B8F5-8780EA26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id="{AC2E3EA6-B781-4A58-9B90-5D6E539C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F0B-E826-4EFE-BCD0-E041C0549B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/>
              <a:t>Pertanyaan 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/>
              <a:t>Bila ada seorang yang menderita gejala gatal-gatal, demam. Tentukan penyakit yang diderita oleh orang tersebut menggunakan teorema bayes !!!!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3"/>
              <a:buAutoNum type="alphaUcPeriod"/>
              <a:defRPr/>
            </a:pPr>
            <a:r>
              <a:rPr lang="en-US"/>
              <a:t>Bila beberapa hari kemudian muncul gejala lainnya yaitu muncul peradangan folikuler kecil &amp; merah yang membesar. Tentukan penyakit yang diderita oleh orang tersebut menggunakan teorema bayes !</a:t>
            </a:r>
          </a:p>
        </p:txBody>
      </p:sp>
    </p:spTree>
    <p:extLst>
      <p:ext uri="{BB962C8B-B14F-4D97-AF65-F5344CB8AC3E}">
        <p14:creationId xmlns:p14="http://schemas.microsoft.com/office/powerpoint/2010/main" val="362319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8C452BB6-1953-4915-9DBA-5D419545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F88D9E9D-3245-440B-A520-D730CCAD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095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Teorema</a:t>
            </a:r>
            <a:r>
              <a:rPr lang="en-US" altLang="en-US" dirty="0"/>
              <a:t> Bayes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D11E2B1-3390-4D87-9557-9F008C64B5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450975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Ditemukan</a:t>
            </a:r>
            <a:r>
              <a:rPr lang="en-US" altLang="en-US" dirty="0"/>
              <a:t> </a:t>
            </a:r>
            <a:r>
              <a:rPr lang="en-US" altLang="en-US" dirty="0" err="1"/>
              <a:t>oleh</a:t>
            </a:r>
            <a:r>
              <a:rPr lang="en-US" altLang="en-US" dirty="0"/>
              <a:t> Reverend Thomas Bayes </a:t>
            </a:r>
            <a:r>
              <a:rPr lang="en-US" altLang="en-US" dirty="0" err="1"/>
              <a:t>abad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18.</a:t>
            </a:r>
          </a:p>
          <a:p>
            <a:pPr eaLnBrk="1" hangingPunct="1"/>
            <a:r>
              <a:rPr lang="en-US" altLang="en-US" dirty="0" err="1"/>
              <a:t>Dikembangkan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luas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statistik</a:t>
            </a:r>
            <a:r>
              <a:rPr lang="en-US" altLang="en-US" dirty="0"/>
              <a:t> </a:t>
            </a:r>
            <a:r>
              <a:rPr lang="en-US" altLang="en-US" dirty="0" err="1"/>
              <a:t>inferensia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 err="1"/>
              <a:t>Aplikasi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: DSS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97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C807EAC1-43AA-48A7-A0DF-4E916F96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877F3EB5-29CD-473C-A92C-4B434534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0B38175-3C3C-489F-92C2-5DA918F86B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400"/>
              <a:t>Bentuk teorema Bayes untuk evidence tunggal E dan hipotesis tunggal H adalah 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u="sng"/>
              <a:t>Dengan </a:t>
            </a:r>
          </a:p>
          <a:p>
            <a:pPr eaLnBrk="1" hangingPunct="1"/>
            <a:r>
              <a:rPr lang="en-US" altLang="en-US" sz="2400"/>
              <a:t>p(H|E) = probabilitas hipotesis H terjadi jika evidence E terjadi</a:t>
            </a:r>
          </a:p>
          <a:p>
            <a:pPr eaLnBrk="1" hangingPunct="1"/>
            <a:r>
              <a:rPr lang="en-US" altLang="en-US" sz="2400"/>
              <a:t>P(E|H) = probabilitas munculnya evidence E, jika hipotesis H terjadi</a:t>
            </a:r>
          </a:p>
          <a:p>
            <a:pPr eaLnBrk="1" hangingPunct="1"/>
            <a:r>
              <a:rPr lang="en-US" altLang="en-US" sz="2400"/>
              <a:t>P(H) = probabilitas hipotesis H tanpa memandang evidence apap pun</a:t>
            </a:r>
          </a:p>
          <a:p>
            <a:pPr eaLnBrk="1" hangingPunct="1"/>
            <a:r>
              <a:rPr lang="en-US" altLang="en-US" sz="2400"/>
              <a:t>P(E) = probabilitas evidence E tanpa memandang apa pun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D416D6B5-6F5D-43AF-BFE2-BD66ABC9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4030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10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F8E8E32D-EFD4-423A-B1A2-547BFBA9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A1863B2E-5A03-4E70-A787-79ECB7A0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7A35-89DB-4B4F-A6B1-CB9E3C7B47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b="1" u="sng"/>
              <a:t>Contoh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Diketahui p(demam)=0,4. p(muntah)=0,3. p(demam|muntah)=0,75.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/>
              <a:t>Pertanyaan :</a:t>
            </a:r>
          </a:p>
          <a:p>
            <a:pPr marL="99060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/>
              <a:t>Berapa nilai dari p(muntah|demam) ?</a:t>
            </a:r>
          </a:p>
          <a:p>
            <a:pPr marL="99060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/>
              <a:t>Berapa nilai dari p(muntah|demam) jika p(demam)=0,1</a:t>
            </a:r>
          </a:p>
          <a:p>
            <a:pPr marL="29210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BD7E545A-C99F-4C04-9D54-11FF02E4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>
            <a:extLst>
              <a:ext uri="{FF2B5EF4-FFF2-40B4-BE49-F238E27FC236}">
                <a16:creationId xmlns:a16="http://schemas.microsoft.com/office/drawing/2014/main" id="{8DA1E59D-E6D7-497A-870B-E238E397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B1E41707-21AF-4290-80EA-C2D4842351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 u="sng"/>
              <a:t>JAWAB SOAL A :</a:t>
            </a:r>
          </a:p>
          <a:p>
            <a:pPr eaLnBrk="1" hangingPunct="1"/>
            <a:r>
              <a:rPr lang="en-US" altLang="en-US"/>
              <a:t>p(muntah|demam)= </a:t>
            </a:r>
            <a:r>
              <a:rPr lang="en-US" altLang="en-US" u="sng"/>
              <a:t>p(demam|muntah) x p(muntah)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					p(demam)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	= </a:t>
            </a:r>
            <a:r>
              <a:rPr lang="en-US" altLang="en-US" u="sng"/>
              <a:t>0,75 x 0,3</a:t>
            </a:r>
            <a:endParaRPr lang="en-US" altLang="en-US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                  0,4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	= 0,56</a:t>
            </a:r>
          </a:p>
        </p:txBody>
      </p:sp>
    </p:spTree>
    <p:extLst>
      <p:ext uri="{BB962C8B-B14F-4D97-AF65-F5344CB8AC3E}">
        <p14:creationId xmlns:p14="http://schemas.microsoft.com/office/powerpoint/2010/main" val="342863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BA62EAF3-D00C-4B89-8CB7-BDA1CAC2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>
            <a:extLst>
              <a:ext uri="{FF2B5EF4-FFF2-40B4-BE49-F238E27FC236}">
                <a16:creationId xmlns:a16="http://schemas.microsoft.com/office/drawing/2014/main" id="{20EFAD67-6213-4E38-BC4E-BAAD0FE4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E1E4-EA01-4FF2-9769-B3701E7209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686800" cy="5638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u="sng"/>
              <a:t>JAWAB SOAL B</a:t>
            </a:r>
            <a:endParaRPr lang="en-US" sz="2400"/>
          </a:p>
          <a:p>
            <a:pPr marL="274320" indent="-27432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/>
              <a:t>	p(muntah|demam) = </a:t>
            </a:r>
            <a:r>
              <a:rPr lang="en-US" sz="2400" u="sng"/>
              <a:t>p(demam|muntah)xp(muntah)</a:t>
            </a:r>
            <a:endParaRPr lang="en-US" sz="240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 sz="1800"/>
              <a:t>						</a:t>
            </a:r>
            <a:r>
              <a:rPr lang="en-US"/>
              <a:t>p(demam)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/>
              <a:t>	= (0,75 x 0,3)/0,1 = 2,25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/>
              <a:t>Jawaban di atas salah. Mengapa ? Karena nilai probabilitas haruslah antara 0 dan 1. lalu apa yang salah ?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/>
              <a:t>Perhatikan : p(demam) harus lebih besar atau sama dengan p(demam </a:t>
            </a:r>
            <a:r>
              <a:rPr lang="en-US" sz="280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/>
              <a:t> </a:t>
            </a:r>
            <a:r>
              <a:rPr lang="en-US"/>
              <a:t>muntah).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/>
              <a:t>untuk menghitung p(demam </a:t>
            </a:r>
            <a:r>
              <a:rPr lang="en-US" sz="280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/>
              <a:t> </a:t>
            </a:r>
            <a:r>
              <a:rPr lang="en-US"/>
              <a:t>muntah) rumusnya adalah 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/>
              <a:t>		p(demam </a:t>
            </a:r>
            <a:r>
              <a:rPr lang="en-US" sz="2800">
                <a:latin typeface="Calibri" pitchFamily="34" charset="0"/>
                <a:cs typeface="Calibri" pitchFamily="34" charset="0"/>
              </a:rPr>
              <a:t>n</a:t>
            </a:r>
            <a:r>
              <a:rPr lang="en-US" sz="2800"/>
              <a:t> </a:t>
            </a:r>
            <a:r>
              <a:rPr lang="en-US"/>
              <a:t>muntah) = p(demam|muntah) x p (muntah) 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 panose="05040102010807070707" pitchFamily="18" charset="2"/>
              <a:buNone/>
              <a:defRPr/>
            </a:pPr>
            <a:r>
              <a:rPr lang="en-US"/>
              <a:t>				      = 0,75 x 0,3 = 0,225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/>
              <a:t>Jadi, p(demam) ≥ 0,225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/>
              <a:t>Untuk nilai p(demam) = 0,1 tidak memenuhi syarat sehingga menghasilkan perhitungan yang salah.</a:t>
            </a:r>
          </a:p>
          <a:p>
            <a:pPr marL="517525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 panose="05040102010807070707" pitchFamily="18" charset="2"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1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68B0499-AB1B-4EFD-9E6F-5D34B572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194F7192-4568-4304-ADF7-140161F7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Bentuk Teorema Bayes untuk evidence tunggal E dan hipotesis ganda H1, H2, …. Hn</a:t>
            </a:r>
          </a:p>
        </p:txBody>
      </p:sp>
      <p:sp>
        <p:nvSpPr>
          <p:cNvPr id="28675" name="Content Placeholder 3">
            <a:extLst>
              <a:ext uri="{FF2B5EF4-FFF2-40B4-BE49-F238E27FC236}">
                <a16:creationId xmlns:a16="http://schemas.microsoft.com/office/drawing/2014/main" id="{31A5C104-760B-43E5-ACA0-4BE50BE5CC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dengan</a:t>
            </a:r>
            <a:r>
              <a:rPr lang="en-US" altLang="en-US" sz="2400" dirty="0"/>
              <a:t>:</a:t>
            </a:r>
          </a:p>
          <a:p>
            <a:pPr eaLnBrk="1" hangingPunct="1"/>
            <a:r>
              <a:rPr lang="en-US" altLang="en-US" sz="2400" dirty="0"/>
              <a:t>p(</a:t>
            </a:r>
            <a:r>
              <a:rPr lang="en-US" altLang="en-US" sz="2400" dirty="0" err="1"/>
              <a:t>Hi|E</a:t>
            </a:r>
            <a:r>
              <a:rPr lang="en-US" altLang="en-US" sz="2400" dirty="0"/>
              <a:t>) =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hiposesis</a:t>
            </a:r>
            <a:r>
              <a:rPr lang="en-US" altLang="en-US" sz="2400" dirty="0"/>
              <a:t> Hi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evidence E.</a:t>
            </a:r>
          </a:p>
          <a:p>
            <a:pPr eaLnBrk="1" hangingPunct="1"/>
            <a:r>
              <a:rPr lang="en-US" altLang="en-US" sz="2400" dirty="0"/>
              <a:t>p(</a:t>
            </a:r>
            <a:r>
              <a:rPr lang="en-US" altLang="en-US" sz="2400" dirty="0" err="1"/>
              <a:t>E|Hi</a:t>
            </a:r>
            <a:r>
              <a:rPr lang="en-US" altLang="en-US" sz="2400" dirty="0"/>
              <a:t>) = 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munculnya</a:t>
            </a:r>
            <a:r>
              <a:rPr lang="en-US" altLang="en-US" sz="2400" dirty="0"/>
              <a:t> evidence E,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Hi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p(Hi) =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Hi (</a:t>
            </a:r>
            <a:r>
              <a:rPr lang="en-US" altLang="en-US" sz="2400" dirty="0" err="1"/>
              <a:t>menurut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tanpa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memandang</a:t>
            </a:r>
            <a:r>
              <a:rPr lang="en-US" altLang="en-US" sz="2400" dirty="0"/>
              <a:t> evidence </a:t>
            </a:r>
            <a:r>
              <a:rPr lang="en-US" altLang="en-US" sz="2400" dirty="0" err="1"/>
              <a:t>apapun</a:t>
            </a:r>
            <a:r>
              <a:rPr lang="en-US" altLang="en-US" sz="2400" dirty="0"/>
              <a:t>.</a:t>
            </a:r>
          </a:p>
          <a:p>
            <a:pPr eaLnBrk="1" hangingPunct="1"/>
            <a:r>
              <a:rPr lang="en-US" altLang="en-US" sz="2400" dirty="0"/>
              <a:t>n =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.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C0665DE2-FE45-44BC-B753-3D8146587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311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70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45C3D43B-CD8E-4CAD-AE0C-DE039AE7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>
            <a:extLst>
              <a:ext uri="{FF2B5EF4-FFF2-40B4-BE49-F238E27FC236}">
                <a16:creationId xmlns:a16="http://schemas.microsoft.com/office/drawing/2014/main" id="{F374EF85-F014-4EF0-BF72-4DC0E18A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24135F8-EC04-4A38-878D-3DBD82531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400" b="1" dirty="0" err="1"/>
              <a:t>Untuk</a:t>
            </a:r>
            <a:r>
              <a:rPr lang="en-US" altLang="en-US" sz="2400" b="1" dirty="0"/>
              <a:t> evidence </a:t>
            </a:r>
            <a:r>
              <a:rPr lang="en-US" altLang="en-US" sz="2400" b="1" dirty="0" err="1"/>
              <a:t>ganda</a:t>
            </a:r>
            <a:r>
              <a:rPr lang="en-US" altLang="en-US" sz="2400" b="1" dirty="0"/>
              <a:t> E1, E2,….,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hipotesis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ganda</a:t>
            </a:r>
            <a:r>
              <a:rPr lang="en-US" altLang="en-US" sz="2400" b="1" dirty="0"/>
              <a:t> H1, H2, …., </a:t>
            </a:r>
            <a:r>
              <a:rPr lang="en-US" altLang="en-US" sz="2400" b="1" dirty="0" err="1"/>
              <a:t>Hn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adalah</a:t>
            </a:r>
            <a:r>
              <a:rPr lang="en-US" altLang="en-US" sz="2400" b="1" dirty="0"/>
              <a:t>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b="1" dirty="0"/>
              <a:t>	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b="1" dirty="0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 b="1" dirty="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mengaplikasikan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diketahui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probabilitas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bersyarat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kombinasi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evidence-evidence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seluruh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hipotesis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praktis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diganti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persamaan</a:t>
            </a:r>
            <a:r>
              <a:rPr lang="en-US" altLang="en-US" sz="2400" dirty="0"/>
              <a:t> :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E7F97C89-1C6B-4BA4-A1D0-FA21A800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461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3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641</Words>
  <Application>Microsoft Office PowerPoint</Application>
  <PresentationFormat>On-screen Show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 3</vt:lpstr>
      <vt:lpstr>Office Theme</vt:lpstr>
      <vt:lpstr>PowerPoint Presentation</vt:lpstr>
      <vt:lpstr>Teori Probabilitas</vt:lpstr>
      <vt:lpstr>Teorema Bayes</vt:lpstr>
      <vt:lpstr>PowerPoint Presentation</vt:lpstr>
      <vt:lpstr>PowerPoint Presentation</vt:lpstr>
      <vt:lpstr>PowerPoint Presentation</vt:lpstr>
      <vt:lpstr>PowerPoint Presentation</vt:lpstr>
      <vt:lpstr>Bentuk Teorema Bayes untuk evidence tunggal E dan hipotesis ganda H1, H2, …. Hn</vt:lpstr>
      <vt:lpstr>PowerPoint Presentation</vt:lpstr>
      <vt:lpstr>PowerPoint Presentation</vt:lpstr>
      <vt:lpstr>Contoh kasus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 lainnya :</vt:lpstr>
      <vt:lpstr>PowerPoint Presentation</vt:lpstr>
      <vt:lpstr>PowerPoint Presentation</vt:lpstr>
      <vt:lpstr>PowerPoint Presentation</vt:lpstr>
      <vt:lpstr>SOAL LATIHAN 1</vt:lpstr>
      <vt:lpstr>PowerPoint Presentation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Aa_Ulum</cp:lastModifiedBy>
  <cp:revision>219</cp:revision>
  <dcterms:created xsi:type="dcterms:W3CDTF">2010-08-24T06:47:44Z</dcterms:created>
  <dcterms:modified xsi:type="dcterms:W3CDTF">2017-10-02T04:52:40Z</dcterms:modified>
</cp:coreProperties>
</file>