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83" r:id="rId2"/>
    <p:sldId id="271" r:id="rId3"/>
    <p:sldId id="272" r:id="rId4"/>
    <p:sldId id="273" r:id="rId5"/>
    <p:sldId id="257" r:id="rId6"/>
    <p:sldId id="277" r:id="rId7"/>
    <p:sldId id="259" r:id="rId8"/>
    <p:sldId id="278" r:id="rId9"/>
    <p:sldId id="314" r:id="rId10"/>
    <p:sldId id="274" r:id="rId11"/>
    <p:sldId id="258" r:id="rId12"/>
    <p:sldId id="261" r:id="rId13"/>
    <p:sldId id="275" r:id="rId14"/>
    <p:sldId id="276" r:id="rId15"/>
    <p:sldId id="310" r:id="rId16"/>
    <p:sldId id="316" r:id="rId17"/>
    <p:sldId id="317" r:id="rId18"/>
    <p:sldId id="281" r:id="rId19"/>
    <p:sldId id="285" r:id="rId20"/>
    <p:sldId id="284" r:id="rId21"/>
    <p:sldId id="260" r:id="rId22"/>
    <p:sldId id="286" r:id="rId23"/>
    <p:sldId id="318" r:id="rId24"/>
    <p:sldId id="262" r:id="rId25"/>
    <p:sldId id="319" r:id="rId26"/>
    <p:sldId id="30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643"/>
  </p:normalViewPr>
  <p:slideViewPr>
    <p:cSldViewPr>
      <p:cViewPr varScale="1">
        <p:scale>
          <a:sx n="120" d="100"/>
          <a:sy n="120" d="100"/>
        </p:scale>
        <p:origin x="1400"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E51EEAD-98A3-F043-9ED3-15648C2D8BA3}" type="datetimeFigureOut">
              <a:rPr lang="en-US" smtClean="0"/>
              <a:t>9/14/19</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A37E1-FB94-724D-85A5-AD4C26EF1AFB}" type="slidenum">
              <a:rPr lang="en-US" smtClean="0"/>
              <a:t>‹#›</a:t>
            </a:fld>
            <a:endParaRPr lang="en-US"/>
          </a:p>
        </p:txBody>
      </p:sp>
    </p:spTree>
    <p:extLst>
      <p:ext uri="{BB962C8B-B14F-4D97-AF65-F5344CB8AC3E}">
        <p14:creationId xmlns:p14="http://schemas.microsoft.com/office/powerpoint/2010/main" val="177497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extLst>
      <p:ext uri="{BB962C8B-B14F-4D97-AF65-F5344CB8AC3E}">
        <p14:creationId xmlns:p14="http://schemas.microsoft.com/office/powerpoint/2010/main" val="3841567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45294-65F0-1C43-8615-5C554797DD0F}" type="slidenum">
              <a:rPr lang="en-US" smtClean="0"/>
              <a:pPr/>
              <a:t>5</a:t>
            </a:fld>
            <a:endParaRPr lang="en-US"/>
          </a:p>
        </p:txBody>
      </p:sp>
    </p:spTree>
    <p:extLst>
      <p:ext uri="{BB962C8B-B14F-4D97-AF65-F5344CB8AC3E}">
        <p14:creationId xmlns:p14="http://schemas.microsoft.com/office/powerpoint/2010/main" val="24507188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45294-65F0-1C43-8615-5C554797DD0F}" type="slidenum">
              <a:rPr lang="en-US" smtClean="0"/>
              <a:pPr/>
              <a:t>6</a:t>
            </a:fld>
            <a:endParaRPr lang="en-US"/>
          </a:p>
        </p:txBody>
      </p:sp>
    </p:spTree>
    <p:extLst>
      <p:ext uri="{BB962C8B-B14F-4D97-AF65-F5344CB8AC3E}">
        <p14:creationId xmlns:p14="http://schemas.microsoft.com/office/powerpoint/2010/main" val="305750856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896952" y="1124744"/>
            <a:ext cx="5542384" cy="1037977"/>
          </a:xfrm>
          <a:prstGeom prst="rect">
            <a:avLst/>
          </a:prstGeom>
        </p:spPr>
        <p:txBody>
          <a:bodyPr/>
          <a:lstStyle>
            <a:lvl1pPr>
              <a:defRPr>
                <a:solidFill>
                  <a:schemeClr val="bg1"/>
                </a:solidFill>
              </a:defRPr>
            </a:lvl1pPr>
          </a:lstStyle>
          <a:p>
            <a:r>
              <a:rPr lang="en-US" dirty="0" err="1"/>
              <a:t>Nama</a:t>
            </a:r>
            <a:r>
              <a:rPr lang="en-US" dirty="0"/>
              <a:t> </a:t>
            </a:r>
            <a:r>
              <a:rPr lang="en-US" dirty="0" err="1"/>
              <a:t>Dosen</a:t>
            </a:r>
            <a:endParaRPr lang="en-US" dirty="0"/>
          </a:p>
        </p:txBody>
      </p:sp>
      <p:sp>
        <p:nvSpPr>
          <p:cNvPr id="3" name="Subtitle 2"/>
          <p:cNvSpPr>
            <a:spLocks noGrp="1"/>
          </p:cNvSpPr>
          <p:nvPr>
            <p:ph type="subTitle" idx="1" hasCustomPrompt="1"/>
          </p:nvPr>
        </p:nvSpPr>
        <p:spPr>
          <a:xfrm>
            <a:off x="3059832" y="3573016"/>
            <a:ext cx="5360640" cy="432048"/>
          </a:xfrm>
          <a:prstGeom prst="rect">
            <a:avLst/>
          </a:prstGeom>
        </p:spPr>
        <p:txBody>
          <a:bodyPr/>
          <a:lstStyle>
            <a:lvl1pPr marL="0" indent="0" algn="ctr">
              <a:buNone/>
              <a:defRPr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d-ID" dirty="0"/>
              <a:t>SESI PERKULIHAN</a:t>
            </a:r>
            <a:endParaRPr lang="en-US" dirty="0"/>
          </a:p>
        </p:txBody>
      </p:sp>
      <p:sp>
        <p:nvSpPr>
          <p:cNvPr id="4" name="Subtitle 2"/>
          <p:cNvSpPr txBox="1">
            <a:spLocks/>
          </p:cNvSpPr>
          <p:nvPr userDrawn="1"/>
        </p:nvSpPr>
        <p:spPr>
          <a:xfrm>
            <a:off x="2987824" y="5132412"/>
            <a:ext cx="5360640" cy="45682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solidFill>
                <a:schemeClr val="tx1"/>
              </a:solidFill>
            </a:endParaRPr>
          </a:p>
        </p:txBody>
      </p:sp>
      <p:sp>
        <p:nvSpPr>
          <p:cNvPr id="5" name="Subtitle 2"/>
          <p:cNvSpPr txBox="1">
            <a:spLocks/>
          </p:cNvSpPr>
          <p:nvPr userDrawn="1"/>
        </p:nvSpPr>
        <p:spPr>
          <a:xfrm>
            <a:off x="2969888" y="4916388"/>
            <a:ext cx="5360640" cy="432048"/>
          </a:xfrm>
          <a:prstGeom prst="rect">
            <a:avLst/>
          </a:prstGeom>
        </p:spPr>
        <p:txBody>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endParaRPr lang="en-US" dirty="0"/>
          </a:p>
        </p:txBody>
      </p:sp>
      <p:sp>
        <p:nvSpPr>
          <p:cNvPr id="8" name="Text Placeholder 7"/>
          <p:cNvSpPr>
            <a:spLocks noGrp="1"/>
          </p:cNvSpPr>
          <p:nvPr>
            <p:ph type="body" sz="quarter" idx="10" hasCustomPrompt="1"/>
          </p:nvPr>
        </p:nvSpPr>
        <p:spPr>
          <a:xfrm>
            <a:off x="3635896" y="2204864"/>
            <a:ext cx="4176713" cy="720725"/>
          </a:xfrm>
          <a:prstGeom prst="rect">
            <a:avLst/>
          </a:prstGeom>
        </p:spPr>
        <p:txBody>
          <a:bodyPr/>
          <a:lstStyle>
            <a:lvl1pPr>
              <a:defRPr baseline="0">
                <a:solidFill>
                  <a:schemeClr val="bg1"/>
                </a:solidFill>
              </a:defRPr>
            </a:lvl1pPr>
          </a:lstStyle>
          <a:p>
            <a:pPr lvl="0"/>
            <a:r>
              <a:rPr lang="id-ID" dirty="0"/>
              <a:t>MATA KULIAH</a:t>
            </a:r>
            <a:endParaRPr lang="en-US" dirty="0"/>
          </a:p>
        </p:txBody>
      </p:sp>
      <p:sp>
        <p:nvSpPr>
          <p:cNvPr id="10" name="Text Placeholder 9"/>
          <p:cNvSpPr>
            <a:spLocks noGrp="1"/>
          </p:cNvSpPr>
          <p:nvPr>
            <p:ph type="body" sz="quarter" idx="11" hasCustomPrompt="1"/>
          </p:nvPr>
        </p:nvSpPr>
        <p:spPr>
          <a:xfrm>
            <a:off x="3203575" y="4149725"/>
            <a:ext cx="5127625" cy="1198563"/>
          </a:xfrm>
          <a:prstGeom prst="rect">
            <a:avLst/>
          </a:prstGeom>
        </p:spPr>
        <p:txBody>
          <a:bodyPr/>
          <a:lstStyle>
            <a:lvl1pPr>
              <a:defRPr sz="3600" baseline="0">
                <a:solidFill>
                  <a:schemeClr val="tx1"/>
                </a:solidFill>
              </a:defRPr>
            </a:lvl1pPr>
          </a:lstStyle>
          <a:p>
            <a:pPr lvl="0"/>
            <a:r>
              <a:rPr lang="id-ID" dirty="0"/>
              <a:t>Topik Perkuliahan</a:t>
            </a:r>
            <a:endParaRPr lang="en-US" dirty="0"/>
          </a:p>
        </p:txBody>
      </p:sp>
    </p:spTree>
    <p:extLst>
      <p:ext uri="{BB962C8B-B14F-4D97-AF65-F5344CB8AC3E}">
        <p14:creationId xmlns:p14="http://schemas.microsoft.com/office/powerpoint/2010/main" val="3812739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467544" y="764704"/>
            <a:ext cx="8229600" cy="926976"/>
          </a:xfrm>
          <a:prstGeom prst="rect">
            <a:avLst/>
          </a:prstGeom>
        </p:spPr>
        <p:txBody>
          <a:bodyPr/>
          <a:lstStyle>
            <a:lvl1pPr>
              <a:defRPr sz="3200">
                <a:latin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4" name="Content Placeholder 3"/>
          <p:cNvSpPr>
            <a:spLocks noGrp="1"/>
          </p:cNvSpPr>
          <p:nvPr>
            <p:ph sz="half" idx="2"/>
          </p:nvPr>
        </p:nvSpPr>
        <p:spPr>
          <a:xfrm>
            <a:off x="395536" y="1916832"/>
            <a:ext cx="7992888" cy="4176464"/>
          </a:xfrm>
          <a:prstGeom prst="rect">
            <a:avLst/>
          </a:prstGeom>
        </p:spPr>
        <p:txBody>
          <a:bodyPr/>
          <a:lstStyle>
            <a:lvl1pPr marL="342900" indent="-342900" algn="l">
              <a:buFont typeface="Courier New" panose="02070309020205020404" pitchFamily="49" charset="0"/>
              <a:buChar char="o"/>
              <a:defRPr sz="2400">
                <a:solidFill>
                  <a:schemeClr val="tx2">
                    <a:lumMod val="75000"/>
                  </a:schemeClr>
                </a:solidFill>
                <a:latin typeface="Arial" panose="020B0604020202020204" pitchFamily="34" charset="0"/>
                <a:cs typeface="Arial" panose="020B0604020202020204" pitchFamily="34" charset="0"/>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4280975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dirty="0"/>
              <a:t>Click to edit Master title style</a:t>
            </a:r>
          </a:p>
        </p:txBody>
      </p:sp>
    </p:spTree>
    <p:extLst>
      <p:ext uri="{BB962C8B-B14F-4D97-AF65-F5344CB8AC3E}">
        <p14:creationId xmlns:p14="http://schemas.microsoft.com/office/powerpoint/2010/main" val="1851405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marL="457200" indent="-457200" algn="l">
              <a:buFont typeface="Arial" panose="020B0604020202020204" pitchFamily="34" charset="0"/>
              <a:buChar char="•"/>
              <a:defRPr sz="2800">
                <a:solidFill>
                  <a:schemeClr val="tx1"/>
                </a:solidFill>
              </a:defRPr>
            </a:lvl1pPr>
          </a:lstStyle>
          <a:p>
            <a:pPr lvl="0"/>
            <a:r>
              <a:rPr lang="en-US" dirty="0"/>
              <a:t>Click to edit Master text styles</a:t>
            </a:r>
          </a:p>
        </p:txBody>
      </p:sp>
    </p:spTree>
    <p:extLst>
      <p:ext uri="{BB962C8B-B14F-4D97-AF65-F5344CB8AC3E}">
        <p14:creationId xmlns:p14="http://schemas.microsoft.com/office/powerpoint/2010/main" val="1807382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Title 6"/>
          <p:cNvSpPr>
            <a:spLocks noGrp="1"/>
          </p:cNvSpPr>
          <p:nvPr>
            <p:ph type="title"/>
          </p:nvPr>
        </p:nvSpPr>
        <p:spPr>
          <a:xfrm>
            <a:off x="467544" y="476672"/>
            <a:ext cx="8229600" cy="1143000"/>
          </a:xfrm>
          <a:prstGeom prst="rect">
            <a:avLst/>
          </a:prstGeom>
        </p:spPr>
        <p:txBody>
          <a:bodyPr/>
          <a:lstStyle/>
          <a:p>
            <a:r>
              <a:rPr lang="en-US"/>
              <a:t>Click to edit Master title style</a:t>
            </a:r>
            <a:endParaRPr lang="en-US" dirty="0"/>
          </a:p>
        </p:txBody>
      </p:sp>
      <p:sp>
        <p:nvSpPr>
          <p:cNvPr id="9" name="Picture Placeholder 8"/>
          <p:cNvSpPr>
            <a:spLocks noGrp="1"/>
          </p:cNvSpPr>
          <p:nvPr>
            <p:ph type="pic" sz="quarter" idx="10"/>
          </p:nvPr>
        </p:nvSpPr>
        <p:spPr>
          <a:xfrm>
            <a:off x="468313" y="1773238"/>
            <a:ext cx="3959671" cy="4176712"/>
          </a:xfrm>
          <a:prstGeom prst="rect">
            <a:avLst/>
          </a:prstGeom>
        </p:spPr>
        <p:txBody>
          <a:bodyPr/>
          <a:lstStyle>
            <a:lvl1pPr algn="l">
              <a:defRPr>
                <a:solidFill>
                  <a:schemeClr val="tx1"/>
                </a:solidFill>
              </a:defRPr>
            </a:lvl1pPr>
          </a:lstStyle>
          <a:p>
            <a:r>
              <a:rPr lang="en-US"/>
              <a:t>Click icon to add picture</a:t>
            </a:r>
            <a:endParaRPr lang="en-US" dirty="0"/>
          </a:p>
        </p:txBody>
      </p:sp>
      <p:sp>
        <p:nvSpPr>
          <p:cNvPr id="11" name="Text Placeholder 10"/>
          <p:cNvSpPr>
            <a:spLocks noGrp="1"/>
          </p:cNvSpPr>
          <p:nvPr>
            <p:ph type="body" sz="quarter" idx="11"/>
          </p:nvPr>
        </p:nvSpPr>
        <p:spPr>
          <a:xfrm>
            <a:off x="4643438" y="1773238"/>
            <a:ext cx="3960812" cy="4176712"/>
          </a:xfrm>
          <a:prstGeom prst="rect">
            <a:avLst/>
          </a:prstGeom>
        </p:spPr>
        <p:txBody>
          <a:bodyPr/>
          <a:lstStyle>
            <a:lvl1pPr marL="0" indent="0" algn="l">
              <a:buNone/>
              <a:defRPr>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470469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lgn="l">
              <a:defRPr sz="2800">
                <a:solidFill>
                  <a:schemeClr val="tx1"/>
                </a:solidFill>
              </a:defRPr>
            </a:lvl1pPr>
            <a:lvl2pPr algn="l">
              <a:defRPr sz="2400">
                <a:solidFill>
                  <a:schemeClr val="tx1"/>
                </a:solidFill>
              </a:defRPr>
            </a:lvl2pPr>
            <a:lvl3pPr algn="l">
              <a:defRPr sz="2000">
                <a:solidFill>
                  <a:schemeClr val="tx1"/>
                </a:solidFill>
              </a:defRPr>
            </a:lvl3pPr>
            <a:lvl4pPr algn="l">
              <a:defRPr sz="1800">
                <a:solidFill>
                  <a:schemeClr val="tx1"/>
                </a:solidFill>
              </a:defRPr>
            </a:lvl4pPr>
            <a:lvl5pPr algn="l">
              <a:defRPr sz="1800">
                <a:solidFill>
                  <a:schemeClr val="tx1"/>
                </a:solidFill>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C21576B-E1C5-45F0-93D0-4652DD844997}" type="datetimeFigureOut">
              <a:rPr lang="en-US" smtClean="0"/>
              <a:t>9/14/19</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DF864BF1-00C7-481D-B429-40D01BB62807}" type="slidenum">
              <a:rPr lang="en-US" smtClean="0"/>
              <a:t>‹#›</a:t>
            </a:fld>
            <a:endParaRPr lang="en-US"/>
          </a:p>
        </p:txBody>
      </p:sp>
    </p:spTree>
    <p:extLst>
      <p:ext uri="{BB962C8B-B14F-4D97-AF65-F5344CB8AC3E}">
        <p14:creationId xmlns:p14="http://schemas.microsoft.com/office/powerpoint/2010/main" val="1923180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lgn="l">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lgn="l">
              <a:defRPr sz="2400">
                <a:solidFill>
                  <a:schemeClr val="tx1"/>
                </a:solidFill>
              </a:defRPr>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p:txBody>
      </p:sp>
    </p:spTree>
    <p:extLst>
      <p:ext uri="{BB962C8B-B14F-4D97-AF65-F5344CB8AC3E}">
        <p14:creationId xmlns:p14="http://schemas.microsoft.com/office/powerpoint/2010/main" val="2762938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2322933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76672"/>
            <a:ext cx="3008313" cy="1296144"/>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476672"/>
            <a:ext cx="5111750" cy="5649491"/>
          </a:xfrm>
          <a:prstGeom prst="rect">
            <a:avLst/>
          </a:prstGeom>
        </p:spPr>
        <p:txBody>
          <a:bodyPr/>
          <a:lstStyle>
            <a:lvl1pPr algn="l">
              <a:defRPr sz="3200">
                <a:solidFill>
                  <a:schemeClr val="tx1"/>
                </a:solidFill>
              </a:defRPr>
            </a:lvl1pPr>
            <a:lvl2pPr algn="l">
              <a:defRPr sz="2800">
                <a:solidFill>
                  <a:schemeClr val="tx1"/>
                </a:solidFill>
              </a:defRPr>
            </a:lvl2pPr>
            <a:lvl3pPr algn="l">
              <a:defRPr sz="2400">
                <a:solidFill>
                  <a:schemeClr val="tx1"/>
                </a:solidFill>
              </a:defRPr>
            </a:lvl3pPr>
            <a:lvl4pPr algn="l">
              <a:defRPr sz="2000">
                <a:solidFill>
                  <a:schemeClr val="tx1"/>
                </a:solidFill>
              </a:defRPr>
            </a:lvl4pPr>
            <a:lvl5pPr algn="l">
              <a:defRPr sz="2000">
                <a:solidFill>
                  <a:schemeClr val="tx1"/>
                </a:solidFill>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844824"/>
            <a:ext cx="3008313" cy="4281339"/>
          </a:xfrm>
          <a:prstGeom prst="rect">
            <a:avLst/>
          </a:prstGeom>
        </p:spPr>
        <p:txBody>
          <a:bodyPr/>
          <a:lstStyle>
            <a:lvl1pPr marL="0" indent="0" algn="l">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128510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1603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s://www.esaunggul.ac.id/"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876256" y="6489371"/>
            <a:ext cx="2177584" cy="369332"/>
          </a:xfrm>
          <a:prstGeom prst="rect">
            <a:avLst/>
          </a:prstGeom>
          <a:noFill/>
        </p:spPr>
        <p:txBody>
          <a:bodyPr wrap="none" rtlCol="0">
            <a:spAutoFit/>
          </a:bodyPr>
          <a:lstStyle/>
          <a:p>
            <a:r>
              <a:rPr lang="en-US" dirty="0">
                <a:hlinkClick r:id="rId13"/>
              </a:rPr>
              <a:t>www.esaunggul.ac.id</a:t>
            </a:r>
            <a:endParaRPr lang="en-US" dirty="0"/>
          </a:p>
        </p:txBody>
      </p:sp>
    </p:spTree>
    <p:extLst>
      <p:ext uri="{BB962C8B-B14F-4D97-AF65-F5344CB8AC3E}">
        <p14:creationId xmlns:p14="http://schemas.microsoft.com/office/powerpoint/2010/main" val="206532600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1" r:id="rId4"/>
    <p:sldLayoutId id="2147483652" r:id="rId5"/>
    <p:sldLayoutId id="2147483653" r:id="rId6"/>
    <p:sldLayoutId id="2147483654" r:id="rId7"/>
    <p:sldLayoutId id="2147483656" r:id="rId8"/>
    <p:sldLayoutId id="2147483657" r:id="rId9"/>
    <p:sldLayoutId id="2147483660" r:id="rId10"/>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0" indent="0" algn="ctr" defTabSz="914400" rtl="0" eaLnBrk="1" latinLnBrk="0" hangingPunct="1">
        <a:spcBef>
          <a:spcPct val="20000"/>
        </a:spcBef>
        <a:buFont typeface="Arial" pitchFamily="34" charset="0"/>
        <a:buNone/>
        <a:defRPr sz="2000" kern="1200">
          <a:solidFill>
            <a:schemeClr val="bg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bwMode="auto">
          <a:xfrm>
            <a:off x="2627313" y="2060575"/>
            <a:ext cx="6145212"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l" eaLnBrk="1" hangingPunct="1"/>
            <a:r>
              <a:rPr lang="en-US" altLang="en-US" sz="2400" dirty="0">
                <a:latin typeface="Arial" charset="0"/>
                <a:cs typeface="Arial" charset="0"/>
              </a:rPr>
              <a:t>Dr. Fransiskus Adikara, </a:t>
            </a:r>
            <a:r>
              <a:rPr lang="en-US" altLang="en-US" sz="2400" dirty="0" err="1">
                <a:latin typeface="Arial" charset="0"/>
                <a:cs typeface="Arial" charset="0"/>
              </a:rPr>
              <a:t>S.Kom</a:t>
            </a:r>
            <a:r>
              <a:rPr lang="en-US" altLang="en-US" sz="2400" dirty="0">
                <a:latin typeface="Arial" charset="0"/>
                <a:cs typeface="Arial" charset="0"/>
              </a:rPr>
              <a:t>, MMSI</a:t>
            </a:r>
            <a:endParaRPr lang="en-US" altLang="en-US" sz="3200" dirty="0">
              <a:latin typeface="Arial" charset="0"/>
              <a:cs typeface="Arial" charset="0"/>
            </a:endParaRPr>
          </a:p>
        </p:txBody>
      </p:sp>
      <p:sp>
        <p:nvSpPr>
          <p:cNvPr id="4099" name="Subtitle 2"/>
          <p:cNvSpPr>
            <a:spLocks noGrp="1"/>
          </p:cNvSpPr>
          <p:nvPr>
            <p:ph type="subTitle" idx="1"/>
          </p:nvPr>
        </p:nvSpPr>
        <p:spPr bwMode="auto">
          <a:xfrm>
            <a:off x="2987675" y="3573463"/>
            <a:ext cx="5688013" cy="431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latin typeface="Arial" charset="0"/>
                <a:cs typeface="Arial" charset="0"/>
              </a:rPr>
              <a:t>SESI 10</a:t>
            </a:r>
          </a:p>
        </p:txBody>
      </p:sp>
      <p:sp>
        <p:nvSpPr>
          <p:cNvPr id="4100" name="Text Placeholder 3"/>
          <p:cNvSpPr>
            <a:spLocks noGrp="1"/>
          </p:cNvSpPr>
          <p:nvPr>
            <p:ph type="body" sz="quarter" idx="10"/>
          </p:nvPr>
        </p:nvSpPr>
        <p:spPr bwMode="auto">
          <a:xfrm>
            <a:off x="2597150" y="1196975"/>
            <a:ext cx="6151563"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lgn="l" eaLnBrk="1" hangingPunct="1"/>
            <a:r>
              <a:rPr lang="en-US" altLang="en-US" sz="2800" dirty="0">
                <a:latin typeface="Arial" charset="0"/>
                <a:cs typeface="Arial" charset="0"/>
              </a:rPr>
              <a:t>REKAYASA PERANGKAT LUNAK</a:t>
            </a:r>
            <a:endParaRPr lang="en-US" altLang="en-US" sz="3200" dirty="0">
              <a:latin typeface="Arial" charset="0"/>
              <a:cs typeface="Arial" charset="0"/>
            </a:endParaRPr>
          </a:p>
        </p:txBody>
      </p:sp>
      <p:sp>
        <p:nvSpPr>
          <p:cNvPr id="4101" name="Text Placeholder 4"/>
          <p:cNvSpPr>
            <a:spLocks noGrp="1"/>
          </p:cNvSpPr>
          <p:nvPr>
            <p:ph type="body" sz="quarter" idx="11"/>
          </p:nvPr>
        </p:nvSpPr>
        <p:spPr bwMode="auto">
          <a:xfrm>
            <a:off x="2987675" y="4149725"/>
            <a:ext cx="5616575" cy="136683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eaLnBrk="1" hangingPunct="1"/>
            <a:r>
              <a:rPr lang="en-US" altLang="en-US" sz="3200" dirty="0">
                <a:latin typeface="Arial" charset="0"/>
                <a:cs typeface="Arial" charset="0"/>
              </a:rPr>
              <a:t>Software Reuse - 1</a:t>
            </a:r>
          </a:p>
        </p:txBody>
      </p:sp>
    </p:spTree>
    <p:extLst>
      <p:ext uri="{BB962C8B-B14F-4D97-AF65-F5344CB8AC3E}">
        <p14:creationId xmlns:p14="http://schemas.microsoft.com/office/powerpoint/2010/main" val="13200180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Grp="1" noChangeArrowheads="1"/>
          </p:cNvSpPr>
          <p:nvPr>
            <p:ph type="title"/>
          </p:nvPr>
        </p:nvSpPr>
        <p:spPr/>
        <p:txBody>
          <a:bodyPr/>
          <a:lstStyle/>
          <a:p>
            <a:r>
              <a:rPr lang="en-US"/>
              <a:t>The reuse landscape</a:t>
            </a:r>
          </a:p>
        </p:txBody>
      </p:sp>
      <p:sp>
        <p:nvSpPr>
          <p:cNvPr id="141315" name="Rectangle 3"/>
          <p:cNvSpPr>
            <a:spLocks noGrp="1" noChangeArrowheads="1"/>
          </p:cNvSpPr>
          <p:nvPr>
            <p:ph idx="1"/>
          </p:nvPr>
        </p:nvSpPr>
        <p:spPr/>
        <p:txBody>
          <a:bodyPr lIns="91797" tIns="45898" rIns="91797" bIns="45898"/>
          <a:lstStyle/>
          <a:p>
            <a:r>
              <a:rPr lang="en-US"/>
              <a:t>Although reuse is often simply thought of as the reuse of system components, there are many different approaches to reuse that may be used.</a:t>
            </a:r>
          </a:p>
          <a:p>
            <a:r>
              <a:rPr lang="en-US"/>
              <a:t>Reuse is possible at a range of levels from simple functions to complete application systems.</a:t>
            </a:r>
          </a:p>
          <a:p>
            <a:r>
              <a:rPr lang="en-US"/>
              <a:t>The reuse landscape covers the range of possible reuse techniques.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10</a:t>
            </a:fld>
            <a:endParaRPr lang="en-US"/>
          </a:p>
        </p:txBody>
      </p:sp>
    </p:spTree>
    <p:extLst>
      <p:ext uri="{BB962C8B-B14F-4D97-AF65-F5344CB8AC3E}">
        <p14:creationId xmlns:p14="http://schemas.microsoft.com/office/powerpoint/2010/main" val="35038151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reuse landscape</a:t>
            </a:r>
            <a:r>
              <a:rPr lang="en-GB" dirty="0"/>
              <a:t> </a:t>
            </a:r>
            <a:endParaRPr lang="en-US" dirty="0"/>
          </a:p>
        </p:txBody>
      </p:sp>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11</a:t>
            </a:fld>
            <a:endParaRPr lang="en-US"/>
          </a:p>
        </p:txBody>
      </p:sp>
      <p:sp>
        <p:nvSpPr>
          <p:cNvPr id="9" name="Rectangle 8"/>
          <p:cNvSpPr/>
          <p:nvPr/>
        </p:nvSpPr>
        <p:spPr>
          <a:xfrm>
            <a:off x="3573624" y="3578742"/>
            <a:ext cx="2279697" cy="567419"/>
          </a:xfrm>
          <a:prstGeom prst="rect">
            <a:avLst/>
          </a:prstGeom>
          <a:solidFill>
            <a:schemeClr val="tx2">
              <a:lumMod val="40000"/>
              <a:lumOff val="60000"/>
              <a:alpha val="3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1606714" y="3011323"/>
            <a:ext cx="6057460" cy="567419"/>
          </a:xfrm>
          <a:prstGeom prst="rect">
            <a:avLst/>
          </a:prstGeom>
          <a:solidFill>
            <a:schemeClr val="tx2">
              <a:lumMod val="40000"/>
              <a:lumOff val="60000"/>
              <a:alpha val="36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descr="15.3 ReuseLandscape.eps"/>
          <p:cNvPicPr>
            <a:picLocks noChangeAspect="1"/>
          </p:cNvPicPr>
          <p:nvPr/>
        </p:nvPicPr>
        <p:blipFill rotWithShape="1">
          <a:blip r:embed="rId2">
            <a:extLst>
              <a:ext uri="{28A0092B-C50C-407E-A947-70E740481C1C}">
                <a14:useLocalDpi xmlns:a14="http://schemas.microsoft.com/office/drawing/2010/main" val="0"/>
              </a:ext>
            </a:extLst>
          </a:blip>
          <a:srcRect l="13448"/>
          <a:stretch/>
        </p:blipFill>
        <p:spPr>
          <a:xfrm>
            <a:off x="944104" y="2096052"/>
            <a:ext cx="7095547" cy="3481368"/>
          </a:xfrm>
          <a:prstGeom prst="rect">
            <a:avLst/>
          </a:prstGeom>
        </p:spPr>
      </p:pic>
      <p:sp>
        <p:nvSpPr>
          <p:cNvPr id="11" name="Date Placeholder 10"/>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597751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128"/>
            <a:ext cx="8229600" cy="1143000"/>
          </a:xfrm>
        </p:spPr>
        <p:txBody>
          <a:bodyPr/>
          <a:lstStyle/>
          <a:p>
            <a:r>
              <a:rPr lang="en-US" dirty="0"/>
              <a:t>Approaches that support software reuse</a:t>
            </a:r>
            <a:r>
              <a:rPr lang="en-GB" dirty="0"/>
              <a:t> </a:t>
            </a:r>
            <a:endParaRPr lang="en-US" dirty="0"/>
          </a:p>
        </p:txBody>
      </p:sp>
      <p:graphicFrame>
        <p:nvGraphicFramePr>
          <p:cNvPr id="6" name="Content Placeholder 5"/>
          <p:cNvGraphicFramePr>
            <a:graphicFrameLocks noGrp="1"/>
          </p:cNvGraphicFramePr>
          <p:nvPr>
            <p:ph idx="1"/>
            <p:extLst/>
          </p:nvPr>
        </p:nvGraphicFramePr>
        <p:xfrm>
          <a:off x="457200" y="1904907"/>
          <a:ext cx="8229600" cy="3924935"/>
        </p:xfrm>
        <a:graphic>
          <a:graphicData uri="http://schemas.openxmlformats.org/drawingml/2006/table">
            <a:tbl>
              <a:tblPr firstRow="1" bandRow="1">
                <a:tableStyleId>{5C22544A-7EE6-4342-B048-85BDC9FD1C3A}</a:tableStyleId>
              </a:tblPr>
              <a:tblGrid>
                <a:gridCol w="2528872">
                  <a:extLst>
                    <a:ext uri="{9D8B030D-6E8A-4147-A177-3AD203B41FA5}">
                      <a16:colId xmlns:a16="http://schemas.microsoft.com/office/drawing/2014/main" val="20000"/>
                    </a:ext>
                  </a:extLst>
                </a:gridCol>
                <a:gridCol w="5700728">
                  <a:extLst>
                    <a:ext uri="{9D8B030D-6E8A-4147-A177-3AD203B41FA5}">
                      <a16:colId xmlns:a16="http://schemas.microsoft.com/office/drawing/2014/main" val="20001"/>
                    </a:ext>
                  </a:extLst>
                </a:gridCol>
              </a:tblGrid>
              <a:tr h="370840">
                <a:tc>
                  <a:txBody>
                    <a:bodyPr/>
                    <a:lstStyle/>
                    <a:p>
                      <a:pPr algn="just">
                        <a:spcAft>
                          <a:spcPts val="0"/>
                        </a:spcAft>
                      </a:pPr>
                      <a:r>
                        <a:rPr lang="en-GB" sz="1600" b="1" dirty="0">
                          <a:solidFill>
                            <a:srgbClr val="000000"/>
                          </a:solidFill>
                          <a:latin typeface="Arial"/>
                          <a:ea typeface="Times New Roman"/>
                          <a:cs typeface="Arial"/>
                        </a:rPr>
                        <a:t>Approach</a:t>
                      </a:r>
                    </a:p>
                  </a:txBody>
                  <a:tcPr marL="73025" marR="73025" marT="73025" marB="73025"/>
                </a:tc>
                <a:tc>
                  <a:txBody>
                    <a:bodyPr/>
                    <a:lstStyle/>
                    <a:p>
                      <a:pPr algn="just">
                        <a:spcAft>
                          <a:spcPts val="0"/>
                        </a:spcAft>
                      </a:pPr>
                      <a:r>
                        <a:rPr lang="en-GB" sz="1600" b="1" dirty="0">
                          <a:solidFill>
                            <a:srgbClr val="000000"/>
                          </a:solidFill>
                          <a:latin typeface="Arial"/>
                          <a:ea typeface="Times New Roman"/>
                          <a:cs typeface="Arial"/>
                        </a:rPr>
                        <a:t>Description</a:t>
                      </a:r>
                    </a:p>
                  </a:txBody>
                  <a:tcPr marL="73025" marR="73025" marT="73025" marB="73025"/>
                </a:tc>
                <a:extLst>
                  <a:ext uri="{0D108BD9-81ED-4DB2-BD59-A6C34878D82A}">
                    <a16:rowId xmlns:a16="http://schemas.microsoft.com/office/drawing/2014/main" val="10000"/>
                  </a:ext>
                </a:extLst>
              </a:tr>
              <a:tr h="370840">
                <a:tc>
                  <a:txBody>
                    <a:bodyPr/>
                    <a:lstStyle/>
                    <a:p>
                      <a:pPr algn="l">
                        <a:spcAft>
                          <a:spcPts val="0"/>
                        </a:spcAft>
                      </a:pPr>
                      <a:r>
                        <a:rPr lang="en-GB" sz="1600" dirty="0">
                          <a:solidFill>
                            <a:srgbClr val="000000"/>
                          </a:solidFill>
                          <a:effectLst/>
                          <a:latin typeface="Formata Regular"/>
                          <a:ea typeface="Times New Roman"/>
                          <a:cs typeface="Times New Roman"/>
                        </a:rPr>
                        <a:t>Application frameworks</a:t>
                      </a:r>
                      <a:endParaRPr lang="en-GB" sz="1600" dirty="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Collections of abstract and concrete classes are adapted and extended to create application systems.</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lgn="l">
                        <a:spcAft>
                          <a:spcPts val="0"/>
                        </a:spcAft>
                      </a:pPr>
                      <a:r>
                        <a:rPr lang="en-GB" sz="1600" dirty="0">
                          <a:solidFill>
                            <a:srgbClr val="000000"/>
                          </a:solidFill>
                          <a:effectLst/>
                          <a:latin typeface="Formata Regular"/>
                          <a:ea typeface="Times New Roman"/>
                          <a:cs typeface="Times New Roman"/>
                        </a:rPr>
                        <a:t>Application system integration</a:t>
                      </a:r>
                      <a:endParaRPr lang="en-GB" sz="1600" dirty="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Two or more application systems are integrated to provide extended functionality</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lgn="l">
                        <a:spcAft>
                          <a:spcPts val="0"/>
                        </a:spcAft>
                      </a:pPr>
                      <a:r>
                        <a:rPr lang="en-GB" sz="1600" dirty="0">
                          <a:solidFill>
                            <a:srgbClr val="000000"/>
                          </a:solidFill>
                          <a:effectLst/>
                          <a:latin typeface="Formata Regular"/>
                          <a:ea typeface="Times New Roman"/>
                          <a:cs typeface="Times New Roman"/>
                        </a:rPr>
                        <a:t>Architectural patterns</a:t>
                      </a:r>
                      <a:endParaRPr lang="en-GB" sz="1600" dirty="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Standard software architectures that support common types of application system are used as the basis of applications. Described in Chapters 6, 11 and 17.</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3"/>
                  </a:ext>
                </a:extLst>
              </a:tr>
              <a:tr h="370840">
                <a:tc>
                  <a:txBody>
                    <a:bodyPr/>
                    <a:lstStyle/>
                    <a:p>
                      <a:pPr algn="l">
                        <a:spcAft>
                          <a:spcPts val="0"/>
                        </a:spcAft>
                      </a:pPr>
                      <a:r>
                        <a:rPr lang="en-GB" sz="1600">
                          <a:solidFill>
                            <a:srgbClr val="000000"/>
                          </a:solidFill>
                          <a:effectLst/>
                          <a:latin typeface="Formata Regular"/>
                          <a:ea typeface="Times New Roman"/>
                          <a:cs typeface="Times New Roman"/>
                        </a:rPr>
                        <a:t>Aspect-oriented software development</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Shared components are woven into an application at different places when the program is compiled. Described in web chapter 31.</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4"/>
                  </a:ext>
                </a:extLst>
              </a:tr>
              <a:tr h="370840">
                <a:tc>
                  <a:txBody>
                    <a:bodyPr/>
                    <a:lstStyle/>
                    <a:p>
                      <a:pPr algn="l">
                        <a:spcAft>
                          <a:spcPts val="0"/>
                        </a:spcAft>
                      </a:pPr>
                      <a:r>
                        <a:rPr lang="en-GB" sz="1600">
                          <a:solidFill>
                            <a:srgbClr val="000000"/>
                          </a:solidFill>
                          <a:effectLst/>
                          <a:latin typeface="Formata Regular"/>
                          <a:ea typeface="Times New Roman"/>
                          <a:cs typeface="Times New Roman"/>
                        </a:rPr>
                        <a:t>Component-based software engineering</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Systems are developed by integrating components (collections of objects) that conform to component-model standards. Described in Chapter 16.</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5"/>
                  </a:ext>
                </a:extLst>
              </a:tr>
            </a:tbl>
          </a:graphicData>
        </a:graphic>
      </p:graphicFrame>
      <p:sp>
        <p:nvSpPr>
          <p:cNvPr id="5" name="Footer Placeholder 4"/>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12</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1552027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1128"/>
            <a:ext cx="8229600" cy="1143000"/>
          </a:xfrm>
        </p:spPr>
        <p:txBody>
          <a:bodyPr/>
          <a:lstStyle/>
          <a:p>
            <a:r>
              <a:rPr lang="en-US" dirty="0"/>
              <a:t>Approaches that support software reuse</a:t>
            </a:r>
            <a:r>
              <a:rPr lang="en-GB" dirty="0"/>
              <a:t> </a:t>
            </a:r>
            <a:endParaRPr lang="en-US" dirty="0"/>
          </a:p>
        </p:txBody>
      </p:sp>
      <p:graphicFrame>
        <p:nvGraphicFramePr>
          <p:cNvPr id="6" name="Content Placeholder 5"/>
          <p:cNvGraphicFramePr>
            <a:graphicFrameLocks noGrp="1"/>
          </p:cNvGraphicFramePr>
          <p:nvPr>
            <p:ph idx="1"/>
            <p:extLst/>
          </p:nvPr>
        </p:nvGraphicFramePr>
        <p:xfrm>
          <a:off x="457200" y="1896889"/>
          <a:ext cx="8229600" cy="3924935"/>
        </p:xfrm>
        <a:graphic>
          <a:graphicData uri="http://schemas.openxmlformats.org/drawingml/2006/table">
            <a:tbl>
              <a:tblPr firstRow="1" bandRow="1">
                <a:tableStyleId>{5C22544A-7EE6-4342-B048-85BDC9FD1C3A}</a:tableStyleId>
              </a:tblPr>
              <a:tblGrid>
                <a:gridCol w="2528872">
                  <a:extLst>
                    <a:ext uri="{9D8B030D-6E8A-4147-A177-3AD203B41FA5}">
                      <a16:colId xmlns:a16="http://schemas.microsoft.com/office/drawing/2014/main" val="20000"/>
                    </a:ext>
                  </a:extLst>
                </a:gridCol>
                <a:gridCol w="5700728">
                  <a:extLst>
                    <a:ext uri="{9D8B030D-6E8A-4147-A177-3AD203B41FA5}">
                      <a16:colId xmlns:a16="http://schemas.microsoft.com/office/drawing/2014/main" val="20001"/>
                    </a:ext>
                  </a:extLst>
                </a:gridCol>
              </a:tblGrid>
              <a:tr h="370840">
                <a:tc>
                  <a:txBody>
                    <a:bodyPr/>
                    <a:lstStyle/>
                    <a:p>
                      <a:pPr algn="just">
                        <a:spcAft>
                          <a:spcPts val="0"/>
                        </a:spcAft>
                      </a:pPr>
                      <a:r>
                        <a:rPr lang="en-GB" sz="1600" b="1" dirty="0">
                          <a:solidFill>
                            <a:srgbClr val="000000"/>
                          </a:solidFill>
                          <a:latin typeface="Arial"/>
                          <a:ea typeface="Times New Roman"/>
                          <a:cs typeface="Arial"/>
                        </a:rPr>
                        <a:t>Approach</a:t>
                      </a:r>
                    </a:p>
                  </a:txBody>
                  <a:tcPr marL="73025" marR="73025" marT="73025" marB="73025"/>
                </a:tc>
                <a:tc>
                  <a:txBody>
                    <a:bodyPr/>
                    <a:lstStyle/>
                    <a:p>
                      <a:pPr algn="just">
                        <a:spcAft>
                          <a:spcPts val="0"/>
                        </a:spcAft>
                      </a:pPr>
                      <a:r>
                        <a:rPr lang="en-GB" sz="1600" b="1" dirty="0">
                          <a:solidFill>
                            <a:srgbClr val="000000"/>
                          </a:solidFill>
                          <a:latin typeface="Arial"/>
                          <a:ea typeface="Times New Roman"/>
                          <a:cs typeface="Arial"/>
                        </a:rPr>
                        <a:t>Description</a:t>
                      </a:r>
                    </a:p>
                  </a:txBody>
                  <a:tcPr marL="73025" marR="73025" marT="73025" marB="73025"/>
                </a:tc>
                <a:extLst>
                  <a:ext uri="{0D108BD9-81ED-4DB2-BD59-A6C34878D82A}">
                    <a16:rowId xmlns:a16="http://schemas.microsoft.com/office/drawing/2014/main" val="10000"/>
                  </a:ext>
                </a:extLst>
              </a:tr>
              <a:tr h="370840">
                <a:tc>
                  <a:txBody>
                    <a:bodyPr/>
                    <a:lstStyle/>
                    <a:p>
                      <a:pPr algn="l">
                        <a:spcAft>
                          <a:spcPts val="0"/>
                        </a:spcAft>
                      </a:pPr>
                      <a:r>
                        <a:rPr lang="en-GB" sz="1600" dirty="0">
                          <a:solidFill>
                            <a:srgbClr val="000000"/>
                          </a:solidFill>
                          <a:effectLst/>
                          <a:latin typeface="Formata Regular"/>
                          <a:ea typeface="Times New Roman"/>
                          <a:cs typeface="Times New Roman"/>
                        </a:rPr>
                        <a:t>Configurable application systems</a:t>
                      </a:r>
                      <a:endParaRPr lang="en-GB" sz="1600" dirty="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Domain-specific systems are designed so that they can be configured to the needs of specific system customers.</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lgn="l">
                        <a:spcAft>
                          <a:spcPts val="0"/>
                        </a:spcAft>
                      </a:pPr>
                      <a:r>
                        <a:rPr lang="en-GB" sz="1600" dirty="0">
                          <a:solidFill>
                            <a:srgbClr val="000000"/>
                          </a:solidFill>
                          <a:effectLst/>
                          <a:latin typeface="Formata Regular"/>
                          <a:ea typeface="Times New Roman"/>
                          <a:cs typeface="Times New Roman"/>
                        </a:rPr>
                        <a:t>Design patterns</a:t>
                      </a:r>
                      <a:endParaRPr lang="en-GB" sz="1600" dirty="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Generic abstractions that occur across applications are represented as design patterns showing abstract and concrete objects and interactions. Described in Chapter 7.</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lgn="l">
                        <a:spcAft>
                          <a:spcPts val="0"/>
                        </a:spcAft>
                      </a:pPr>
                      <a:r>
                        <a:rPr lang="en-GB" sz="1600" dirty="0">
                          <a:solidFill>
                            <a:srgbClr val="000000"/>
                          </a:solidFill>
                          <a:effectLst/>
                          <a:latin typeface="Formata Regular"/>
                          <a:ea typeface="Times New Roman"/>
                          <a:cs typeface="Times New Roman"/>
                        </a:rPr>
                        <a:t>ERP systems</a:t>
                      </a:r>
                      <a:endParaRPr lang="en-GB" sz="1600" dirty="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Large-scale systems that encapsulate generic business functionality and rules are configured for an organization.</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3"/>
                  </a:ext>
                </a:extLst>
              </a:tr>
              <a:tr h="370840">
                <a:tc>
                  <a:txBody>
                    <a:bodyPr/>
                    <a:lstStyle/>
                    <a:p>
                      <a:pPr algn="l">
                        <a:spcAft>
                          <a:spcPts val="0"/>
                        </a:spcAft>
                      </a:pPr>
                      <a:r>
                        <a:rPr lang="en-GB" sz="1600">
                          <a:solidFill>
                            <a:srgbClr val="000000"/>
                          </a:solidFill>
                          <a:effectLst/>
                          <a:latin typeface="Formata Regular"/>
                          <a:ea typeface="Times New Roman"/>
                          <a:cs typeface="Times New Roman"/>
                        </a:rPr>
                        <a:t>Legacy system wrapping</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Legacy systems (Chapter 9) are ‘wrapped’ by defining a set of interfaces and providing access to these legacy systems through these interfaces.</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4"/>
                  </a:ext>
                </a:extLst>
              </a:tr>
              <a:tr h="370840">
                <a:tc>
                  <a:txBody>
                    <a:bodyPr/>
                    <a:lstStyle/>
                    <a:p>
                      <a:pPr algn="l">
                        <a:spcAft>
                          <a:spcPts val="0"/>
                        </a:spcAft>
                      </a:pPr>
                      <a:r>
                        <a:rPr lang="en-GB" sz="1600">
                          <a:solidFill>
                            <a:srgbClr val="000000"/>
                          </a:solidFill>
                          <a:effectLst/>
                          <a:latin typeface="Formata Regular"/>
                          <a:ea typeface="Times New Roman"/>
                          <a:cs typeface="Times New Roman"/>
                        </a:rPr>
                        <a:t>Model-driven engineering</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Software is represented as domain models and implementation independent models and code is generated from these models. Described in Chapter 5.</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5"/>
                  </a:ext>
                </a:extLst>
              </a:tr>
            </a:tbl>
          </a:graphicData>
        </a:graphic>
      </p:graphicFrame>
      <p:sp>
        <p:nvSpPr>
          <p:cNvPr id="5" name="Footer Placeholder 4"/>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13</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1276831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618"/>
            <a:ext cx="8229600" cy="1143000"/>
          </a:xfrm>
        </p:spPr>
        <p:txBody>
          <a:bodyPr/>
          <a:lstStyle/>
          <a:p>
            <a:r>
              <a:rPr lang="en-US" dirty="0"/>
              <a:t>Approaches that support software reuse</a:t>
            </a:r>
            <a:r>
              <a:rPr lang="en-GB" dirty="0"/>
              <a:t> </a:t>
            </a:r>
            <a:endParaRPr lang="en-US" dirty="0"/>
          </a:p>
        </p:txBody>
      </p:sp>
      <p:graphicFrame>
        <p:nvGraphicFramePr>
          <p:cNvPr id="6" name="Content Placeholder 5"/>
          <p:cNvGraphicFramePr>
            <a:graphicFrameLocks noGrp="1"/>
          </p:cNvGraphicFramePr>
          <p:nvPr>
            <p:ph idx="1"/>
            <p:extLst/>
          </p:nvPr>
        </p:nvGraphicFramePr>
        <p:xfrm>
          <a:off x="457200" y="1859665"/>
          <a:ext cx="8229600" cy="3681095"/>
        </p:xfrm>
        <a:graphic>
          <a:graphicData uri="http://schemas.openxmlformats.org/drawingml/2006/table">
            <a:tbl>
              <a:tblPr firstRow="1" bandRow="1">
                <a:tableStyleId>{5C22544A-7EE6-4342-B048-85BDC9FD1C3A}</a:tableStyleId>
              </a:tblPr>
              <a:tblGrid>
                <a:gridCol w="2528872">
                  <a:extLst>
                    <a:ext uri="{9D8B030D-6E8A-4147-A177-3AD203B41FA5}">
                      <a16:colId xmlns:a16="http://schemas.microsoft.com/office/drawing/2014/main" val="20000"/>
                    </a:ext>
                  </a:extLst>
                </a:gridCol>
                <a:gridCol w="5700728">
                  <a:extLst>
                    <a:ext uri="{9D8B030D-6E8A-4147-A177-3AD203B41FA5}">
                      <a16:colId xmlns:a16="http://schemas.microsoft.com/office/drawing/2014/main" val="20001"/>
                    </a:ext>
                  </a:extLst>
                </a:gridCol>
              </a:tblGrid>
              <a:tr h="370840">
                <a:tc>
                  <a:txBody>
                    <a:bodyPr/>
                    <a:lstStyle/>
                    <a:p>
                      <a:pPr algn="just">
                        <a:spcAft>
                          <a:spcPts val="0"/>
                        </a:spcAft>
                      </a:pPr>
                      <a:r>
                        <a:rPr lang="en-GB" sz="1600" b="1" dirty="0">
                          <a:solidFill>
                            <a:srgbClr val="000000"/>
                          </a:solidFill>
                          <a:latin typeface="Arial"/>
                          <a:ea typeface="Times New Roman"/>
                          <a:cs typeface="Arial"/>
                        </a:rPr>
                        <a:t>Approach</a:t>
                      </a:r>
                    </a:p>
                  </a:txBody>
                  <a:tcPr marL="73025" marR="73025" marT="73025" marB="73025"/>
                </a:tc>
                <a:tc>
                  <a:txBody>
                    <a:bodyPr/>
                    <a:lstStyle/>
                    <a:p>
                      <a:pPr algn="just">
                        <a:spcAft>
                          <a:spcPts val="0"/>
                        </a:spcAft>
                      </a:pPr>
                      <a:r>
                        <a:rPr lang="en-GB" sz="1600" b="1" dirty="0">
                          <a:solidFill>
                            <a:srgbClr val="000000"/>
                          </a:solidFill>
                          <a:latin typeface="Arial"/>
                          <a:ea typeface="Times New Roman"/>
                          <a:cs typeface="Arial"/>
                        </a:rPr>
                        <a:t>Description</a:t>
                      </a:r>
                    </a:p>
                  </a:txBody>
                  <a:tcPr marL="73025" marR="73025" marT="73025" marB="73025"/>
                </a:tc>
                <a:extLst>
                  <a:ext uri="{0D108BD9-81ED-4DB2-BD59-A6C34878D82A}">
                    <a16:rowId xmlns:a16="http://schemas.microsoft.com/office/drawing/2014/main" val="10000"/>
                  </a:ext>
                </a:extLst>
              </a:tr>
              <a:tr h="370840">
                <a:tc>
                  <a:txBody>
                    <a:bodyPr/>
                    <a:lstStyle/>
                    <a:p>
                      <a:pPr algn="l">
                        <a:spcAft>
                          <a:spcPts val="0"/>
                        </a:spcAft>
                      </a:pPr>
                      <a:r>
                        <a:rPr lang="en-GB" sz="1600">
                          <a:solidFill>
                            <a:srgbClr val="000000"/>
                          </a:solidFill>
                          <a:effectLst/>
                          <a:latin typeface="Formata Regular"/>
                          <a:ea typeface="Times New Roman"/>
                          <a:cs typeface="Times New Roman"/>
                        </a:rPr>
                        <a:t>Program generators</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A generator system embeds knowledge of a type of application and is used to generate systems in that domain from a user-supplied system model.</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1"/>
                  </a:ext>
                </a:extLst>
              </a:tr>
              <a:tr h="370840">
                <a:tc>
                  <a:txBody>
                    <a:bodyPr/>
                    <a:lstStyle/>
                    <a:p>
                      <a:pPr algn="l">
                        <a:spcAft>
                          <a:spcPts val="0"/>
                        </a:spcAft>
                      </a:pPr>
                      <a:r>
                        <a:rPr lang="en-GB" sz="1600">
                          <a:solidFill>
                            <a:srgbClr val="000000"/>
                          </a:solidFill>
                          <a:effectLst/>
                          <a:latin typeface="Formata Regular"/>
                          <a:ea typeface="Times New Roman"/>
                          <a:cs typeface="Times New Roman"/>
                        </a:rPr>
                        <a:t>Program libraries</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Class and function libraries that implement commonly used abstractions are available for reuse.</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2"/>
                  </a:ext>
                </a:extLst>
              </a:tr>
              <a:tr h="370840">
                <a:tc>
                  <a:txBody>
                    <a:bodyPr/>
                    <a:lstStyle/>
                    <a:p>
                      <a:pPr algn="l">
                        <a:spcAft>
                          <a:spcPts val="0"/>
                        </a:spcAft>
                      </a:pPr>
                      <a:r>
                        <a:rPr lang="en-GB" sz="1600">
                          <a:solidFill>
                            <a:srgbClr val="000000"/>
                          </a:solidFill>
                          <a:effectLst/>
                          <a:latin typeface="Formata Regular"/>
                          <a:ea typeface="Times New Roman"/>
                          <a:cs typeface="Times New Roman"/>
                        </a:rPr>
                        <a:t>Service-oriented systems</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a:solidFill>
                            <a:srgbClr val="000000"/>
                          </a:solidFill>
                          <a:effectLst/>
                          <a:latin typeface="Formata Regular"/>
                          <a:ea typeface="Times New Roman"/>
                          <a:cs typeface="Times New Roman"/>
                        </a:rPr>
                        <a:t>Systems are developed by linking shared services, which may be externally provided. Described in Chapter 18.</a:t>
                      </a:r>
                      <a:endParaRPr lang="en-GB" sz="160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3"/>
                  </a:ext>
                </a:extLst>
              </a:tr>
              <a:tr h="370840">
                <a:tc>
                  <a:txBody>
                    <a:bodyPr/>
                    <a:lstStyle/>
                    <a:p>
                      <a:pPr algn="l">
                        <a:spcAft>
                          <a:spcPts val="0"/>
                        </a:spcAft>
                      </a:pPr>
                      <a:r>
                        <a:rPr lang="en-GB" sz="1600">
                          <a:solidFill>
                            <a:srgbClr val="000000"/>
                          </a:solidFill>
                          <a:effectLst/>
                          <a:latin typeface="Formata Regular"/>
                          <a:ea typeface="Times New Roman"/>
                          <a:cs typeface="Times New Roman"/>
                        </a:rPr>
                        <a:t>Software product lines</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An application type is generalized around a common architecture so that it can be adapted for different customers.</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4"/>
                  </a:ext>
                </a:extLst>
              </a:tr>
              <a:tr h="370840">
                <a:tc>
                  <a:txBody>
                    <a:bodyPr/>
                    <a:lstStyle/>
                    <a:p>
                      <a:pPr algn="just">
                        <a:spcAft>
                          <a:spcPts val="0"/>
                        </a:spcAft>
                      </a:pPr>
                      <a:r>
                        <a:rPr lang="en-GB" sz="1600">
                          <a:solidFill>
                            <a:srgbClr val="000000"/>
                          </a:solidFill>
                          <a:effectLst/>
                          <a:latin typeface="Formata Regular"/>
                          <a:ea typeface="Times New Roman"/>
                          <a:cs typeface="Times New Roman"/>
                        </a:rPr>
                        <a:t>Systems of systems</a:t>
                      </a:r>
                      <a:endParaRPr lang="en-GB" sz="1600">
                        <a:solidFill>
                          <a:srgbClr val="000000"/>
                        </a:solidFill>
                        <a:effectLst/>
                        <a:latin typeface="Arial"/>
                        <a:ea typeface="Times New Roman"/>
                        <a:cs typeface="Times New Roman"/>
                      </a:endParaRPr>
                    </a:p>
                  </a:txBody>
                  <a:tcPr marL="73025" marR="73025" marT="0" marB="73025"/>
                </a:tc>
                <a:tc>
                  <a:txBody>
                    <a:bodyPr/>
                    <a:lstStyle/>
                    <a:p>
                      <a:pPr algn="just">
                        <a:spcAft>
                          <a:spcPts val="0"/>
                        </a:spcAft>
                      </a:pPr>
                      <a:r>
                        <a:rPr lang="en-GB" sz="1600" dirty="0">
                          <a:solidFill>
                            <a:srgbClr val="000000"/>
                          </a:solidFill>
                          <a:effectLst/>
                          <a:latin typeface="Formata Regular"/>
                          <a:ea typeface="Times New Roman"/>
                          <a:cs typeface="Times New Roman"/>
                        </a:rPr>
                        <a:t>Two or more distributed systems are integrated to create a new system. Described in Chapter 20.</a:t>
                      </a:r>
                      <a:endParaRPr lang="en-GB" sz="1600" dirty="0">
                        <a:solidFill>
                          <a:srgbClr val="000000"/>
                        </a:solidFill>
                        <a:effectLst/>
                        <a:latin typeface="Arial"/>
                        <a:ea typeface="Times New Roman"/>
                        <a:cs typeface="Times New Roman"/>
                      </a:endParaRPr>
                    </a:p>
                    <a:p>
                      <a:pPr algn="just">
                        <a:spcAft>
                          <a:spcPts val="0"/>
                        </a:spcAft>
                      </a:pPr>
                      <a:r>
                        <a:rPr lang="en-GB" sz="1600" dirty="0">
                          <a:solidFill>
                            <a:srgbClr val="000000"/>
                          </a:solidFill>
                          <a:effectLst/>
                          <a:latin typeface="Formata Regular"/>
                          <a:ea typeface="Times New Roman"/>
                          <a:cs typeface="Times New Roman"/>
                        </a:rPr>
                        <a:t> </a:t>
                      </a:r>
                      <a:endParaRPr lang="en-GB" sz="1600" dirty="0">
                        <a:solidFill>
                          <a:srgbClr val="000000"/>
                        </a:solidFill>
                        <a:effectLst/>
                        <a:latin typeface="Arial"/>
                        <a:ea typeface="Times New Roman"/>
                        <a:cs typeface="Times New Roman"/>
                      </a:endParaRPr>
                    </a:p>
                  </a:txBody>
                  <a:tcPr marL="73025" marR="73025" marT="0" marB="73025"/>
                </a:tc>
                <a:extLst>
                  <a:ext uri="{0D108BD9-81ED-4DB2-BD59-A6C34878D82A}">
                    <a16:rowId xmlns:a16="http://schemas.microsoft.com/office/drawing/2014/main" val="10005"/>
                  </a:ext>
                </a:extLst>
              </a:tr>
            </a:tbl>
          </a:graphicData>
        </a:graphic>
      </p:graphicFrame>
      <p:sp>
        <p:nvSpPr>
          <p:cNvPr id="5" name="Footer Placeholder 4"/>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14</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7417072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p:txBody>
          <a:bodyPr/>
          <a:lstStyle/>
          <a:p>
            <a:r>
              <a:rPr lang="en-US"/>
              <a:t>Reuse planning factors</a:t>
            </a:r>
          </a:p>
        </p:txBody>
      </p:sp>
      <p:sp>
        <p:nvSpPr>
          <p:cNvPr id="142339" name="Rectangle 3"/>
          <p:cNvSpPr>
            <a:spLocks noGrp="1" noChangeArrowheads="1"/>
          </p:cNvSpPr>
          <p:nvPr>
            <p:ph idx="1"/>
          </p:nvPr>
        </p:nvSpPr>
        <p:spPr/>
        <p:txBody>
          <a:bodyPr lIns="91797" tIns="45898" rIns="91797" bIns="45898"/>
          <a:lstStyle/>
          <a:p>
            <a:r>
              <a:rPr lang="en-US"/>
              <a:t>The development schedule for the software.</a:t>
            </a:r>
          </a:p>
          <a:p>
            <a:r>
              <a:rPr lang="en-US"/>
              <a:t>The expected software lifetime.</a:t>
            </a:r>
          </a:p>
          <a:p>
            <a:r>
              <a:rPr lang="en-US"/>
              <a:t>The background, skills and experience of the development team.</a:t>
            </a:r>
          </a:p>
          <a:p>
            <a:r>
              <a:rPr lang="en-US"/>
              <a:t>The criticality of the software and its non-functional requirements.</a:t>
            </a:r>
          </a:p>
          <a:p>
            <a:r>
              <a:rPr lang="en-US"/>
              <a:t>The application domain.</a:t>
            </a:r>
          </a:p>
          <a:p>
            <a:r>
              <a:rPr lang="en-US"/>
              <a:t>The execution platform for the software.</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15</a:t>
            </a:fld>
            <a:endParaRPr lang="en-US"/>
          </a:p>
        </p:txBody>
      </p:sp>
    </p:spTree>
    <p:extLst>
      <p:ext uri="{BB962C8B-B14F-4D97-AF65-F5344CB8AC3E}">
        <p14:creationId xmlns:p14="http://schemas.microsoft.com/office/powerpoint/2010/main" val="1986005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61856"/>
            <a:ext cx="8229600" cy="1143000"/>
          </a:xfrm>
        </p:spPr>
        <p:txBody>
          <a:bodyPr/>
          <a:lstStyle/>
          <a:p>
            <a:pPr algn="ctr"/>
            <a:r>
              <a:rPr lang="en-US" dirty="0"/>
              <a:t>Application frameworks</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16</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3699131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Framework definition</a:t>
            </a:r>
          </a:p>
        </p:txBody>
      </p:sp>
      <p:sp>
        <p:nvSpPr>
          <p:cNvPr id="3" name="Content Placeholder 2"/>
          <p:cNvSpPr>
            <a:spLocks noGrp="1"/>
          </p:cNvSpPr>
          <p:nvPr>
            <p:ph idx="1"/>
          </p:nvPr>
        </p:nvSpPr>
        <p:spPr/>
        <p:txBody>
          <a:bodyPr/>
          <a:lstStyle/>
          <a:p>
            <a:endParaRPr lang="en-GB" i="1" dirty="0"/>
          </a:p>
          <a:p>
            <a:endParaRPr lang="en-GB" i="1" dirty="0"/>
          </a:p>
          <a:p>
            <a:r>
              <a:rPr lang="en-GB" i="1" dirty="0"/>
              <a:t>“..an integrated set of software artefacts (such as classes, objects and components) that collaborate to provide a reusable architecture for a family of related applications.”</a:t>
            </a:r>
          </a:p>
          <a:p>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17</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2344678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p:txBody>
          <a:bodyPr/>
          <a:lstStyle/>
          <a:p>
            <a:r>
              <a:rPr lang="en-GB"/>
              <a:t>Application frameworks</a:t>
            </a:r>
          </a:p>
        </p:txBody>
      </p:sp>
      <p:sp>
        <p:nvSpPr>
          <p:cNvPr id="103427" name="Rectangle 3"/>
          <p:cNvSpPr>
            <a:spLocks noGrp="1" noChangeArrowheads="1"/>
          </p:cNvSpPr>
          <p:nvPr>
            <p:ph idx="1"/>
          </p:nvPr>
        </p:nvSpPr>
        <p:spPr/>
        <p:txBody>
          <a:bodyPr lIns="91797" tIns="45898" rIns="91797" bIns="45898"/>
          <a:lstStyle/>
          <a:p>
            <a:r>
              <a:rPr lang="en-GB" dirty="0"/>
              <a:t>Frameworks are moderately large entities that can be reused. They are somewhere between system and component reuse.</a:t>
            </a:r>
          </a:p>
          <a:p>
            <a:r>
              <a:rPr lang="en-GB" dirty="0"/>
              <a:t>Frameworks are a sub-system design made up of a collection of abstract and concrete classes and the interfaces between them.</a:t>
            </a:r>
          </a:p>
          <a:p>
            <a:r>
              <a:rPr lang="en-GB" dirty="0"/>
              <a:t>The sub-system is implemented by adding components to fill in parts of the design and by instantiating the abstract classes in the framework.</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18</a:t>
            </a:fld>
            <a:endParaRPr lang="en-US"/>
          </a:p>
        </p:txBody>
      </p:sp>
    </p:spTree>
    <p:extLst>
      <p:ext uri="{BB962C8B-B14F-4D97-AF65-F5344CB8AC3E}">
        <p14:creationId xmlns:p14="http://schemas.microsoft.com/office/powerpoint/2010/main" val="42744405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Web application frameworks</a:t>
            </a:r>
          </a:p>
        </p:txBody>
      </p:sp>
      <p:sp>
        <p:nvSpPr>
          <p:cNvPr id="3" name="Content Placeholder 2"/>
          <p:cNvSpPr>
            <a:spLocks noGrp="1"/>
          </p:cNvSpPr>
          <p:nvPr>
            <p:ph idx="1"/>
          </p:nvPr>
        </p:nvSpPr>
        <p:spPr/>
        <p:txBody>
          <a:bodyPr/>
          <a:lstStyle/>
          <a:p>
            <a:r>
              <a:rPr lang="en-US" dirty="0"/>
              <a:t>Support the construction of dynamic websites as a front-end for web applications.</a:t>
            </a:r>
          </a:p>
          <a:p>
            <a:r>
              <a:rPr lang="en-US" dirty="0" err="1"/>
              <a:t>WAFs</a:t>
            </a:r>
            <a:r>
              <a:rPr lang="en-US" dirty="0"/>
              <a:t> are now available for all of the commonly used web programming languages e.g. Java, Python, Ruby, etc.</a:t>
            </a:r>
          </a:p>
          <a:p>
            <a:r>
              <a:rPr lang="en-US" dirty="0"/>
              <a:t>Interaction model is based on the Model-View-Controller composite pattern.</a:t>
            </a:r>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19</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5668459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Topics covered</a:t>
            </a:r>
          </a:p>
        </p:txBody>
      </p:sp>
      <p:sp>
        <p:nvSpPr>
          <p:cNvPr id="3" name="Content Placeholder 2"/>
          <p:cNvSpPr>
            <a:spLocks noGrp="1"/>
          </p:cNvSpPr>
          <p:nvPr>
            <p:ph idx="1"/>
          </p:nvPr>
        </p:nvSpPr>
        <p:spPr/>
        <p:txBody>
          <a:bodyPr/>
          <a:lstStyle/>
          <a:p>
            <a:r>
              <a:rPr lang="en-GB" dirty="0"/>
              <a:t>The reuse landscape </a:t>
            </a:r>
          </a:p>
          <a:p>
            <a:r>
              <a:rPr lang="en-GB" dirty="0"/>
              <a:t>Application frameworks</a:t>
            </a:r>
          </a:p>
          <a:p>
            <a:r>
              <a:rPr lang="en-GB" dirty="0"/>
              <a:t>Software product lines </a:t>
            </a:r>
          </a:p>
          <a:p>
            <a:r>
              <a:rPr lang="en-GB" dirty="0"/>
              <a:t>Application system reuse</a:t>
            </a:r>
          </a:p>
          <a:p>
            <a:endParaRPr lang="en-US" dirty="0"/>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26345249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p:cNvSpPr>
            <a:spLocks noGrp="1" noChangeArrowheads="1"/>
          </p:cNvSpPr>
          <p:nvPr>
            <p:ph type="title"/>
          </p:nvPr>
        </p:nvSpPr>
        <p:spPr/>
        <p:txBody>
          <a:bodyPr/>
          <a:lstStyle/>
          <a:p>
            <a:r>
              <a:rPr lang="en-GB"/>
              <a:t>Model-view controller</a:t>
            </a:r>
          </a:p>
        </p:txBody>
      </p:sp>
      <p:sp>
        <p:nvSpPr>
          <p:cNvPr id="125955" name="Rectangle 3"/>
          <p:cNvSpPr>
            <a:spLocks noGrp="1" noChangeArrowheads="1"/>
          </p:cNvSpPr>
          <p:nvPr>
            <p:ph idx="1"/>
          </p:nvPr>
        </p:nvSpPr>
        <p:spPr/>
        <p:txBody>
          <a:bodyPr lIns="91797" tIns="45898" rIns="91797" bIns="45898"/>
          <a:lstStyle/>
          <a:p>
            <a:r>
              <a:rPr lang="en-GB" dirty="0"/>
              <a:t>System infrastructure framework for GUI design.</a:t>
            </a:r>
          </a:p>
          <a:p>
            <a:r>
              <a:rPr lang="en-GB" dirty="0"/>
              <a:t>Allows for multiple presentations of an object and separate interactions with these presentations.</a:t>
            </a:r>
          </a:p>
          <a:p>
            <a:r>
              <a:rPr lang="en-GB" dirty="0"/>
              <a:t>MVC framework involves the instantiation of a number of patterns (as discussed in Chapter 7).</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20</a:t>
            </a:fld>
            <a:endParaRPr lang="en-US"/>
          </a:p>
        </p:txBody>
      </p:sp>
    </p:spTree>
    <p:extLst>
      <p:ext uri="{BB962C8B-B14F-4D97-AF65-F5344CB8AC3E}">
        <p14:creationId xmlns:p14="http://schemas.microsoft.com/office/powerpoint/2010/main" val="25402049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Model-View-Controller pattern</a:t>
            </a:r>
            <a:r>
              <a:rPr lang="en-GB" dirty="0"/>
              <a:t> </a:t>
            </a:r>
            <a:endParaRPr lang="en-US" dirty="0"/>
          </a:p>
        </p:txBody>
      </p:sp>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21</a:t>
            </a:fld>
            <a:endParaRPr lang="en-US"/>
          </a:p>
        </p:txBody>
      </p:sp>
      <p:sp>
        <p:nvSpPr>
          <p:cNvPr id="3" name="Date Placeholder 2"/>
          <p:cNvSpPr>
            <a:spLocks noGrp="1"/>
          </p:cNvSpPr>
          <p:nvPr>
            <p:ph type="dt" sz="half" idx="10"/>
          </p:nvPr>
        </p:nvSpPr>
        <p:spPr/>
        <p:txBody>
          <a:bodyPr/>
          <a:lstStyle/>
          <a:p>
            <a:r>
              <a:rPr lang="en-GB"/>
              <a:t>17/11/2014</a:t>
            </a:r>
            <a:endParaRPr lang="en-US"/>
          </a:p>
        </p:txBody>
      </p:sp>
      <p:pic>
        <p:nvPicPr>
          <p:cNvPr id="10" name="Picture 9" descr="15.5 MVC-pattern (16.5).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2052429"/>
            <a:ext cx="8355662" cy="3469310"/>
          </a:xfrm>
          <a:prstGeom prst="rect">
            <a:avLst/>
          </a:prstGeom>
        </p:spPr>
      </p:pic>
    </p:spTree>
    <p:extLst>
      <p:ext uri="{BB962C8B-B14F-4D97-AF65-F5344CB8AC3E}">
        <p14:creationId xmlns:p14="http://schemas.microsoft.com/office/powerpoint/2010/main" val="14468077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WAF features</a:t>
            </a:r>
          </a:p>
        </p:txBody>
      </p:sp>
      <p:sp>
        <p:nvSpPr>
          <p:cNvPr id="3" name="Content Placeholder 2"/>
          <p:cNvSpPr>
            <a:spLocks noGrp="1"/>
          </p:cNvSpPr>
          <p:nvPr>
            <p:ph idx="1"/>
          </p:nvPr>
        </p:nvSpPr>
        <p:spPr>
          <a:xfrm>
            <a:off x="457200" y="1532650"/>
            <a:ext cx="8229600" cy="4525963"/>
          </a:xfrm>
        </p:spPr>
        <p:txBody>
          <a:bodyPr/>
          <a:lstStyle/>
          <a:p>
            <a:r>
              <a:rPr lang="en-GB" sz="1800" i="1" dirty="0"/>
              <a:t>Security</a:t>
            </a:r>
            <a:r>
              <a:rPr lang="en-GB" sz="1800" dirty="0"/>
              <a:t> </a:t>
            </a:r>
          </a:p>
          <a:p>
            <a:pPr lvl="1"/>
            <a:r>
              <a:rPr lang="en-GB" sz="1600" dirty="0" err="1"/>
              <a:t>WAFs</a:t>
            </a:r>
            <a:r>
              <a:rPr lang="en-GB" sz="1600" dirty="0"/>
              <a:t> may include classes to help implement user authentication (login) and access.</a:t>
            </a:r>
          </a:p>
          <a:p>
            <a:r>
              <a:rPr lang="en-GB" sz="1800" i="1" dirty="0"/>
              <a:t>Dynamic web pages </a:t>
            </a:r>
          </a:p>
          <a:p>
            <a:pPr lvl="1"/>
            <a:r>
              <a:rPr lang="en-GB" sz="1600" dirty="0"/>
              <a:t>Classes are provided to help you define web page templates and to populate these dynamically from the system database.</a:t>
            </a:r>
          </a:p>
          <a:p>
            <a:r>
              <a:rPr lang="en-GB" sz="1800" i="1" dirty="0"/>
              <a:t>Database support</a:t>
            </a:r>
            <a:r>
              <a:rPr lang="en-GB" sz="1800" dirty="0"/>
              <a:t> </a:t>
            </a:r>
          </a:p>
          <a:p>
            <a:pPr lvl="1"/>
            <a:r>
              <a:rPr lang="en-GB" sz="1600" dirty="0"/>
              <a:t>The framework may provide classes that provide an abstract interface to different databases.</a:t>
            </a:r>
          </a:p>
          <a:p>
            <a:r>
              <a:rPr lang="en-GB" sz="1800" i="1" dirty="0"/>
              <a:t>Session management</a:t>
            </a:r>
            <a:r>
              <a:rPr lang="en-GB" sz="1800" dirty="0"/>
              <a:t> </a:t>
            </a:r>
          </a:p>
          <a:p>
            <a:pPr lvl="1"/>
            <a:r>
              <a:rPr lang="en-GB" sz="1600" dirty="0"/>
              <a:t>Classes to create and manage sessions (a number of interactions with the system by a user) are usually part of a WAF.</a:t>
            </a:r>
          </a:p>
          <a:p>
            <a:r>
              <a:rPr lang="en-GB" sz="1800" i="1" dirty="0"/>
              <a:t>User interaction</a:t>
            </a:r>
            <a:r>
              <a:rPr lang="en-GB" sz="1800" dirty="0"/>
              <a:t> </a:t>
            </a:r>
          </a:p>
          <a:p>
            <a:pPr lvl="1"/>
            <a:r>
              <a:rPr lang="en-GB" sz="1600" dirty="0"/>
              <a:t>Most web frameworks now provide AJAX support (</a:t>
            </a:r>
            <a:r>
              <a:rPr lang="en-GB" sz="1600" dirty="0" err="1"/>
              <a:t>Holdener</a:t>
            </a:r>
            <a:r>
              <a:rPr lang="en-GB" sz="1600" dirty="0"/>
              <a:t>, 2008), which allows more interactive web pages to be created.</a:t>
            </a:r>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22</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46695643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title"/>
          </p:nvPr>
        </p:nvSpPr>
        <p:spPr/>
        <p:txBody>
          <a:bodyPr/>
          <a:lstStyle/>
          <a:p>
            <a:r>
              <a:rPr lang="en-GB"/>
              <a:t>Extending frameworks</a:t>
            </a:r>
          </a:p>
        </p:txBody>
      </p:sp>
      <p:sp>
        <p:nvSpPr>
          <p:cNvPr id="124931" name="Rectangle 3"/>
          <p:cNvSpPr>
            <a:spLocks noGrp="1" noChangeArrowheads="1"/>
          </p:cNvSpPr>
          <p:nvPr>
            <p:ph idx="1"/>
          </p:nvPr>
        </p:nvSpPr>
        <p:spPr/>
        <p:txBody>
          <a:bodyPr lIns="91797" tIns="45898" rIns="91797" bIns="45898"/>
          <a:lstStyle/>
          <a:p>
            <a:r>
              <a:rPr lang="en-GB" sz="2300" dirty="0"/>
              <a:t>Frameworks are generic and are extended to create a more specific application or sub-system. They provide a skeleton architecture for the system.</a:t>
            </a:r>
          </a:p>
          <a:p>
            <a:r>
              <a:rPr lang="en-GB" sz="2300" dirty="0"/>
              <a:t>Extending the framework involves</a:t>
            </a:r>
          </a:p>
          <a:p>
            <a:pPr lvl="1"/>
            <a:r>
              <a:rPr lang="en-GB" sz="2100" dirty="0"/>
              <a:t>Adding concrete classes that inherit operations from abstract classes in the framework;</a:t>
            </a:r>
          </a:p>
          <a:p>
            <a:pPr lvl="1"/>
            <a:r>
              <a:rPr lang="en-GB" sz="2100" dirty="0"/>
              <a:t>Adding methods that are called in response to events that are recognised by the framework.</a:t>
            </a:r>
          </a:p>
          <a:p>
            <a:r>
              <a:rPr lang="en-GB" sz="2300" dirty="0"/>
              <a:t>Problem with frameworks is their complexity which means that it takes a long time to use them effectively.</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23</a:t>
            </a:fld>
            <a:endParaRPr lang="en-US"/>
          </a:p>
        </p:txBody>
      </p:sp>
    </p:spTree>
    <p:extLst>
      <p:ext uri="{BB962C8B-B14F-4D97-AF65-F5344CB8AC3E}">
        <p14:creationId xmlns:p14="http://schemas.microsoft.com/office/powerpoint/2010/main" val="5346153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Inversion of control in frameworks</a:t>
            </a:r>
            <a:r>
              <a:rPr lang="en-GB" dirty="0"/>
              <a:t> </a:t>
            </a:r>
            <a:endParaRPr lang="en-US" dirty="0"/>
          </a:p>
        </p:txBody>
      </p:sp>
      <p:pic>
        <p:nvPicPr>
          <p:cNvPr id="4" name="Content Placeholder 3" descr="16.6 Frameworks.eps"/>
          <p:cNvPicPr>
            <a:picLocks noGrp="1" noChangeAspect="1"/>
          </p:cNvPicPr>
          <p:nvPr>
            <p:ph idx="1"/>
          </p:nvPr>
        </p:nvPicPr>
        <p:blipFill>
          <a:blip r:embed="rId2"/>
          <a:srcRect t="-15481" b="-15481"/>
          <a:stretch>
            <a:fillRect/>
          </a:stretch>
        </p:blipFill>
        <p:spPr>
          <a:xfrm>
            <a:off x="-1037411" y="1600200"/>
            <a:ext cx="8229600" cy="4525963"/>
          </a:xfrm>
        </p:spPr>
      </p:pic>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24</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4768836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ChangeArrowheads="1"/>
          </p:cNvSpPr>
          <p:nvPr>
            <p:ph type="title"/>
          </p:nvPr>
        </p:nvSpPr>
        <p:spPr/>
        <p:txBody>
          <a:bodyPr/>
          <a:lstStyle/>
          <a:p>
            <a:r>
              <a:rPr lang="en-GB"/>
              <a:t>Framework classes</a:t>
            </a:r>
          </a:p>
        </p:txBody>
      </p:sp>
      <p:sp>
        <p:nvSpPr>
          <p:cNvPr id="104451" name="Rectangle 3"/>
          <p:cNvSpPr>
            <a:spLocks noGrp="1" noChangeArrowheads="1"/>
          </p:cNvSpPr>
          <p:nvPr>
            <p:ph idx="1"/>
          </p:nvPr>
        </p:nvSpPr>
        <p:spPr/>
        <p:txBody>
          <a:bodyPr lIns="91797" tIns="45898" rIns="91797" bIns="45898"/>
          <a:lstStyle/>
          <a:p>
            <a:pPr>
              <a:lnSpc>
                <a:spcPct val="90000"/>
              </a:lnSpc>
            </a:pPr>
            <a:r>
              <a:rPr lang="en-GB"/>
              <a:t>System infrastructure frameworks</a:t>
            </a:r>
          </a:p>
          <a:p>
            <a:pPr lvl="1">
              <a:lnSpc>
                <a:spcPct val="90000"/>
              </a:lnSpc>
            </a:pPr>
            <a:r>
              <a:rPr lang="en-GB"/>
              <a:t>Support the development of system infrastructures such as communications, user interfaces and compilers.</a:t>
            </a:r>
          </a:p>
          <a:p>
            <a:pPr>
              <a:lnSpc>
                <a:spcPct val="90000"/>
              </a:lnSpc>
            </a:pPr>
            <a:r>
              <a:rPr lang="en-GB"/>
              <a:t>Middleware integration frameworks</a:t>
            </a:r>
          </a:p>
          <a:p>
            <a:pPr lvl="1">
              <a:lnSpc>
                <a:spcPct val="90000"/>
              </a:lnSpc>
            </a:pPr>
            <a:r>
              <a:rPr lang="en-GB"/>
              <a:t>Standards and classes that support component communication and information exchange.</a:t>
            </a:r>
          </a:p>
          <a:p>
            <a:pPr>
              <a:lnSpc>
                <a:spcPct val="90000"/>
              </a:lnSpc>
            </a:pPr>
            <a:r>
              <a:rPr lang="en-GB"/>
              <a:t>Enterprise application frameworks</a:t>
            </a:r>
          </a:p>
          <a:p>
            <a:pPr lvl="1">
              <a:lnSpc>
                <a:spcPct val="90000"/>
              </a:lnSpc>
            </a:pPr>
            <a:r>
              <a:rPr lang="en-GB"/>
              <a:t>Support the development of specific types of application such as telecommunications or financial systems.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25</a:t>
            </a:fld>
            <a:endParaRPr lang="en-US"/>
          </a:p>
        </p:txBody>
      </p:sp>
    </p:spTree>
    <p:extLst>
      <p:ext uri="{BB962C8B-B14F-4D97-AF65-F5344CB8AC3E}">
        <p14:creationId xmlns:p14="http://schemas.microsoft.com/office/powerpoint/2010/main" val="27732135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xfrm>
            <a:off x="611188" y="2924175"/>
            <a:ext cx="8229600" cy="9271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ID" altLang="en-US">
                <a:latin typeface="Arial" charset="0"/>
                <a:cs typeface="Arial" charset="0"/>
              </a:rPr>
              <a:t>Terima kasih</a:t>
            </a:r>
            <a:endParaRPr lang="en-US" altLang="en-US">
              <a:latin typeface="Arial" charset="0"/>
              <a:cs typeface="Arial" charset="0"/>
            </a:endParaRPr>
          </a:p>
        </p:txBody>
      </p:sp>
    </p:spTree>
    <p:extLst>
      <p:ext uri="{BB962C8B-B14F-4D97-AF65-F5344CB8AC3E}">
        <p14:creationId xmlns:p14="http://schemas.microsoft.com/office/powerpoint/2010/main" val="1501480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r>
              <a:rPr lang="en-GB"/>
              <a:t>Software reuse</a:t>
            </a:r>
          </a:p>
        </p:txBody>
      </p:sp>
      <p:sp>
        <p:nvSpPr>
          <p:cNvPr id="97283" name="Rectangle 3"/>
          <p:cNvSpPr>
            <a:spLocks noGrp="1" noChangeArrowheads="1"/>
          </p:cNvSpPr>
          <p:nvPr>
            <p:ph idx="1"/>
          </p:nvPr>
        </p:nvSpPr>
        <p:spPr/>
        <p:txBody>
          <a:bodyPr lIns="91797" tIns="45898" rIns="91797" bIns="45898"/>
          <a:lstStyle/>
          <a:p>
            <a:r>
              <a:rPr lang="en-GB" dirty="0"/>
              <a:t>In most engineering disciplines, systems are designed by composing existing components that have been used in other systems.</a:t>
            </a:r>
          </a:p>
          <a:p>
            <a:r>
              <a:rPr lang="en-GB" dirty="0"/>
              <a:t>Software engineering has been more focused on original development but it is now recognised that to achieve better software, more quickly and at lower cost, we need a design process that is based on systematic software reuse.</a:t>
            </a:r>
          </a:p>
          <a:p>
            <a:r>
              <a:rPr lang="en-GB" dirty="0"/>
              <a:t>There has been a  major switch to reuse-based development over the past 10 years.</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3</a:t>
            </a:fld>
            <a:endParaRPr lang="en-US"/>
          </a:p>
        </p:txBody>
      </p:sp>
    </p:spTree>
    <p:extLst>
      <p:ext uri="{BB962C8B-B14F-4D97-AF65-F5344CB8AC3E}">
        <p14:creationId xmlns:p14="http://schemas.microsoft.com/office/powerpoint/2010/main" val="42170273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1" y="262912"/>
            <a:ext cx="8036071" cy="1109007"/>
          </a:xfrm>
          <a:noFill/>
          <a:ln/>
        </p:spPr>
        <p:txBody>
          <a:bodyPr lIns="90840" tIns="44623" rIns="90840" bIns="44623"/>
          <a:lstStyle/>
          <a:p>
            <a:r>
              <a:rPr lang="en-GB"/>
              <a:t>Reuse-based software engineering</a:t>
            </a:r>
          </a:p>
        </p:txBody>
      </p:sp>
      <p:sp>
        <p:nvSpPr>
          <p:cNvPr id="8195" name="Rectangle 3"/>
          <p:cNvSpPr>
            <a:spLocks noGrp="1" noChangeArrowheads="1"/>
          </p:cNvSpPr>
          <p:nvPr>
            <p:ph idx="1"/>
          </p:nvPr>
        </p:nvSpPr>
        <p:spPr>
          <a:xfrm>
            <a:off x="530850" y="1676258"/>
            <a:ext cx="8326205" cy="4130097"/>
          </a:xfrm>
          <a:noFill/>
          <a:ln/>
        </p:spPr>
        <p:txBody>
          <a:bodyPr lIns="90840" tIns="44623" rIns="90840" bIns="44623"/>
          <a:lstStyle/>
          <a:p>
            <a:pPr>
              <a:lnSpc>
                <a:spcPct val="90000"/>
              </a:lnSpc>
            </a:pPr>
            <a:r>
              <a:rPr lang="en-GB" dirty="0"/>
              <a:t>System reuse</a:t>
            </a:r>
          </a:p>
          <a:p>
            <a:pPr lvl="1">
              <a:lnSpc>
                <a:spcPct val="90000"/>
              </a:lnSpc>
            </a:pPr>
            <a:r>
              <a:rPr lang="en-GB" dirty="0"/>
              <a:t>Complete systems, which may include several application programs may be reused.</a:t>
            </a:r>
          </a:p>
          <a:p>
            <a:pPr>
              <a:lnSpc>
                <a:spcPct val="90000"/>
              </a:lnSpc>
            </a:pPr>
            <a:r>
              <a:rPr lang="en-GB" dirty="0"/>
              <a:t>Application reuse</a:t>
            </a:r>
          </a:p>
          <a:p>
            <a:pPr lvl="1">
              <a:lnSpc>
                <a:spcPct val="90000"/>
              </a:lnSpc>
            </a:pPr>
            <a:r>
              <a:rPr lang="en-GB" dirty="0"/>
              <a:t>An application may be reused either by incorporating it without change into other or by developing application families.</a:t>
            </a:r>
          </a:p>
          <a:p>
            <a:pPr>
              <a:lnSpc>
                <a:spcPct val="90000"/>
              </a:lnSpc>
            </a:pPr>
            <a:r>
              <a:rPr lang="en-GB" dirty="0"/>
              <a:t>Component reuse</a:t>
            </a:r>
          </a:p>
          <a:p>
            <a:pPr lvl="1">
              <a:lnSpc>
                <a:spcPct val="90000"/>
              </a:lnSpc>
            </a:pPr>
            <a:r>
              <a:rPr lang="en-GB" dirty="0"/>
              <a:t>Components of an application from sub-systems to single objects may be reused.  </a:t>
            </a:r>
          </a:p>
          <a:p>
            <a:pPr>
              <a:lnSpc>
                <a:spcPct val="90000"/>
              </a:lnSpc>
            </a:pPr>
            <a:r>
              <a:rPr lang="en-GB" dirty="0"/>
              <a:t>Object and function reuse</a:t>
            </a:r>
          </a:p>
          <a:p>
            <a:pPr lvl="1">
              <a:lnSpc>
                <a:spcPct val="90000"/>
              </a:lnSpc>
            </a:pPr>
            <a:r>
              <a:rPr lang="en-GB" dirty="0"/>
              <a:t>Small-scale software components that implement a single well-defined object or function may be reused.</a:t>
            </a:r>
          </a:p>
        </p:txBody>
      </p:sp>
      <p:sp>
        <p:nvSpPr>
          <p:cNvPr id="2" name="Date Placeholder 1"/>
          <p:cNvSpPr>
            <a:spLocks noGrp="1"/>
          </p:cNvSpPr>
          <p:nvPr>
            <p:ph type="dt" sz="half" idx="10"/>
          </p:nvPr>
        </p:nvSpPr>
        <p:spPr/>
        <p:txBody>
          <a:bodyPr/>
          <a:lstStyle/>
          <a:p>
            <a:r>
              <a:rPr lang="en-GB"/>
              <a:t>17/11/2014</a:t>
            </a:r>
            <a:endParaRPr lang="en-US"/>
          </a:p>
        </p:txBody>
      </p:sp>
      <p:sp>
        <p:nvSpPr>
          <p:cNvPr id="3" name="Footer Placeholder 2"/>
          <p:cNvSpPr>
            <a:spLocks noGrp="1"/>
          </p:cNvSpPr>
          <p:nvPr>
            <p:ph type="ftr" sz="quarter" idx="11"/>
          </p:nvPr>
        </p:nvSpPr>
        <p:spPr/>
        <p:txBody>
          <a:bodyPr/>
          <a:lstStyle/>
          <a:p>
            <a:r>
              <a:rPr lang="en-US"/>
              <a:t>Chapter 15 Software reuse</a:t>
            </a:r>
          </a:p>
        </p:txBody>
      </p:sp>
      <p:sp>
        <p:nvSpPr>
          <p:cNvPr id="4" name="Slide Number Placeholder 3"/>
          <p:cNvSpPr>
            <a:spLocks noGrp="1"/>
          </p:cNvSpPr>
          <p:nvPr>
            <p:ph type="sldNum" sz="quarter" idx="12"/>
          </p:nvPr>
        </p:nvSpPr>
        <p:spPr/>
        <p:txBody>
          <a:bodyPr/>
          <a:lstStyle/>
          <a:p>
            <a:fld id="{34CF8044-83D2-2543-8CEA-7F647DE98A9A}" type="slidenum">
              <a:rPr lang="en-US" smtClean="0"/>
              <a:pPr/>
              <a:t>4</a:t>
            </a:fld>
            <a:endParaRPr lang="en-US"/>
          </a:p>
        </p:txBody>
      </p:sp>
    </p:spTree>
    <p:extLst>
      <p:ext uri="{BB962C8B-B14F-4D97-AF65-F5344CB8AC3E}">
        <p14:creationId xmlns:p14="http://schemas.microsoft.com/office/powerpoint/2010/main" val="2482593923"/>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software reuse</a:t>
            </a:r>
            <a:r>
              <a:rPr lang="en-GB" dirty="0"/>
              <a:t> </a:t>
            </a:r>
            <a:endParaRPr lang="en-US" dirty="0"/>
          </a:p>
        </p:txBody>
      </p:sp>
      <p:graphicFrame>
        <p:nvGraphicFramePr>
          <p:cNvPr id="4" name="Content Placeholder 3"/>
          <p:cNvGraphicFramePr>
            <a:graphicFrameLocks noGrp="1"/>
          </p:cNvGraphicFramePr>
          <p:nvPr>
            <p:ph idx="1"/>
            <p:extLst/>
          </p:nvPr>
        </p:nvGraphicFramePr>
        <p:xfrm>
          <a:off x="457200" y="1768898"/>
          <a:ext cx="7811922" cy="3535045"/>
        </p:xfrm>
        <a:graphic>
          <a:graphicData uri="http://schemas.openxmlformats.org/drawingml/2006/table">
            <a:tbl>
              <a:tblPr firstRow="1" bandRow="1">
                <a:tableStyleId>{5C22544A-7EE6-4342-B048-85BDC9FD1C3A}</a:tableStyleId>
              </a:tblPr>
              <a:tblGrid>
                <a:gridCol w="2657041">
                  <a:extLst>
                    <a:ext uri="{9D8B030D-6E8A-4147-A177-3AD203B41FA5}">
                      <a16:colId xmlns:a16="http://schemas.microsoft.com/office/drawing/2014/main" val="20000"/>
                    </a:ext>
                  </a:extLst>
                </a:gridCol>
                <a:gridCol w="5154881">
                  <a:extLst>
                    <a:ext uri="{9D8B030D-6E8A-4147-A177-3AD203B41FA5}">
                      <a16:colId xmlns:a16="http://schemas.microsoft.com/office/drawing/2014/main" val="20001"/>
                    </a:ext>
                  </a:extLst>
                </a:gridCol>
              </a:tblGrid>
              <a:tr h="370840">
                <a:tc>
                  <a:txBody>
                    <a:bodyPr/>
                    <a:lstStyle/>
                    <a:p>
                      <a:pPr algn="just">
                        <a:spcAft>
                          <a:spcPts val="0"/>
                        </a:spcAft>
                      </a:pPr>
                      <a:r>
                        <a:rPr lang="en-GB" sz="1600" b="1" dirty="0">
                          <a:solidFill>
                            <a:srgbClr val="000000"/>
                          </a:solidFill>
                          <a:latin typeface="Arial"/>
                          <a:ea typeface="Times New Roman"/>
                          <a:cs typeface="Arial"/>
                        </a:rPr>
                        <a:t>Benefit</a:t>
                      </a:r>
                    </a:p>
                  </a:txBody>
                  <a:tcPr marL="73025" marR="73025" marT="73025" marB="73025"/>
                </a:tc>
                <a:tc>
                  <a:txBody>
                    <a:bodyPr/>
                    <a:lstStyle/>
                    <a:p>
                      <a:pPr algn="just">
                        <a:spcAft>
                          <a:spcPts val="0"/>
                        </a:spcAft>
                      </a:pPr>
                      <a:r>
                        <a:rPr lang="en-GB" sz="1600" b="1" dirty="0">
                          <a:solidFill>
                            <a:srgbClr val="000000"/>
                          </a:solidFill>
                          <a:latin typeface="Arial"/>
                          <a:ea typeface="Times New Roman"/>
                          <a:cs typeface="Arial"/>
                        </a:rPr>
                        <a:t>Explanation</a:t>
                      </a:r>
                    </a:p>
                  </a:txBody>
                  <a:tcPr marL="73025" marR="73025" marT="73025" marB="73025"/>
                </a:tc>
                <a:extLst>
                  <a:ext uri="{0D108BD9-81ED-4DB2-BD59-A6C34878D82A}">
                    <a16:rowId xmlns:a16="http://schemas.microsoft.com/office/drawing/2014/main" val="10000"/>
                  </a:ext>
                </a:extLst>
              </a:tr>
              <a:tr h="370840">
                <a:tc>
                  <a:txBody>
                    <a:bodyPr/>
                    <a:lstStyle/>
                    <a:p>
                      <a:pPr algn="just">
                        <a:spcAft>
                          <a:spcPts val="0"/>
                        </a:spcAft>
                      </a:pPr>
                      <a:r>
                        <a:rPr lang="en-GB" sz="1600" dirty="0">
                          <a:solidFill>
                            <a:srgbClr val="000000"/>
                          </a:solidFill>
                          <a:latin typeface="Arial"/>
                          <a:ea typeface="Times New Roman"/>
                          <a:cs typeface="Arial"/>
                        </a:rPr>
                        <a:t>Accelerated development</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Bringing a system to market as early as possible is often more important than overall development costs. Reusing software can speed up system production because both development and validation time may be reduced.</a:t>
                      </a:r>
                    </a:p>
                  </a:txBody>
                  <a:tcPr marL="73025" marR="73025" marT="0" marB="73025"/>
                </a:tc>
                <a:extLst>
                  <a:ext uri="{0D108BD9-81ED-4DB2-BD59-A6C34878D82A}">
                    <a16:rowId xmlns:a16="http://schemas.microsoft.com/office/drawing/2014/main" val="10001"/>
                  </a:ext>
                </a:extLst>
              </a:tr>
              <a:tr h="370840">
                <a:tc>
                  <a:txBody>
                    <a:bodyPr/>
                    <a:lstStyle/>
                    <a:p>
                      <a:pPr algn="just">
                        <a:spcAft>
                          <a:spcPts val="0"/>
                        </a:spcAft>
                      </a:pPr>
                      <a:r>
                        <a:rPr lang="en-GB" sz="1600" dirty="0">
                          <a:solidFill>
                            <a:srgbClr val="000000"/>
                          </a:solidFill>
                          <a:latin typeface="Arial"/>
                          <a:ea typeface="Times New Roman"/>
                          <a:cs typeface="Arial"/>
                        </a:rPr>
                        <a:t>Effective use of specialists</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Instead of doing the same work over and over again, application specialists can develop reusable software that encapsulates their knowledge.</a:t>
                      </a:r>
                    </a:p>
                  </a:txBody>
                  <a:tcPr marL="73025" marR="73025" marT="0" marB="73025"/>
                </a:tc>
                <a:extLst>
                  <a:ext uri="{0D108BD9-81ED-4DB2-BD59-A6C34878D82A}">
                    <a16:rowId xmlns:a16="http://schemas.microsoft.com/office/drawing/2014/main" val="10002"/>
                  </a:ext>
                </a:extLst>
              </a:tr>
              <a:tr h="370840">
                <a:tc>
                  <a:txBody>
                    <a:bodyPr/>
                    <a:lstStyle/>
                    <a:p>
                      <a:pPr algn="just">
                        <a:spcAft>
                          <a:spcPts val="0"/>
                        </a:spcAft>
                      </a:pPr>
                      <a:r>
                        <a:rPr lang="en-GB" sz="1600" dirty="0">
                          <a:solidFill>
                            <a:srgbClr val="000000"/>
                          </a:solidFill>
                          <a:latin typeface="Arial"/>
                          <a:ea typeface="Times New Roman"/>
                          <a:cs typeface="Arial"/>
                        </a:rPr>
                        <a:t>Increased dependability</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Reused software, which has been tried and tested in working systems, should be more dependable than new software. Its design and implementation faults should have been found and fixed. </a:t>
                      </a:r>
                    </a:p>
                  </a:txBody>
                  <a:tcPr marL="73025" marR="73025" marT="0" marB="73025"/>
                </a:tc>
                <a:extLst>
                  <a:ext uri="{0D108BD9-81ED-4DB2-BD59-A6C34878D82A}">
                    <a16:rowId xmlns:a16="http://schemas.microsoft.com/office/drawing/2014/main" val="10003"/>
                  </a:ext>
                </a:extLst>
              </a:tr>
            </a:tbl>
          </a:graphicData>
        </a:graphic>
      </p:graphicFrame>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5</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926881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Benefits of software reuse</a:t>
            </a:r>
            <a:r>
              <a:rPr lang="en-GB" dirty="0"/>
              <a:t> </a:t>
            </a:r>
            <a:endParaRPr lang="en-US" dirty="0"/>
          </a:p>
        </p:txBody>
      </p:sp>
      <p:graphicFrame>
        <p:nvGraphicFramePr>
          <p:cNvPr id="4" name="Content Placeholder 3"/>
          <p:cNvGraphicFramePr>
            <a:graphicFrameLocks noGrp="1"/>
          </p:cNvGraphicFramePr>
          <p:nvPr>
            <p:ph idx="1"/>
            <p:extLst/>
          </p:nvPr>
        </p:nvGraphicFramePr>
        <p:xfrm>
          <a:off x="457200" y="1999476"/>
          <a:ext cx="7974061" cy="4735195"/>
        </p:xfrm>
        <a:graphic>
          <a:graphicData uri="http://schemas.openxmlformats.org/drawingml/2006/table">
            <a:tbl>
              <a:tblPr firstRow="1" bandRow="1">
                <a:tableStyleId>{5C22544A-7EE6-4342-B048-85BDC9FD1C3A}</a:tableStyleId>
              </a:tblPr>
              <a:tblGrid>
                <a:gridCol w="2712188">
                  <a:extLst>
                    <a:ext uri="{9D8B030D-6E8A-4147-A177-3AD203B41FA5}">
                      <a16:colId xmlns:a16="http://schemas.microsoft.com/office/drawing/2014/main" val="20000"/>
                    </a:ext>
                  </a:extLst>
                </a:gridCol>
                <a:gridCol w="5261873">
                  <a:extLst>
                    <a:ext uri="{9D8B030D-6E8A-4147-A177-3AD203B41FA5}">
                      <a16:colId xmlns:a16="http://schemas.microsoft.com/office/drawing/2014/main" val="20001"/>
                    </a:ext>
                  </a:extLst>
                </a:gridCol>
              </a:tblGrid>
              <a:tr h="370840">
                <a:tc>
                  <a:txBody>
                    <a:bodyPr/>
                    <a:lstStyle/>
                    <a:p>
                      <a:pPr algn="just">
                        <a:spcAft>
                          <a:spcPts val="0"/>
                        </a:spcAft>
                      </a:pPr>
                      <a:r>
                        <a:rPr lang="en-GB" sz="1400" b="1" dirty="0">
                          <a:solidFill>
                            <a:srgbClr val="000000"/>
                          </a:solidFill>
                          <a:latin typeface="Arial"/>
                          <a:ea typeface="Times New Roman"/>
                          <a:cs typeface="Arial"/>
                        </a:rPr>
                        <a:t>Benefit</a:t>
                      </a:r>
                    </a:p>
                  </a:txBody>
                  <a:tcPr marL="73025" marR="73025" marT="73025" marB="73025"/>
                </a:tc>
                <a:tc>
                  <a:txBody>
                    <a:bodyPr/>
                    <a:lstStyle/>
                    <a:p>
                      <a:pPr algn="just">
                        <a:spcAft>
                          <a:spcPts val="0"/>
                        </a:spcAft>
                      </a:pPr>
                      <a:r>
                        <a:rPr lang="en-GB" sz="1400" b="1" dirty="0">
                          <a:solidFill>
                            <a:srgbClr val="000000"/>
                          </a:solidFill>
                          <a:latin typeface="Arial"/>
                          <a:ea typeface="Times New Roman"/>
                          <a:cs typeface="Arial"/>
                        </a:rPr>
                        <a:t>Explanation</a:t>
                      </a:r>
                    </a:p>
                  </a:txBody>
                  <a:tcPr marL="73025" marR="73025" marT="73025" marB="73025"/>
                </a:tc>
                <a:extLst>
                  <a:ext uri="{0D108BD9-81ED-4DB2-BD59-A6C34878D82A}">
                    <a16:rowId xmlns:a16="http://schemas.microsoft.com/office/drawing/2014/main" val="10000"/>
                  </a:ext>
                </a:extLst>
              </a:tr>
              <a:tr h="370840">
                <a:tc>
                  <a:txBody>
                    <a:bodyPr/>
                    <a:lstStyle/>
                    <a:p>
                      <a:pPr algn="just">
                        <a:spcAft>
                          <a:spcPts val="0"/>
                        </a:spcAft>
                      </a:pPr>
                      <a:r>
                        <a:rPr lang="en-GB" sz="1600" dirty="0">
                          <a:solidFill>
                            <a:srgbClr val="000000"/>
                          </a:solidFill>
                          <a:latin typeface="Arial"/>
                          <a:ea typeface="Times New Roman"/>
                          <a:cs typeface="Arial"/>
                        </a:rPr>
                        <a:t>Lower development costs</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Development costs are proportional to the size of the software being developed. Reusing software means that fewer lines of code have to be written.</a:t>
                      </a:r>
                    </a:p>
                  </a:txBody>
                  <a:tcPr marL="73025" marR="73025" marT="0" marB="73025"/>
                </a:tc>
                <a:extLst>
                  <a:ext uri="{0D108BD9-81ED-4DB2-BD59-A6C34878D82A}">
                    <a16:rowId xmlns:a16="http://schemas.microsoft.com/office/drawing/2014/main" val="10001"/>
                  </a:ext>
                </a:extLst>
              </a:tr>
              <a:tr h="370840">
                <a:tc>
                  <a:txBody>
                    <a:bodyPr/>
                    <a:lstStyle/>
                    <a:p>
                      <a:pPr algn="just">
                        <a:spcAft>
                          <a:spcPts val="0"/>
                        </a:spcAft>
                      </a:pPr>
                      <a:r>
                        <a:rPr lang="en-GB" sz="1600" dirty="0">
                          <a:solidFill>
                            <a:srgbClr val="000000"/>
                          </a:solidFill>
                          <a:latin typeface="Arial"/>
                          <a:ea typeface="Times New Roman"/>
                          <a:cs typeface="Arial"/>
                        </a:rPr>
                        <a:t>Reduced process risk</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The cost of existing software is already known, whereas the costs of development are always a matter of judgment. This is an important factor for project management because it reduces the margin of error in project cost estimation. This is particularly true when relatively large software components such as subsystems are reused.</a:t>
                      </a:r>
                    </a:p>
                  </a:txBody>
                  <a:tcPr marL="73025" marR="73025" marT="0" marB="73025"/>
                </a:tc>
                <a:extLst>
                  <a:ext uri="{0D108BD9-81ED-4DB2-BD59-A6C34878D82A}">
                    <a16:rowId xmlns:a16="http://schemas.microsoft.com/office/drawing/2014/main" val="10002"/>
                  </a:ext>
                </a:extLst>
              </a:tr>
              <a:tr h="370840">
                <a:tc>
                  <a:txBody>
                    <a:bodyPr/>
                    <a:lstStyle/>
                    <a:p>
                      <a:pPr algn="just">
                        <a:spcAft>
                          <a:spcPts val="0"/>
                        </a:spcAft>
                      </a:pPr>
                      <a:r>
                        <a:rPr lang="en-GB" sz="1600" dirty="0">
                          <a:solidFill>
                            <a:srgbClr val="000000"/>
                          </a:solidFill>
                          <a:latin typeface="Arial"/>
                          <a:ea typeface="Times New Roman"/>
                          <a:cs typeface="Arial"/>
                        </a:rPr>
                        <a:t>Standards compliance</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Some standards, such as user interface standards, can be implemented as a set of reusable components. For example, if menus in a user interface are implemented using reusable components, all applications present the same menu formats to users. The use of standard user interfaces improves dependability because users make fewer mistakes when presented with a familiar interface.</a:t>
                      </a:r>
                    </a:p>
                  </a:txBody>
                  <a:tcPr marL="73025" marR="73025" marT="0" marB="73025"/>
                </a:tc>
                <a:extLst>
                  <a:ext uri="{0D108BD9-81ED-4DB2-BD59-A6C34878D82A}">
                    <a16:rowId xmlns:a16="http://schemas.microsoft.com/office/drawing/2014/main" val="10003"/>
                  </a:ext>
                </a:extLst>
              </a:tr>
            </a:tbl>
          </a:graphicData>
        </a:graphic>
      </p:graphicFrame>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6</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4436349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reuse</a:t>
            </a:r>
            <a:r>
              <a:rPr lang="en-GB" dirty="0"/>
              <a:t> </a:t>
            </a:r>
            <a:endParaRPr lang="en-US" dirty="0"/>
          </a:p>
        </p:txBody>
      </p:sp>
      <p:graphicFrame>
        <p:nvGraphicFramePr>
          <p:cNvPr id="4" name="Content Placeholder 3"/>
          <p:cNvGraphicFramePr>
            <a:graphicFrameLocks noGrp="1"/>
          </p:cNvGraphicFramePr>
          <p:nvPr>
            <p:ph idx="1"/>
            <p:extLst/>
          </p:nvPr>
        </p:nvGraphicFramePr>
        <p:xfrm>
          <a:off x="457200" y="1748810"/>
          <a:ext cx="8014596" cy="4022725"/>
        </p:xfrm>
        <a:graphic>
          <a:graphicData uri="http://schemas.openxmlformats.org/drawingml/2006/table">
            <a:tbl>
              <a:tblPr firstRow="1" bandRow="1">
                <a:tableStyleId>{5C22544A-7EE6-4342-B048-85BDC9FD1C3A}</a:tableStyleId>
              </a:tblPr>
              <a:tblGrid>
                <a:gridCol w="2475961">
                  <a:extLst>
                    <a:ext uri="{9D8B030D-6E8A-4147-A177-3AD203B41FA5}">
                      <a16:colId xmlns:a16="http://schemas.microsoft.com/office/drawing/2014/main" val="20000"/>
                    </a:ext>
                  </a:extLst>
                </a:gridCol>
                <a:gridCol w="5538635">
                  <a:extLst>
                    <a:ext uri="{9D8B030D-6E8A-4147-A177-3AD203B41FA5}">
                      <a16:colId xmlns:a16="http://schemas.microsoft.com/office/drawing/2014/main" val="20001"/>
                    </a:ext>
                  </a:extLst>
                </a:gridCol>
              </a:tblGrid>
              <a:tr h="370840">
                <a:tc>
                  <a:txBody>
                    <a:bodyPr/>
                    <a:lstStyle/>
                    <a:p>
                      <a:pPr algn="just">
                        <a:spcAft>
                          <a:spcPts val="0"/>
                        </a:spcAft>
                      </a:pPr>
                      <a:r>
                        <a:rPr lang="en-GB" sz="1600" b="1" dirty="0">
                          <a:solidFill>
                            <a:srgbClr val="000000"/>
                          </a:solidFill>
                          <a:latin typeface="Arial"/>
                          <a:ea typeface="Times New Roman"/>
                          <a:cs typeface="Arial"/>
                        </a:rPr>
                        <a:t>Problem</a:t>
                      </a:r>
                    </a:p>
                  </a:txBody>
                  <a:tcPr marL="73025" marR="73025" marT="73025" marB="73025"/>
                </a:tc>
                <a:tc>
                  <a:txBody>
                    <a:bodyPr/>
                    <a:lstStyle/>
                    <a:p>
                      <a:pPr algn="just">
                        <a:spcAft>
                          <a:spcPts val="0"/>
                        </a:spcAft>
                      </a:pPr>
                      <a:r>
                        <a:rPr lang="en-GB" sz="1600" b="1" dirty="0">
                          <a:solidFill>
                            <a:srgbClr val="000000"/>
                          </a:solidFill>
                          <a:latin typeface="Arial"/>
                          <a:ea typeface="Times New Roman"/>
                          <a:cs typeface="Arial"/>
                        </a:rPr>
                        <a:t>Explanation</a:t>
                      </a:r>
                    </a:p>
                  </a:txBody>
                  <a:tcPr marL="73025" marR="73025" marT="73025" marB="73025"/>
                </a:tc>
                <a:extLst>
                  <a:ext uri="{0D108BD9-81ED-4DB2-BD59-A6C34878D82A}">
                    <a16:rowId xmlns:a16="http://schemas.microsoft.com/office/drawing/2014/main" val="10000"/>
                  </a:ext>
                </a:extLst>
              </a:tr>
              <a:tr h="370840">
                <a:tc>
                  <a:txBody>
                    <a:bodyPr/>
                    <a:lstStyle/>
                    <a:p>
                      <a:pPr algn="l">
                        <a:spcAft>
                          <a:spcPts val="0"/>
                        </a:spcAft>
                      </a:pPr>
                      <a:r>
                        <a:rPr lang="en-GB" sz="1600" dirty="0">
                          <a:solidFill>
                            <a:srgbClr val="000000"/>
                          </a:solidFill>
                          <a:latin typeface="Arial"/>
                          <a:ea typeface="Times New Roman"/>
                          <a:cs typeface="Arial"/>
                        </a:rPr>
                        <a:t>Creating, maintaining, and using a component library</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Populating a reusable component library and ensuring the software developers can use this library can be expensive. Development processes have to be adapted to ensure that the library is used. </a:t>
                      </a:r>
                    </a:p>
                  </a:txBody>
                  <a:tcPr marL="73025" marR="73025" marT="0" marB="73025"/>
                </a:tc>
                <a:extLst>
                  <a:ext uri="{0D108BD9-81ED-4DB2-BD59-A6C34878D82A}">
                    <a16:rowId xmlns:a16="http://schemas.microsoft.com/office/drawing/2014/main" val="10001"/>
                  </a:ext>
                </a:extLst>
              </a:tr>
              <a:tr h="370840">
                <a:tc>
                  <a:txBody>
                    <a:bodyPr/>
                    <a:lstStyle/>
                    <a:p>
                      <a:pPr algn="l">
                        <a:spcAft>
                          <a:spcPts val="0"/>
                        </a:spcAft>
                      </a:pPr>
                      <a:r>
                        <a:rPr lang="en-GB" sz="1600">
                          <a:solidFill>
                            <a:srgbClr val="000000"/>
                          </a:solidFill>
                          <a:latin typeface="Arial"/>
                          <a:ea typeface="Times New Roman"/>
                          <a:cs typeface="Arial"/>
                        </a:rPr>
                        <a:t>Finding, understanding, and adapting reusable components</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Software components have to be discovered in a library, understood and, sometimes, adapted to work in a new environment. Engineers must be reasonably confident of finding a component in the library before they include a component search as part of their normal development process. </a:t>
                      </a:r>
                    </a:p>
                  </a:txBody>
                  <a:tcPr marL="73025" marR="73025" marT="0" marB="73025"/>
                </a:tc>
                <a:extLst>
                  <a:ext uri="{0D108BD9-81ED-4DB2-BD59-A6C34878D82A}">
                    <a16:rowId xmlns:a16="http://schemas.microsoft.com/office/drawing/2014/main" val="10002"/>
                  </a:ext>
                </a:extLst>
              </a:tr>
              <a:tr h="370840">
                <a:tc>
                  <a:txBody>
                    <a:bodyPr/>
                    <a:lstStyle/>
                    <a:p>
                      <a:pPr algn="l">
                        <a:spcAft>
                          <a:spcPts val="0"/>
                        </a:spcAft>
                      </a:pPr>
                      <a:r>
                        <a:rPr lang="en-GB" sz="1600" dirty="0">
                          <a:solidFill>
                            <a:srgbClr val="000000"/>
                          </a:solidFill>
                          <a:latin typeface="Arial"/>
                          <a:ea typeface="Times New Roman"/>
                          <a:cs typeface="Arial"/>
                        </a:rPr>
                        <a:t>Increased maintenance costs</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If the source code of a reused software system or component is not available then maintenance costs may be higher because the reused elements of the system may become increasingly incompatible with system changes.</a:t>
                      </a:r>
                    </a:p>
                  </a:txBody>
                  <a:tcPr marL="73025" marR="73025" marT="0" marB="73025"/>
                </a:tc>
                <a:extLst>
                  <a:ext uri="{0D108BD9-81ED-4DB2-BD59-A6C34878D82A}">
                    <a16:rowId xmlns:a16="http://schemas.microsoft.com/office/drawing/2014/main" val="10003"/>
                  </a:ext>
                </a:extLst>
              </a:tr>
            </a:tbl>
          </a:graphicData>
        </a:graphic>
      </p:graphicFrame>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7</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3788698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Problems with reuse</a:t>
            </a:r>
            <a:r>
              <a:rPr lang="en-GB" dirty="0"/>
              <a:t> </a:t>
            </a:r>
            <a:endParaRPr lang="en-US" dirty="0"/>
          </a:p>
        </p:txBody>
      </p:sp>
      <p:graphicFrame>
        <p:nvGraphicFramePr>
          <p:cNvPr id="4" name="Content Placeholder 3"/>
          <p:cNvGraphicFramePr>
            <a:graphicFrameLocks noGrp="1"/>
          </p:cNvGraphicFramePr>
          <p:nvPr>
            <p:ph idx="1"/>
            <p:extLst/>
          </p:nvPr>
        </p:nvGraphicFramePr>
        <p:xfrm>
          <a:off x="457200" y="1937950"/>
          <a:ext cx="7906503" cy="3462020"/>
        </p:xfrm>
        <a:graphic>
          <a:graphicData uri="http://schemas.openxmlformats.org/drawingml/2006/table">
            <a:tbl>
              <a:tblPr firstRow="1" bandRow="1">
                <a:tableStyleId>{5C22544A-7EE6-4342-B048-85BDC9FD1C3A}</a:tableStyleId>
              </a:tblPr>
              <a:tblGrid>
                <a:gridCol w="2442568">
                  <a:extLst>
                    <a:ext uri="{9D8B030D-6E8A-4147-A177-3AD203B41FA5}">
                      <a16:colId xmlns:a16="http://schemas.microsoft.com/office/drawing/2014/main" val="20000"/>
                    </a:ext>
                  </a:extLst>
                </a:gridCol>
                <a:gridCol w="5463935">
                  <a:extLst>
                    <a:ext uri="{9D8B030D-6E8A-4147-A177-3AD203B41FA5}">
                      <a16:colId xmlns:a16="http://schemas.microsoft.com/office/drawing/2014/main" val="20001"/>
                    </a:ext>
                  </a:extLst>
                </a:gridCol>
              </a:tblGrid>
              <a:tr h="370840">
                <a:tc>
                  <a:txBody>
                    <a:bodyPr/>
                    <a:lstStyle/>
                    <a:p>
                      <a:pPr algn="just">
                        <a:spcAft>
                          <a:spcPts val="0"/>
                        </a:spcAft>
                      </a:pPr>
                      <a:r>
                        <a:rPr lang="en-GB" sz="1600" b="1" dirty="0">
                          <a:solidFill>
                            <a:srgbClr val="000000"/>
                          </a:solidFill>
                          <a:latin typeface="Arial"/>
                          <a:ea typeface="Times New Roman"/>
                          <a:cs typeface="Arial"/>
                        </a:rPr>
                        <a:t>Problem</a:t>
                      </a:r>
                    </a:p>
                  </a:txBody>
                  <a:tcPr marL="73025" marR="73025" marT="73025" marB="73025"/>
                </a:tc>
                <a:tc>
                  <a:txBody>
                    <a:bodyPr/>
                    <a:lstStyle/>
                    <a:p>
                      <a:pPr algn="just">
                        <a:spcAft>
                          <a:spcPts val="0"/>
                        </a:spcAft>
                      </a:pPr>
                      <a:r>
                        <a:rPr lang="en-GB" sz="1600" b="1" dirty="0">
                          <a:solidFill>
                            <a:srgbClr val="000000"/>
                          </a:solidFill>
                          <a:latin typeface="Arial"/>
                          <a:ea typeface="Times New Roman"/>
                          <a:cs typeface="Arial"/>
                        </a:rPr>
                        <a:t>Explanation</a:t>
                      </a:r>
                    </a:p>
                  </a:txBody>
                  <a:tcPr marL="73025" marR="73025" marT="73025" marB="73025"/>
                </a:tc>
                <a:extLst>
                  <a:ext uri="{0D108BD9-81ED-4DB2-BD59-A6C34878D82A}">
                    <a16:rowId xmlns:a16="http://schemas.microsoft.com/office/drawing/2014/main" val="10000"/>
                  </a:ext>
                </a:extLst>
              </a:tr>
              <a:tr h="370840">
                <a:tc>
                  <a:txBody>
                    <a:bodyPr/>
                    <a:lstStyle/>
                    <a:p>
                      <a:pPr algn="l">
                        <a:spcAft>
                          <a:spcPts val="0"/>
                        </a:spcAft>
                      </a:pPr>
                      <a:r>
                        <a:rPr lang="en-GB" sz="1600" dirty="0">
                          <a:solidFill>
                            <a:srgbClr val="000000"/>
                          </a:solidFill>
                          <a:latin typeface="Arial"/>
                          <a:ea typeface="Times New Roman"/>
                          <a:cs typeface="Arial"/>
                        </a:rPr>
                        <a:t>Lack of tool support</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Some software tools do not support development with reuse. It may be difficult or impossible to integrate these tools with a component library system. The software process assumed by these tools may not take reuse into account. This is particularly true for tools that support embedded systems engineering, less so for object-oriented development tools.</a:t>
                      </a:r>
                    </a:p>
                  </a:txBody>
                  <a:tcPr marL="73025" marR="73025" marT="0" marB="73025"/>
                </a:tc>
                <a:extLst>
                  <a:ext uri="{0D108BD9-81ED-4DB2-BD59-A6C34878D82A}">
                    <a16:rowId xmlns:a16="http://schemas.microsoft.com/office/drawing/2014/main" val="10001"/>
                  </a:ext>
                </a:extLst>
              </a:tr>
              <a:tr h="370840">
                <a:tc>
                  <a:txBody>
                    <a:bodyPr/>
                    <a:lstStyle/>
                    <a:p>
                      <a:pPr algn="l">
                        <a:spcAft>
                          <a:spcPts val="0"/>
                        </a:spcAft>
                      </a:pPr>
                      <a:r>
                        <a:rPr lang="en-GB" sz="1600">
                          <a:solidFill>
                            <a:srgbClr val="000000"/>
                          </a:solidFill>
                          <a:latin typeface="Arial"/>
                          <a:ea typeface="Times New Roman"/>
                          <a:cs typeface="Arial"/>
                        </a:rPr>
                        <a:t>Not-invented-here syndrome</a:t>
                      </a:r>
                    </a:p>
                  </a:txBody>
                  <a:tcPr marL="73025" marR="73025" marT="0" marB="73025"/>
                </a:tc>
                <a:tc>
                  <a:txBody>
                    <a:bodyPr/>
                    <a:lstStyle/>
                    <a:p>
                      <a:pPr algn="just">
                        <a:spcAft>
                          <a:spcPts val="0"/>
                        </a:spcAft>
                      </a:pPr>
                      <a:r>
                        <a:rPr lang="en-GB" sz="1600" dirty="0">
                          <a:solidFill>
                            <a:srgbClr val="000000"/>
                          </a:solidFill>
                          <a:latin typeface="Arial"/>
                          <a:ea typeface="Times New Roman"/>
                          <a:cs typeface="Arial"/>
                        </a:rPr>
                        <a:t>Some software engineers prefer to rewrite components because they believe they can improve on them. This is partly to do with trust and partly to do with the fact that writing original software is seen as more challenging than reusing other people’s software.</a:t>
                      </a:r>
                    </a:p>
                  </a:txBody>
                  <a:tcPr marL="73025" marR="73025" marT="0" marB="73025"/>
                </a:tc>
                <a:extLst>
                  <a:ext uri="{0D108BD9-81ED-4DB2-BD59-A6C34878D82A}">
                    <a16:rowId xmlns:a16="http://schemas.microsoft.com/office/drawing/2014/main" val="10002"/>
                  </a:ext>
                </a:extLst>
              </a:tr>
            </a:tbl>
          </a:graphicData>
        </a:graphic>
      </p:graphicFrame>
      <p:sp>
        <p:nvSpPr>
          <p:cNvPr id="6" name="Footer Placeholder 5"/>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8</a:t>
            </a:fld>
            <a:endParaRPr lang="en-US"/>
          </a:p>
        </p:txBody>
      </p:sp>
      <p:sp>
        <p:nvSpPr>
          <p:cNvPr id="3" name="Date Placeholder 2"/>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2805440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72899"/>
            <a:ext cx="8229600" cy="1143000"/>
          </a:xfrm>
        </p:spPr>
        <p:txBody>
          <a:bodyPr/>
          <a:lstStyle/>
          <a:p>
            <a:pPr algn="ctr"/>
            <a:r>
              <a:rPr lang="en-US" dirty="0"/>
              <a:t>The reuse landscape</a:t>
            </a:r>
          </a:p>
        </p:txBody>
      </p:sp>
      <p:sp>
        <p:nvSpPr>
          <p:cNvPr id="3" name="Content Placeholder 2"/>
          <p:cNvSpPr>
            <a:spLocks noGrp="1"/>
          </p:cNvSpPr>
          <p:nvPr>
            <p:ph idx="1"/>
          </p:nvPr>
        </p:nvSpPr>
        <p:spPr/>
        <p:txBody>
          <a:bodyPr/>
          <a:lstStyle/>
          <a:p>
            <a:endParaRPr lang="en-US"/>
          </a:p>
        </p:txBody>
      </p:sp>
      <p:sp>
        <p:nvSpPr>
          <p:cNvPr id="4" name="Footer Placeholder 3"/>
          <p:cNvSpPr>
            <a:spLocks noGrp="1"/>
          </p:cNvSpPr>
          <p:nvPr>
            <p:ph type="ftr" sz="quarter" idx="11"/>
          </p:nvPr>
        </p:nvSpPr>
        <p:spPr/>
        <p:txBody>
          <a:bodyPr/>
          <a:lstStyle/>
          <a:p>
            <a:r>
              <a:rPr lang="en-US"/>
              <a:t>Chapter 15 Software reuse</a:t>
            </a:r>
          </a:p>
        </p:txBody>
      </p:sp>
      <p:sp>
        <p:nvSpPr>
          <p:cNvPr id="5" name="Slide Number Placeholder 4"/>
          <p:cNvSpPr>
            <a:spLocks noGrp="1"/>
          </p:cNvSpPr>
          <p:nvPr>
            <p:ph type="sldNum" sz="quarter" idx="12"/>
          </p:nvPr>
        </p:nvSpPr>
        <p:spPr/>
        <p:txBody>
          <a:bodyPr/>
          <a:lstStyle/>
          <a:p>
            <a:fld id="{34CF8044-83D2-2543-8CEA-7F647DE98A9A}" type="slidenum">
              <a:rPr lang="en-US" smtClean="0"/>
              <a:pPr/>
              <a:t>9</a:t>
            </a:fld>
            <a:endParaRPr lang="en-US"/>
          </a:p>
        </p:txBody>
      </p:sp>
      <p:sp>
        <p:nvSpPr>
          <p:cNvPr id="6" name="Date Placeholder 5"/>
          <p:cNvSpPr>
            <a:spLocks noGrp="1"/>
          </p:cNvSpPr>
          <p:nvPr>
            <p:ph type="dt" sz="half" idx="10"/>
          </p:nvPr>
        </p:nvSpPr>
        <p:spPr/>
        <p:txBody>
          <a:bodyPr/>
          <a:lstStyle/>
          <a:p>
            <a:r>
              <a:rPr lang="en-GB"/>
              <a:t>17/11/2014</a:t>
            </a:r>
            <a:endParaRPr lang="en-US"/>
          </a:p>
        </p:txBody>
      </p:sp>
    </p:spTree>
    <p:extLst>
      <p:ext uri="{BB962C8B-B14F-4D97-AF65-F5344CB8AC3E}">
        <p14:creationId xmlns:p14="http://schemas.microsoft.com/office/powerpoint/2010/main" val="1839793644"/>
      </p:ext>
    </p:extLst>
  </p:cSld>
  <p:clrMapOvr>
    <a:masterClrMapping/>
  </p:clrMapOvr>
</p:sld>
</file>

<file path=ppt/theme/theme1.xml><?xml version="1.0" encoding="utf-8"?>
<a:theme xmlns:a="http://schemas.openxmlformats.org/drawingml/2006/main" name="0-Blanko-PPT-sesi-2-14 bar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0-Blanko-PPT-sesi-2-14 baru</Template>
  <TotalTime>32</TotalTime>
  <Words>1753</Words>
  <Application>Microsoft Macintosh PowerPoint</Application>
  <PresentationFormat>On-screen Show (4:3)</PresentationFormat>
  <Paragraphs>227</Paragraphs>
  <Slides>26</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Courier New</vt:lpstr>
      <vt:lpstr>Formata Regular</vt:lpstr>
      <vt:lpstr>Times New Roman</vt:lpstr>
      <vt:lpstr>0-Blanko-PPT-sesi-2-14 baru</vt:lpstr>
      <vt:lpstr>Dr. Fransiskus Adikara, S.Kom, MMSI</vt:lpstr>
      <vt:lpstr>Topics covered</vt:lpstr>
      <vt:lpstr>Software reuse</vt:lpstr>
      <vt:lpstr>Reuse-based software engineering</vt:lpstr>
      <vt:lpstr>Benefits of software reuse </vt:lpstr>
      <vt:lpstr>Benefits of software reuse </vt:lpstr>
      <vt:lpstr>Problems with reuse </vt:lpstr>
      <vt:lpstr>Problems with reuse </vt:lpstr>
      <vt:lpstr>The reuse landscape</vt:lpstr>
      <vt:lpstr>The reuse landscape</vt:lpstr>
      <vt:lpstr>The reuse landscape </vt:lpstr>
      <vt:lpstr>Approaches that support software reuse </vt:lpstr>
      <vt:lpstr>Approaches that support software reuse </vt:lpstr>
      <vt:lpstr>Approaches that support software reuse </vt:lpstr>
      <vt:lpstr>Reuse planning factors</vt:lpstr>
      <vt:lpstr>Application frameworks</vt:lpstr>
      <vt:lpstr>Framework definition</vt:lpstr>
      <vt:lpstr>Application frameworks</vt:lpstr>
      <vt:lpstr>Web application frameworks</vt:lpstr>
      <vt:lpstr>Model-view controller</vt:lpstr>
      <vt:lpstr>The Model-View-Controller pattern </vt:lpstr>
      <vt:lpstr>WAF features</vt:lpstr>
      <vt:lpstr>Extending frameworks</vt:lpstr>
      <vt:lpstr>Inversion of control in frameworks </vt:lpstr>
      <vt:lpstr>Framework classes</vt:lpstr>
      <vt:lpstr>Terima kasih</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Mulyo.W</dc:creator>
  <cp:lastModifiedBy>Fransiskus Adikara</cp:lastModifiedBy>
  <cp:revision>18</cp:revision>
  <dcterms:created xsi:type="dcterms:W3CDTF">2019-09-13T08:37:31Z</dcterms:created>
  <dcterms:modified xsi:type="dcterms:W3CDTF">2019-09-14T05:36:07Z</dcterms:modified>
</cp:coreProperties>
</file>