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7"/>
  </p:notesMasterIdLst>
  <p:sldIdLst>
    <p:sldId id="283" r:id="rId2"/>
    <p:sldId id="312" r:id="rId3"/>
    <p:sldId id="288" r:id="rId4"/>
    <p:sldId id="319" r:id="rId5"/>
    <p:sldId id="320" r:id="rId6"/>
    <p:sldId id="289" r:id="rId7"/>
    <p:sldId id="291" r:id="rId8"/>
    <p:sldId id="264" r:id="rId9"/>
    <p:sldId id="263" r:id="rId10"/>
    <p:sldId id="295" r:id="rId11"/>
    <p:sldId id="321" r:id="rId12"/>
    <p:sldId id="265" r:id="rId13"/>
    <p:sldId id="294" r:id="rId14"/>
    <p:sldId id="293" r:id="rId15"/>
    <p:sldId id="266" r:id="rId16"/>
    <p:sldId id="296" r:id="rId17"/>
    <p:sldId id="315" r:id="rId18"/>
    <p:sldId id="297" r:id="rId19"/>
    <p:sldId id="299" r:id="rId20"/>
    <p:sldId id="298" r:id="rId21"/>
    <p:sldId id="322" r:id="rId22"/>
    <p:sldId id="267" r:id="rId23"/>
    <p:sldId id="301" r:id="rId24"/>
    <p:sldId id="268" r:id="rId25"/>
    <p:sldId id="302" r:id="rId26"/>
    <p:sldId id="303" r:id="rId27"/>
    <p:sldId id="304" r:id="rId28"/>
    <p:sldId id="305" r:id="rId29"/>
    <p:sldId id="269" r:id="rId30"/>
    <p:sldId id="311" r:id="rId31"/>
    <p:sldId id="270" r:id="rId32"/>
    <p:sldId id="306" r:id="rId33"/>
    <p:sldId id="313" r:id="rId34"/>
    <p:sldId id="307" r:id="rId35"/>
    <p:sldId id="300" r:id="rId3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FF"/>
    <a:srgbClr val="FF99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643"/>
  </p:normalViewPr>
  <p:slideViewPr>
    <p:cSldViewPr>
      <p:cViewPr varScale="1">
        <p:scale>
          <a:sx n="120" d="100"/>
          <a:sy n="120" d="100"/>
        </p:scale>
        <p:origin x="1400" y="17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E51EEAD-98A3-F043-9ED3-15648C2D8BA3}" type="datetimeFigureOut">
              <a:rPr lang="en-US" smtClean="0"/>
              <a:t>9/14/19</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F4A37E1-FB94-724D-85A5-AD4C26EF1AFB}" type="slidenum">
              <a:rPr lang="en-US" smtClean="0"/>
              <a:t>‹#›</a:t>
            </a:fld>
            <a:endParaRPr lang="en-US"/>
          </a:p>
        </p:txBody>
      </p:sp>
    </p:spTree>
    <p:extLst>
      <p:ext uri="{BB962C8B-B14F-4D97-AF65-F5344CB8AC3E}">
        <p14:creationId xmlns:p14="http://schemas.microsoft.com/office/powerpoint/2010/main" val="17749797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9845294-65F0-1C43-8615-5C554797DD0F}" type="slidenum">
              <a:rPr lang="en-US" smtClean="0"/>
              <a:pPr/>
              <a:t>28</a:t>
            </a:fld>
            <a:endParaRPr lang="en-US"/>
          </a:p>
        </p:txBody>
      </p:sp>
    </p:spTree>
    <p:extLst>
      <p:ext uri="{BB962C8B-B14F-4D97-AF65-F5344CB8AC3E}">
        <p14:creationId xmlns:p14="http://schemas.microsoft.com/office/powerpoint/2010/main" val="12286380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2896952" y="1124744"/>
            <a:ext cx="5542384" cy="1037977"/>
          </a:xfrm>
          <a:prstGeom prst="rect">
            <a:avLst/>
          </a:prstGeom>
        </p:spPr>
        <p:txBody>
          <a:bodyPr/>
          <a:lstStyle>
            <a:lvl1pPr>
              <a:defRPr>
                <a:solidFill>
                  <a:schemeClr val="bg1"/>
                </a:solidFill>
              </a:defRPr>
            </a:lvl1pPr>
          </a:lstStyle>
          <a:p>
            <a:r>
              <a:rPr lang="en-US" dirty="0" err="1"/>
              <a:t>Nama</a:t>
            </a:r>
            <a:r>
              <a:rPr lang="en-US" dirty="0"/>
              <a:t> </a:t>
            </a:r>
            <a:r>
              <a:rPr lang="en-US" dirty="0" err="1"/>
              <a:t>Dosen</a:t>
            </a:r>
            <a:endParaRPr lang="en-US" dirty="0"/>
          </a:p>
        </p:txBody>
      </p:sp>
      <p:sp>
        <p:nvSpPr>
          <p:cNvPr id="3" name="Subtitle 2"/>
          <p:cNvSpPr>
            <a:spLocks noGrp="1"/>
          </p:cNvSpPr>
          <p:nvPr>
            <p:ph type="subTitle" idx="1" hasCustomPrompt="1"/>
          </p:nvPr>
        </p:nvSpPr>
        <p:spPr>
          <a:xfrm>
            <a:off x="3059832" y="3573016"/>
            <a:ext cx="5360640" cy="432048"/>
          </a:xfrm>
          <a:prstGeom prst="rect">
            <a:avLst/>
          </a:prstGeom>
        </p:spPr>
        <p:txBody>
          <a:bodyPr/>
          <a:lstStyle>
            <a:lvl1pPr marL="0" indent="0" algn="ctr">
              <a:buNone/>
              <a:defRPr baseline="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d-ID" dirty="0"/>
              <a:t>SESI PERKULIHAN</a:t>
            </a:r>
            <a:endParaRPr lang="en-US" dirty="0"/>
          </a:p>
        </p:txBody>
      </p:sp>
      <p:sp>
        <p:nvSpPr>
          <p:cNvPr id="4" name="Subtitle 2"/>
          <p:cNvSpPr txBox="1">
            <a:spLocks/>
          </p:cNvSpPr>
          <p:nvPr userDrawn="1"/>
        </p:nvSpPr>
        <p:spPr>
          <a:xfrm>
            <a:off x="2987824" y="5132412"/>
            <a:ext cx="5360640" cy="456828"/>
          </a:xfrm>
          <a:prstGeom prst="rect">
            <a:avLst/>
          </a:prstGeom>
        </p:spPr>
        <p:txBody>
          <a:bodyPr/>
          <a:lstStyle>
            <a:lvl1pPr marL="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endParaRPr lang="en-US" dirty="0">
              <a:solidFill>
                <a:schemeClr val="tx1"/>
              </a:solidFill>
            </a:endParaRPr>
          </a:p>
        </p:txBody>
      </p:sp>
      <p:sp>
        <p:nvSpPr>
          <p:cNvPr id="5" name="Subtitle 2"/>
          <p:cNvSpPr txBox="1">
            <a:spLocks/>
          </p:cNvSpPr>
          <p:nvPr userDrawn="1"/>
        </p:nvSpPr>
        <p:spPr>
          <a:xfrm>
            <a:off x="2969888" y="4916388"/>
            <a:ext cx="5360640" cy="432048"/>
          </a:xfrm>
          <a:prstGeom prst="rect">
            <a:avLst/>
          </a:prstGeom>
        </p:spPr>
        <p:txBody>
          <a:bodyPr/>
          <a:lstStyle>
            <a:lvl1pPr marL="0" indent="0" algn="ctr" defTabSz="914400" rtl="0" eaLnBrk="1" latinLnBrk="0" hangingPunct="1">
              <a:spcBef>
                <a:spcPct val="20000"/>
              </a:spcBef>
              <a:buFont typeface="Arial" pitchFamily="34" charset="0"/>
              <a:buNone/>
              <a:defRPr sz="2000" kern="1200">
                <a:solidFill>
                  <a:schemeClr val="tx1"/>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endParaRPr lang="en-US" dirty="0"/>
          </a:p>
        </p:txBody>
      </p:sp>
      <p:sp>
        <p:nvSpPr>
          <p:cNvPr id="8" name="Text Placeholder 7"/>
          <p:cNvSpPr>
            <a:spLocks noGrp="1"/>
          </p:cNvSpPr>
          <p:nvPr>
            <p:ph type="body" sz="quarter" idx="10" hasCustomPrompt="1"/>
          </p:nvPr>
        </p:nvSpPr>
        <p:spPr>
          <a:xfrm>
            <a:off x="3635896" y="2204864"/>
            <a:ext cx="4176713" cy="720725"/>
          </a:xfrm>
          <a:prstGeom prst="rect">
            <a:avLst/>
          </a:prstGeom>
        </p:spPr>
        <p:txBody>
          <a:bodyPr/>
          <a:lstStyle>
            <a:lvl1pPr>
              <a:defRPr baseline="0">
                <a:solidFill>
                  <a:schemeClr val="bg1"/>
                </a:solidFill>
              </a:defRPr>
            </a:lvl1pPr>
          </a:lstStyle>
          <a:p>
            <a:pPr lvl="0"/>
            <a:r>
              <a:rPr lang="id-ID" dirty="0"/>
              <a:t>MATA KULIAH</a:t>
            </a:r>
            <a:endParaRPr lang="en-US" dirty="0"/>
          </a:p>
        </p:txBody>
      </p:sp>
      <p:sp>
        <p:nvSpPr>
          <p:cNvPr id="10" name="Text Placeholder 9"/>
          <p:cNvSpPr>
            <a:spLocks noGrp="1"/>
          </p:cNvSpPr>
          <p:nvPr>
            <p:ph type="body" sz="quarter" idx="11" hasCustomPrompt="1"/>
          </p:nvPr>
        </p:nvSpPr>
        <p:spPr>
          <a:xfrm>
            <a:off x="3203575" y="4149725"/>
            <a:ext cx="5127625" cy="1198563"/>
          </a:xfrm>
          <a:prstGeom prst="rect">
            <a:avLst/>
          </a:prstGeom>
        </p:spPr>
        <p:txBody>
          <a:bodyPr/>
          <a:lstStyle>
            <a:lvl1pPr>
              <a:defRPr sz="3600" baseline="0">
                <a:solidFill>
                  <a:schemeClr val="tx1"/>
                </a:solidFill>
              </a:defRPr>
            </a:lvl1pPr>
          </a:lstStyle>
          <a:p>
            <a:pPr lvl="0"/>
            <a:r>
              <a:rPr lang="id-ID" dirty="0"/>
              <a:t>Topik Perkuliahan</a:t>
            </a:r>
            <a:endParaRPr lang="en-US" dirty="0"/>
          </a:p>
        </p:txBody>
      </p:sp>
    </p:spTree>
    <p:extLst>
      <p:ext uri="{BB962C8B-B14F-4D97-AF65-F5344CB8AC3E}">
        <p14:creationId xmlns:p14="http://schemas.microsoft.com/office/powerpoint/2010/main" val="38127396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1_Comparison">
    <p:spTree>
      <p:nvGrpSpPr>
        <p:cNvPr id="1" name=""/>
        <p:cNvGrpSpPr/>
        <p:nvPr/>
      </p:nvGrpSpPr>
      <p:grpSpPr>
        <a:xfrm>
          <a:off x="0" y="0"/>
          <a:ext cx="0" cy="0"/>
          <a:chOff x="0" y="0"/>
          <a:chExt cx="0" cy="0"/>
        </a:xfrm>
      </p:grpSpPr>
      <p:sp>
        <p:nvSpPr>
          <p:cNvPr id="2" name="Title 1"/>
          <p:cNvSpPr>
            <a:spLocks noGrp="1"/>
          </p:cNvSpPr>
          <p:nvPr>
            <p:ph type="title"/>
          </p:nvPr>
        </p:nvSpPr>
        <p:spPr>
          <a:xfrm>
            <a:off x="467544" y="764704"/>
            <a:ext cx="8229600" cy="926976"/>
          </a:xfrm>
          <a:prstGeom prst="rect">
            <a:avLst/>
          </a:prstGeom>
        </p:spPr>
        <p:txBody>
          <a:bodyPr/>
          <a:lstStyle>
            <a:lvl1pPr>
              <a:defRPr sz="3200">
                <a:latin typeface="Arial" panose="020B0604020202020204" pitchFamily="34" charset="0"/>
                <a:cs typeface="Arial" panose="020B0604020202020204" pitchFamily="34" charset="0"/>
              </a:defRPr>
            </a:lvl1pPr>
          </a:lstStyle>
          <a:p>
            <a:r>
              <a:rPr lang="en-US"/>
              <a:t>Click to edit Master title style</a:t>
            </a:r>
            <a:endParaRPr lang="en-US" dirty="0"/>
          </a:p>
        </p:txBody>
      </p:sp>
      <p:sp>
        <p:nvSpPr>
          <p:cNvPr id="4" name="Content Placeholder 3"/>
          <p:cNvSpPr>
            <a:spLocks noGrp="1"/>
          </p:cNvSpPr>
          <p:nvPr>
            <p:ph sz="half" idx="2"/>
          </p:nvPr>
        </p:nvSpPr>
        <p:spPr>
          <a:xfrm>
            <a:off x="395536" y="1916832"/>
            <a:ext cx="7992888" cy="4176464"/>
          </a:xfrm>
          <a:prstGeom prst="rect">
            <a:avLst/>
          </a:prstGeom>
        </p:spPr>
        <p:txBody>
          <a:bodyPr/>
          <a:lstStyle>
            <a:lvl1pPr marL="342900" indent="-342900" algn="l">
              <a:buFont typeface="Courier New" panose="02070309020205020404" pitchFamily="49" charset="0"/>
              <a:buChar char="o"/>
              <a:defRPr sz="2400">
                <a:solidFill>
                  <a:schemeClr val="tx2">
                    <a:lumMod val="75000"/>
                  </a:schemeClr>
                </a:solidFill>
                <a:latin typeface="Arial" panose="020B0604020202020204" pitchFamily="34" charset="0"/>
                <a:cs typeface="Arial" panose="020B0604020202020204" pitchFamily="34" charset="0"/>
              </a:defRPr>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p:txBody>
      </p:sp>
    </p:spTree>
    <p:extLst>
      <p:ext uri="{BB962C8B-B14F-4D97-AF65-F5344CB8AC3E}">
        <p14:creationId xmlns:p14="http://schemas.microsoft.com/office/powerpoint/2010/main" val="42809756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dirty="0"/>
              <a:t>Click to edit Master title style</a:t>
            </a:r>
          </a:p>
        </p:txBody>
      </p:sp>
    </p:spTree>
    <p:extLst>
      <p:ext uri="{BB962C8B-B14F-4D97-AF65-F5344CB8AC3E}">
        <p14:creationId xmlns:p14="http://schemas.microsoft.com/office/powerpoint/2010/main" val="18514057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endParaRPr lang="en-US" dirty="0"/>
          </a:p>
        </p:txBody>
      </p:sp>
      <p:sp>
        <p:nvSpPr>
          <p:cNvPr id="3" name="Content Placeholder 2"/>
          <p:cNvSpPr>
            <a:spLocks noGrp="1"/>
          </p:cNvSpPr>
          <p:nvPr>
            <p:ph idx="1"/>
          </p:nvPr>
        </p:nvSpPr>
        <p:spPr>
          <a:xfrm>
            <a:off x="457200" y="1600200"/>
            <a:ext cx="8229600" cy="4525963"/>
          </a:xfrm>
          <a:prstGeom prst="rect">
            <a:avLst/>
          </a:prstGeom>
        </p:spPr>
        <p:txBody>
          <a:bodyPr/>
          <a:lstStyle>
            <a:lvl1pPr marL="457200" indent="-457200" algn="l">
              <a:buFont typeface="Arial" panose="020B0604020202020204" pitchFamily="34" charset="0"/>
              <a:buChar char="•"/>
              <a:defRPr sz="2800">
                <a:solidFill>
                  <a:schemeClr val="tx1"/>
                </a:solidFill>
              </a:defRPr>
            </a:lvl1pPr>
          </a:lstStyle>
          <a:p>
            <a:pPr lvl="0"/>
            <a:r>
              <a:rPr lang="en-US" dirty="0"/>
              <a:t>Click to edit Master text styles</a:t>
            </a:r>
          </a:p>
        </p:txBody>
      </p:sp>
    </p:spTree>
    <p:extLst>
      <p:ext uri="{BB962C8B-B14F-4D97-AF65-F5344CB8AC3E}">
        <p14:creationId xmlns:p14="http://schemas.microsoft.com/office/powerpoint/2010/main" val="18073820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7" name="Title 6"/>
          <p:cNvSpPr>
            <a:spLocks noGrp="1"/>
          </p:cNvSpPr>
          <p:nvPr>
            <p:ph type="title"/>
          </p:nvPr>
        </p:nvSpPr>
        <p:spPr>
          <a:xfrm>
            <a:off x="467544" y="476672"/>
            <a:ext cx="8229600" cy="1143000"/>
          </a:xfrm>
          <a:prstGeom prst="rect">
            <a:avLst/>
          </a:prstGeom>
        </p:spPr>
        <p:txBody>
          <a:bodyPr/>
          <a:lstStyle/>
          <a:p>
            <a:r>
              <a:rPr lang="en-US"/>
              <a:t>Click to edit Master title style</a:t>
            </a:r>
            <a:endParaRPr lang="en-US" dirty="0"/>
          </a:p>
        </p:txBody>
      </p:sp>
      <p:sp>
        <p:nvSpPr>
          <p:cNvPr id="9" name="Picture Placeholder 8"/>
          <p:cNvSpPr>
            <a:spLocks noGrp="1"/>
          </p:cNvSpPr>
          <p:nvPr>
            <p:ph type="pic" sz="quarter" idx="10"/>
          </p:nvPr>
        </p:nvSpPr>
        <p:spPr>
          <a:xfrm>
            <a:off x="468313" y="1773238"/>
            <a:ext cx="3959671" cy="4176712"/>
          </a:xfrm>
          <a:prstGeom prst="rect">
            <a:avLst/>
          </a:prstGeom>
        </p:spPr>
        <p:txBody>
          <a:bodyPr/>
          <a:lstStyle>
            <a:lvl1pPr algn="l">
              <a:defRPr>
                <a:solidFill>
                  <a:schemeClr val="tx1"/>
                </a:solidFill>
              </a:defRPr>
            </a:lvl1pPr>
          </a:lstStyle>
          <a:p>
            <a:r>
              <a:rPr lang="en-US"/>
              <a:t>Click icon to add picture</a:t>
            </a:r>
            <a:endParaRPr lang="en-US" dirty="0"/>
          </a:p>
        </p:txBody>
      </p:sp>
      <p:sp>
        <p:nvSpPr>
          <p:cNvPr id="11" name="Text Placeholder 10"/>
          <p:cNvSpPr>
            <a:spLocks noGrp="1"/>
          </p:cNvSpPr>
          <p:nvPr>
            <p:ph type="body" sz="quarter" idx="11"/>
          </p:nvPr>
        </p:nvSpPr>
        <p:spPr>
          <a:xfrm>
            <a:off x="4643438" y="1773238"/>
            <a:ext cx="3960812" cy="4176712"/>
          </a:xfrm>
          <a:prstGeom prst="rect">
            <a:avLst/>
          </a:prstGeom>
        </p:spPr>
        <p:txBody>
          <a:bodyPr/>
          <a:lstStyle>
            <a:lvl1pPr marL="0" indent="0" algn="l">
              <a:buNone/>
              <a:defRPr>
                <a:solidFill>
                  <a:schemeClr val="tx1"/>
                </a:solidFill>
              </a:defRPr>
            </a:lvl1pPr>
          </a:lstStyle>
          <a:p>
            <a:pPr lvl="0"/>
            <a:r>
              <a:rPr lang="en-US"/>
              <a:t>Click to edit Master text styles</a:t>
            </a:r>
          </a:p>
        </p:txBody>
      </p:sp>
    </p:spTree>
    <p:extLst>
      <p:ext uri="{BB962C8B-B14F-4D97-AF65-F5344CB8AC3E}">
        <p14:creationId xmlns:p14="http://schemas.microsoft.com/office/powerpoint/2010/main" val="4704698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a:lstStyle>
            <a:lvl1pPr algn="l">
              <a:defRPr sz="2800">
                <a:solidFill>
                  <a:schemeClr val="tx1"/>
                </a:solidFill>
              </a:defRPr>
            </a:lvl1pPr>
            <a:lvl2pPr algn="l">
              <a:defRPr sz="2400">
                <a:solidFill>
                  <a:schemeClr val="tx1"/>
                </a:solidFill>
              </a:defRPr>
            </a:lvl2pPr>
            <a:lvl3pPr algn="l">
              <a:defRPr sz="2000">
                <a:solidFill>
                  <a:schemeClr val="tx1"/>
                </a:solidFill>
              </a:defRPr>
            </a:lvl3pPr>
            <a:lvl4pPr algn="l">
              <a:defRPr sz="1800">
                <a:solidFill>
                  <a:schemeClr val="tx1"/>
                </a:solidFill>
              </a:defRPr>
            </a:lvl4pPr>
            <a:lvl5pPr algn="l">
              <a:defRPr sz="1800">
                <a:solidFill>
                  <a:schemeClr val="tx1"/>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200" y="1600200"/>
            <a:ext cx="4038600" cy="4525963"/>
          </a:xfrm>
          <a:prstGeom prst="rect">
            <a:avLst/>
          </a:prstGeom>
        </p:spPr>
        <p:txBody>
          <a:bodyPr/>
          <a:lstStyle>
            <a:lvl1pPr algn="l">
              <a:defRPr sz="2800">
                <a:solidFill>
                  <a:schemeClr val="tx1"/>
                </a:solidFill>
              </a:defRPr>
            </a:lvl1pPr>
            <a:lvl2pPr algn="l">
              <a:defRPr sz="2400">
                <a:solidFill>
                  <a:schemeClr val="tx1"/>
                </a:solidFill>
              </a:defRPr>
            </a:lvl2pPr>
            <a:lvl3pPr algn="l">
              <a:defRPr sz="2000">
                <a:solidFill>
                  <a:schemeClr val="tx1"/>
                </a:solidFill>
              </a:defRPr>
            </a:lvl3pPr>
            <a:lvl4pPr algn="l">
              <a:defRPr sz="1800">
                <a:solidFill>
                  <a:schemeClr val="tx1"/>
                </a:solidFill>
              </a:defRPr>
            </a:lvl4pPr>
            <a:lvl5pPr algn="l">
              <a:defRPr sz="1800">
                <a:solidFill>
                  <a:schemeClr val="tx1"/>
                </a:solidFill>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AC21576B-E1C5-45F0-93D0-4652DD844997}" type="datetimeFigureOut">
              <a:rPr lang="en-US" smtClean="0"/>
              <a:t>9/14/19</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DF864BF1-00C7-481D-B429-40D01BB62807}" type="slidenum">
              <a:rPr lang="en-US" smtClean="0"/>
              <a:t>‹#›</a:t>
            </a:fld>
            <a:endParaRPr lang="en-US"/>
          </a:p>
        </p:txBody>
      </p:sp>
    </p:spTree>
    <p:extLst>
      <p:ext uri="{BB962C8B-B14F-4D97-AF65-F5344CB8AC3E}">
        <p14:creationId xmlns:p14="http://schemas.microsoft.com/office/powerpoint/2010/main" val="19231801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lgn="l">
              <a:buNone/>
              <a:defRPr sz="24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lgn="l">
              <a:defRPr sz="2400">
                <a:solidFill>
                  <a:schemeClr val="tx1"/>
                </a:solidFill>
              </a:defRPr>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lgn="l">
              <a:buNone/>
              <a:defRPr sz="24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lgn="l">
              <a:defRPr sz="2400">
                <a:solidFill>
                  <a:schemeClr val="tx1"/>
                </a:solidFill>
              </a:defRPr>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p:txBody>
      </p:sp>
    </p:spTree>
    <p:extLst>
      <p:ext uri="{BB962C8B-B14F-4D97-AF65-F5344CB8AC3E}">
        <p14:creationId xmlns:p14="http://schemas.microsoft.com/office/powerpoint/2010/main" val="27629389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Tree>
    <p:extLst>
      <p:ext uri="{BB962C8B-B14F-4D97-AF65-F5344CB8AC3E}">
        <p14:creationId xmlns:p14="http://schemas.microsoft.com/office/powerpoint/2010/main" val="23229336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76672"/>
            <a:ext cx="3008313" cy="1296144"/>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476672"/>
            <a:ext cx="5111750" cy="5649491"/>
          </a:xfrm>
          <a:prstGeom prst="rect">
            <a:avLst/>
          </a:prstGeom>
        </p:spPr>
        <p:txBody>
          <a:bodyPr/>
          <a:lstStyle>
            <a:lvl1pPr algn="l">
              <a:defRPr sz="3200">
                <a:solidFill>
                  <a:schemeClr val="tx1"/>
                </a:solidFill>
              </a:defRPr>
            </a:lvl1pPr>
            <a:lvl2pPr algn="l">
              <a:defRPr sz="2800">
                <a:solidFill>
                  <a:schemeClr val="tx1"/>
                </a:solidFill>
              </a:defRPr>
            </a:lvl2pPr>
            <a:lvl3pPr algn="l">
              <a:defRPr sz="2400">
                <a:solidFill>
                  <a:schemeClr val="tx1"/>
                </a:solidFill>
              </a:defRPr>
            </a:lvl3pPr>
            <a:lvl4pPr algn="l">
              <a:defRPr sz="2000">
                <a:solidFill>
                  <a:schemeClr val="tx1"/>
                </a:solidFill>
              </a:defRPr>
            </a:lvl4pPr>
            <a:lvl5pPr algn="l">
              <a:defRPr sz="2000">
                <a:solidFill>
                  <a:schemeClr val="tx1"/>
                </a:solidFill>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1844824"/>
            <a:ext cx="3008313" cy="4281339"/>
          </a:xfrm>
          <a:prstGeom prst="rect">
            <a:avLst/>
          </a:prstGeom>
        </p:spPr>
        <p:txBody>
          <a:bodyPr/>
          <a:lstStyle>
            <a:lvl1pPr marL="0" indent="0" algn="l">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41285105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solidFill>
                  <a:schemeClr val="tx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6716031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hyperlink" Target="https://www.esaunggul.ac.id/" TargetMode="Externa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jp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2">
            <a:lum/>
          </a:blip>
          <a:srcRect/>
          <a:stretch>
            <a:fillRect/>
          </a:stretch>
        </a:blipFill>
        <a:effectLst/>
      </p:bgPr>
    </p:bg>
    <p:spTree>
      <p:nvGrpSpPr>
        <p:cNvPr id="1" name=""/>
        <p:cNvGrpSpPr/>
        <p:nvPr/>
      </p:nvGrpSpPr>
      <p:grpSpPr>
        <a:xfrm>
          <a:off x="0" y="0"/>
          <a:ext cx="0" cy="0"/>
          <a:chOff x="0" y="0"/>
          <a:chExt cx="0" cy="0"/>
        </a:xfrm>
      </p:grpSpPr>
      <p:sp>
        <p:nvSpPr>
          <p:cNvPr id="9" name="TextBox 8"/>
          <p:cNvSpPr txBox="1"/>
          <p:nvPr/>
        </p:nvSpPr>
        <p:spPr>
          <a:xfrm>
            <a:off x="6876256" y="6489371"/>
            <a:ext cx="2177584" cy="369332"/>
          </a:xfrm>
          <a:prstGeom prst="rect">
            <a:avLst/>
          </a:prstGeom>
          <a:noFill/>
        </p:spPr>
        <p:txBody>
          <a:bodyPr wrap="none" rtlCol="0">
            <a:spAutoFit/>
          </a:bodyPr>
          <a:lstStyle/>
          <a:p>
            <a:r>
              <a:rPr lang="en-US" dirty="0">
                <a:hlinkClick r:id="rId13"/>
              </a:rPr>
              <a:t>www.esaunggul.ac.id</a:t>
            </a:r>
            <a:endParaRPr lang="en-US" dirty="0"/>
          </a:p>
        </p:txBody>
      </p:sp>
    </p:spTree>
    <p:extLst>
      <p:ext uri="{BB962C8B-B14F-4D97-AF65-F5344CB8AC3E}">
        <p14:creationId xmlns:p14="http://schemas.microsoft.com/office/powerpoint/2010/main" val="2065326004"/>
      </p:ext>
    </p:extLst>
  </p:cSld>
  <p:clrMap bg1="lt1" tx1="dk1" bg2="lt2" tx2="dk2" accent1="accent1" accent2="accent2" accent3="accent3" accent4="accent4" accent5="accent5" accent6="accent6" hlink="hlink" folHlink="folHlink"/>
  <p:sldLayoutIdLst>
    <p:sldLayoutId id="2147483649" r:id="rId1"/>
    <p:sldLayoutId id="2147483658" r:id="rId2"/>
    <p:sldLayoutId id="2147483650" r:id="rId3"/>
    <p:sldLayoutId id="2147483651" r:id="rId4"/>
    <p:sldLayoutId id="2147483652" r:id="rId5"/>
    <p:sldLayoutId id="2147483653" r:id="rId6"/>
    <p:sldLayoutId id="2147483654" r:id="rId7"/>
    <p:sldLayoutId id="2147483656" r:id="rId8"/>
    <p:sldLayoutId id="2147483657" r:id="rId9"/>
    <p:sldLayoutId id="2147483660" r:id="rId10"/>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0" indent="0" algn="ctr" defTabSz="914400" rtl="0" eaLnBrk="1" latinLnBrk="0" hangingPunct="1">
        <a:spcBef>
          <a:spcPct val="20000"/>
        </a:spcBef>
        <a:buFont typeface="Arial" pitchFamily="34" charset="0"/>
        <a:buNone/>
        <a:defRPr sz="2000" kern="1200">
          <a:solidFill>
            <a:schemeClr val="bg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ctrTitle"/>
          </p:nvPr>
        </p:nvSpPr>
        <p:spPr bwMode="auto">
          <a:xfrm>
            <a:off x="2627313" y="2060575"/>
            <a:ext cx="6145212" cy="6477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l" eaLnBrk="1" hangingPunct="1"/>
            <a:r>
              <a:rPr lang="en-US" altLang="en-US" sz="2400" dirty="0">
                <a:latin typeface="Arial" charset="0"/>
                <a:cs typeface="Arial" charset="0"/>
              </a:rPr>
              <a:t>Dr. Fransiskus Adikara, </a:t>
            </a:r>
            <a:r>
              <a:rPr lang="en-US" altLang="en-US" sz="2400" dirty="0" err="1">
                <a:latin typeface="Arial" charset="0"/>
                <a:cs typeface="Arial" charset="0"/>
              </a:rPr>
              <a:t>S.Kom</a:t>
            </a:r>
            <a:r>
              <a:rPr lang="en-US" altLang="en-US" sz="2400" dirty="0">
                <a:latin typeface="Arial" charset="0"/>
                <a:cs typeface="Arial" charset="0"/>
              </a:rPr>
              <a:t>, MMSI</a:t>
            </a:r>
            <a:endParaRPr lang="en-US" altLang="en-US" sz="3200" dirty="0">
              <a:latin typeface="Arial" charset="0"/>
              <a:cs typeface="Arial" charset="0"/>
            </a:endParaRPr>
          </a:p>
        </p:txBody>
      </p:sp>
      <p:sp>
        <p:nvSpPr>
          <p:cNvPr id="4099" name="Subtitle 2"/>
          <p:cNvSpPr>
            <a:spLocks noGrp="1"/>
          </p:cNvSpPr>
          <p:nvPr>
            <p:ph type="subTitle" idx="1"/>
          </p:nvPr>
        </p:nvSpPr>
        <p:spPr bwMode="auto">
          <a:xfrm>
            <a:off x="2987675" y="3573463"/>
            <a:ext cx="5688013" cy="431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sz="2400" dirty="0">
                <a:latin typeface="Arial" charset="0"/>
                <a:cs typeface="Arial" charset="0"/>
              </a:rPr>
              <a:t>SESI 11</a:t>
            </a:r>
          </a:p>
        </p:txBody>
      </p:sp>
      <p:sp>
        <p:nvSpPr>
          <p:cNvPr id="4100" name="Text Placeholder 3"/>
          <p:cNvSpPr>
            <a:spLocks noGrp="1"/>
          </p:cNvSpPr>
          <p:nvPr>
            <p:ph type="body" sz="quarter" idx="10"/>
          </p:nvPr>
        </p:nvSpPr>
        <p:spPr bwMode="auto">
          <a:xfrm>
            <a:off x="2597150" y="1196975"/>
            <a:ext cx="6151563" cy="863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indent="0" algn="l" eaLnBrk="1" hangingPunct="1"/>
            <a:r>
              <a:rPr lang="en-US" altLang="en-US" sz="2800" dirty="0">
                <a:latin typeface="Arial" charset="0"/>
                <a:cs typeface="Arial" charset="0"/>
              </a:rPr>
              <a:t>REKAYASA PERANGKAT LUNAK</a:t>
            </a:r>
            <a:endParaRPr lang="en-US" altLang="en-US" sz="3200" dirty="0">
              <a:latin typeface="Arial" charset="0"/>
              <a:cs typeface="Arial" charset="0"/>
            </a:endParaRPr>
          </a:p>
        </p:txBody>
      </p:sp>
      <p:sp>
        <p:nvSpPr>
          <p:cNvPr id="4101" name="Text Placeholder 4"/>
          <p:cNvSpPr>
            <a:spLocks noGrp="1"/>
          </p:cNvSpPr>
          <p:nvPr>
            <p:ph type="body" sz="quarter" idx="11"/>
          </p:nvPr>
        </p:nvSpPr>
        <p:spPr bwMode="auto">
          <a:xfrm>
            <a:off x="2987675" y="4149725"/>
            <a:ext cx="5616575" cy="136683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indent="0" eaLnBrk="1" hangingPunct="1"/>
            <a:r>
              <a:rPr lang="en-US" altLang="en-US" sz="3200" dirty="0">
                <a:latin typeface="Arial" charset="0"/>
                <a:cs typeface="Arial" charset="0"/>
              </a:rPr>
              <a:t>Software Reuse - 2</a:t>
            </a:r>
          </a:p>
        </p:txBody>
      </p:sp>
    </p:spTree>
    <p:extLst>
      <p:ext uri="{BB962C8B-B14F-4D97-AF65-F5344CB8AC3E}">
        <p14:creationId xmlns:p14="http://schemas.microsoft.com/office/powerpoint/2010/main" val="13200180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2"/>
          <p:cNvSpPr>
            <a:spLocks noGrp="1" noChangeArrowheads="1"/>
          </p:cNvSpPr>
          <p:nvPr>
            <p:ph type="title"/>
          </p:nvPr>
        </p:nvSpPr>
        <p:spPr/>
        <p:txBody>
          <a:bodyPr/>
          <a:lstStyle/>
          <a:p>
            <a:r>
              <a:rPr lang="en-GB" dirty="0"/>
              <a:t>Vehicle dispatching</a:t>
            </a:r>
          </a:p>
        </p:txBody>
      </p:sp>
      <p:sp>
        <p:nvSpPr>
          <p:cNvPr id="126979" name="Rectangle 3"/>
          <p:cNvSpPr>
            <a:spLocks noGrp="1" noChangeArrowheads="1"/>
          </p:cNvSpPr>
          <p:nvPr>
            <p:ph idx="1"/>
          </p:nvPr>
        </p:nvSpPr>
        <p:spPr/>
        <p:txBody>
          <a:bodyPr lIns="91797" tIns="45898" rIns="91797" bIns="45898"/>
          <a:lstStyle/>
          <a:p>
            <a:r>
              <a:rPr lang="en-GB" sz="2100" dirty="0"/>
              <a:t>A specialised resource management system where the aim is to allocate resources (vehicles) to handle incidents.</a:t>
            </a:r>
          </a:p>
          <a:p>
            <a:r>
              <a:rPr lang="en-GB" sz="2100" dirty="0"/>
              <a:t>Adaptations include:</a:t>
            </a:r>
          </a:p>
          <a:p>
            <a:pPr lvl="1"/>
            <a:r>
              <a:rPr lang="en-GB" sz="1900" dirty="0"/>
              <a:t>At the UI level, there are components for operator display and communications;</a:t>
            </a:r>
          </a:p>
          <a:p>
            <a:pPr lvl="1"/>
            <a:r>
              <a:rPr lang="en-GB" sz="1900" dirty="0"/>
              <a:t>At the I/O management level, there are components that handle authentication, reporting and route planning;</a:t>
            </a:r>
          </a:p>
          <a:p>
            <a:pPr lvl="1"/>
            <a:r>
              <a:rPr lang="en-GB" sz="1900" dirty="0"/>
              <a:t>At the resource management level, there are components for vehicle location and despatch, managing vehicle status and incident logging;</a:t>
            </a:r>
          </a:p>
          <a:p>
            <a:pPr lvl="1"/>
            <a:r>
              <a:rPr lang="en-GB" sz="1900" dirty="0"/>
              <a:t>The database includes equipment, vehicle and map databases.</a:t>
            </a:r>
          </a:p>
        </p:txBody>
      </p:sp>
      <p:sp>
        <p:nvSpPr>
          <p:cNvPr id="2" name="Date Placeholder 1"/>
          <p:cNvSpPr>
            <a:spLocks noGrp="1"/>
          </p:cNvSpPr>
          <p:nvPr>
            <p:ph type="dt" sz="half" idx="10"/>
          </p:nvPr>
        </p:nvSpPr>
        <p:spPr/>
        <p:txBody>
          <a:bodyPr/>
          <a:lstStyle/>
          <a:p>
            <a:r>
              <a:rPr lang="en-GB"/>
              <a:t>17/11/2014</a:t>
            </a:r>
            <a:endParaRPr lang="en-US"/>
          </a:p>
        </p:txBody>
      </p:sp>
      <p:sp>
        <p:nvSpPr>
          <p:cNvPr id="3" name="Footer Placeholder 2"/>
          <p:cNvSpPr>
            <a:spLocks noGrp="1"/>
          </p:cNvSpPr>
          <p:nvPr>
            <p:ph type="ftr" sz="quarter" idx="11"/>
          </p:nvPr>
        </p:nvSpPr>
        <p:spPr/>
        <p:txBody>
          <a:bodyPr/>
          <a:lstStyle/>
          <a:p>
            <a:r>
              <a:rPr lang="en-US"/>
              <a:t>Chapter 15 Software reuse</a:t>
            </a:r>
          </a:p>
        </p:txBody>
      </p:sp>
      <p:sp>
        <p:nvSpPr>
          <p:cNvPr id="4" name="Slide Number Placeholder 3"/>
          <p:cNvSpPr>
            <a:spLocks noGrp="1"/>
          </p:cNvSpPr>
          <p:nvPr>
            <p:ph type="sldNum" sz="quarter" idx="12"/>
          </p:nvPr>
        </p:nvSpPr>
        <p:spPr/>
        <p:txBody>
          <a:bodyPr/>
          <a:lstStyle/>
          <a:p>
            <a:fld id="{34CF8044-83D2-2543-8CEA-7F647DE98A9A}" type="slidenum">
              <a:rPr lang="en-US" smtClean="0"/>
              <a:pPr/>
              <a:t>10</a:t>
            </a:fld>
            <a:endParaRPr lang="en-US"/>
          </a:p>
        </p:txBody>
      </p:sp>
    </p:spTree>
    <p:extLst>
      <p:ext uri="{BB962C8B-B14F-4D97-AF65-F5344CB8AC3E}">
        <p14:creationId xmlns:p14="http://schemas.microsoft.com/office/powerpoint/2010/main" val="29463028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2"/>
          <p:cNvSpPr>
            <a:spLocks noGrp="1" noChangeArrowheads="1"/>
          </p:cNvSpPr>
          <p:nvPr>
            <p:ph type="title"/>
          </p:nvPr>
        </p:nvSpPr>
        <p:spPr/>
        <p:txBody>
          <a:bodyPr/>
          <a:lstStyle/>
          <a:p>
            <a:r>
              <a:rPr lang="en-GB" dirty="0"/>
              <a:t>Product line specialisation</a:t>
            </a:r>
          </a:p>
        </p:txBody>
      </p:sp>
      <p:sp>
        <p:nvSpPr>
          <p:cNvPr id="111619" name="Rectangle 3"/>
          <p:cNvSpPr>
            <a:spLocks noGrp="1" noChangeArrowheads="1"/>
          </p:cNvSpPr>
          <p:nvPr>
            <p:ph idx="1"/>
          </p:nvPr>
        </p:nvSpPr>
        <p:spPr/>
        <p:txBody>
          <a:bodyPr lIns="91797" tIns="45898" rIns="91797" bIns="45898"/>
          <a:lstStyle/>
          <a:p>
            <a:pPr>
              <a:lnSpc>
                <a:spcPct val="90000"/>
              </a:lnSpc>
            </a:pPr>
            <a:r>
              <a:rPr lang="en-GB" sz="2300" dirty="0"/>
              <a:t>Platform specialization</a:t>
            </a:r>
          </a:p>
          <a:p>
            <a:pPr lvl="1">
              <a:lnSpc>
                <a:spcPct val="90000"/>
              </a:lnSpc>
            </a:pPr>
            <a:r>
              <a:rPr lang="en-GB" sz="2100" dirty="0"/>
              <a:t>Different versions of the application are developed for different platforms.</a:t>
            </a:r>
          </a:p>
          <a:p>
            <a:pPr>
              <a:lnSpc>
                <a:spcPct val="90000"/>
              </a:lnSpc>
            </a:pPr>
            <a:r>
              <a:rPr lang="en-GB" sz="2300" dirty="0"/>
              <a:t>Environment specialization</a:t>
            </a:r>
          </a:p>
          <a:p>
            <a:pPr lvl="1">
              <a:lnSpc>
                <a:spcPct val="90000"/>
              </a:lnSpc>
            </a:pPr>
            <a:r>
              <a:rPr lang="en-GB" sz="2100" dirty="0"/>
              <a:t>Different versions of the application are created to handle different operating environments e.g. different types of communication equipment.</a:t>
            </a:r>
          </a:p>
          <a:p>
            <a:pPr>
              <a:lnSpc>
                <a:spcPct val="90000"/>
              </a:lnSpc>
            </a:pPr>
            <a:r>
              <a:rPr lang="en-GB" sz="2300" dirty="0"/>
              <a:t>Functional specialization</a:t>
            </a:r>
          </a:p>
          <a:p>
            <a:pPr lvl="1">
              <a:lnSpc>
                <a:spcPct val="90000"/>
              </a:lnSpc>
            </a:pPr>
            <a:r>
              <a:rPr lang="en-GB" sz="2100" dirty="0"/>
              <a:t>Different versions of the application are created for customers with different requirements.</a:t>
            </a:r>
          </a:p>
          <a:p>
            <a:pPr>
              <a:lnSpc>
                <a:spcPct val="90000"/>
              </a:lnSpc>
            </a:pPr>
            <a:r>
              <a:rPr lang="en-GB" sz="2300" dirty="0"/>
              <a:t>Process specialization</a:t>
            </a:r>
          </a:p>
          <a:p>
            <a:pPr lvl="1">
              <a:lnSpc>
                <a:spcPct val="90000"/>
              </a:lnSpc>
            </a:pPr>
            <a:r>
              <a:rPr lang="en-GB" sz="2100" dirty="0"/>
              <a:t>Different versions of the application are created to support different business processes.</a:t>
            </a:r>
          </a:p>
        </p:txBody>
      </p:sp>
      <p:sp>
        <p:nvSpPr>
          <p:cNvPr id="2" name="Date Placeholder 1"/>
          <p:cNvSpPr>
            <a:spLocks noGrp="1"/>
          </p:cNvSpPr>
          <p:nvPr>
            <p:ph type="dt" sz="half" idx="10"/>
          </p:nvPr>
        </p:nvSpPr>
        <p:spPr/>
        <p:txBody>
          <a:bodyPr/>
          <a:lstStyle/>
          <a:p>
            <a:r>
              <a:rPr lang="en-GB"/>
              <a:t>17/11/2014</a:t>
            </a:r>
            <a:endParaRPr lang="en-US"/>
          </a:p>
        </p:txBody>
      </p:sp>
      <p:sp>
        <p:nvSpPr>
          <p:cNvPr id="3" name="Footer Placeholder 2"/>
          <p:cNvSpPr>
            <a:spLocks noGrp="1"/>
          </p:cNvSpPr>
          <p:nvPr>
            <p:ph type="ftr" sz="quarter" idx="11"/>
          </p:nvPr>
        </p:nvSpPr>
        <p:spPr/>
        <p:txBody>
          <a:bodyPr/>
          <a:lstStyle/>
          <a:p>
            <a:r>
              <a:rPr lang="en-US"/>
              <a:t>Chapter 15 Software reuse</a:t>
            </a:r>
          </a:p>
        </p:txBody>
      </p:sp>
      <p:sp>
        <p:nvSpPr>
          <p:cNvPr id="4" name="Slide Number Placeholder 3"/>
          <p:cNvSpPr>
            <a:spLocks noGrp="1"/>
          </p:cNvSpPr>
          <p:nvPr>
            <p:ph type="sldNum" sz="quarter" idx="12"/>
          </p:nvPr>
        </p:nvSpPr>
        <p:spPr/>
        <p:txBody>
          <a:bodyPr/>
          <a:lstStyle/>
          <a:p>
            <a:fld id="{34CF8044-83D2-2543-8CEA-7F647DE98A9A}" type="slidenum">
              <a:rPr lang="en-US" smtClean="0"/>
              <a:pPr/>
              <a:t>11</a:t>
            </a:fld>
            <a:endParaRPr lang="en-US"/>
          </a:p>
        </p:txBody>
      </p:sp>
    </p:spTree>
    <p:extLst>
      <p:ext uri="{BB962C8B-B14F-4D97-AF65-F5344CB8AC3E}">
        <p14:creationId xmlns:p14="http://schemas.microsoft.com/office/powerpoint/2010/main" val="3561612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Product instance development</a:t>
            </a:r>
            <a:r>
              <a:rPr lang="en-GB" dirty="0"/>
              <a:t> </a:t>
            </a:r>
            <a:endParaRPr lang="en-US" dirty="0"/>
          </a:p>
        </p:txBody>
      </p:sp>
      <p:pic>
        <p:nvPicPr>
          <p:cNvPr id="4" name="Content Placeholder 3" descr="16.9 ProductInstanceDev.eps"/>
          <p:cNvPicPr>
            <a:picLocks noGrp="1" noChangeAspect="1"/>
          </p:cNvPicPr>
          <p:nvPr>
            <p:ph idx="1"/>
          </p:nvPr>
        </p:nvPicPr>
        <p:blipFill>
          <a:blip r:embed="rId2"/>
          <a:srcRect t="-69717" b="-69717"/>
          <a:stretch>
            <a:fillRect/>
          </a:stretch>
        </p:blipFill>
        <p:spPr>
          <a:xfrm>
            <a:off x="1200847" y="1600200"/>
            <a:ext cx="6739016" cy="3706199"/>
          </a:xfrm>
        </p:spPr>
      </p:pic>
      <p:sp>
        <p:nvSpPr>
          <p:cNvPr id="6" name="Footer Placeholder 5"/>
          <p:cNvSpPr>
            <a:spLocks noGrp="1"/>
          </p:cNvSpPr>
          <p:nvPr>
            <p:ph type="ftr" sz="quarter" idx="11"/>
          </p:nvPr>
        </p:nvSpPr>
        <p:spPr/>
        <p:txBody>
          <a:bodyPr/>
          <a:lstStyle/>
          <a:p>
            <a:r>
              <a:rPr lang="en-US"/>
              <a:t>Chapter 15 Software reuse</a:t>
            </a:r>
          </a:p>
        </p:txBody>
      </p:sp>
      <p:sp>
        <p:nvSpPr>
          <p:cNvPr id="5" name="Slide Number Placeholder 4"/>
          <p:cNvSpPr>
            <a:spLocks noGrp="1"/>
          </p:cNvSpPr>
          <p:nvPr>
            <p:ph type="sldNum" sz="quarter" idx="12"/>
          </p:nvPr>
        </p:nvSpPr>
        <p:spPr/>
        <p:txBody>
          <a:bodyPr/>
          <a:lstStyle/>
          <a:p>
            <a:fld id="{34CF8044-83D2-2543-8CEA-7F647DE98A9A}" type="slidenum">
              <a:rPr lang="en-US" smtClean="0"/>
              <a:pPr/>
              <a:t>12</a:t>
            </a:fld>
            <a:endParaRPr lang="en-US"/>
          </a:p>
        </p:txBody>
      </p:sp>
      <p:sp>
        <p:nvSpPr>
          <p:cNvPr id="3" name="Date Placeholder 2"/>
          <p:cNvSpPr>
            <a:spLocks noGrp="1"/>
          </p:cNvSpPr>
          <p:nvPr>
            <p:ph type="dt" sz="half" idx="10"/>
          </p:nvPr>
        </p:nvSpPr>
        <p:spPr/>
        <p:txBody>
          <a:bodyPr/>
          <a:lstStyle/>
          <a:p>
            <a:r>
              <a:rPr lang="en-GB"/>
              <a:t>17/11/2014</a:t>
            </a:r>
            <a:endParaRPr lang="en-US"/>
          </a:p>
        </p:txBody>
      </p:sp>
    </p:spTree>
    <p:extLst>
      <p:ext uri="{BB962C8B-B14F-4D97-AF65-F5344CB8AC3E}">
        <p14:creationId xmlns:p14="http://schemas.microsoft.com/office/powerpoint/2010/main" val="3161368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2"/>
          <p:cNvSpPr>
            <a:spLocks noGrp="1" noChangeArrowheads="1"/>
          </p:cNvSpPr>
          <p:nvPr>
            <p:ph type="title"/>
          </p:nvPr>
        </p:nvSpPr>
        <p:spPr/>
        <p:txBody>
          <a:bodyPr/>
          <a:lstStyle/>
          <a:p>
            <a:r>
              <a:rPr lang="en-GB"/>
              <a:t>Product instance development</a:t>
            </a:r>
          </a:p>
        </p:txBody>
      </p:sp>
      <p:sp>
        <p:nvSpPr>
          <p:cNvPr id="130051" name="Rectangle 3"/>
          <p:cNvSpPr>
            <a:spLocks noGrp="1" noChangeArrowheads="1"/>
          </p:cNvSpPr>
          <p:nvPr>
            <p:ph idx="1"/>
          </p:nvPr>
        </p:nvSpPr>
        <p:spPr/>
        <p:txBody>
          <a:bodyPr lIns="91797" tIns="45898" rIns="91797" bIns="45898"/>
          <a:lstStyle/>
          <a:p>
            <a:pPr>
              <a:lnSpc>
                <a:spcPct val="90000"/>
              </a:lnSpc>
            </a:pPr>
            <a:r>
              <a:rPr lang="en-GB" sz="2300" dirty="0"/>
              <a:t>Elicit stakeholder requirements</a:t>
            </a:r>
          </a:p>
          <a:p>
            <a:pPr lvl="1">
              <a:lnSpc>
                <a:spcPct val="90000"/>
              </a:lnSpc>
            </a:pPr>
            <a:r>
              <a:rPr lang="en-GB" sz="2100" dirty="0"/>
              <a:t>Use existing family member as a prototype</a:t>
            </a:r>
          </a:p>
          <a:p>
            <a:pPr>
              <a:lnSpc>
                <a:spcPct val="90000"/>
              </a:lnSpc>
            </a:pPr>
            <a:r>
              <a:rPr lang="en-GB" sz="2300" dirty="0"/>
              <a:t>Choose closest-fit family member</a:t>
            </a:r>
          </a:p>
          <a:p>
            <a:pPr lvl="1">
              <a:lnSpc>
                <a:spcPct val="90000"/>
              </a:lnSpc>
            </a:pPr>
            <a:r>
              <a:rPr lang="en-GB" sz="2100" dirty="0"/>
              <a:t>Find the family member that best meets the requirements</a:t>
            </a:r>
          </a:p>
          <a:p>
            <a:pPr>
              <a:lnSpc>
                <a:spcPct val="90000"/>
              </a:lnSpc>
            </a:pPr>
            <a:r>
              <a:rPr lang="en-GB" sz="2300" dirty="0"/>
              <a:t>Re-negotiate requirements</a:t>
            </a:r>
          </a:p>
          <a:p>
            <a:pPr lvl="1">
              <a:lnSpc>
                <a:spcPct val="90000"/>
              </a:lnSpc>
            </a:pPr>
            <a:r>
              <a:rPr lang="en-GB" sz="2100" dirty="0"/>
              <a:t>Adapt requirements as necessary to capabilities of the software</a:t>
            </a:r>
          </a:p>
          <a:p>
            <a:pPr>
              <a:lnSpc>
                <a:spcPct val="90000"/>
              </a:lnSpc>
            </a:pPr>
            <a:r>
              <a:rPr lang="en-GB" sz="2300" dirty="0"/>
              <a:t>Adapt existing system</a:t>
            </a:r>
          </a:p>
          <a:p>
            <a:pPr lvl="1">
              <a:lnSpc>
                <a:spcPct val="90000"/>
              </a:lnSpc>
            </a:pPr>
            <a:r>
              <a:rPr lang="en-GB" sz="2100" dirty="0"/>
              <a:t>Develop new modules and make changes for family member</a:t>
            </a:r>
          </a:p>
          <a:p>
            <a:pPr>
              <a:lnSpc>
                <a:spcPct val="90000"/>
              </a:lnSpc>
            </a:pPr>
            <a:r>
              <a:rPr lang="en-GB" sz="2300" dirty="0"/>
              <a:t>Deliver new family member</a:t>
            </a:r>
          </a:p>
          <a:p>
            <a:pPr lvl="1">
              <a:lnSpc>
                <a:spcPct val="90000"/>
              </a:lnSpc>
            </a:pPr>
            <a:r>
              <a:rPr lang="en-GB" sz="2100" dirty="0"/>
              <a:t>Document key features for further member development</a:t>
            </a:r>
          </a:p>
        </p:txBody>
      </p:sp>
      <p:sp>
        <p:nvSpPr>
          <p:cNvPr id="2" name="Date Placeholder 1"/>
          <p:cNvSpPr>
            <a:spLocks noGrp="1"/>
          </p:cNvSpPr>
          <p:nvPr>
            <p:ph type="dt" sz="half" idx="10"/>
          </p:nvPr>
        </p:nvSpPr>
        <p:spPr/>
        <p:txBody>
          <a:bodyPr/>
          <a:lstStyle/>
          <a:p>
            <a:r>
              <a:rPr lang="en-GB"/>
              <a:t>17/11/2014</a:t>
            </a:r>
            <a:endParaRPr lang="en-US"/>
          </a:p>
        </p:txBody>
      </p:sp>
      <p:sp>
        <p:nvSpPr>
          <p:cNvPr id="3" name="Footer Placeholder 2"/>
          <p:cNvSpPr>
            <a:spLocks noGrp="1"/>
          </p:cNvSpPr>
          <p:nvPr>
            <p:ph type="ftr" sz="quarter" idx="11"/>
          </p:nvPr>
        </p:nvSpPr>
        <p:spPr/>
        <p:txBody>
          <a:bodyPr/>
          <a:lstStyle/>
          <a:p>
            <a:r>
              <a:rPr lang="en-US"/>
              <a:t>Chapter 15 Software reuse</a:t>
            </a:r>
          </a:p>
        </p:txBody>
      </p:sp>
      <p:sp>
        <p:nvSpPr>
          <p:cNvPr id="4" name="Slide Number Placeholder 3"/>
          <p:cNvSpPr>
            <a:spLocks noGrp="1"/>
          </p:cNvSpPr>
          <p:nvPr>
            <p:ph type="sldNum" sz="quarter" idx="12"/>
          </p:nvPr>
        </p:nvSpPr>
        <p:spPr/>
        <p:txBody>
          <a:bodyPr/>
          <a:lstStyle/>
          <a:p>
            <a:fld id="{34CF8044-83D2-2543-8CEA-7F647DE98A9A}" type="slidenum">
              <a:rPr lang="en-US" smtClean="0"/>
              <a:pPr/>
              <a:t>13</a:t>
            </a:fld>
            <a:endParaRPr lang="en-US"/>
          </a:p>
        </p:txBody>
      </p:sp>
    </p:spTree>
    <p:extLst>
      <p:ext uri="{BB962C8B-B14F-4D97-AF65-F5344CB8AC3E}">
        <p14:creationId xmlns:p14="http://schemas.microsoft.com/office/powerpoint/2010/main" val="4080361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ChangeArrowheads="1"/>
          </p:cNvSpPr>
          <p:nvPr>
            <p:ph type="title"/>
          </p:nvPr>
        </p:nvSpPr>
        <p:spPr/>
        <p:txBody>
          <a:bodyPr/>
          <a:lstStyle/>
          <a:p>
            <a:r>
              <a:rPr lang="en-US" dirty="0"/>
              <a:t>Product line configuration</a:t>
            </a:r>
          </a:p>
        </p:txBody>
      </p:sp>
      <p:sp>
        <p:nvSpPr>
          <p:cNvPr id="158723" name="Rectangle 3"/>
          <p:cNvSpPr>
            <a:spLocks noGrp="1" noChangeArrowheads="1"/>
          </p:cNvSpPr>
          <p:nvPr>
            <p:ph idx="1"/>
          </p:nvPr>
        </p:nvSpPr>
        <p:spPr/>
        <p:txBody>
          <a:bodyPr lIns="91797" tIns="45898" rIns="91797" bIns="45898"/>
          <a:lstStyle/>
          <a:p>
            <a:r>
              <a:rPr lang="en-US" dirty="0"/>
              <a:t>Design time configuration</a:t>
            </a:r>
          </a:p>
          <a:p>
            <a:pPr lvl="1"/>
            <a:r>
              <a:rPr lang="en-GB" dirty="0"/>
              <a:t>The organization that is developing the software modifies a common product line core by developing, selecting or adapting components to create a new system for a customer. </a:t>
            </a:r>
          </a:p>
          <a:p>
            <a:r>
              <a:rPr lang="en-US" dirty="0"/>
              <a:t>Deployment time configuration</a:t>
            </a:r>
          </a:p>
          <a:p>
            <a:pPr lvl="1"/>
            <a:r>
              <a:rPr lang="en-GB" dirty="0"/>
              <a:t>A generic system is designed for configuration by a customer or consultants working with the customer. Knowledge of the customer’s specific requirements and the system’s operating environment is embedded in configuration data that are used by the generic system. </a:t>
            </a:r>
            <a:endParaRPr lang="en-US" dirty="0"/>
          </a:p>
        </p:txBody>
      </p:sp>
      <p:sp>
        <p:nvSpPr>
          <p:cNvPr id="2" name="Date Placeholder 1"/>
          <p:cNvSpPr>
            <a:spLocks noGrp="1"/>
          </p:cNvSpPr>
          <p:nvPr>
            <p:ph type="dt" sz="half" idx="10"/>
          </p:nvPr>
        </p:nvSpPr>
        <p:spPr/>
        <p:txBody>
          <a:bodyPr/>
          <a:lstStyle/>
          <a:p>
            <a:r>
              <a:rPr lang="en-GB"/>
              <a:t>17/11/2014</a:t>
            </a:r>
            <a:endParaRPr lang="en-US"/>
          </a:p>
        </p:txBody>
      </p:sp>
      <p:sp>
        <p:nvSpPr>
          <p:cNvPr id="3" name="Footer Placeholder 2"/>
          <p:cNvSpPr>
            <a:spLocks noGrp="1"/>
          </p:cNvSpPr>
          <p:nvPr>
            <p:ph type="ftr" sz="quarter" idx="11"/>
          </p:nvPr>
        </p:nvSpPr>
        <p:spPr/>
        <p:txBody>
          <a:bodyPr/>
          <a:lstStyle/>
          <a:p>
            <a:r>
              <a:rPr lang="en-US"/>
              <a:t>Chapter 15 Software reuse</a:t>
            </a:r>
          </a:p>
        </p:txBody>
      </p:sp>
      <p:sp>
        <p:nvSpPr>
          <p:cNvPr id="4" name="Slide Number Placeholder 3"/>
          <p:cNvSpPr>
            <a:spLocks noGrp="1"/>
          </p:cNvSpPr>
          <p:nvPr>
            <p:ph type="sldNum" sz="quarter" idx="12"/>
          </p:nvPr>
        </p:nvSpPr>
        <p:spPr/>
        <p:txBody>
          <a:bodyPr/>
          <a:lstStyle/>
          <a:p>
            <a:fld id="{34CF8044-83D2-2543-8CEA-7F647DE98A9A}" type="slidenum">
              <a:rPr lang="en-US" smtClean="0"/>
              <a:pPr/>
              <a:t>14</a:t>
            </a:fld>
            <a:endParaRPr lang="en-US"/>
          </a:p>
        </p:txBody>
      </p:sp>
    </p:spTree>
    <p:extLst>
      <p:ext uri="{BB962C8B-B14F-4D97-AF65-F5344CB8AC3E}">
        <p14:creationId xmlns:p14="http://schemas.microsoft.com/office/powerpoint/2010/main" val="23558363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Deployment-time configuration</a:t>
            </a:r>
            <a:r>
              <a:rPr lang="en-GB" dirty="0"/>
              <a:t> </a:t>
            </a:r>
            <a:endParaRPr lang="en-US" dirty="0"/>
          </a:p>
        </p:txBody>
      </p:sp>
      <p:pic>
        <p:nvPicPr>
          <p:cNvPr id="4" name="Content Placeholder 3" descr="16.10 ConfigTool.eps"/>
          <p:cNvPicPr>
            <a:picLocks noGrp="1" noChangeAspect="1"/>
          </p:cNvPicPr>
          <p:nvPr>
            <p:ph idx="1"/>
          </p:nvPr>
        </p:nvPicPr>
        <p:blipFill>
          <a:blip r:embed="rId2"/>
          <a:srcRect t="-13084" b="-13084"/>
          <a:stretch>
            <a:fillRect/>
          </a:stretch>
        </p:blipFill>
        <p:spPr>
          <a:xfrm>
            <a:off x="-744076" y="1600200"/>
            <a:ext cx="8229600" cy="4525963"/>
          </a:xfrm>
        </p:spPr>
      </p:pic>
      <p:sp>
        <p:nvSpPr>
          <p:cNvPr id="6" name="Footer Placeholder 5"/>
          <p:cNvSpPr>
            <a:spLocks noGrp="1"/>
          </p:cNvSpPr>
          <p:nvPr>
            <p:ph type="ftr" sz="quarter" idx="11"/>
          </p:nvPr>
        </p:nvSpPr>
        <p:spPr/>
        <p:txBody>
          <a:bodyPr/>
          <a:lstStyle/>
          <a:p>
            <a:r>
              <a:rPr lang="en-US"/>
              <a:t>Chapter 15 Software reuse</a:t>
            </a:r>
          </a:p>
        </p:txBody>
      </p:sp>
      <p:sp>
        <p:nvSpPr>
          <p:cNvPr id="5" name="Slide Number Placeholder 4"/>
          <p:cNvSpPr>
            <a:spLocks noGrp="1"/>
          </p:cNvSpPr>
          <p:nvPr>
            <p:ph type="sldNum" sz="quarter" idx="12"/>
          </p:nvPr>
        </p:nvSpPr>
        <p:spPr/>
        <p:txBody>
          <a:bodyPr/>
          <a:lstStyle/>
          <a:p>
            <a:fld id="{34CF8044-83D2-2543-8CEA-7F647DE98A9A}" type="slidenum">
              <a:rPr lang="en-US" smtClean="0"/>
              <a:pPr/>
              <a:t>15</a:t>
            </a:fld>
            <a:endParaRPr lang="en-US"/>
          </a:p>
        </p:txBody>
      </p:sp>
      <p:sp>
        <p:nvSpPr>
          <p:cNvPr id="3" name="Date Placeholder 2"/>
          <p:cNvSpPr>
            <a:spLocks noGrp="1"/>
          </p:cNvSpPr>
          <p:nvPr>
            <p:ph type="dt" sz="half" idx="10"/>
          </p:nvPr>
        </p:nvSpPr>
        <p:spPr/>
        <p:txBody>
          <a:bodyPr/>
          <a:lstStyle/>
          <a:p>
            <a:r>
              <a:rPr lang="en-GB"/>
              <a:t>17/11/2014</a:t>
            </a:r>
            <a:endParaRPr lang="en-US"/>
          </a:p>
        </p:txBody>
      </p:sp>
    </p:spTree>
    <p:extLst>
      <p:ext uri="{BB962C8B-B14F-4D97-AF65-F5344CB8AC3E}">
        <p14:creationId xmlns:p14="http://schemas.microsoft.com/office/powerpoint/2010/main" val="225245322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Levels of deployment time configuration</a:t>
            </a:r>
          </a:p>
        </p:txBody>
      </p:sp>
      <p:sp>
        <p:nvSpPr>
          <p:cNvPr id="3" name="Content Placeholder 2"/>
          <p:cNvSpPr>
            <a:spLocks noGrp="1"/>
          </p:cNvSpPr>
          <p:nvPr>
            <p:ph idx="1"/>
          </p:nvPr>
        </p:nvSpPr>
        <p:spPr/>
        <p:txBody>
          <a:bodyPr/>
          <a:lstStyle/>
          <a:p>
            <a:r>
              <a:rPr lang="en-GB" dirty="0"/>
              <a:t>Component selection, where you select the modules in a system that provide the required functionality. </a:t>
            </a:r>
          </a:p>
          <a:p>
            <a:r>
              <a:rPr lang="en-GB" dirty="0"/>
              <a:t>Workflow and rule definition, where you define workflows (how information is processed, stage-by-stage) and validation rules that should apply to information entered by users or generated by the system. </a:t>
            </a:r>
          </a:p>
          <a:p>
            <a:r>
              <a:rPr lang="en-GB" dirty="0"/>
              <a:t> Parameter definition, where you specify the values of specific system parameters that reflect the instance of the application that you are creating</a:t>
            </a:r>
          </a:p>
          <a:p>
            <a:endParaRPr lang="en-US" dirty="0"/>
          </a:p>
        </p:txBody>
      </p:sp>
      <p:sp>
        <p:nvSpPr>
          <p:cNvPr id="4" name="Footer Placeholder 3"/>
          <p:cNvSpPr>
            <a:spLocks noGrp="1"/>
          </p:cNvSpPr>
          <p:nvPr>
            <p:ph type="ftr" sz="quarter" idx="11"/>
          </p:nvPr>
        </p:nvSpPr>
        <p:spPr/>
        <p:txBody>
          <a:bodyPr/>
          <a:lstStyle/>
          <a:p>
            <a:r>
              <a:rPr lang="en-US"/>
              <a:t>Chapter 15 Software reuse</a:t>
            </a:r>
          </a:p>
        </p:txBody>
      </p:sp>
      <p:sp>
        <p:nvSpPr>
          <p:cNvPr id="5" name="Slide Number Placeholder 4"/>
          <p:cNvSpPr>
            <a:spLocks noGrp="1"/>
          </p:cNvSpPr>
          <p:nvPr>
            <p:ph type="sldNum" sz="quarter" idx="12"/>
          </p:nvPr>
        </p:nvSpPr>
        <p:spPr/>
        <p:txBody>
          <a:bodyPr/>
          <a:lstStyle/>
          <a:p>
            <a:fld id="{34CF8044-83D2-2543-8CEA-7F647DE98A9A}" type="slidenum">
              <a:rPr lang="en-US" smtClean="0"/>
              <a:pPr/>
              <a:t>16</a:t>
            </a:fld>
            <a:endParaRPr lang="en-US"/>
          </a:p>
        </p:txBody>
      </p:sp>
      <p:sp>
        <p:nvSpPr>
          <p:cNvPr id="6" name="Date Placeholder 5"/>
          <p:cNvSpPr>
            <a:spLocks noGrp="1"/>
          </p:cNvSpPr>
          <p:nvPr>
            <p:ph type="dt" sz="half" idx="10"/>
          </p:nvPr>
        </p:nvSpPr>
        <p:spPr/>
        <p:txBody>
          <a:bodyPr/>
          <a:lstStyle/>
          <a:p>
            <a:r>
              <a:rPr lang="en-GB"/>
              <a:t>17/11/2014</a:t>
            </a:r>
            <a:endParaRPr lang="en-US"/>
          </a:p>
        </p:txBody>
      </p:sp>
    </p:spTree>
    <p:extLst>
      <p:ext uri="{BB962C8B-B14F-4D97-AF65-F5344CB8AC3E}">
        <p14:creationId xmlns:p14="http://schemas.microsoft.com/office/powerpoint/2010/main" val="291412231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85159"/>
            <a:ext cx="8229600" cy="1143000"/>
          </a:xfrm>
        </p:spPr>
        <p:txBody>
          <a:bodyPr/>
          <a:lstStyle/>
          <a:p>
            <a:pPr algn="ctr"/>
            <a:r>
              <a:rPr lang="en-US" dirty="0"/>
              <a:t>Application system reuse</a:t>
            </a:r>
          </a:p>
        </p:txBody>
      </p:sp>
      <p:sp>
        <p:nvSpPr>
          <p:cNvPr id="4" name="Footer Placeholder 3"/>
          <p:cNvSpPr>
            <a:spLocks noGrp="1"/>
          </p:cNvSpPr>
          <p:nvPr>
            <p:ph type="ftr" sz="quarter" idx="11"/>
          </p:nvPr>
        </p:nvSpPr>
        <p:spPr/>
        <p:txBody>
          <a:bodyPr/>
          <a:lstStyle/>
          <a:p>
            <a:r>
              <a:rPr lang="en-US"/>
              <a:t>Chapter 15 Software reuse</a:t>
            </a:r>
          </a:p>
        </p:txBody>
      </p:sp>
      <p:sp>
        <p:nvSpPr>
          <p:cNvPr id="5" name="Slide Number Placeholder 4"/>
          <p:cNvSpPr>
            <a:spLocks noGrp="1"/>
          </p:cNvSpPr>
          <p:nvPr>
            <p:ph type="sldNum" sz="quarter" idx="12"/>
          </p:nvPr>
        </p:nvSpPr>
        <p:spPr/>
        <p:txBody>
          <a:bodyPr/>
          <a:lstStyle/>
          <a:p>
            <a:fld id="{34CF8044-83D2-2543-8CEA-7F647DE98A9A}" type="slidenum">
              <a:rPr lang="en-US" smtClean="0"/>
              <a:pPr/>
              <a:t>17</a:t>
            </a:fld>
            <a:endParaRPr lang="en-US"/>
          </a:p>
        </p:txBody>
      </p:sp>
      <p:sp>
        <p:nvSpPr>
          <p:cNvPr id="6" name="Date Placeholder 5"/>
          <p:cNvSpPr>
            <a:spLocks noGrp="1"/>
          </p:cNvSpPr>
          <p:nvPr>
            <p:ph type="dt" sz="half" idx="10"/>
          </p:nvPr>
        </p:nvSpPr>
        <p:spPr/>
        <p:txBody>
          <a:bodyPr/>
          <a:lstStyle/>
          <a:p>
            <a:r>
              <a:rPr lang="en-GB"/>
              <a:t>17/11/2014</a:t>
            </a:r>
            <a:endParaRPr lang="en-US"/>
          </a:p>
        </p:txBody>
      </p:sp>
    </p:spTree>
    <p:extLst>
      <p:ext uri="{BB962C8B-B14F-4D97-AF65-F5344CB8AC3E}">
        <p14:creationId xmlns:p14="http://schemas.microsoft.com/office/powerpoint/2010/main" val="115308952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Application system reuse</a:t>
            </a:r>
          </a:p>
        </p:txBody>
      </p:sp>
      <p:sp>
        <p:nvSpPr>
          <p:cNvPr id="3" name="Content Placeholder 2"/>
          <p:cNvSpPr>
            <a:spLocks noGrp="1"/>
          </p:cNvSpPr>
          <p:nvPr>
            <p:ph idx="1"/>
          </p:nvPr>
        </p:nvSpPr>
        <p:spPr/>
        <p:txBody>
          <a:bodyPr/>
          <a:lstStyle/>
          <a:p>
            <a:r>
              <a:rPr lang="en-GB" dirty="0"/>
              <a:t>An application system product is a software system that can be adapted for different customers without changing the source code of the system.</a:t>
            </a:r>
          </a:p>
          <a:p>
            <a:r>
              <a:rPr lang="en-GB" dirty="0"/>
              <a:t>Application systems have generic features and so can be used/reused in different environments.</a:t>
            </a:r>
          </a:p>
          <a:p>
            <a:r>
              <a:rPr lang="en-GB" dirty="0"/>
              <a:t>Application system products are adapted by using built-in configuration mechanisms that allow the functionality of the system to be tailored to specific customer needs.</a:t>
            </a:r>
          </a:p>
          <a:p>
            <a:pPr lvl="1"/>
            <a:r>
              <a:rPr lang="en-GB" dirty="0"/>
              <a:t> For example, in a hospital patient record system, separate input forms and output reports might be defined for different types of patient.  </a:t>
            </a:r>
            <a:endParaRPr lang="en-US" dirty="0"/>
          </a:p>
        </p:txBody>
      </p:sp>
      <p:sp>
        <p:nvSpPr>
          <p:cNvPr id="4" name="Footer Placeholder 3"/>
          <p:cNvSpPr>
            <a:spLocks noGrp="1"/>
          </p:cNvSpPr>
          <p:nvPr>
            <p:ph type="ftr" sz="quarter" idx="11"/>
          </p:nvPr>
        </p:nvSpPr>
        <p:spPr/>
        <p:txBody>
          <a:bodyPr/>
          <a:lstStyle/>
          <a:p>
            <a:r>
              <a:rPr lang="en-US"/>
              <a:t>Chapter 15 Software reuse</a:t>
            </a:r>
          </a:p>
        </p:txBody>
      </p:sp>
      <p:sp>
        <p:nvSpPr>
          <p:cNvPr id="5" name="Slide Number Placeholder 4"/>
          <p:cNvSpPr>
            <a:spLocks noGrp="1"/>
          </p:cNvSpPr>
          <p:nvPr>
            <p:ph type="sldNum" sz="quarter" idx="12"/>
          </p:nvPr>
        </p:nvSpPr>
        <p:spPr/>
        <p:txBody>
          <a:bodyPr/>
          <a:lstStyle/>
          <a:p>
            <a:fld id="{34CF8044-83D2-2543-8CEA-7F647DE98A9A}" type="slidenum">
              <a:rPr lang="en-US" smtClean="0"/>
              <a:pPr/>
              <a:t>18</a:t>
            </a:fld>
            <a:endParaRPr lang="en-US"/>
          </a:p>
        </p:txBody>
      </p:sp>
      <p:sp>
        <p:nvSpPr>
          <p:cNvPr id="6" name="Date Placeholder 5"/>
          <p:cNvSpPr>
            <a:spLocks noGrp="1"/>
          </p:cNvSpPr>
          <p:nvPr>
            <p:ph type="dt" sz="half" idx="10"/>
          </p:nvPr>
        </p:nvSpPr>
        <p:spPr/>
        <p:txBody>
          <a:bodyPr/>
          <a:lstStyle/>
          <a:p>
            <a:r>
              <a:rPr lang="en-GB"/>
              <a:t>17/11/2014</a:t>
            </a:r>
            <a:endParaRPr lang="en-US"/>
          </a:p>
        </p:txBody>
      </p:sp>
    </p:spTree>
    <p:extLst>
      <p:ext uri="{BB962C8B-B14F-4D97-AF65-F5344CB8AC3E}">
        <p14:creationId xmlns:p14="http://schemas.microsoft.com/office/powerpoint/2010/main" val="343762831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Benefits of application system reuse</a:t>
            </a:r>
          </a:p>
        </p:txBody>
      </p:sp>
      <p:sp>
        <p:nvSpPr>
          <p:cNvPr id="3" name="Content Placeholder 2"/>
          <p:cNvSpPr>
            <a:spLocks noGrp="1"/>
          </p:cNvSpPr>
          <p:nvPr>
            <p:ph idx="1"/>
          </p:nvPr>
        </p:nvSpPr>
        <p:spPr/>
        <p:txBody>
          <a:bodyPr/>
          <a:lstStyle/>
          <a:p>
            <a:r>
              <a:rPr lang="en-GB" sz="2000" dirty="0"/>
              <a:t>As with other types of reuse, more rapid deployment of a reliable system may be possible.</a:t>
            </a:r>
          </a:p>
          <a:p>
            <a:r>
              <a:rPr lang="en-GB" sz="2000" dirty="0"/>
              <a:t>It is possible to see what functionality is provided by the applications and so it is easier to judge whether or not they are likely to be suitable. </a:t>
            </a:r>
          </a:p>
          <a:p>
            <a:r>
              <a:rPr lang="en-GB" sz="2000" dirty="0"/>
              <a:t>Some development risks are avoided by using existing software. However, this approach has its own risks, as I discuss below.</a:t>
            </a:r>
          </a:p>
          <a:p>
            <a:r>
              <a:rPr lang="en-GB" sz="2000" dirty="0"/>
              <a:t>Businesses can focus on their core activity without having to devote a lot of resources to IT systems development.</a:t>
            </a:r>
          </a:p>
          <a:p>
            <a:r>
              <a:rPr lang="en-GB" sz="2000" dirty="0"/>
              <a:t>As operating platforms evolve, technology updates may be simplified as these are the responsibility of the COTS product vendor rather than the customer.</a:t>
            </a:r>
          </a:p>
          <a:p>
            <a:endParaRPr lang="en-US" dirty="0"/>
          </a:p>
        </p:txBody>
      </p:sp>
      <p:sp>
        <p:nvSpPr>
          <p:cNvPr id="4" name="Footer Placeholder 3"/>
          <p:cNvSpPr>
            <a:spLocks noGrp="1"/>
          </p:cNvSpPr>
          <p:nvPr>
            <p:ph type="ftr" sz="quarter" idx="11"/>
          </p:nvPr>
        </p:nvSpPr>
        <p:spPr/>
        <p:txBody>
          <a:bodyPr/>
          <a:lstStyle/>
          <a:p>
            <a:r>
              <a:rPr lang="en-US"/>
              <a:t>Chapter 15 Software reuse</a:t>
            </a:r>
          </a:p>
        </p:txBody>
      </p:sp>
      <p:sp>
        <p:nvSpPr>
          <p:cNvPr id="5" name="Slide Number Placeholder 4"/>
          <p:cNvSpPr>
            <a:spLocks noGrp="1"/>
          </p:cNvSpPr>
          <p:nvPr>
            <p:ph type="sldNum" sz="quarter" idx="12"/>
          </p:nvPr>
        </p:nvSpPr>
        <p:spPr/>
        <p:txBody>
          <a:bodyPr/>
          <a:lstStyle/>
          <a:p>
            <a:fld id="{34CF8044-83D2-2543-8CEA-7F647DE98A9A}" type="slidenum">
              <a:rPr lang="en-US" smtClean="0"/>
              <a:pPr/>
              <a:t>19</a:t>
            </a:fld>
            <a:endParaRPr lang="en-US"/>
          </a:p>
        </p:txBody>
      </p:sp>
      <p:sp>
        <p:nvSpPr>
          <p:cNvPr id="6" name="Date Placeholder 5"/>
          <p:cNvSpPr>
            <a:spLocks noGrp="1"/>
          </p:cNvSpPr>
          <p:nvPr>
            <p:ph type="dt" sz="half" idx="10"/>
          </p:nvPr>
        </p:nvSpPr>
        <p:spPr/>
        <p:txBody>
          <a:bodyPr/>
          <a:lstStyle/>
          <a:p>
            <a:r>
              <a:rPr lang="en-GB"/>
              <a:t>17/11/2014</a:t>
            </a:r>
            <a:endParaRPr lang="en-US"/>
          </a:p>
        </p:txBody>
      </p:sp>
    </p:spTree>
    <p:extLst>
      <p:ext uri="{BB962C8B-B14F-4D97-AF65-F5344CB8AC3E}">
        <p14:creationId xmlns:p14="http://schemas.microsoft.com/office/powerpoint/2010/main" val="38297796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4551"/>
            <a:ext cx="8229600" cy="1143000"/>
          </a:xfrm>
        </p:spPr>
        <p:txBody>
          <a:bodyPr/>
          <a:lstStyle/>
          <a:p>
            <a:pPr algn="ctr"/>
            <a:r>
              <a:rPr lang="en-US" dirty="0"/>
              <a:t>Software product lines</a:t>
            </a:r>
          </a:p>
        </p:txBody>
      </p:sp>
      <p:sp>
        <p:nvSpPr>
          <p:cNvPr id="3" name="Content Placeholder 2"/>
          <p:cNvSpPr>
            <a:spLocks noGrp="1"/>
          </p:cNvSpPr>
          <p:nvPr>
            <p:ph idx="1"/>
          </p:nvPr>
        </p:nvSpPr>
        <p:spPr/>
        <p:txBody>
          <a:bodyPr/>
          <a:lstStyle/>
          <a:p>
            <a:endParaRPr lang="en-US"/>
          </a:p>
        </p:txBody>
      </p:sp>
      <p:sp>
        <p:nvSpPr>
          <p:cNvPr id="4" name="Footer Placeholder 3"/>
          <p:cNvSpPr>
            <a:spLocks noGrp="1"/>
          </p:cNvSpPr>
          <p:nvPr>
            <p:ph type="ftr" sz="quarter" idx="11"/>
          </p:nvPr>
        </p:nvSpPr>
        <p:spPr/>
        <p:txBody>
          <a:bodyPr/>
          <a:lstStyle/>
          <a:p>
            <a:r>
              <a:rPr lang="en-US"/>
              <a:t>Chapter 15 Software reuse</a:t>
            </a:r>
          </a:p>
        </p:txBody>
      </p:sp>
      <p:sp>
        <p:nvSpPr>
          <p:cNvPr id="5" name="Slide Number Placeholder 4"/>
          <p:cNvSpPr>
            <a:spLocks noGrp="1"/>
          </p:cNvSpPr>
          <p:nvPr>
            <p:ph type="sldNum" sz="quarter" idx="12"/>
          </p:nvPr>
        </p:nvSpPr>
        <p:spPr/>
        <p:txBody>
          <a:bodyPr/>
          <a:lstStyle/>
          <a:p>
            <a:fld id="{34CF8044-83D2-2543-8CEA-7F647DE98A9A}" type="slidenum">
              <a:rPr lang="en-US" smtClean="0"/>
              <a:pPr/>
              <a:t>2</a:t>
            </a:fld>
            <a:endParaRPr lang="en-US"/>
          </a:p>
        </p:txBody>
      </p:sp>
      <p:sp>
        <p:nvSpPr>
          <p:cNvPr id="6" name="Date Placeholder 5"/>
          <p:cNvSpPr>
            <a:spLocks noGrp="1"/>
          </p:cNvSpPr>
          <p:nvPr>
            <p:ph type="dt" sz="half" idx="10"/>
          </p:nvPr>
        </p:nvSpPr>
        <p:spPr/>
        <p:txBody>
          <a:bodyPr/>
          <a:lstStyle/>
          <a:p>
            <a:r>
              <a:rPr lang="en-GB"/>
              <a:t>17/11/2014</a:t>
            </a:r>
            <a:endParaRPr lang="en-US"/>
          </a:p>
        </p:txBody>
      </p:sp>
    </p:spTree>
    <p:extLst>
      <p:ext uri="{BB962C8B-B14F-4D97-AF65-F5344CB8AC3E}">
        <p14:creationId xmlns:p14="http://schemas.microsoft.com/office/powerpoint/2010/main" val="11787059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Problems of application system reuse</a:t>
            </a:r>
          </a:p>
        </p:txBody>
      </p:sp>
      <p:sp>
        <p:nvSpPr>
          <p:cNvPr id="3" name="Content Placeholder 2"/>
          <p:cNvSpPr>
            <a:spLocks noGrp="1"/>
          </p:cNvSpPr>
          <p:nvPr>
            <p:ph idx="1"/>
          </p:nvPr>
        </p:nvSpPr>
        <p:spPr/>
        <p:txBody>
          <a:bodyPr/>
          <a:lstStyle/>
          <a:p>
            <a:r>
              <a:rPr lang="en-GB" sz="2200" dirty="0"/>
              <a:t>Requirements usually have to be adapted to reflect the functionality and mode of operation of the COTS product. </a:t>
            </a:r>
          </a:p>
          <a:p>
            <a:r>
              <a:rPr lang="en-GB" sz="2200" dirty="0"/>
              <a:t>The COTS product may be based on assumptions that are practically impossible to change. </a:t>
            </a:r>
          </a:p>
          <a:p>
            <a:r>
              <a:rPr lang="en-GB" sz="2200" dirty="0"/>
              <a:t>Choosing the right COTS system for an enterprise can be a difficult process, especially as many COTS products are not well documented. </a:t>
            </a:r>
          </a:p>
          <a:p>
            <a:r>
              <a:rPr lang="en-GB" sz="2200" dirty="0"/>
              <a:t>There may be a lack of local expertise to support systems development. </a:t>
            </a:r>
          </a:p>
          <a:p>
            <a:r>
              <a:rPr lang="en-GB" sz="2200" dirty="0"/>
              <a:t>The COTS product vendor controls system support and evolution. </a:t>
            </a:r>
            <a:endParaRPr lang="en-US" sz="2200" dirty="0"/>
          </a:p>
        </p:txBody>
      </p:sp>
      <p:sp>
        <p:nvSpPr>
          <p:cNvPr id="4" name="Footer Placeholder 3"/>
          <p:cNvSpPr>
            <a:spLocks noGrp="1"/>
          </p:cNvSpPr>
          <p:nvPr>
            <p:ph type="ftr" sz="quarter" idx="11"/>
          </p:nvPr>
        </p:nvSpPr>
        <p:spPr/>
        <p:txBody>
          <a:bodyPr/>
          <a:lstStyle/>
          <a:p>
            <a:r>
              <a:rPr lang="en-US"/>
              <a:t>Chapter 15 Software reuse</a:t>
            </a:r>
          </a:p>
        </p:txBody>
      </p:sp>
      <p:sp>
        <p:nvSpPr>
          <p:cNvPr id="5" name="Slide Number Placeholder 4"/>
          <p:cNvSpPr>
            <a:spLocks noGrp="1"/>
          </p:cNvSpPr>
          <p:nvPr>
            <p:ph type="sldNum" sz="quarter" idx="12"/>
          </p:nvPr>
        </p:nvSpPr>
        <p:spPr/>
        <p:txBody>
          <a:bodyPr/>
          <a:lstStyle/>
          <a:p>
            <a:fld id="{34CF8044-83D2-2543-8CEA-7F647DE98A9A}" type="slidenum">
              <a:rPr lang="en-US" smtClean="0"/>
              <a:pPr/>
              <a:t>20</a:t>
            </a:fld>
            <a:endParaRPr lang="en-US"/>
          </a:p>
        </p:txBody>
      </p:sp>
      <p:sp>
        <p:nvSpPr>
          <p:cNvPr id="6" name="Date Placeholder 5"/>
          <p:cNvSpPr>
            <a:spLocks noGrp="1"/>
          </p:cNvSpPr>
          <p:nvPr>
            <p:ph type="dt" sz="half" idx="10"/>
          </p:nvPr>
        </p:nvSpPr>
        <p:spPr/>
        <p:txBody>
          <a:bodyPr/>
          <a:lstStyle/>
          <a:p>
            <a:r>
              <a:rPr lang="en-GB"/>
              <a:t>17/11/2014</a:t>
            </a:r>
            <a:endParaRPr lang="en-US"/>
          </a:p>
        </p:txBody>
      </p:sp>
    </p:spTree>
    <p:extLst>
      <p:ext uri="{BB962C8B-B14F-4D97-AF65-F5344CB8AC3E}">
        <p14:creationId xmlns:p14="http://schemas.microsoft.com/office/powerpoint/2010/main" val="369294211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Configurable application systems</a:t>
            </a:r>
          </a:p>
        </p:txBody>
      </p:sp>
      <p:sp>
        <p:nvSpPr>
          <p:cNvPr id="3" name="Content Placeholder 2"/>
          <p:cNvSpPr>
            <a:spLocks noGrp="1"/>
          </p:cNvSpPr>
          <p:nvPr>
            <p:ph idx="1"/>
          </p:nvPr>
        </p:nvSpPr>
        <p:spPr/>
        <p:txBody>
          <a:bodyPr/>
          <a:lstStyle/>
          <a:p>
            <a:r>
              <a:rPr lang="en-US" dirty="0"/>
              <a:t>Configurable application </a:t>
            </a:r>
            <a:r>
              <a:rPr lang="en-GB" dirty="0"/>
              <a:t>systems are generic application systems that may be designed to support a particular business type, business activity or, sometimes, a complete business enterprise. </a:t>
            </a:r>
          </a:p>
          <a:p>
            <a:pPr lvl="1"/>
            <a:r>
              <a:rPr lang="en-GB" dirty="0"/>
              <a:t>For example, an application system may be produced for dentists that handles appointments, dental records, patient recall, etc. </a:t>
            </a:r>
          </a:p>
          <a:p>
            <a:r>
              <a:rPr lang="en-GB" dirty="0"/>
              <a:t>Domain-specific systems, such as systems to support a business function (e.g. document management) provide functionality that is likely to be required by a range of potential users. 	</a:t>
            </a:r>
            <a:endParaRPr lang="en-US" dirty="0"/>
          </a:p>
        </p:txBody>
      </p:sp>
      <p:sp>
        <p:nvSpPr>
          <p:cNvPr id="4" name="Footer Placeholder 3"/>
          <p:cNvSpPr>
            <a:spLocks noGrp="1"/>
          </p:cNvSpPr>
          <p:nvPr>
            <p:ph type="ftr" sz="quarter" idx="11"/>
          </p:nvPr>
        </p:nvSpPr>
        <p:spPr/>
        <p:txBody>
          <a:bodyPr/>
          <a:lstStyle/>
          <a:p>
            <a:r>
              <a:rPr lang="en-US"/>
              <a:t>Chapter 15 Software reuse</a:t>
            </a:r>
          </a:p>
        </p:txBody>
      </p:sp>
      <p:sp>
        <p:nvSpPr>
          <p:cNvPr id="5" name="Slide Number Placeholder 4"/>
          <p:cNvSpPr>
            <a:spLocks noGrp="1"/>
          </p:cNvSpPr>
          <p:nvPr>
            <p:ph type="sldNum" sz="quarter" idx="12"/>
          </p:nvPr>
        </p:nvSpPr>
        <p:spPr/>
        <p:txBody>
          <a:bodyPr/>
          <a:lstStyle/>
          <a:p>
            <a:fld id="{34CF8044-83D2-2543-8CEA-7F647DE98A9A}" type="slidenum">
              <a:rPr lang="en-US" smtClean="0"/>
              <a:pPr/>
              <a:t>21</a:t>
            </a:fld>
            <a:endParaRPr lang="en-US"/>
          </a:p>
        </p:txBody>
      </p:sp>
      <p:sp>
        <p:nvSpPr>
          <p:cNvPr id="6" name="Date Placeholder 5"/>
          <p:cNvSpPr>
            <a:spLocks noGrp="1"/>
          </p:cNvSpPr>
          <p:nvPr>
            <p:ph type="dt" sz="half" idx="10"/>
          </p:nvPr>
        </p:nvSpPr>
        <p:spPr/>
        <p:txBody>
          <a:bodyPr/>
          <a:lstStyle/>
          <a:p>
            <a:r>
              <a:rPr lang="en-GB"/>
              <a:t>17/11/2014</a:t>
            </a:r>
            <a:endParaRPr lang="en-US"/>
          </a:p>
        </p:txBody>
      </p:sp>
    </p:spTree>
    <p:extLst>
      <p:ext uri="{BB962C8B-B14F-4D97-AF65-F5344CB8AC3E}">
        <p14:creationId xmlns:p14="http://schemas.microsoft.com/office/powerpoint/2010/main" val="379782047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COTS-solution and COTS-integrated systems</a:t>
            </a:r>
            <a:r>
              <a:rPr lang="en-GB" dirty="0"/>
              <a:t> </a:t>
            </a:r>
            <a:endParaRPr lang="en-US" dirty="0"/>
          </a:p>
        </p:txBody>
      </p:sp>
      <p:graphicFrame>
        <p:nvGraphicFramePr>
          <p:cNvPr id="4" name="Content Placeholder 3"/>
          <p:cNvGraphicFramePr>
            <a:graphicFrameLocks noGrp="1"/>
          </p:cNvGraphicFramePr>
          <p:nvPr>
            <p:ph idx="1"/>
            <p:extLst/>
          </p:nvPr>
        </p:nvGraphicFramePr>
        <p:xfrm>
          <a:off x="457200" y="2248680"/>
          <a:ext cx="8229600" cy="3053080"/>
        </p:xfrm>
        <a:graphic>
          <a:graphicData uri="http://schemas.openxmlformats.org/drawingml/2006/table">
            <a:tbl>
              <a:tblPr firstRow="1" bandRow="1">
                <a:tableStyleId>{5C22544A-7EE6-4342-B048-85BDC9FD1C3A}</a:tableStyleId>
              </a:tblPr>
              <a:tblGrid>
                <a:gridCol w="4114800">
                  <a:extLst>
                    <a:ext uri="{9D8B030D-6E8A-4147-A177-3AD203B41FA5}">
                      <a16:colId xmlns:a16="http://schemas.microsoft.com/office/drawing/2014/main" val="20000"/>
                    </a:ext>
                  </a:extLst>
                </a:gridCol>
                <a:gridCol w="4114800">
                  <a:extLst>
                    <a:ext uri="{9D8B030D-6E8A-4147-A177-3AD203B41FA5}">
                      <a16:colId xmlns:a16="http://schemas.microsoft.com/office/drawing/2014/main" val="20001"/>
                    </a:ext>
                  </a:extLst>
                </a:gridCol>
              </a:tblGrid>
              <a:tr h="370840">
                <a:tc>
                  <a:txBody>
                    <a:bodyPr/>
                    <a:lstStyle/>
                    <a:p>
                      <a:pPr algn="just">
                        <a:spcBef>
                          <a:spcPts val="300"/>
                        </a:spcBef>
                        <a:spcAft>
                          <a:spcPts val="300"/>
                        </a:spcAft>
                        <a:tabLst>
                          <a:tab pos="342900" algn="l"/>
                          <a:tab pos="685800" algn="l"/>
                          <a:tab pos="1028700" algn="l"/>
                        </a:tabLst>
                      </a:pPr>
                      <a:r>
                        <a:rPr lang="en-GB" sz="1600" b="1" dirty="0">
                          <a:solidFill>
                            <a:srgbClr val="000000"/>
                          </a:solidFill>
                          <a:latin typeface="Arial"/>
                          <a:ea typeface="Times New Roman"/>
                          <a:cs typeface="Arial"/>
                        </a:rPr>
                        <a:t>Configurable application systems</a:t>
                      </a:r>
                    </a:p>
                  </a:txBody>
                  <a:tcPr marL="68580" marR="68580" marT="0" marB="0"/>
                </a:tc>
                <a:tc>
                  <a:txBody>
                    <a:bodyPr/>
                    <a:lstStyle/>
                    <a:p>
                      <a:pPr algn="just">
                        <a:spcBef>
                          <a:spcPts val="300"/>
                        </a:spcBef>
                        <a:spcAft>
                          <a:spcPts val="300"/>
                        </a:spcAft>
                        <a:tabLst>
                          <a:tab pos="342900" algn="l"/>
                          <a:tab pos="685800" algn="l"/>
                          <a:tab pos="1028700" algn="l"/>
                        </a:tabLst>
                      </a:pPr>
                      <a:r>
                        <a:rPr lang="en-GB" sz="1600" b="1" dirty="0">
                          <a:solidFill>
                            <a:srgbClr val="000000"/>
                          </a:solidFill>
                          <a:latin typeface="Arial"/>
                          <a:ea typeface="Times New Roman"/>
                          <a:cs typeface="Arial"/>
                        </a:rPr>
                        <a:t>Application system integration</a:t>
                      </a:r>
                    </a:p>
                  </a:txBody>
                  <a:tcPr marL="68580" marR="68580" marT="0" marB="0"/>
                </a:tc>
                <a:extLst>
                  <a:ext uri="{0D108BD9-81ED-4DB2-BD59-A6C34878D82A}">
                    <a16:rowId xmlns:a16="http://schemas.microsoft.com/office/drawing/2014/main" val="10000"/>
                  </a:ext>
                </a:extLst>
              </a:tr>
              <a:tr h="370840">
                <a:tc>
                  <a:txBody>
                    <a:bodyPr/>
                    <a:lstStyle/>
                    <a:p>
                      <a:pPr algn="l">
                        <a:spcBef>
                          <a:spcPts val="300"/>
                        </a:spcBef>
                        <a:spcAft>
                          <a:spcPts val="600"/>
                        </a:spcAft>
                        <a:tabLst>
                          <a:tab pos="342900" algn="l"/>
                          <a:tab pos="685800" algn="l"/>
                          <a:tab pos="1028700" algn="l"/>
                        </a:tabLst>
                      </a:pPr>
                      <a:r>
                        <a:rPr lang="en-GB" sz="1600" dirty="0">
                          <a:solidFill>
                            <a:srgbClr val="000000"/>
                          </a:solidFill>
                          <a:latin typeface="Arial"/>
                          <a:ea typeface="Times New Roman"/>
                          <a:cs typeface="Arial"/>
                        </a:rPr>
                        <a:t>Single product that provides the functionality required by a customer</a:t>
                      </a:r>
                    </a:p>
                  </a:txBody>
                  <a:tcPr marL="68580" marR="68580" marT="0" marB="0"/>
                </a:tc>
                <a:tc>
                  <a:txBody>
                    <a:bodyPr/>
                    <a:lstStyle/>
                    <a:p>
                      <a:pPr algn="l">
                        <a:spcBef>
                          <a:spcPts val="300"/>
                        </a:spcBef>
                        <a:spcAft>
                          <a:spcPts val="600"/>
                        </a:spcAft>
                        <a:tabLst>
                          <a:tab pos="342900" algn="l"/>
                          <a:tab pos="685800" algn="l"/>
                          <a:tab pos="1028700" algn="l"/>
                        </a:tabLst>
                      </a:pPr>
                      <a:r>
                        <a:rPr lang="en-GB" sz="1600">
                          <a:solidFill>
                            <a:srgbClr val="000000"/>
                          </a:solidFill>
                          <a:latin typeface="Arial"/>
                          <a:ea typeface="Times New Roman"/>
                          <a:cs typeface="Arial"/>
                        </a:rPr>
                        <a:t>Several heterogeneous system products are integrated to provide  customized functionality</a:t>
                      </a:r>
                    </a:p>
                  </a:txBody>
                  <a:tcPr marL="68580" marR="68580" marT="0" marB="0"/>
                </a:tc>
                <a:extLst>
                  <a:ext uri="{0D108BD9-81ED-4DB2-BD59-A6C34878D82A}">
                    <a16:rowId xmlns:a16="http://schemas.microsoft.com/office/drawing/2014/main" val="10001"/>
                  </a:ext>
                </a:extLst>
              </a:tr>
              <a:tr h="370840">
                <a:tc>
                  <a:txBody>
                    <a:bodyPr/>
                    <a:lstStyle/>
                    <a:p>
                      <a:pPr algn="l">
                        <a:spcAft>
                          <a:spcPts val="600"/>
                        </a:spcAft>
                        <a:tabLst>
                          <a:tab pos="342900" algn="l"/>
                          <a:tab pos="685800" algn="l"/>
                          <a:tab pos="1028700" algn="l"/>
                        </a:tabLst>
                      </a:pPr>
                      <a:r>
                        <a:rPr lang="en-GB" sz="1600" dirty="0">
                          <a:solidFill>
                            <a:srgbClr val="000000"/>
                          </a:solidFill>
                          <a:latin typeface="Arial"/>
                          <a:ea typeface="Times New Roman"/>
                          <a:cs typeface="Arial"/>
                        </a:rPr>
                        <a:t>Based around a generic solution and standardized processes</a:t>
                      </a:r>
                    </a:p>
                  </a:txBody>
                  <a:tcPr marL="68580" marR="68580" marT="0" marB="0"/>
                </a:tc>
                <a:tc>
                  <a:txBody>
                    <a:bodyPr/>
                    <a:lstStyle/>
                    <a:p>
                      <a:pPr algn="l">
                        <a:spcAft>
                          <a:spcPts val="600"/>
                        </a:spcAft>
                        <a:tabLst>
                          <a:tab pos="342900" algn="l"/>
                          <a:tab pos="685800" algn="l"/>
                          <a:tab pos="1028700" algn="l"/>
                        </a:tabLst>
                      </a:pPr>
                      <a:r>
                        <a:rPr lang="en-GB" sz="1600">
                          <a:solidFill>
                            <a:srgbClr val="000000"/>
                          </a:solidFill>
                          <a:latin typeface="Arial"/>
                          <a:ea typeface="Times New Roman"/>
                          <a:cs typeface="Arial"/>
                        </a:rPr>
                        <a:t>Flexible solutions may be developed for customer processes</a:t>
                      </a:r>
                    </a:p>
                  </a:txBody>
                  <a:tcPr marL="68580" marR="68580" marT="0" marB="0"/>
                </a:tc>
                <a:extLst>
                  <a:ext uri="{0D108BD9-81ED-4DB2-BD59-A6C34878D82A}">
                    <a16:rowId xmlns:a16="http://schemas.microsoft.com/office/drawing/2014/main" val="10002"/>
                  </a:ext>
                </a:extLst>
              </a:tr>
              <a:tr h="370840">
                <a:tc>
                  <a:txBody>
                    <a:bodyPr/>
                    <a:lstStyle/>
                    <a:p>
                      <a:pPr algn="l">
                        <a:spcAft>
                          <a:spcPts val="600"/>
                        </a:spcAft>
                        <a:tabLst>
                          <a:tab pos="342900" algn="l"/>
                          <a:tab pos="685800" algn="l"/>
                          <a:tab pos="1028700" algn="l"/>
                        </a:tabLst>
                      </a:pPr>
                      <a:r>
                        <a:rPr lang="en-GB" sz="1600" dirty="0">
                          <a:solidFill>
                            <a:srgbClr val="000000"/>
                          </a:solidFill>
                          <a:latin typeface="Arial"/>
                          <a:ea typeface="Times New Roman"/>
                          <a:cs typeface="Arial"/>
                        </a:rPr>
                        <a:t>Development focus is on system configuration</a:t>
                      </a:r>
                    </a:p>
                  </a:txBody>
                  <a:tcPr marL="68580" marR="68580" marT="0" marB="0"/>
                </a:tc>
                <a:tc>
                  <a:txBody>
                    <a:bodyPr/>
                    <a:lstStyle/>
                    <a:p>
                      <a:pPr algn="l">
                        <a:spcAft>
                          <a:spcPts val="600"/>
                        </a:spcAft>
                        <a:tabLst>
                          <a:tab pos="342900" algn="l"/>
                          <a:tab pos="685800" algn="l"/>
                          <a:tab pos="1028700" algn="l"/>
                        </a:tabLst>
                      </a:pPr>
                      <a:r>
                        <a:rPr lang="en-GB" sz="1600" dirty="0">
                          <a:solidFill>
                            <a:srgbClr val="000000"/>
                          </a:solidFill>
                          <a:latin typeface="Arial"/>
                          <a:ea typeface="Times New Roman"/>
                          <a:cs typeface="Arial"/>
                        </a:rPr>
                        <a:t>Development focus is on system integration</a:t>
                      </a:r>
                    </a:p>
                  </a:txBody>
                  <a:tcPr marL="68580" marR="68580" marT="0" marB="0"/>
                </a:tc>
                <a:extLst>
                  <a:ext uri="{0D108BD9-81ED-4DB2-BD59-A6C34878D82A}">
                    <a16:rowId xmlns:a16="http://schemas.microsoft.com/office/drawing/2014/main" val="10003"/>
                  </a:ext>
                </a:extLst>
              </a:tr>
              <a:tr h="370840">
                <a:tc>
                  <a:txBody>
                    <a:bodyPr/>
                    <a:lstStyle/>
                    <a:p>
                      <a:pPr algn="l">
                        <a:spcAft>
                          <a:spcPts val="600"/>
                        </a:spcAft>
                        <a:tabLst>
                          <a:tab pos="342900" algn="l"/>
                          <a:tab pos="685800" algn="l"/>
                          <a:tab pos="1028700" algn="l"/>
                        </a:tabLst>
                      </a:pPr>
                      <a:r>
                        <a:rPr lang="en-GB" sz="1600">
                          <a:solidFill>
                            <a:srgbClr val="000000"/>
                          </a:solidFill>
                          <a:latin typeface="Arial"/>
                          <a:ea typeface="Times New Roman"/>
                          <a:cs typeface="Arial"/>
                        </a:rPr>
                        <a:t>System vendor is responsible for maintenance</a:t>
                      </a:r>
                    </a:p>
                  </a:txBody>
                  <a:tcPr marL="68580" marR="68580" marT="0" marB="0"/>
                </a:tc>
                <a:tc>
                  <a:txBody>
                    <a:bodyPr/>
                    <a:lstStyle/>
                    <a:p>
                      <a:pPr algn="l">
                        <a:spcAft>
                          <a:spcPts val="600"/>
                        </a:spcAft>
                        <a:tabLst>
                          <a:tab pos="342900" algn="l"/>
                          <a:tab pos="685800" algn="l"/>
                          <a:tab pos="1028700" algn="l"/>
                        </a:tabLst>
                      </a:pPr>
                      <a:r>
                        <a:rPr lang="en-GB" sz="1600" dirty="0">
                          <a:solidFill>
                            <a:srgbClr val="000000"/>
                          </a:solidFill>
                          <a:latin typeface="Arial"/>
                          <a:ea typeface="Times New Roman"/>
                          <a:cs typeface="Arial"/>
                        </a:rPr>
                        <a:t>System owner is responsible for maintenance</a:t>
                      </a:r>
                    </a:p>
                  </a:txBody>
                  <a:tcPr marL="68580" marR="68580" marT="0" marB="0"/>
                </a:tc>
                <a:extLst>
                  <a:ext uri="{0D108BD9-81ED-4DB2-BD59-A6C34878D82A}">
                    <a16:rowId xmlns:a16="http://schemas.microsoft.com/office/drawing/2014/main" val="10004"/>
                  </a:ext>
                </a:extLst>
              </a:tr>
              <a:tr h="370840">
                <a:tc>
                  <a:txBody>
                    <a:bodyPr/>
                    <a:lstStyle/>
                    <a:p>
                      <a:pPr algn="l">
                        <a:spcAft>
                          <a:spcPts val="600"/>
                        </a:spcAft>
                        <a:tabLst>
                          <a:tab pos="342900" algn="l"/>
                          <a:tab pos="685800" algn="l"/>
                          <a:tab pos="1028700" algn="l"/>
                        </a:tabLst>
                      </a:pPr>
                      <a:r>
                        <a:rPr lang="en-GB" sz="1600">
                          <a:solidFill>
                            <a:srgbClr val="000000"/>
                          </a:solidFill>
                          <a:latin typeface="Arial"/>
                          <a:ea typeface="Times New Roman"/>
                          <a:cs typeface="Arial"/>
                        </a:rPr>
                        <a:t>System vendor provides the platform for the system</a:t>
                      </a:r>
                    </a:p>
                  </a:txBody>
                  <a:tcPr marL="68580" marR="68580" marT="0" marB="0"/>
                </a:tc>
                <a:tc>
                  <a:txBody>
                    <a:bodyPr/>
                    <a:lstStyle/>
                    <a:p>
                      <a:pPr algn="l">
                        <a:spcAft>
                          <a:spcPts val="600"/>
                        </a:spcAft>
                        <a:tabLst>
                          <a:tab pos="342900" algn="l"/>
                          <a:tab pos="685800" algn="l"/>
                          <a:tab pos="1028700" algn="l"/>
                        </a:tabLst>
                      </a:pPr>
                      <a:r>
                        <a:rPr lang="en-GB" sz="1600" dirty="0">
                          <a:solidFill>
                            <a:srgbClr val="000000"/>
                          </a:solidFill>
                          <a:latin typeface="Arial"/>
                          <a:ea typeface="Times New Roman"/>
                          <a:cs typeface="Arial"/>
                        </a:rPr>
                        <a:t>System owner provides the platform for the system</a:t>
                      </a:r>
                    </a:p>
                  </a:txBody>
                  <a:tcPr marL="68580" marR="68580" marT="0" marB="0"/>
                </a:tc>
                <a:extLst>
                  <a:ext uri="{0D108BD9-81ED-4DB2-BD59-A6C34878D82A}">
                    <a16:rowId xmlns:a16="http://schemas.microsoft.com/office/drawing/2014/main" val="10005"/>
                  </a:ext>
                </a:extLst>
              </a:tr>
            </a:tbl>
          </a:graphicData>
        </a:graphic>
      </p:graphicFrame>
      <p:sp>
        <p:nvSpPr>
          <p:cNvPr id="6" name="Footer Placeholder 5"/>
          <p:cNvSpPr>
            <a:spLocks noGrp="1"/>
          </p:cNvSpPr>
          <p:nvPr>
            <p:ph type="ftr" sz="quarter" idx="11"/>
          </p:nvPr>
        </p:nvSpPr>
        <p:spPr/>
        <p:txBody>
          <a:bodyPr/>
          <a:lstStyle/>
          <a:p>
            <a:r>
              <a:rPr lang="en-US"/>
              <a:t>Chapter 15 Software reuse</a:t>
            </a:r>
          </a:p>
        </p:txBody>
      </p:sp>
      <p:sp>
        <p:nvSpPr>
          <p:cNvPr id="5" name="Slide Number Placeholder 4"/>
          <p:cNvSpPr>
            <a:spLocks noGrp="1"/>
          </p:cNvSpPr>
          <p:nvPr>
            <p:ph type="sldNum" sz="quarter" idx="12"/>
          </p:nvPr>
        </p:nvSpPr>
        <p:spPr/>
        <p:txBody>
          <a:bodyPr/>
          <a:lstStyle/>
          <a:p>
            <a:fld id="{34CF8044-83D2-2543-8CEA-7F647DE98A9A}" type="slidenum">
              <a:rPr lang="en-US" smtClean="0"/>
              <a:pPr/>
              <a:t>22</a:t>
            </a:fld>
            <a:endParaRPr lang="en-US"/>
          </a:p>
        </p:txBody>
      </p:sp>
      <p:sp>
        <p:nvSpPr>
          <p:cNvPr id="3" name="Date Placeholder 2"/>
          <p:cNvSpPr>
            <a:spLocks noGrp="1"/>
          </p:cNvSpPr>
          <p:nvPr>
            <p:ph type="dt" sz="half" idx="10"/>
          </p:nvPr>
        </p:nvSpPr>
        <p:spPr/>
        <p:txBody>
          <a:bodyPr/>
          <a:lstStyle/>
          <a:p>
            <a:r>
              <a:rPr lang="en-GB"/>
              <a:t>17/11/2014</a:t>
            </a:r>
            <a:endParaRPr lang="en-US"/>
          </a:p>
        </p:txBody>
      </p:sp>
    </p:spTree>
    <p:extLst>
      <p:ext uri="{BB962C8B-B14F-4D97-AF65-F5344CB8AC3E}">
        <p14:creationId xmlns:p14="http://schemas.microsoft.com/office/powerpoint/2010/main" val="301773354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Rectangle 2"/>
          <p:cNvSpPr>
            <a:spLocks noGrp="1" noChangeArrowheads="1"/>
          </p:cNvSpPr>
          <p:nvPr>
            <p:ph type="title"/>
          </p:nvPr>
        </p:nvSpPr>
        <p:spPr/>
        <p:txBody>
          <a:bodyPr/>
          <a:lstStyle/>
          <a:p>
            <a:r>
              <a:rPr lang="en-US"/>
              <a:t>ERP systems</a:t>
            </a:r>
          </a:p>
        </p:txBody>
      </p:sp>
      <p:sp>
        <p:nvSpPr>
          <p:cNvPr id="159747" name="Rectangle 3"/>
          <p:cNvSpPr>
            <a:spLocks noGrp="1" noChangeArrowheads="1"/>
          </p:cNvSpPr>
          <p:nvPr>
            <p:ph idx="1"/>
          </p:nvPr>
        </p:nvSpPr>
        <p:spPr/>
        <p:txBody>
          <a:bodyPr lIns="91797" tIns="45898" rIns="91797" bIns="45898"/>
          <a:lstStyle/>
          <a:p>
            <a:pPr>
              <a:lnSpc>
                <a:spcPct val="90000"/>
              </a:lnSpc>
            </a:pPr>
            <a:r>
              <a:rPr lang="en-US"/>
              <a:t>An Enterprise Resource Planning (ERP) system is a generic system that supports common business processes such as ordering and invoicing, manufacturing, etc.</a:t>
            </a:r>
          </a:p>
          <a:p>
            <a:pPr>
              <a:lnSpc>
                <a:spcPct val="90000"/>
              </a:lnSpc>
            </a:pPr>
            <a:r>
              <a:rPr lang="en-US"/>
              <a:t>These are very widely used in large companies - they represent probably the most common form of software reuse.</a:t>
            </a:r>
          </a:p>
          <a:p>
            <a:pPr>
              <a:lnSpc>
                <a:spcPct val="90000"/>
              </a:lnSpc>
            </a:pPr>
            <a:r>
              <a:rPr lang="en-US"/>
              <a:t>The generic core is adapted by including modules and by incorporating knowledge of business processes and rules.</a:t>
            </a:r>
          </a:p>
        </p:txBody>
      </p:sp>
      <p:sp>
        <p:nvSpPr>
          <p:cNvPr id="2" name="Date Placeholder 1"/>
          <p:cNvSpPr>
            <a:spLocks noGrp="1"/>
          </p:cNvSpPr>
          <p:nvPr>
            <p:ph type="dt" sz="half" idx="10"/>
          </p:nvPr>
        </p:nvSpPr>
        <p:spPr/>
        <p:txBody>
          <a:bodyPr/>
          <a:lstStyle/>
          <a:p>
            <a:r>
              <a:rPr lang="en-GB"/>
              <a:t>17/11/2014</a:t>
            </a:r>
            <a:endParaRPr lang="en-US"/>
          </a:p>
        </p:txBody>
      </p:sp>
      <p:sp>
        <p:nvSpPr>
          <p:cNvPr id="3" name="Footer Placeholder 2"/>
          <p:cNvSpPr>
            <a:spLocks noGrp="1"/>
          </p:cNvSpPr>
          <p:nvPr>
            <p:ph type="ftr" sz="quarter" idx="11"/>
          </p:nvPr>
        </p:nvSpPr>
        <p:spPr/>
        <p:txBody>
          <a:bodyPr/>
          <a:lstStyle/>
          <a:p>
            <a:r>
              <a:rPr lang="en-US"/>
              <a:t>Chapter 15 Software reuse</a:t>
            </a:r>
          </a:p>
        </p:txBody>
      </p:sp>
      <p:sp>
        <p:nvSpPr>
          <p:cNvPr id="4" name="Slide Number Placeholder 3"/>
          <p:cNvSpPr>
            <a:spLocks noGrp="1"/>
          </p:cNvSpPr>
          <p:nvPr>
            <p:ph type="sldNum" sz="quarter" idx="12"/>
          </p:nvPr>
        </p:nvSpPr>
        <p:spPr/>
        <p:txBody>
          <a:bodyPr/>
          <a:lstStyle/>
          <a:p>
            <a:fld id="{34CF8044-83D2-2543-8CEA-7F647DE98A9A}" type="slidenum">
              <a:rPr lang="en-US" smtClean="0"/>
              <a:pPr/>
              <a:t>23</a:t>
            </a:fld>
            <a:endParaRPr lang="en-US"/>
          </a:p>
        </p:txBody>
      </p:sp>
    </p:spTree>
    <p:extLst>
      <p:ext uri="{BB962C8B-B14F-4D97-AF65-F5344CB8AC3E}">
        <p14:creationId xmlns:p14="http://schemas.microsoft.com/office/powerpoint/2010/main" val="202682810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architecture of an ERP system</a:t>
            </a:r>
            <a:r>
              <a:rPr lang="en-GB" dirty="0"/>
              <a:t> </a:t>
            </a:r>
            <a:endParaRPr lang="en-US" dirty="0"/>
          </a:p>
        </p:txBody>
      </p:sp>
      <p:pic>
        <p:nvPicPr>
          <p:cNvPr id="4" name="Content Placeholder 3" descr="16.12 ERP architecture.eps"/>
          <p:cNvPicPr>
            <a:picLocks noGrp="1" noChangeAspect="1"/>
          </p:cNvPicPr>
          <p:nvPr>
            <p:ph idx="1"/>
          </p:nvPr>
        </p:nvPicPr>
        <p:blipFill>
          <a:blip r:embed="rId2"/>
          <a:srcRect t="-20743" b="-20743"/>
          <a:stretch>
            <a:fillRect/>
          </a:stretch>
        </p:blipFill>
        <p:spPr>
          <a:xfrm>
            <a:off x="972033" y="1600200"/>
            <a:ext cx="6739016" cy="3706199"/>
          </a:xfrm>
        </p:spPr>
      </p:pic>
      <p:sp>
        <p:nvSpPr>
          <p:cNvPr id="6" name="Footer Placeholder 5"/>
          <p:cNvSpPr>
            <a:spLocks noGrp="1"/>
          </p:cNvSpPr>
          <p:nvPr>
            <p:ph type="ftr" sz="quarter" idx="11"/>
          </p:nvPr>
        </p:nvSpPr>
        <p:spPr/>
        <p:txBody>
          <a:bodyPr/>
          <a:lstStyle/>
          <a:p>
            <a:r>
              <a:rPr lang="en-US"/>
              <a:t>Chapter 15 Software reuse</a:t>
            </a:r>
          </a:p>
        </p:txBody>
      </p:sp>
      <p:sp>
        <p:nvSpPr>
          <p:cNvPr id="5" name="Slide Number Placeholder 4"/>
          <p:cNvSpPr>
            <a:spLocks noGrp="1"/>
          </p:cNvSpPr>
          <p:nvPr>
            <p:ph type="sldNum" sz="quarter" idx="12"/>
          </p:nvPr>
        </p:nvSpPr>
        <p:spPr/>
        <p:txBody>
          <a:bodyPr/>
          <a:lstStyle/>
          <a:p>
            <a:fld id="{34CF8044-83D2-2543-8CEA-7F647DE98A9A}" type="slidenum">
              <a:rPr lang="en-US" smtClean="0"/>
              <a:pPr/>
              <a:t>24</a:t>
            </a:fld>
            <a:endParaRPr lang="en-US"/>
          </a:p>
        </p:txBody>
      </p:sp>
      <p:sp>
        <p:nvSpPr>
          <p:cNvPr id="3" name="Date Placeholder 2"/>
          <p:cNvSpPr>
            <a:spLocks noGrp="1"/>
          </p:cNvSpPr>
          <p:nvPr>
            <p:ph type="dt" sz="half" idx="10"/>
          </p:nvPr>
        </p:nvSpPr>
        <p:spPr/>
        <p:txBody>
          <a:bodyPr/>
          <a:lstStyle/>
          <a:p>
            <a:r>
              <a:rPr lang="en-GB"/>
              <a:t>17/11/2014</a:t>
            </a:r>
            <a:endParaRPr lang="en-US"/>
          </a:p>
        </p:txBody>
      </p:sp>
    </p:spTree>
    <p:extLst>
      <p:ext uri="{BB962C8B-B14F-4D97-AF65-F5344CB8AC3E}">
        <p14:creationId xmlns:p14="http://schemas.microsoft.com/office/powerpoint/2010/main" val="17672870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ERP architecture</a:t>
            </a:r>
          </a:p>
        </p:txBody>
      </p:sp>
      <p:sp>
        <p:nvSpPr>
          <p:cNvPr id="3" name="Content Placeholder 2"/>
          <p:cNvSpPr>
            <a:spLocks noGrp="1"/>
          </p:cNvSpPr>
          <p:nvPr>
            <p:ph idx="1"/>
          </p:nvPr>
        </p:nvSpPr>
        <p:spPr/>
        <p:txBody>
          <a:bodyPr/>
          <a:lstStyle/>
          <a:p>
            <a:r>
              <a:rPr lang="en-GB" dirty="0"/>
              <a:t>A number of modules to support different business functions. </a:t>
            </a:r>
          </a:p>
          <a:p>
            <a:r>
              <a:rPr lang="en-GB" dirty="0"/>
              <a:t>A defined set of business processes, associated with each module, which relate to activities in that module. </a:t>
            </a:r>
          </a:p>
          <a:p>
            <a:r>
              <a:rPr lang="en-GB" dirty="0"/>
              <a:t>A common database that maintains information about all related business functions. </a:t>
            </a:r>
          </a:p>
          <a:p>
            <a:r>
              <a:rPr lang="en-GB" dirty="0"/>
              <a:t>A set of business rules that apply to all data in the database. </a:t>
            </a:r>
            <a:endParaRPr lang="en-US" dirty="0"/>
          </a:p>
        </p:txBody>
      </p:sp>
      <p:sp>
        <p:nvSpPr>
          <p:cNvPr id="4" name="Footer Placeholder 3"/>
          <p:cNvSpPr>
            <a:spLocks noGrp="1"/>
          </p:cNvSpPr>
          <p:nvPr>
            <p:ph type="ftr" sz="quarter" idx="11"/>
          </p:nvPr>
        </p:nvSpPr>
        <p:spPr/>
        <p:txBody>
          <a:bodyPr/>
          <a:lstStyle/>
          <a:p>
            <a:r>
              <a:rPr lang="en-US"/>
              <a:t>Chapter 15 Software reuse</a:t>
            </a:r>
          </a:p>
        </p:txBody>
      </p:sp>
      <p:sp>
        <p:nvSpPr>
          <p:cNvPr id="5" name="Slide Number Placeholder 4"/>
          <p:cNvSpPr>
            <a:spLocks noGrp="1"/>
          </p:cNvSpPr>
          <p:nvPr>
            <p:ph type="sldNum" sz="quarter" idx="12"/>
          </p:nvPr>
        </p:nvSpPr>
        <p:spPr/>
        <p:txBody>
          <a:bodyPr/>
          <a:lstStyle/>
          <a:p>
            <a:fld id="{34CF8044-83D2-2543-8CEA-7F647DE98A9A}" type="slidenum">
              <a:rPr lang="en-US" smtClean="0"/>
              <a:pPr/>
              <a:t>25</a:t>
            </a:fld>
            <a:endParaRPr lang="en-US"/>
          </a:p>
        </p:txBody>
      </p:sp>
      <p:sp>
        <p:nvSpPr>
          <p:cNvPr id="6" name="Date Placeholder 5"/>
          <p:cNvSpPr>
            <a:spLocks noGrp="1"/>
          </p:cNvSpPr>
          <p:nvPr>
            <p:ph type="dt" sz="half" idx="10"/>
          </p:nvPr>
        </p:nvSpPr>
        <p:spPr/>
        <p:txBody>
          <a:bodyPr/>
          <a:lstStyle/>
          <a:p>
            <a:r>
              <a:rPr lang="en-GB"/>
              <a:t>17/11/2014</a:t>
            </a:r>
            <a:endParaRPr lang="en-US"/>
          </a:p>
        </p:txBody>
      </p:sp>
    </p:spTree>
    <p:extLst>
      <p:ext uri="{BB962C8B-B14F-4D97-AF65-F5344CB8AC3E}">
        <p14:creationId xmlns:p14="http://schemas.microsoft.com/office/powerpoint/2010/main" val="145812218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ERP configuration</a:t>
            </a:r>
          </a:p>
        </p:txBody>
      </p:sp>
      <p:sp>
        <p:nvSpPr>
          <p:cNvPr id="3" name="Content Placeholder 2"/>
          <p:cNvSpPr>
            <a:spLocks noGrp="1"/>
          </p:cNvSpPr>
          <p:nvPr>
            <p:ph idx="1"/>
          </p:nvPr>
        </p:nvSpPr>
        <p:spPr/>
        <p:txBody>
          <a:bodyPr/>
          <a:lstStyle/>
          <a:p>
            <a:r>
              <a:rPr lang="en-GB" sz="2200" dirty="0"/>
              <a:t>Selecting the required functionality from the system.</a:t>
            </a:r>
          </a:p>
          <a:p>
            <a:r>
              <a:rPr lang="en-GB" sz="2200" dirty="0"/>
              <a:t>Establishing a data model that defines how the organization’s data will be structured in the system database.</a:t>
            </a:r>
          </a:p>
          <a:p>
            <a:r>
              <a:rPr lang="en-GB" sz="2200" dirty="0"/>
              <a:t>Defining business rules that apply to that data.</a:t>
            </a:r>
          </a:p>
          <a:p>
            <a:r>
              <a:rPr lang="en-GB" sz="2200" dirty="0"/>
              <a:t>Defining the expected interactions with external systems.</a:t>
            </a:r>
          </a:p>
          <a:p>
            <a:r>
              <a:rPr lang="en-GB" sz="2200" dirty="0"/>
              <a:t>Designing the input forms and the output reports generated by the system.</a:t>
            </a:r>
          </a:p>
          <a:p>
            <a:r>
              <a:rPr lang="en-GB" sz="2200" dirty="0"/>
              <a:t>Designing new business processes that conform to the underlying process model supported by the system.</a:t>
            </a:r>
          </a:p>
          <a:p>
            <a:r>
              <a:rPr lang="en-GB" sz="2200" dirty="0"/>
              <a:t>Setting parameters that define how the system is deployed on its underlying platform.</a:t>
            </a:r>
          </a:p>
          <a:p>
            <a:endParaRPr lang="en-US" dirty="0"/>
          </a:p>
        </p:txBody>
      </p:sp>
      <p:sp>
        <p:nvSpPr>
          <p:cNvPr id="4" name="Footer Placeholder 3"/>
          <p:cNvSpPr>
            <a:spLocks noGrp="1"/>
          </p:cNvSpPr>
          <p:nvPr>
            <p:ph type="ftr" sz="quarter" idx="11"/>
          </p:nvPr>
        </p:nvSpPr>
        <p:spPr/>
        <p:txBody>
          <a:bodyPr/>
          <a:lstStyle/>
          <a:p>
            <a:r>
              <a:rPr lang="en-US"/>
              <a:t>Chapter 15 Software reuse</a:t>
            </a:r>
          </a:p>
        </p:txBody>
      </p:sp>
      <p:sp>
        <p:nvSpPr>
          <p:cNvPr id="5" name="Slide Number Placeholder 4"/>
          <p:cNvSpPr>
            <a:spLocks noGrp="1"/>
          </p:cNvSpPr>
          <p:nvPr>
            <p:ph type="sldNum" sz="quarter" idx="12"/>
          </p:nvPr>
        </p:nvSpPr>
        <p:spPr/>
        <p:txBody>
          <a:bodyPr/>
          <a:lstStyle/>
          <a:p>
            <a:fld id="{34CF8044-83D2-2543-8CEA-7F647DE98A9A}" type="slidenum">
              <a:rPr lang="en-US" smtClean="0"/>
              <a:pPr/>
              <a:t>26</a:t>
            </a:fld>
            <a:endParaRPr lang="en-US"/>
          </a:p>
        </p:txBody>
      </p:sp>
      <p:sp>
        <p:nvSpPr>
          <p:cNvPr id="6" name="Date Placeholder 5"/>
          <p:cNvSpPr>
            <a:spLocks noGrp="1"/>
          </p:cNvSpPr>
          <p:nvPr>
            <p:ph type="dt" sz="half" idx="10"/>
          </p:nvPr>
        </p:nvSpPr>
        <p:spPr/>
        <p:txBody>
          <a:bodyPr/>
          <a:lstStyle/>
          <a:p>
            <a:r>
              <a:rPr lang="en-GB"/>
              <a:t>17/11/2014</a:t>
            </a:r>
            <a:endParaRPr lang="en-US"/>
          </a:p>
        </p:txBody>
      </p:sp>
    </p:spTree>
    <p:extLst>
      <p:ext uri="{BB962C8B-B14F-4D97-AF65-F5344CB8AC3E}">
        <p14:creationId xmlns:p14="http://schemas.microsoft.com/office/powerpoint/2010/main" val="253345335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Integrated application systems</a:t>
            </a:r>
          </a:p>
        </p:txBody>
      </p:sp>
      <p:sp>
        <p:nvSpPr>
          <p:cNvPr id="3" name="Content Placeholder 2"/>
          <p:cNvSpPr>
            <a:spLocks noGrp="1"/>
          </p:cNvSpPr>
          <p:nvPr>
            <p:ph idx="1"/>
          </p:nvPr>
        </p:nvSpPr>
        <p:spPr/>
        <p:txBody>
          <a:bodyPr/>
          <a:lstStyle/>
          <a:p>
            <a:r>
              <a:rPr lang="en-US" dirty="0"/>
              <a:t>Integrated application </a:t>
            </a:r>
            <a:r>
              <a:rPr lang="en-GB" dirty="0"/>
              <a:t>systems are applications that include two or more application system products and/or legacy application systems. </a:t>
            </a:r>
          </a:p>
          <a:p>
            <a:r>
              <a:rPr lang="en-GB" dirty="0"/>
              <a:t>You may use this approach when there is no single application system that meets all of your needs or when you wish to integrate a new application system with systems that you already use. </a:t>
            </a:r>
            <a:endParaRPr lang="en-US" dirty="0"/>
          </a:p>
        </p:txBody>
      </p:sp>
      <p:sp>
        <p:nvSpPr>
          <p:cNvPr id="4" name="Footer Placeholder 3"/>
          <p:cNvSpPr>
            <a:spLocks noGrp="1"/>
          </p:cNvSpPr>
          <p:nvPr>
            <p:ph type="ftr" sz="quarter" idx="11"/>
          </p:nvPr>
        </p:nvSpPr>
        <p:spPr/>
        <p:txBody>
          <a:bodyPr/>
          <a:lstStyle/>
          <a:p>
            <a:r>
              <a:rPr lang="en-US"/>
              <a:t>Chapter 15 Software reuse</a:t>
            </a:r>
          </a:p>
        </p:txBody>
      </p:sp>
      <p:sp>
        <p:nvSpPr>
          <p:cNvPr id="5" name="Slide Number Placeholder 4"/>
          <p:cNvSpPr>
            <a:spLocks noGrp="1"/>
          </p:cNvSpPr>
          <p:nvPr>
            <p:ph type="sldNum" sz="quarter" idx="12"/>
          </p:nvPr>
        </p:nvSpPr>
        <p:spPr/>
        <p:txBody>
          <a:bodyPr/>
          <a:lstStyle/>
          <a:p>
            <a:fld id="{34CF8044-83D2-2543-8CEA-7F647DE98A9A}" type="slidenum">
              <a:rPr lang="en-US" smtClean="0"/>
              <a:pPr/>
              <a:t>27</a:t>
            </a:fld>
            <a:endParaRPr lang="en-US"/>
          </a:p>
        </p:txBody>
      </p:sp>
      <p:sp>
        <p:nvSpPr>
          <p:cNvPr id="6" name="Date Placeholder 5"/>
          <p:cNvSpPr>
            <a:spLocks noGrp="1"/>
          </p:cNvSpPr>
          <p:nvPr>
            <p:ph type="dt" sz="half" idx="10"/>
          </p:nvPr>
        </p:nvSpPr>
        <p:spPr/>
        <p:txBody>
          <a:bodyPr/>
          <a:lstStyle/>
          <a:p>
            <a:r>
              <a:rPr lang="en-GB"/>
              <a:t>17/11/2014</a:t>
            </a:r>
            <a:endParaRPr lang="en-US"/>
          </a:p>
        </p:txBody>
      </p:sp>
    </p:spTree>
    <p:extLst>
      <p:ext uri="{BB962C8B-B14F-4D97-AF65-F5344CB8AC3E}">
        <p14:creationId xmlns:p14="http://schemas.microsoft.com/office/powerpoint/2010/main" val="289719481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Design choices</a:t>
            </a:r>
          </a:p>
        </p:txBody>
      </p:sp>
      <p:sp>
        <p:nvSpPr>
          <p:cNvPr id="3" name="Content Placeholder 2"/>
          <p:cNvSpPr>
            <a:spLocks noGrp="1"/>
          </p:cNvSpPr>
          <p:nvPr>
            <p:ph idx="1"/>
          </p:nvPr>
        </p:nvSpPr>
        <p:spPr/>
        <p:txBody>
          <a:bodyPr/>
          <a:lstStyle/>
          <a:p>
            <a:r>
              <a:rPr lang="en-GB" dirty="0"/>
              <a:t>Which individual application systems offer the most appropriate functionality? </a:t>
            </a:r>
          </a:p>
          <a:p>
            <a:pPr lvl="1"/>
            <a:r>
              <a:rPr lang="en-GB" dirty="0"/>
              <a:t>Typically, there will be several application system products available, which can be combined in different ways. </a:t>
            </a:r>
          </a:p>
          <a:p>
            <a:r>
              <a:rPr lang="en-GB" dirty="0"/>
              <a:t>How will data be exchanged? </a:t>
            </a:r>
          </a:p>
          <a:p>
            <a:pPr lvl="1"/>
            <a:r>
              <a:rPr lang="en-GB" dirty="0"/>
              <a:t>Different products normally use unique data structures and formats. You have to write adaptors that convert from one representation to another. </a:t>
            </a:r>
          </a:p>
          <a:p>
            <a:r>
              <a:rPr lang="en-GB" dirty="0"/>
              <a:t>What features of a product will actually be used? </a:t>
            </a:r>
          </a:p>
          <a:p>
            <a:pPr lvl="1"/>
            <a:r>
              <a:rPr lang="en-GB" dirty="0"/>
              <a:t>Individual application systems may include more functionality than you need and functionality may be duplicated across different products. </a:t>
            </a:r>
            <a:endParaRPr lang="en-US" dirty="0"/>
          </a:p>
        </p:txBody>
      </p:sp>
      <p:sp>
        <p:nvSpPr>
          <p:cNvPr id="4" name="Footer Placeholder 3"/>
          <p:cNvSpPr>
            <a:spLocks noGrp="1"/>
          </p:cNvSpPr>
          <p:nvPr>
            <p:ph type="ftr" sz="quarter" idx="11"/>
          </p:nvPr>
        </p:nvSpPr>
        <p:spPr/>
        <p:txBody>
          <a:bodyPr/>
          <a:lstStyle/>
          <a:p>
            <a:r>
              <a:rPr lang="en-US"/>
              <a:t>Chapter 15 Software reuse</a:t>
            </a:r>
          </a:p>
        </p:txBody>
      </p:sp>
      <p:sp>
        <p:nvSpPr>
          <p:cNvPr id="5" name="Slide Number Placeholder 4"/>
          <p:cNvSpPr>
            <a:spLocks noGrp="1"/>
          </p:cNvSpPr>
          <p:nvPr>
            <p:ph type="sldNum" sz="quarter" idx="12"/>
          </p:nvPr>
        </p:nvSpPr>
        <p:spPr/>
        <p:txBody>
          <a:bodyPr/>
          <a:lstStyle/>
          <a:p>
            <a:fld id="{34CF8044-83D2-2543-8CEA-7F647DE98A9A}" type="slidenum">
              <a:rPr lang="en-US" smtClean="0"/>
              <a:pPr/>
              <a:t>28</a:t>
            </a:fld>
            <a:endParaRPr lang="en-US"/>
          </a:p>
        </p:txBody>
      </p:sp>
      <p:sp>
        <p:nvSpPr>
          <p:cNvPr id="6" name="Date Placeholder 5"/>
          <p:cNvSpPr>
            <a:spLocks noGrp="1"/>
          </p:cNvSpPr>
          <p:nvPr>
            <p:ph type="dt" sz="half" idx="10"/>
          </p:nvPr>
        </p:nvSpPr>
        <p:spPr/>
        <p:txBody>
          <a:bodyPr/>
          <a:lstStyle/>
          <a:p>
            <a:r>
              <a:rPr lang="en-GB"/>
              <a:t>17/11/2014</a:t>
            </a:r>
            <a:endParaRPr lang="en-US"/>
          </a:p>
        </p:txBody>
      </p:sp>
    </p:spTree>
    <p:extLst>
      <p:ext uri="{BB962C8B-B14F-4D97-AF65-F5344CB8AC3E}">
        <p14:creationId xmlns:p14="http://schemas.microsoft.com/office/powerpoint/2010/main" val="125469794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 integrated procurement system </a:t>
            </a:r>
          </a:p>
        </p:txBody>
      </p:sp>
      <p:pic>
        <p:nvPicPr>
          <p:cNvPr id="6" name="Content Placeholder 5" descr="16.13 E-procurement.eps"/>
          <p:cNvPicPr>
            <a:picLocks noGrp="1" noChangeAspect="1"/>
          </p:cNvPicPr>
          <p:nvPr>
            <p:ph idx="1"/>
          </p:nvPr>
        </p:nvPicPr>
        <p:blipFill>
          <a:blip r:embed="rId2"/>
          <a:srcRect t="-11694" b="-11694"/>
          <a:stretch>
            <a:fillRect/>
          </a:stretch>
        </p:blipFill>
        <p:spPr>
          <a:xfrm>
            <a:off x="-1218243" y="1417638"/>
            <a:ext cx="8229600" cy="4525963"/>
          </a:xfrm>
        </p:spPr>
      </p:pic>
      <p:sp>
        <p:nvSpPr>
          <p:cNvPr id="5" name="Footer Placeholder 4"/>
          <p:cNvSpPr>
            <a:spLocks noGrp="1"/>
          </p:cNvSpPr>
          <p:nvPr>
            <p:ph type="ftr" sz="quarter" idx="11"/>
          </p:nvPr>
        </p:nvSpPr>
        <p:spPr/>
        <p:txBody>
          <a:bodyPr/>
          <a:lstStyle/>
          <a:p>
            <a:r>
              <a:rPr lang="en-US"/>
              <a:t>Chapter 15 Software reuse</a:t>
            </a:r>
          </a:p>
        </p:txBody>
      </p:sp>
      <p:sp>
        <p:nvSpPr>
          <p:cNvPr id="4" name="Slide Number Placeholder 3"/>
          <p:cNvSpPr>
            <a:spLocks noGrp="1"/>
          </p:cNvSpPr>
          <p:nvPr>
            <p:ph type="sldNum" sz="quarter" idx="12"/>
          </p:nvPr>
        </p:nvSpPr>
        <p:spPr/>
        <p:txBody>
          <a:bodyPr/>
          <a:lstStyle/>
          <a:p>
            <a:fld id="{34CF8044-83D2-2543-8CEA-7F647DE98A9A}" type="slidenum">
              <a:rPr lang="en-US" smtClean="0"/>
              <a:pPr/>
              <a:t>29</a:t>
            </a:fld>
            <a:endParaRPr lang="en-US"/>
          </a:p>
        </p:txBody>
      </p:sp>
      <p:sp>
        <p:nvSpPr>
          <p:cNvPr id="3" name="Date Placeholder 2"/>
          <p:cNvSpPr>
            <a:spLocks noGrp="1"/>
          </p:cNvSpPr>
          <p:nvPr>
            <p:ph type="dt" sz="half" idx="10"/>
          </p:nvPr>
        </p:nvSpPr>
        <p:spPr/>
        <p:txBody>
          <a:bodyPr/>
          <a:lstStyle/>
          <a:p>
            <a:r>
              <a:rPr lang="en-GB"/>
              <a:t>17/11/2014</a:t>
            </a:r>
            <a:endParaRPr lang="en-US"/>
          </a:p>
        </p:txBody>
      </p:sp>
    </p:spTree>
    <p:extLst>
      <p:ext uri="{BB962C8B-B14F-4D97-AF65-F5344CB8AC3E}">
        <p14:creationId xmlns:p14="http://schemas.microsoft.com/office/powerpoint/2010/main" val="28684592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ChangeArrowheads="1"/>
          </p:cNvSpPr>
          <p:nvPr>
            <p:ph type="title"/>
          </p:nvPr>
        </p:nvSpPr>
        <p:spPr/>
        <p:txBody>
          <a:bodyPr/>
          <a:lstStyle/>
          <a:p>
            <a:r>
              <a:rPr lang="en-GB"/>
              <a:t>Software product lines</a:t>
            </a:r>
          </a:p>
        </p:txBody>
      </p:sp>
      <p:sp>
        <p:nvSpPr>
          <p:cNvPr id="98307" name="Rectangle 3"/>
          <p:cNvSpPr>
            <a:spLocks noGrp="1" noChangeArrowheads="1"/>
          </p:cNvSpPr>
          <p:nvPr>
            <p:ph idx="1"/>
          </p:nvPr>
        </p:nvSpPr>
        <p:spPr/>
        <p:txBody>
          <a:bodyPr/>
          <a:lstStyle/>
          <a:p>
            <a:r>
              <a:rPr lang="en-GB" dirty="0"/>
              <a:t>Software product lines or application families are applications with generic functionality that can be adapted and configured for use in a specific context.</a:t>
            </a:r>
          </a:p>
          <a:p>
            <a:r>
              <a:rPr lang="en-GB" dirty="0"/>
              <a:t>A software product line is a set of applications with a common architecture and shared components, with each application specialized to reflect different requirements. </a:t>
            </a:r>
          </a:p>
          <a:p>
            <a:r>
              <a:rPr lang="en-GB" dirty="0"/>
              <a:t>Adaptation may involve:</a:t>
            </a:r>
          </a:p>
          <a:p>
            <a:pPr lvl="1"/>
            <a:r>
              <a:rPr lang="en-GB" dirty="0"/>
              <a:t>Component and system configuration;</a:t>
            </a:r>
          </a:p>
          <a:p>
            <a:pPr lvl="1"/>
            <a:r>
              <a:rPr lang="en-GB" dirty="0"/>
              <a:t>Adding new components to the system;</a:t>
            </a:r>
          </a:p>
          <a:p>
            <a:pPr lvl="1"/>
            <a:r>
              <a:rPr lang="en-GB" dirty="0"/>
              <a:t>Selecting from a library of existing components;</a:t>
            </a:r>
          </a:p>
          <a:p>
            <a:pPr lvl="1"/>
            <a:r>
              <a:rPr lang="en-GB" dirty="0"/>
              <a:t>Modifying components to meet new requirements.</a:t>
            </a:r>
          </a:p>
        </p:txBody>
      </p:sp>
      <p:sp>
        <p:nvSpPr>
          <p:cNvPr id="2" name="Date Placeholder 1"/>
          <p:cNvSpPr>
            <a:spLocks noGrp="1"/>
          </p:cNvSpPr>
          <p:nvPr>
            <p:ph type="dt" sz="half" idx="10"/>
          </p:nvPr>
        </p:nvSpPr>
        <p:spPr/>
        <p:txBody>
          <a:bodyPr/>
          <a:lstStyle/>
          <a:p>
            <a:r>
              <a:rPr lang="en-GB"/>
              <a:t>17/11/2014</a:t>
            </a:r>
            <a:endParaRPr lang="en-US"/>
          </a:p>
        </p:txBody>
      </p:sp>
      <p:sp>
        <p:nvSpPr>
          <p:cNvPr id="3" name="Footer Placeholder 2"/>
          <p:cNvSpPr>
            <a:spLocks noGrp="1"/>
          </p:cNvSpPr>
          <p:nvPr>
            <p:ph type="ftr" sz="quarter" idx="11"/>
          </p:nvPr>
        </p:nvSpPr>
        <p:spPr/>
        <p:txBody>
          <a:bodyPr/>
          <a:lstStyle/>
          <a:p>
            <a:r>
              <a:rPr lang="en-US"/>
              <a:t>Chapter 15 Software reuse</a:t>
            </a:r>
          </a:p>
        </p:txBody>
      </p:sp>
      <p:sp>
        <p:nvSpPr>
          <p:cNvPr id="4" name="Slide Number Placeholder 3"/>
          <p:cNvSpPr>
            <a:spLocks noGrp="1"/>
          </p:cNvSpPr>
          <p:nvPr>
            <p:ph type="sldNum" sz="quarter" idx="12"/>
          </p:nvPr>
        </p:nvSpPr>
        <p:spPr/>
        <p:txBody>
          <a:bodyPr/>
          <a:lstStyle/>
          <a:p>
            <a:fld id="{34CF8044-83D2-2543-8CEA-7F647DE98A9A}" type="slidenum">
              <a:rPr lang="en-US" smtClean="0"/>
              <a:pPr/>
              <a:t>3</a:t>
            </a:fld>
            <a:endParaRPr lang="en-US"/>
          </a:p>
        </p:txBody>
      </p:sp>
    </p:spTree>
    <p:extLst>
      <p:ext uri="{BB962C8B-B14F-4D97-AF65-F5344CB8AC3E}">
        <p14:creationId xmlns:p14="http://schemas.microsoft.com/office/powerpoint/2010/main" val="228217608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Service-oriented interfaces</a:t>
            </a:r>
          </a:p>
        </p:txBody>
      </p:sp>
      <p:sp>
        <p:nvSpPr>
          <p:cNvPr id="3" name="Content Placeholder 2"/>
          <p:cNvSpPr>
            <a:spLocks noGrp="1"/>
          </p:cNvSpPr>
          <p:nvPr>
            <p:ph idx="1"/>
          </p:nvPr>
        </p:nvSpPr>
        <p:spPr/>
        <p:txBody>
          <a:bodyPr/>
          <a:lstStyle/>
          <a:p>
            <a:r>
              <a:rPr lang="en-GB" dirty="0"/>
              <a:t>Application system integration can be simplified if a service-oriented approach is used. </a:t>
            </a:r>
          </a:p>
          <a:p>
            <a:r>
              <a:rPr lang="en-GB" dirty="0"/>
              <a:t>A service-oriented approach means allowing access to the application system’s functionality through a standard service interface, with a service for each discrete unit of functionality. </a:t>
            </a:r>
          </a:p>
          <a:p>
            <a:r>
              <a:rPr lang="en-GB" dirty="0"/>
              <a:t>Some applications may offer a service interface but, sometimes, this service interface has to be implemented by the system integrator. You have to program a wrapper that hides the application and provides externally visible services. </a:t>
            </a:r>
            <a:endParaRPr lang="en-US" dirty="0"/>
          </a:p>
        </p:txBody>
      </p:sp>
      <p:sp>
        <p:nvSpPr>
          <p:cNvPr id="4" name="Footer Placeholder 3"/>
          <p:cNvSpPr>
            <a:spLocks noGrp="1"/>
          </p:cNvSpPr>
          <p:nvPr>
            <p:ph type="ftr" sz="quarter" idx="11"/>
          </p:nvPr>
        </p:nvSpPr>
        <p:spPr/>
        <p:txBody>
          <a:bodyPr/>
          <a:lstStyle/>
          <a:p>
            <a:r>
              <a:rPr lang="en-US"/>
              <a:t>Chapter 15 Software reuse</a:t>
            </a:r>
          </a:p>
        </p:txBody>
      </p:sp>
      <p:sp>
        <p:nvSpPr>
          <p:cNvPr id="5" name="Slide Number Placeholder 4"/>
          <p:cNvSpPr>
            <a:spLocks noGrp="1"/>
          </p:cNvSpPr>
          <p:nvPr>
            <p:ph type="sldNum" sz="quarter" idx="12"/>
          </p:nvPr>
        </p:nvSpPr>
        <p:spPr/>
        <p:txBody>
          <a:bodyPr/>
          <a:lstStyle/>
          <a:p>
            <a:fld id="{34CF8044-83D2-2543-8CEA-7F647DE98A9A}" type="slidenum">
              <a:rPr lang="en-US" smtClean="0"/>
              <a:pPr/>
              <a:t>30</a:t>
            </a:fld>
            <a:endParaRPr lang="en-US"/>
          </a:p>
        </p:txBody>
      </p:sp>
      <p:sp>
        <p:nvSpPr>
          <p:cNvPr id="6" name="Date Placeholder 5"/>
          <p:cNvSpPr>
            <a:spLocks noGrp="1"/>
          </p:cNvSpPr>
          <p:nvPr>
            <p:ph type="dt" sz="half" idx="10"/>
          </p:nvPr>
        </p:nvSpPr>
        <p:spPr/>
        <p:txBody>
          <a:bodyPr/>
          <a:lstStyle/>
          <a:p>
            <a:r>
              <a:rPr lang="en-GB"/>
              <a:t>17/11/2014</a:t>
            </a:r>
            <a:endParaRPr lang="en-US"/>
          </a:p>
        </p:txBody>
      </p:sp>
    </p:spTree>
    <p:extLst>
      <p:ext uri="{BB962C8B-B14F-4D97-AF65-F5344CB8AC3E}">
        <p14:creationId xmlns:p14="http://schemas.microsoft.com/office/powerpoint/2010/main" val="253576584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Application wrapping</a:t>
            </a:r>
            <a:r>
              <a:rPr lang="en-GB" dirty="0"/>
              <a:t> </a:t>
            </a:r>
            <a:endParaRPr lang="en-US" dirty="0"/>
          </a:p>
        </p:txBody>
      </p:sp>
      <p:sp>
        <p:nvSpPr>
          <p:cNvPr id="6" name="Footer Placeholder 5"/>
          <p:cNvSpPr>
            <a:spLocks noGrp="1"/>
          </p:cNvSpPr>
          <p:nvPr>
            <p:ph type="ftr" sz="quarter" idx="11"/>
          </p:nvPr>
        </p:nvSpPr>
        <p:spPr/>
        <p:txBody>
          <a:bodyPr/>
          <a:lstStyle/>
          <a:p>
            <a:r>
              <a:rPr lang="en-US"/>
              <a:t>Chapter 15 Software reuse</a:t>
            </a:r>
          </a:p>
        </p:txBody>
      </p:sp>
      <p:sp>
        <p:nvSpPr>
          <p:cNvPr id="5" name="Slide Number Placeholder 4"/>
          <p:cNvSpPr>
            <a:spLocks noGrp="1"/>
          </p:cNvSpPr>
          <p:nvPr>
            <p:ph type="sldNum" sz="quarter" idx="12"/>
          </p:nvPr>
        </p:nvSpPr>
        <p:spPr/>
        <p:txBody>
          <a:bodyPr/>
          <a:lstStyle/>
          <a:p>
            <a:fld id="{34CF8044-83D2-2543-8CEA-7F647DE98A9A}" type="slidenum">
              <a:rPr lang="en-US" smtClean="0"/>
              <a:pPr/>
              <a:t>31</a:t>
            </a:fld>
            <a:endParaRPr lang="en-US"/>
          </a:p>
        </p:txBody>
      </p:sp>
      <p:pic>
        <p:nvPicPr>
          <p:cNvPr id="4" name="Content Placeholder 3" descr="16.14 ServiceWrapper.eps"/>
          <p:cNvPicPr>
            <a:picLocks noChangeAspect="1"/>
          </p:cNvPicPr>
          <p:nvPr/>
        </p:nvPicPr>
        <p:blipFill>
          <a:blip r:embed="rId2"/>
          <a:srcRect l="-4302" r="-4302"/>
          <a:stretch>
            <a:fillRect/>
          </a:stretch>
        </p:blipFill>
        <p:spPr>
          <a:xfrm>
            <a:off x="1292373" y="1863365"/>
            <a:ext cx="6636050" cy="3649572"/>
          </a:xfrm>
          <a:prstGeom prst="rect">
            <a:avLst/>
          </a:prstGeom>
        </p:spPr>
      </p:pic>
      <p:sp>
        <p:nvSpPr>
          <p:cNvPr id="3" name="Date Placeholder 2"/>
          <p:cNvSpPr>
            <a:spLocks noGrp="1"/>
          </p:cNvSpPr>
          <p:nvPr>
            <p:ph type="dt" sz="half" idx="10"/>
          </p:nvPr>
        </p:nvSpPr>
        <p:spPr/>
        <p:txBody>
          <a:bodyPr/>
          <a:lstStyle/>
          <a:p>
            <a:r>
              <a:rPr lang="en-GB"/>
              <a:t>17/11/2014</a:t>
            </a:r>
            <a:endParaRPr lang="en-US"/>
          </a:p>
        </p:txBody>
      </p:sp>
    </p:spTree>
    <p:extLst>
      <p:ext uri="{BB962C8B-B14F-4D97-AF65-F5344CB8AC3E}">
        <p14:creationId xmlns:p14="http://schemas.microsoft.com/office/powerpoint/2010/main" val="128287204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Rectangle 2"/>
          <p:cNvSpPr>
            <a:spLocks noGrp="1" noChangeArrowheads="1"/>
          </p:cNvSpPr>
          <p:nvPr>
            <p:ph type="title"/>
          </p:nvPr>
        </p:nvSpPr>
        <p:spPr>
          <a:xfrm>
            <a:off x="381001" y="262912"/>
            <a:ext cx="8189108" cy="1109007"/>
          </a:xfrm>
        </p:spPr>
        <p:txBody>
          <a:bodyPr/>
          <a:lstStyle/>
          <a:p>
            <a:r>
              <a:rPr lang="en-GB" dirty="0"/>
              <a:t>Application system integration problems</a:t>
            </a:r>
          </a:p>
        </p:txBody>
      </p:sp>
      <p:sp>
        <p:nvSpPr>
          <p:cNvPr id="155651" name="Rectangle 3"/>
          <p:cNvSpPr>
            <a:spLocks noGrp="1" noChangeArrowheads="1"/>
          </p:cNvSpPr>
          <p:nvPr>
            <p:ph idx="1"/>
          </p:nvPr>
        </p:nvSpPr>
        <p:spPr/>
        <p:txBody>
          <a:bodyPr lIns="91797" tIns="45898" rIns="91797" bIns="45898"/>
          <a:lstStyle/>
          <a:p>
            <a:r>
              <a:rPr lang="en-GB" sz="2300" dirty="0"/>
              <a:t>Lack of control over functionality and performance</a:t>
            </a:r>
          </a:p>
          <a:p>
            <a:pPr lvl="1"/>
            <a:r>
              <a:rPr lang="en-GB" sz="2100" dirty="0"/>
              <a:t>Application systems may be less effective than they appear</a:t>
            </a:r>
          </a:p>
          <a:p>
            <a:r>
              <a:rPr lang="en-GB" sz="2300" dirty="0"/>
              <a:t>Problems with </a:t>
            </a:r>
            <a:r>
              <a:rPr lang="en-GB" sz="2000" dirty="0"/>
              <a:t>application </a:t>
            </a:r>
            <a:r>
              <a:rPr lang="en-GB" sz="2300" dirty="0"/>
              <a:t>system inter-operability</a:t>
            </a:r>
          </a:p>
          <a:p>
            <a:pPr lvl="1"/>
            <a:r>
              <a:rPr lang="en-GB" sz="2100" dirty="0"/>
              <a:t>Different application systems may make different assumptions that means integration is difficult</a:t>
            </a:r>
          </a:p>
          <a:p>
            <a:r>
              <a:rPr lang="en-GB" sz="2300" dirty="0"/>
              <a:t>No control over system evolution</a:t>
            </a:r>
          </a:p>
          <a:p>
            <a:pPr lvl="1"/>
            <a:r>
              <a:rPr lang="en-GB" sz="2100" dirty="0"/>
              <a:t>Application system vendors not system users control evolution</a:t>
            </a:r>
          </a:p>
          <a:p>
            <a:r>
              <a:rPr lang="en-GB" sz="2300" dirty="0"/>
              <a:t>Support from system vendors</a:t>
            </a:r>
          </a:p>
          <a:p>
            <a:pPr lvl="1"/>
            <a:r>
              <a:rPr lang="en-GB" sz="2100" dirty="0"/>
              <a:t>Application system vendors may not offer support  over the lifetime of the product</a:t>
            </a:r>
          </a:p>
        </p:txBody>
      </p:sp>
      <p:sp>
        <p:nvSpPr>
          <p:cNvPr id="2" name="Date Placeholder 1"/>
          <p:cNvSpPr>
            <a:spLocks noGrp="1"/>
          </p:cNvSpPr>
          <p:nvPr>
            <p:ph type="dt" sz="half" idx="10"/>
          </p:nvPr>
        </p:nvSpPr>
        <p:spPr/>
        <p:txBody>
          <a:bodyPr/>
          <a:lstStyle/>
          <a:p>
            <a:r>
              <a:rPr lang="en-GB"/>
              <a:t>17/11/2014</a:t>
            </a:r>
            <a:endParaRPr lang="en-US"/>
          </a:p>
        </p:txBody>
      </p:sp>
      <p:sp>
        <p:nvSpPr>
          <p:cNvPr id="3" name="Footer Placeholder 2"/>
          <p:cNvSpPr>
            <a:spLocks noGrp="1"/>
          </p:cNvSpPr>
          <p:nvPr>
            <p:ph type="ftr" sz="quarter" idx="11"/>
          </p:nvPr>
        </p:nvSpPr>
        <p:spPr/>
        <p:txBody>
          <a:bodyPr/>
          <a:lstStyle/>
          <a:p>
            <a:r>
              <a:rPr lang="en-US"/>
              <a:t>Chapter 15 Software reuse</a:t>
            </a:r>
          </a:p>
        </p:txBody>
      </p:sp>
      <p:sp>
        <p:nvSpPr>
          <p:cNvPr id="4" name="Slide Number Placeholder 3"/>
          <p:cNvSpPr>
            <a:spLocks noGrp="1"/>
          </p:cNvSpPr>
          <p:nvPr>
            <p:ph type="sldNum" sz="quarter" idx="12"/>
          </p:nvPr>
        </p:nvSpPr>
        <p:spPr/>
        <p:txBody>
          <a:bodyPr/>
          <a:lstStyle/>
          <a:p>
            <a:fld id="{34CF8044-83D2-2543-8CEA-7F647DE98A9A}" type="slidenum">
              <a:rPr lang="en-US" smtClean="0"/>
              <a:pPr/>
              <a:t>32</a:t>
            </a:fld>
            <a:endParaRPr lang="en-US"/>
          </a:p>
        </p:txBody>
      </p:sp>
    </p:spTree>
    <p:extLst>
      <p:ext uri="{BB962C8B-B14F-4D97-AF65-F5344CB8AC3E}">
        <p14:creationId xmlns:p14="http://schemas.microsoft.com/office/powerpoint/2010/main" val="97206275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Key points</a:t>
            </a:r>
          </a:p>
        </p:txBody>
      </p:sp>
      <p:sp>
        <p:nvSpPr>
          <p:cNvPr id="3" name="Content Placeholder 2"/>
          <p:cNvSpPr>
            <a:spLocks noGrp="1"/>
          </p:cNvSpPr>
          <p:nvPr>
            <p:ph idx="1"/>
          </p:nvPr>
        </p:nvSpPr>
        <p:spPr/>
        <p:txBody>
          <a:bodyPr/>
          <a:lstStyle/>
          <a:p>
            <a:r>
              <a:rPr lang="en-GB" sz="2000" dirty="0"/>
              <a:t>There are many different ways to reuse software. These range from the reuse of classes and methods in libraries to the reuse of complete application systems.</a:t>
            </a:r>
          </a:p>
          <a:p>
            <a:r>
              <a:rPr lang="en-GB" sz="2000" dirty="0"/>
              <a:t>The advantages of software reuse are lower costs, faster software development and lower risks. System dependability is increased. Specialists can be used more effectively by concentrating their expertise on the design of reusable components.</a:t>
            </a:r>
          </a:p>
          <a:p>
            <a:r>
              <a:rPr lang="en-GB" sz="2000" dirty="0"/>
              <a:t>Application frameworks are collections of concrete and abstract objects that are designed for reuse through specialization and the addition of new objects. They usually incorporate good design practice through design patterns.</a:t>
            </a:r>
          </a:p>
        </p:txBody>
      </p:sp>
      <p:sp>
        <p:nvSpPr>
          <p:cNvPr id="4" name="Footer Placeholder 3"/>
          <p:cNvSpPr>
            <a:spLocks noGrp="1"/>
          </p:cNvSpPr>
          <p:nvPr>
            <p:ph type="ftr" sz="quarter" idx="11"/>
          </p:nvPr>
        </p:nvSpPr>
        <p:spPr/>
        <p:txBody>
          <a:bodyPr/>
          <a:lstStyle/>
          <a:p>
            <a:r>
              <a:rPr lang="en-US"/>
              <a:t>Chapter 15 Software reuse</a:t>
            </a:r>
          </a:p>
        </p:txBody>
      </p:sp>
      <p:sp>
        <p:nvSpPr>
          <p:cNvPr id="5" name="Slide Number Placeholder 4"/>
          <p:cNvSpPr>
            <a:spLocks noGrp="1"/>
          </p:cNvSpPr>
          <p:nvPr>
            <p:ph type="sldNum" sz="quarter" idx="12"/>
          </p:nvPr>
        </p:nvSpPr>
        <p:spPr/>
        <p:txBody>
          <a:bodyPr/>
          <a:lstStyle/>
          <a:p>
            <a:fld id="{34CF8044-83D2-2543-8CEA-7F647DE98A9A}" type="slidenum">
              <a:rPr lang="en-US" smtClean="0"/>
              <a:pPr/>
              <a:t>33</a:t>
            </a:fld>
            <a:endParaRPr lang="en-US"/>
          </a:p>
        </p:txBody>
      </p:sp>
      <p:sp>
        <p:nvSpPr>
          <p:cNvPr id="6" name="Date Placeholder 5"/>
          <p:cNvSpPr>
            <a:spLocks noGrp="1"/>
          </p:cNvSpPr>
          <p:nvPr>
            <p:ph type="dt" sz="half" idx="10"/>
          </p:nvPr>
        </p:nvSpPr>
        <p:spPr/>
        <p:txBody>
          <a:bodyPr/>
          <a:lstStyle/>
          <a:p>
            <a:r>
              <a:rPr lang="en-GB"/>
              <a:t>17/11/2014</a:t>
            </a:r>
            <a:endParaRPr lang="en-US"/>
          </a:p>
        </p:txBody>
      </p:sp>
    </p:spTree>
    <p:extLst>
      <p:ext uri="{BB962C8B-B14F-4D97-AF65-F5344CB8AC3E}">
        <p14:creationId xmlns:p14="http://schemas.microsoft.com/office/powerpoint/2010/main" val="321020416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Key points</a:t>
            </a:r>
          </a:p>
        </p:txBody>
      </p:sp>
      <p:sp>
        <p:nvSpPr>
          <p:cNvPr id="3" name="Content Placeholder 2"/>
          <p:cNvSpPr>
            <a:spLocks noGrp="1"/>
          </p:cNvSpPr>
          <p:nvPr>
            <p:ph idx="1"/>
          </p:nvPr>
        </p:nvSpPr>
        <p:spPr/>
        <p:txBody>
          <a:bodyPr/>
          <a:lstStyle/>
          <a:p>
            <a:r>
              <a:rPr lang="en-GB" sz="2000" dirty="0"/>
              <a:t>Software product lines are related applications that are developed from one or more base applications. A generic system is adapted and specialized to meet specific requirements for functionality, target platform or operational configuration.</a:t>
            </a:r>
          </a:p>
          <a:p>
            <a:r>
              <a:rPr lang="en-GB" sz="2000" dirty="0"/>
              <a:t>Application system reuse is concerned with the reuse of large-scale, off-the-shelf systems. These provide a lot of functionality and their reuse can radically reduce costs and development time.  Systems may be developed by configuring a single, generic application system or by integrating two or more application systems.</a:t>
            </a:r>
          </a:p>
          <a:p>
            <a:r>
              <a:rPr lang="en-GB" sz="2000" dirty="0"/>
              <a:t>Potential problems with application system reuse include lack of control over functionality and performance, lack of control over system evolution, the need for support from external vendors and difficulties in ensuring that systems can inter-operate.</a:t>
            </a:r>
          </a:p>
        </p:txBody>
      </p:sp>
      <p:sp>
        <p:nvSpPr>
          <p:cNvPr id="4" name="Footer Placeholder 3"/>
          <p:cNvSpPr>
            <a:spLocks noGrp="1"/>
          </p:cNvSpPr>
          <p:nvPr>
            <p:ph type="ftr" sz="quarter" idx="11"/>
          </p:nvPr>
        </p:nvSpPr>
        <p:spPr/>
        <p:txBody>
          <a:bodyPr/>
          <a:lstStyle/>
          <a:p>
            <a:r>
              <a:rPr lang="en-US"/>
              <a:t>Chapter 15 Software reuse</a:t>
            </a:r>
          </a:p>
        </p:txBody>
      </p:sp>
      <p:sp>
        <p:nvSpPr>
          <p:cNvPr id="5" name="Slide Number Placeholder 4"/>
          <p:cNvSpPr>
            <a:spLocks noGrp="1"/>
          </p:cNvSpPr>
          <p:nvPr>
            <p:ph type="sldNum" sz="quarter" idx="12"/>
          </p:nvPr>
        </p:nvSpPr>
        <p:spPr/>
        <p:txBody>
          <a:bodyPr/>
          <a:lstStyle/>
          <a:p>
            <a:fld id="{34CF8044-83D2-2543-8CEA-7F647DE98A9A}" type="slidenum">
              <a:rPr lang="en-US" smtClean="0"/>
              <a:pPr/>
              <a:t>34</a:t>
            </a:fld>
            <a:endParaRPr lang="en-US"/>
          </a:p>
        </p:txBody>
      </p:sp>
      <p:sp>
        <p:nvSpPr>
          <p:cNvPr id="6" name="Date Placeholder 5"/>
          <p:cNvSpPr>
            <a:spLocks noGrp="1"/>
          </p:cNvSpPr>
          <p:nvPr>
            <p:ph type="dt" sz="half" idx="10"/>
          </p:nvPr>
        </p:nvSpPr>
        <p:spPr/>
        <p:txBody>
          <a:bodyPr/>
          <a:lstStyle/>
          <a:p>
            <a:r>
              <a:rPr lang="en-GB"/>
              <a:t>17/11/2014</a:t>
            </a:r>
            <a:endParaRPr lang="en-US"/>
          </a:p>
        </p:txBody>
      </p:sp>
    </p:spTree>
    <p:extLst>
      <p:ext uri="{BB962C8B-B14F-4D97-AF65-F5344CB8AC3E}">
        <p14:creationId xmlns:p14="http://schemas.microsoft.com/office/powerpoint/2010/main" val="54125709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bwMode="auto">
          <a:xfrm>
            <a:off x="611188" y="2924175"/>
            <a:ext cx="8229600" cy="9271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ID" altLang="en-US">
                <a:latin typeface="Arial" charset="0"/>
                <a:cs typeface="Arial" charset="0"/>
              </a:rPr>
              <a:t>Terima kasih</a:t>
            </a:r>
            <a:endParaRPr lang="en-US" altLang="en-US">
              <a:latin typeface="Arial" charset="0"/>
              <a:cs typeface="Arial" charset="0"/>
            </a:endParaRPr>
          </a:p>
        </p:txBody>
      </p:sp>
    </p:spTree>
    <p:extLst>
      <p:ext uri="{BB962C8B-B14F-4D97-AF65-F5344CB8AC3E}">
        <p14:creationId xmlns:p14="http://schemas.microsoft.com/office/powerpoint/2010/main" val="15014803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Base systems for a software product line</a:t>
            </a:r>
          </a:p>
        </p:txBody>
      </p:sp>
      <p:sp>
        <p:nvSpPr>
          <p:cNvPr id="4" name="Date Placeholder 3"/>
          <p:cNvSpPr>
            <a:spLocks noGrp="1"/>
          </p:cNvSpPr>
          <p:nvPr>
            <p:ph type="dt" sz="half" idx="10"/>
          </p:nvPr>
        </p:nvSpPr>
        <p:spPr/>
        <p:txBody>
          <a:bodyPr/>
          <a:lstStyle/>
          <a:p>
            <a:r>
              <a:rPr lang="en-GB"/>
              <a:t>17/11/2014</a:t>
            </a:r>
            <a:endParaRPr lang="en-US"/>
          </a:p>
        </p:txBody>
      </p:sp>
      <p:sp>
        <p:nvSpPr>
          <p:cNvPr id="5" name="Footer Placeholder 4"/>
          <p:cNvSpPr>
            <a:spLocks noGrp="1"/>
          </p:cNvSpPr>
          <p:nvPr>
            <p:ph type="ftr" sz="quarter" idx="11"/>
          </p:nvPr>
        </p:nvSpPr>
        <p:spPr/>
        <p:txBody>
          <a:bodyPr/>
          <a:lstStyle/>
          <a:p>
            <a:r>
              <a:rPr lang="en-US"/>
              <a:t>Chapter 15 Software reuse</a:t>
            </a:r>
          </a:p>
        </p:txBody>
      </p:sp>
      <p:sp>
        <p:nvSpPr>
          <p:cNvPr id="6" name="Slide Number Placeholder 5"/>
          <p:cNvSpPr>
            <a:spLocks noGrp="1"/>
          </p:cNvSpPr>
          <p:nvPr>
            <p:ph type="sldNum" sz="quarter" idx="12"/>
          </p:nvPr>
        </p:nvSpPr>
        <p:spPr/>
        <p:txBody>
          <a:bodyPr/>
          <a:lstStyle/>
          <a:p>
            <a:fld id="{34CF8044-83D2-2543-8CEA-7F647DE98A9A}" type="slidenum">
              <a:rPr lang="en-US" smtClean="0"/>
              <a:pPr/>
              <a:t>4</a:t>
            </a:fld>
            <a:endParaRPr lang="en-US"/>
          </a:p>
        </p:txBody>
      </p:sp>
      <p:pic>
        <p:nvPicPr>
          <p:cNvPr id="7" name="Picture 6" descr="15.7 Product line base system.eps"/>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37026" y="1843156"/>
            <a:ext cx="5473148" cy="4194988"/>
          </a:xfrm>
          <a:prstGeom prst="rect">
            <a:avLst/>
          </a:prstGeom>
        </p:spPr>
      </p:pic>
    </p:spTree>
    <p:extLst>
      <p:ext uri="{BB962C8B-B14F-4D97-AF65-F5344CB8AC3E}">
        <p14:creationId xmlns:p14="http://schemas.microsoft.com/office/powerpoint/2010/main" val="40518553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Base applications</a:t>
            </a:r>
          </a:p>
        </p:txBody>
      </p:sp>
      <p:sp>
        <p:nvSpPr>
          <p:cNvPr id="3" name="Content Placeholder 2"/>
          <p:cNvSpPr>
            <a:spLocks noGrp="1"/>
          </p:cNvSpPr>
          <p:nvPr>
            <p:ph idx="1"/>
          </p:nvPr>
        </p:nvSpPr>
        <p:spPr/>
        <p:txBody>
          <a:bodyPr/>
          <a:lstStyle/>
          <a:p>
            <a:r>
              <a:rPr lang="en-GB" dirty="0"/>
              <a:t>Core components that provide infrastructure support. These are not usually modified when developing a new instance of the product line. </a:t>
            </a:r>
          </a:p>
          <a:p>
            <a:r>
              <a:rPr lang="en-GB" dirty="0"/>
              <a:t>Configurable components that may be modified and configured to specialize them to a new application. Sometimes, it is possible to reconfigure these components without changing their code by using a built-in component configuration language. </a:t>
            </a:r>
          </a:p>
          <a:p>
            <a:r>
              <a:rPr lang="en-GB" dirty="0"/>
              <a:t>Specialized, domain-specific components some or all of which may be replaced when a new instance of a product line is created.</a:t>
            </a:r>
          </a:p>
          <a:p>
            <a:endParaRPr lang="en-US" dirty="0"/>
          </a:p>
        </p:txBody>
      </p:sp>
      <p:sp>
        <p:nvSpPr>
          <p:cNvPr id="4" name="Date Placeholder 3"/>
          <p:cNvSpPr>
            <a:spLocks noGrp="1"/>
          </p:cNvSpPr>
          <p:nvPr>
            <p:ph type="dt" sz="half" idx="10"/>
          </p:nvPr>
        </p:nvSpPr>
        <p:spPr/>
        <p:txBody>
          <a:bodyPr/>
          <a:lstStyle/>
          <a:p>
            <a:r>
              <a:rPr lang="en-GB"/>
              <a:t>17/11/2014</a:t>
            </a:r>
            <a:endParaRPr lang="en-US"/>
          </a:p>
        </p:txBody>
      </p:sp>
      <p:sp>
        <p:nvSpPr>
          <p:cNvPr id="5" name="Footer Placeholder 4"/>
          <p:cNvSpPr>
            <a:spLocks noGrp="1"/>
          </p:cNvSpPr>
          <p:nvPr>
            <p:ph type="ftr" sz="quarter" idx="11"/>
          </p:nvPr>
        </p:nvSpPr>
        <p:spPr/>
        <p:txBody>
          <a:bodyPr/>
          <a:lstStyle/>
          <a:p>
            <a:r>
              <a:rPr lang="en-US"/>
              <a:t>Chapter 15 Software reuse</a:t>
            </a:r>
          </a:p>
        </p:txBody>
      </p:sp>
      <p:sp>
        <p:nvSpPr>
          <p:cNvPr id="6" name="Slide Number Placeholder 5"/>
          <p:cNvSpPr>
            <a:spLocks noGrp="1"/>
          </p:cNvSpPr>
          <p:nvPr>
            <p:ph type="sldNum" sz="quarter" idx="12"/>
          </p:nvPr>
        </p:nvSpPr>
        <p:spPr/>
        <p:txBody>
          <a:bodyPr/>
          <a:lstStyle/>
          <a:p>
            <a:fld id="{34CF8044-83D2-2543-8CEA-7F647DE98A9A}" type="slidenum">
              <a:rPr lang="en-US" smtClean="0"/>
              <a:pPr/>
              <a:t>5</a:t>
            </a:fld>
            <a:endParaRPr lang="en-US"/>
          </a:p>
        </p:txBody>
      </p:sp>
    </p:spTree>
    <p:extLst>
      <p:ext uri="{BB962C8B-B14F-4D97-AF65-F5344CB8AC3E}">
        <p14:creationId xmlns:p14="http://schemas.microsoft.com/office/powerpoint/2010/main" val="7269706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Application frameworks and product lines</a:t>
            </a:r>
          </a:p>
        </p:txBody>
      </p:sp>
      <p:sp>
        <p:nvSpPr>
          <p:cNvPr id="3" name="Content Placeholder 2"/>
          <p:cNvSpPr>
            <a:spLocks noGrp="1"/>
          </p:cNvSpPr>
          <p:nvPr>
            <p:ph idx="1"/>
          </p:nvPr>
        </p:nvSpPr>
        <p:spPr/>
        <p:txBody>
          <a:bodyPr/>
          <a:lstStyle/>
          <a:p>
            <a:r>
              <a:rPr lang="en-US" dirty="0"/>
              <a:t>Application frameworks rely on object-oriented features such as polymorphism to implement extensions. Product lines need not be object-oriented (e.g. embedded software for a mobile phone)</a:t>
            </a:r>
          </a:p>
          <a:p>
            <a:r>
              <a:rPr lang="en-US" dirty="0"/>
              <a:t>Application frameworks focus on providing technical rather than domain-specific support. Product lines embed domain and platform information.</a:t>
            </a:r>
          </a:p>
          <a:p>
            <a:r>
              <a:rPr lang="en-US" dirty="0"/>
              <a:t>Product lines often control applications for equipment.</a:t>
            </a:r>
          </a:p>
          <a:p>
            <a:r>
              <a:rPr lang="en-US" dirty="0"/>
              <a:t>Software product lines are made up of a family of applications, usually owned by the same organization. </a:t>
            </a:r>
          </a:p>
        </p:txBody>
      </p:sp>
      <p:sp>
        <p:nvSpPr>
          <p:cNvPr id="4" name="Footer Placeholder 3"/>
          <p:cNvSpPr>
            <a:spLocks noGrp="1"/>
          </p:cNvSpPr>
          <p:nvPr>
            <p:ph type="ftr" sz="quarter" idx="11"/>
          </p:nvPr>
        </p:nvSpPr>
        <p:spPr/>
        <p:txBody>
          <a:bodyPr/>
          <a:lstStyle/>
          <a:p>
            <a:r>
              <a:rPr lang="en-US"/>
              <a:t>Chapter 15 Software reuse</a:t>
            </a:r>
          </a:p>
        </p:txBody>
      </p:sp>
      <p:sp>
        <p:nvSpPr>
          <p:cNvPr id="5" name="Slide Number Placeholder 4"/>
          <p:cNvSpPr>
            <a:spLocks noGrp="1"/>
          </p:cNvSpPr>
          <p:nvPr>
            <p:ph type="sldNum" sz="quarter" idx="12"/>
          </p:nvPr>
        </p:nvSpPr>
        <p:spPr/>
        <p:txBody>
          <a:bodyPr/>
          <a:lstStyle/>
          <a:p>
            <a:fld id="{34CF8044-83D2-2543-8CEA-7F647DE98A9A}" type="slidenum">
              <a:rPr lang="en-US" smtClean="0"/>
              <a:pPr/>
              <a:t>6</a:t>
            </a:fld>
            <a:endParaRPr lang="en-US"/>
          </a:p>
        </p:txBody>
      </p:sp>
      <p:sp>
        <p:nvSpPr>
          <p:cNvPr id="6" name="Date Placeholder 5"/>
          <p:cNvSpPr>
            <a:spLocks noGrp="1"/>
          </p:cNvSpPr>
          <p:nvPr>
            <p:ph type="dt" sz="half" idx="10"/>
          </p:nvPr>
        </p:nvSpPr>
        <p:spPr/>
        <p:txBody>
          <a:bodyPr/>
          <a:lstStyle/>
          <a:p>
            <a:r>
              <a:rPr lang="en-GB"/>
              <a:t>17/11/2014</a:t>
            </a:r>
            <a:endParaRPr lang="en-US"/>
          </a:p>
        </p:txBody>
      </p:sp>
    </p:spTree>
    <p:extLst>
      <p:ext uri="{BB962C8B-B14F-4D97-AF65-F5344CB8AC3E}">
        <p14:creationId xmlns:p14="http://schemas.microsoft.com/office/powerpoint/2010/main" val="35450497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2"/>
          <p:cNvSpPr>
            <a:spLocks noGrp="1" noChangeArrowheads="1"/>
          </p:cNvSpPr>
          <p:nvPr>
            <p:ph type="title"/>
          </p:nvPr>
        </p:nvSpPr>
        <p:spPr/>
        <p:txBody>
          <a:bodyPr/>
          <a:lstStyle/>
          <a:p>
            <a:r>
              <a:rPr lang="en-GB"/>
              <a:t>Product line architectures</a:t>
            </a:r>
          </a:p>
        </p:txBody>
      </p:sp>
      <p:sp>
        <p:nvSpPr>
          <p:cNvPr id="129027" name="Rectangle 3"/>
          <p:cNvSpPr>
            <a:spLocks noGrp="1" noChangeArrowheads="1"/>
          </p:cNvSpPr>
          <p:nvPr>
            <p:ph idx="1"/>
          </p:nvPr>
        </p:nvSpPr>
        <p:spPr/>
        <p:txBody>
          <a:bodyPr lIns="91797" tIns="45898" rIns="91797" bIns="45898"/>
          <a:lstStyle/>
          <a:p>
            <a:r>
              <a:rPr lang="en-GB"/>
              <a:t>Architectures must be structured in such a way to separate different sub-systems and to allow them to be modified.</a:t>
            </a:r>
          </a:p>
          <a:p>
            <a:r>
              <a:rPr lang="en-GB"/>
              <a:t>The architecture should also separate entities and their descriptions and the higher levels in the system access entities through descriptions rather than directly.</a:t>
            </a:r>
          </a:p>
        </p:txBody>
      </p:sp>
      <p:sp>
        <p:nvSpPr>
          <p:cNvPr id="2" name="Date Placeholder 1"/>
          <p:cNvSpPr>
            <a:spLocks noGrp="1"/>
          </p:cNvSpPr>
          <p:nvPr>
            <p:ph type="dt" sz="half" idx="10"/>
          </p:nvPr>
        </p:nvSpPr>
        <p:spPr/>
        <p:txBody>
          <a:bodyPr/>
          <a:lstStyle/>
          <a:p>
            <a:r>
              <a:rPr lang="en-GB"/>
              <a:t>17/11/2014</a:t>
            </a:r>
            <a:endParaRPr lang="en-US"/>
          </a:p>
        </p:txBody>
      </p:sp>
      <p:sp>
        <p:nvSpPr>
          <p:cNvPr id="3" name="Footer Placeholder 2"/>
          <p:cNvSpPr>
            <a:spLocks noGrp="1"/>
          </p:cNvSpPr>
          <p:nvPr>
            <p:ph type="ftr" sz="quarter" idx="11"/>
          </p:nvPr>
        </p:nvSpPr>
        <p:spPr/>
        <p:txBody>
          <a:bodyPr/>
          <a:lstStyle/>
          <a:p>
            <a:r>
              <a:rPr lang="en-US"/>
              <a:t>Chapter 15 Software reuse</a:t>
            </a:r>
          </a:p>
        </p:txBody>
      </p:sp>
      <p:sp>
        <p:nvSpPr>
          <p:cNvPr id="4" name="Slide Number Placeholder 3"/>
          <p:cNvSpPr>
            <a:spLocks noGrp="1"/>
          </p:cNvSpPr>
          <p:nvPr>
            <p:ph type="sldNum" sz="quarter" idx="12"/>
          </p:nvPr>
        </p:nvSpPr>
        <p:spPr/>
        <p:txBody>
          <a:bodyPr/>
          <a:lstStyle/>
          <a:p>
            <a:fld id="{34CF8044-83D2-2543-8CEA-7F647DE98A9A}" type="slidenum">
              <a:rPr lang="en-US" smtClean="0"/>
              <a:pPr/>
              <a:t>7</a:t>
            </a:fld>
            <a:endParaRPr lang="en-US"/>
          </a:p>
        </p:txBody>
      </p:sp>
    </p:spTree>
    <p:extLst>
      <p:ext uri="{BB962C8B-B14F-4D97-AF65-F5344CB8AC3E}">
        <p14:creationId xmlns:p14="http://schemas.microsoft.com/office/powerpoint/2010/main" val="6132650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a:t>
            </a:r>
            <a:r>
              <a:rPr lang="en-US" b="1" dirty="0"/>
              <a:t> </a:t>
            </a:r>
            <a:r>
              <a:rPr lang="en-US" dirty="0"/>
              <a:t>architecture of a resource allocation system</a:t>
            </a:r>
            <a:r>
              <a:rPr lang="en-GB" dirty="0"/>
              <a:t> </a:t>
            </a:r>
            <a:endParaRPr lang="en-US" dirty="0"/>
          </a:p>
        </p:txBody>
      </p:sp>
      <p:sp>
        <p:nvSpPr>
          <p:cNvPr id="5" name="Footer Placeholder 4"/>
          <p:cNvSpPr>
            <a:spLocks noGrp="1"/>
          </p:cNvSpPr>
          <p:nvPr>
            <p:ph type="ftr" sz="quarter" idx="11"/>
          </p:nvPr>
        </p:nvSpPr>
        <p:spPr/>
        <p:txBody>
          <a:bodyPr/>
          <a:lstStyle/>
          <a:p>
            <a:r>
              <a:rPr lang="en-US"/>
              <a:t>Chapter 15 Software reuse</a:t>
            </a:r>
          </a:p>
        </p:txBody>
      </p:sp>
      <p:sp>
        <p:nvSpPr>
          <p:cNvPr id="4" name="Slide Number Placeholder 3"/>
          <p:cNvSpPr>
            <a:spLocks noGrp="1"/>
          </p:cNvSpPr>
          <p:nvPr>
            <p:ph type="sldNum" sz="quarter" idx="12"/>
          </p:nvPr>
        </p:nvSpPr>
        <p:spPr/>
        <p:txBody>
          <a:bodyPr/>
          <a:lstStyle/>
          <a:p>
            <a:fld id="{34CF8044-83D2-2543-8CEA-7F647DE98A9A}" type="slidenum">
              <a:rPr lang="en-US" smtClean="0"/>
              <a:pPr/>
              <a:t>8</a:t>
            </a:fld>
            <a:endParaRPr lang="en-US"/>
          </a:p>
        </p:txBody>
      </p:sp>
      <p:sp>
        <p:nvSpPr>
          <p:cNvPr id="3" name="Date Placeholder 2"/>
          <p:cNvSpPr>
            <a:spLocks noGrp="1"/>
          </p:cNvSpPr>
          <p:nvPr>
            <p:ph type="dt" sz="half" idx="10"/>
          </p:nvPr>
        </p:nvSpPr>
        <p:spPr/>
        <p:txBody>
          <a:bodyPr/>
          <a:lstStyle/>
          <a:p>
            <a:r>
              <a:rPr lang="en-GB"/>
              <a:t>17/11/2014</a:t>
            </a:r>
            <a:endParaRPr lang="en-US"/>
          </a:p>
        </p:txBody>
      </p:sp>
      <p:pic>
        <p:nvPicPr>
          <p:cNvPr id="8" name="Picture 7" descr="15.8 ResourceAllocSys (16.7).eps"/>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36530" y="1605150"/>
            <a:ext cx="4623950" cy="4559729"/>
          </a:xfrm>
          <a:prstGeom prst="rect">
            <a:avLst/>
          </a:prstGeom>
        </p:spPr>
      </p:pic>
    </p:spTree>
    <p:extLst>
      <p:ext uri="{BB962C8B-B14F-4D97-AF65-F5344CB8AC3E}">
        <p14:creationId xmlns:p14="http://schemas.microsoft.com/office/powerpoint/2010/main" val="31513697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product line architecture of a vehicle </a:t>
            </a:r>
            <a:r>
              <a:rPr lang="en-US" dirty="0" err="1"/>
              <a:t>dIspatcher</a:t>
            </a:r>
            <a:endParaRPr lang="en-US" dirty="0"/>
          </a:p>
        </p:txBody>
      </p:sp>
      <p:sp>
        <p:nvSpPr>
          <p:cNvPr id="6" name="Footer Placeholder 5"/>
          <p:cNvSpPr>
            <a:spLocks noGrp="1"/>
          </p:cNvSpPr>
          <p:nvPr>
            <p:ph type="ftr" sz="quarter" idx="11"/>
          </p:nvPr>
        </p:nvSpPr>
        <p:spPr/>
        <p:txBody>
          <a:bodyPr/>
          <a:lstStyle/>
          <a:p>
            <a:r>
              <a:rPr lang="en-US"/>
              <a:t>Chapter 15 Software reuse</a:t>
            </a:r>
          </a:p>
        </p:txBody>
      </p:sp>
      <p:sp>
        <p:nvSpPr>
          <p:cNvPr id="5" name="Slide Number Placeholder 4"/>
          <p:cNvSpPr>
            <a:spLocks noGrp="1"/>
          </p:cNvSpPr>
          <p:nvPr>
            <p:ph type="sldNum" sz="quarter" idx="12"/>
          </p:nvPr>
        </p:nvSpPr>
        <p:spPr/>
        <p:txBody>
          <a:bodyPr/>
          <a:lstStyle/>
          <a:p>
            <a:fld id="{34CF8044-83D2-2543-8CEA-7F647DE98A9A}" type="slidenum">
              <a:rPr lang="en-US" smtClean="0"/>
              <a:pPr/>
              <a:t>9</a:t>
            </a:fld>
            <a:endParaRPr lang="en-US"/>
          </a:p>
        </p:txBody>
      </p:sp>
      <p:sp>
        <p:nvSpPr>
          <p:cNvPr id="3" name="Date Placeholder 2"/>
          <p:cNvSpPr>
            <a:spLocks noGrp="1"/>
          </p:cNvSpPr>
          <p:nvPr>
            <p:ph type="dt" sz="half" idx="10"/>
          </p:nvPr>
        </p:nvSpPr>
        <p:spPr/>
        <p:txBody>
          <a:bodyPr/>
          <a:lstStyle/>
          <a:p>
            <a:r>
              <a:rPr lang="en-GB"/>
              <a:t>17/11/2014</a:t>
            </a:r>
            <a:endParaRPr lang="en-US"/>
          </a:p>
        </p:txBody>
      </p:sp>
      <p:pic>
        <p:nvPicPr>
          <p:cNvPr id="8" name="Picture 7" descr="15.9 DespatchSys.eps"/>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09715" y="1616491"/>
            <a:ext cx="5493011" cy="4500044"/>
          </a:xfrm>
          <a:prstGeom prst="rect">
            <a:avLst/>
          </a:prstGeom>
        </p:spPr>
      </p:pic>
    </p:spTree>
    <p:extLst>
      <p:ext uri="{BB962C8B-B14F-4D97-AF65-F5344CB8AC3E}">
        <p14:creationId xmlns:p14="http://schemas.microsoft.com/office/powerpoint/2010/main" val="2396744342"/>
      </p:ext>
    </p:extLst>
  </p:cSld>
  <p:clrMapOvr>
    <a:masterClrMapping/>
  </p:clrMapOvr>
</p:sld>
</file>

<file path=ppt/theme/theme1.xml><?xml version="1.0" encoding="utf-8"?>
<a:theme xmlns:a="http://schemas.openxmlformats.org/drawingml/2006/main" name="0-Blanko-PPT-sesi-2-14 baru">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0-Blanko-PPT-sesi-2-14 baru</Template>
  <TotalTime>32</TotalTime>
  <Words>2154</Words>
  <Application>Microsoft Macintosh PowerPoint</Application>
  <PresentationFormat>On-screen Show (4:3)</PresentationFormat>
  <Paragraphs>253</Paragraphs>
  <Slides>35</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35</vt:i4>
      </vt:variant>
    </vt:vector>
  </HeadingPairs>
  <TitlesOfParts>
    <vt:vector size="40" baseType="lpstr">
      <vt:lpstr>Arial</vt:lpstr>
      <vt:lpstr>Calibri</vt:lpstr>
      <vt:lpstr>Courier New</vt:lpstr>
      <vt:lpstr>Times New Roman</vt:lpstr>
      <vt:lpstr>0-Blanko-PPT-sesi-2-14 baru</vt:lpstr>
      <vt:lpstr>Dr. Fransiskus Adikara, S.Kom, MMSI</vt:lpstr>
      <vt:lpstr>Software product lines</vt:lpstr>
      <vt:lpstr>Software product lines</vt:lpstr>
      <vt:lpstr>Base systems for a software product line</vt:lpstr>
      <vt:lpstr>Base applications</vt:lpstr>
      <vt:lpstr>Application frameworks and product lines</vt:lpstr>
      <vt:lpstr>Product line architectures</vt:lpstr>
      <vt:lpstr>The architecture of a resource allocation system </vt:lpstr>
      <vt:lpstr>The product line architecture of a vehicle dIspatcher</vt:lpstr>
      <vt:lpstr>Vehicle dispatching</vt:lpstr>
      <vt:lpstr>Product line specialisation</vt:lpstr>
      <vt:lpstr>Product instance development </vt:lpstr>
      <vt:lpstr>Product instance development</vt:lpstr>
      <vt:lpstr>Product line configuration</vt:lpstr>
      <vt:lpstr>Deployment-time configuration </vt:lpstr>
      <vt:lpstr>Levels of deployment time configuration</vt:lpstr>
      <vt:lpstr>Application system reuse</vt:lpstr>
      <vt:lpstr>Application system reuse</vt:lpstr>
      <vt:lpstr>Benefits of application system reuse</vt:lpstr>
      <vt:lpstr>Problems of application system reuse</vt:lpstr>
      <vt:lpstr>Configurable application systems</vt:lpstr>
      <vt:lpstr>COTS-solution and COTS-integrated systems </vt:lpstr>
      <vt:lpstr>ERP systems</vt:lpstr>
      <vt:lpstr>The architecture of an ERP system </vt:lpstr>
      <vt:lpstr>ERP architecture</vt:lpstr>
      <vt:lpstr>ERP configuration</vt:lpstr>
      <vt:lpstr>Integrated application systems</vt:lpstr>
      <vt:lpstr>Design choices</vt:lpstr>
      <vt:lpstr>An integrated procurement system </vt:lpstr>
      <vt:lpstr>Service-oriented interfaces</vt:lpstr>
      <vt:lpstr>Application wrapping </vt:lpstr>
      <vt:lpstr>Application system integration problems</vt:lpstr>
      <vt:lpstr>Key points</vt:lpstr>
      <vt:lpstr>Key points</vt:lpstr>
      <vt:lpstr>Terima kasih</vt:lpstr>
    </vt:vector>
  </TitlesOfParts>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Mulyo.W</dc:creator>
  <cp:lastModifiedBy>Fransiskus Adikara</cp:lastModifiedBy>
  <cp:revision>19</cp:revision>
  <dcterms:created xsi:type="dcterms:W3CDTF">2019-09-13T08:37:31Z</dcterms:created>
  <dcterms:modified xsi:type="dcterms:W3CDTF">2019-09-14T05:36:45Z</dcterms:modified>
</cp:coreProperties>
</file>