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3" r:id="rId2"/>
    <p:sldId id="274" r:id="rId3"/>
    <p:sldId id="275" r:id="rId4"/>
    <p:sldId id="332" r:id="rId5"/>
    <p:sldId id="327" r:id="rId6"/>
    <p:sldId id="333" r:id="rId7"/>
    <p:sldId id="328" r:id="rId8"/>
    <p:sldId id="329" r:id="rId9"/>
    <p:sldId id="322" r:id="rId10"/>
    <p:sldId id="323" r:id="rId11"/>
    <p:sldId id="331" r:id="rId12"/>
    <p:sldId id="318" r:id="rId13"/>
    <p:sldId id="334" r:id="rId14"/>
    <p:sldId id="257" r:id="rId15"/>
    <p:sldId id="335" r:id="rId16"/>
    <p:sldId id="324" r:id="rId17"/>
    <p:sldId id="279" r:id="rId18"/>
    <p:sldId id="336" r:id="rId19"/>
    <p:sldId id="268" r:id="rId20"/>
    <p:sldId id="269" r:id="rId21"/>
    <p:sldId id="258" r:id="rId22"/>
    <p:sldId id="271" r:id="rId23"/>
    <p:sldId id="272" r:id="rId24"/>
    <p:sldId id="273" r:id="rId25"/>
    <p:sldId id="259" r:id="rId26"/>
    <p:sldId id="337" r:id="rId27"/>
    <p:sldId id="280" r:id="rId28"/>
    <p:sldId id="281" r:id="rId29"/>
    <p:sldId id="282" r:id="rId30"/>
    <p:sldId id="30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1EEAD-98A3-F043-9ED3-15648C2D8BA3}" type="datetimeFigureOut">
              <a:rPr lang="en-US" smtClean="0"/>
              <a:t>9/14/19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A37E1-FB94-724D-85A5-AD4C26EF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7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632025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5279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3821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7876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 sz="2400">
                <a:solidFill>
                  <a:schemeClr val="tx1"/>
                </a:solidFill>
              </a:defRPr>
            </a:lvl2pPr>
            <a:lvl3pPr algn="l">
              <a:defRPr sz="2000">
                <a:solidFill>
                  <a:schemeClr val="tx1"/>
                </a:solidFill>
              </a:defRPr>
            </a:lvl3pPr>
            <a:lvl4pPr algn="l">
              <a:defRPr sz="1800">
                <a:solidFill>
                  <a:schemeClr val="tx1"/>
                </a:solidFill>
              </a:defRPr>
            </a:lvl4pPr>
            <a:lvl5pPr algn="l"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 sz="2400">
                <a:solidFill>
                  <a:schemeClr val="tx1"/>
                </a:solidFill>
              </a:defRPr>
            </a:lvl2pPr>
            <a:lvl3pPr algn="l">
              <a:defRPr sz="2000">
                <a:solidFill>
                  <a:schemeClr val="tx1"/>
                </a:solidFill>
              </a:defRPr>
            </a:lvl3pPr>
            <a:lvl4pPr algn="l">
              <a:defRPr sz="1800">
                <a:solidFill>
                  <a:schemeClr val="tx1"/>
                </a:solidFill>
              </a:defRPr>
            </a:lvl4pPr>
            <a:lvl5pPr algn="l"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9/14/19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algn="l">
              <a:defRPr sz="2800">
                <a:solidFill>
                  <a:schemeClr val="tx1"/>
                </a:solidFill>
              </a:defRPr>
            </a:lvl2pPr>
            <a:lvl3pPr algn="l">
              <a:defRPr sz="2400">
                <a:solidFill>
                  <a:schemeClr val="tx1"/>
                </a:solidFill>
              </a:defRPr>
            </a:lvl3pPr>
            <a:lvl4pPr algn="l">
              <a:defRPr sz="2000">
                <a:solidFill>
                  <a:schemeClr val="tx1"/>
                </a:solidFill>
              </a:defRPr>
            </a:lvl4pPr>
            <a:lvl5pPr algn="l"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2627313" y="2060575"/>
            <a:ext cx="6145212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2400" dirty="0">
                <a:latin typeface="Arial" charset="0"/>
                <a:cs typeface="Arial" charset="0"/>
              </a:rPr>
              <a:t>Dr. Fransiskus Adikara, </a:t>
            </a:r>
            <a:r>
              <a:rPr lang="en-US" altLang="en-US" sz="2400" dirty="0" err="1">
                <a:latin typeface="Arial" charset="0"/>
                <a:cs typeface="Arial" charset="0"/>
              </a:rPr>
              <a:t>S.Kom</a:t>
            </a:r>
            <a:r>
              <a:rPr lang="en-US" altLang="en-US" sz="2400" dirty="0">
                <a:latin typeface="Arial" charset="0"/>
                <a:cs typeface="Arial" charset="0"/>
              </a:rPr>
              <a:t>, MMSI</a:t>
            </a:r>
            <a:endParaRPr lang="en-US" altLang="en-US" sz="3200" dirty="0">
              <a:latin typeface="Arial" charset="0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 bwMode="auto">
          <a:xfrm>
            <a:off x="2987675" y="3573463"/>
            <a:ext cx="5688013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>
                <a:latin typeface="Arial" charset="0"/>
                <a:cs typeface="Arial" charset="0"/>
              </a:rPr>
              <a:t>SESI 13</a:t>
            </a:r>
          </a:p>
        </p:txBody>
      </p:sp>
      <p:sp>
        <p:nvSpPr>
          <p:cNvPr id="4100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2597150" y="1196975"/>
            <a:ext cx="6151563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 eaLnBrk="1" hangingPunct="1"/>
            <a:r>
              <a:rPr lang="en-US" altLang="en-US" sz="2800" dirty="0">
                <a:latin typeface="Arial" charset="0"/>
                <a:cs typeface="Arial" charset="0"/>
              </a:rPr>
              <a:t>REKAYASA PERANGKAT LUNAK</a:t>
            </a:r>
            <a:endParaRPr lang="en-US" altLang="en-US" sz="3200" dirty="0">
              <a:latin typeface="Arial" charset="0"/>
              <a:cs typeface="Arial" charset="0"/>
            </a:endParaRPr>
          </a:p>
        </p:txBody>
      </p:sp>
      <p:sp>
        <p:nvSpPr>
          <p:cNvPr id="4101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2987675" y="4149725"/>
            <a:ext cx="5616575" cy="1366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 sz="3200">
                <a:latin typeface="Arial" charset="0"/>
                <a:cs typeface="Arial" charset="0"/>
              </a:rPr>
              <a:t>System Engineering - 1</a:t>
            </a:r>
            <a:endParaRPr lang="en-US" altLang="en-US" sz="3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1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disciplines involved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19.2 Disciplines Involved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60" t="54711"/>
          <a:stretch/>
        </p:blipFill>
        <p:spPr>
          <a:xfrm>
            <a:off x="919078" y="1724526"/>
            <a:ext cx="7103091" cy="398379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1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Inter-disciplinary 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difficulties</a:t>
            </a:r>
          </a:p>
          <a:p>
            <a:pPr lvl="1"/>
            <a:r>
              <a:rPr lang="en-US" dirty="0"/>
              <a:t>Different disciplines use the same terminology to mean different things. This can lead to misunderstandings about what will be implemented.</a:t>
            </a:r>
          </a:p>
          <a:p>
            <a:r>
              <a:rPr lang="en-US" dirty="0"/>
              <a:t>Differing assumptions</a:t>
            </a:r>
          </a:p>
          <a:p>
            <a:pPr lvl="1"/>
            <a:r>
              <a:rPr lang="en-US" dirty="0"/>
              <a:t>Each discipline makes assumptions about what can and can’t be done by other disciplines. </a:t>
            </a:r>
          </a:p>
          <a:p>
            <a:r>
              <a:rPr lang="en-US" dirty="0"/>
              <a:t>Professional boundaries</a:t>
            </a:r>
          </a:p>
          <a:p>
            <a:pPr lvl="1"/>
            <a:r>
              <a:rPr lang="en-US" dirty="0"/>
              <a:t>Each discipline tries to protect their professional boundaries and expertise and this affects their judgments on the system.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3480"/>
            <a:ext cx="7293232" cy="1143000"/>
          </a:xfrm>
        </p:spPr>
        <p:txBody>
          <a:bodyPr/>
          <a:lstStyle/>
          <a:p>
            <a:pPr algn="ctr"/>
            <a:r>
              <a:rPr lang="en-US" dirty="0"/>
              <a:t>Sociotechnical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91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Sociotechnical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Large-scale systems that do not just include software and hardware but also people, processes and organizational policies.</a:t>
            </a:r>
          </a:p>
          <a:p>
            <a:r>
              <a:rPr lang="en-US" dirty="0"/>
              <a:t>Sociotechnical systems are often ‘systems of systems’ i.e. are made up of a number of independent systems.</a:t>
            </a:r>
          </a:p>
          <a:p>
            <a:pPr lvl="1"/>
            <a:r>
              <a:rPr lang="en-US" dirty="0"/>
              <a:t>Systems of systems are covered in Chapter 20</a:t>
            </a:r>
          </a:p>
          <a:p>
            <a:r>
              <a:rPr lang="en-US" dirty="0"/>
              <a:t>The boundaries of sociotechnical system are subjective rather than objective</a:t>
            </a:r>
          </a:p>
          <a:p>
            <a:pPr lvl="1"/>
            <a:r>
              <a:rPr lang="en-US" dirty="0"/>
              <a:t>Different people see the system in different ways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Layered structure of sociotechnical systems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19.3 Sociotechnical system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1" t="43588" r="50000" b="7272"/>
          <a:stretch/>
        </p:blipFill>
        <p:spPr>
          <a:xfrm>
            <a:off x="962524" y="1285925"/>
            <a:ext cx="6627486" cy="507042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1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and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Sociotechnical systems are used within organizations and are therefore profoundly affected by the organizational environment in which they are used.</a:t>
            </a:r>
          </a:p>
          <a:p>
            <a:r>
              <a:rPr lang="en-US" dirty="0"/>
              <a:t>Failure to take this environment into account when designing the system is likely to lead to user dissatisfaction and system rejection.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15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Organisational</a:t>
            </a:r>
            <a:r>
              <a:rPr lang="en-US" dirty="0"/>
              <a:t>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 descr="19.4 Organizational factors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49" t="56324"/>
          <a:stretch/>
        </p:blipFill>
        <p:spPr>
          <a:xfrm>
            <a:off x="1163053" y="2058736"/>
            <a:ext cx="6243052" cy="3611557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72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affects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changes</a:t>
            </a:r>
          </a:p>
          <a:p>
            <a:pPr lvl="1"/>
            <a:r>
              <a:rPr lang="en-US" dirty="0"/>
              <a:t>Systems may require changes to business processes so training may be required. Significant changes may be resisted by users.</a:t>
            </a:r>
          </a:p>
          <a:p>
            <a:r>
              <a:rPr lang="en-US" dirty="0"/>
              <a:t>Job changes</a:t>
            </a:r>
          </a:p>
          <a:p>
            <a:pPr lvl="1"/>
            <a:r>
              <a:rPr lang="en-US" dirty="0"/>
              <a:t>Systems may de-skill users or cause changes to the way they work. The status of individuals may be affected by a new system.</a:t>
            </a:r>
          </a:p>
          <a:p>
            <a:r>
              <a:rPr lang="en-US" dirty="0"/>
              <a:t>Organizational policies</a:t>
            </a:r>
          </a:p>
          <a:p>
            <a:pPr lvl="1"/>
            <a:r>
              <a:rPr lang="en-US" dirty="0"/>
              <a:t>The proposed system may not be consistent with current organizational policies.</a:t>
            </a:r>
          </a:p>
          <a:p>
            <a:r>
              <a:rPr lang="en-US" dirty="0"/>
              <a:t>Organizational politics</a:t>
            </a:r>
          </a:p>
          <a:p>
            <a:pPr lvl="1"/>
            <a:r>
              <a:rPr lang="en-US" dirty="0"/>
              <a:t>Systems may change the political power structure in an organization. Those that control the system have more power.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30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/>
              <a:t>Complex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2531" y="1606550"/>
            <a:ext cx="7804638" cy="4129088"/>
          </a:xfrm>
          <a:noFill/>
          <a:ln/>
        </p:spPr>
        <p:txBody>
          <a:bodyPr/>
          <a:lstStyle/>
          <a:p>
            <a:r>
              <a:rPr lang="en-GB" sz="2400" dirty="0"/>
              <a:t>A system may include software, mechanical, electrical and electronic hardware and be operated by people.</a:t>
            </a:r>
          </a:p>
          <a:p>
            <a:r>
              <a:rPr lang="en-GB" sz="2400" dirty="0"/>
              <a:t>System components are dependent on other </a:t>
            </a:r>
            <a:br>
              <a:rPr lang="en-GB" sz="2400" dirty="0"/>
            </a:br>
            <a:r>
              <a:rPr lang="en-GB" sz="2400" dirty="0"/>
              <a:t>system components.</a:t>
            </a:r>
          </a:p>
          <a:p>
            <a:r>
              <a:rPr lang="en-GB" sz="2400" dirty="0"/>
              <a:t>The properties and behaviour of system components are inextricably inter-mingled. This leads to complexity.</a:t>
            </a:r>
          </a:p>
          <a:p>
            <a:r>
              <a:rPr lang="en-GB" dirty="0"/>
              <a:t>Complexity is the reason why sociotechnical systems have emergent properties, are non-deterministic and have subjective success criteria.</a:t>
            </a:r>
            <a:endParaRPr lang="en-GB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414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6"/>
            <a:ext cx="8475785" cy="1108075"/>
          </a:xfrm>
          <a:noFill/>
          <a:ln/>
        </p:spPr>
        <p:txBody>
          <a:bodyPr/>
          <a:lstStyle/>
          <a:p>
            <a:r>
              <a:rPr lang="en-GB"/>
              <a:t>Socio-technical system characteristics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GB" sz="2400"/>
              <a:t>Emergent properties</a:t>
            </a:r>
          </a:p>
          <a:p>
            <a:pPr lvl="1"/>
            <a:r>
              <a:rPr lang="en-GB" sz="2000"/>
              <a:t>Properties of the system of a whole that depend on the system components and their relationships.</a:t>
            </a:r>
          </a:p>
          <a:p>
            <a:r>
              <a:rPr lang="en-GB" sz="2400"/>
              <a:t>Non-deterministic</a:t>
            </a:r>
          </a:p>
          <a:p>
            <a:pPr lvl="1"/>
            <a:r>
              <a:rPr lang="en-GB" sz="2000"/>
              <a:t>They do not always produce the same output when presented with the same input because the systems’s behaviour is partially dependent on human operators.</a:t>
            </a:r>
          </a:p>
          <a:p>
            <a:r>
              <a:rPr lang="en-GB" sz="2400"/>
              <a:t>Complex relationships with organisational objectives</a:t>
            </a:r>
          </a:p>
          <a:p>
            <a:pPr lvl="1"/>
            <a:r>
              <a:rPr lang="en-GB" sz="2000"/>
              <a:t>The extent to which the system supports organisational objectives does not just depend on the system itself.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527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Sociotechnical systems</a:t>
            </a:r>
          </a:p>
          <a:p>
            <a:r>
              <a:rPr lang="en-US" dirty="0"/>
              <a:t>Conceptual design</a:t>
            </a:r>
          </a:p>
          <a:p>
            <a:r>
              <a:rPr lang="en-US" dirty="0"/>
              <a:t>Systems procurement</a:t>
            </a:r>
          </a:p>
          <a:p>
            <a:r>
              <a:rPr lang="en-US" dirty="0"/>
              <a:t>System development</a:t>
            </a:r>
          </a:p>
          <a:p>
            <a:r>
              <a:rPr lang="en-US" dirty="0"/>
              <a:t>System operation and evolution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Emergent properties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Properties of the system as a whole rather than properties that can be derived from the properties of components of a system</a:t>
            </a:r>
          </a:p>
          <a:p>
            <a:r>
              <a:rPr lang="en-GB"/>
              <a:t>Emergent properties are a consequence of the relationships between system components</a:t>
            </a:r>
          </a:p>
          <a:p>
            <a:r>
              <a:rPr lang="en-GB"/>
              <a:t>They can therefore only be assessed and measured once the components have been integrated into a system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2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128"/>
            <a:ext cx="8229600" cy="1143000"/>
          </a:xfrm>
        </p:spPr>
        <p:txBody>
          <a:bodyPr/>
          <a:lstStyle/>
          <a:p>
            <a:r>
              <a:rPr lang="en-US" dirty="0"/>
              <a:t>Examples</a:t>
            </a:r>
            <a:r>
              <a:rPr lang="en-US" b="1" dirty="0"/>
              <a:t> </a:t>
            </a:r>
            <a:r>
              <a:rPr lang="en-US" dirty="0"/>
              <a:t>of</a:t>
            </a:r>
            <a:r>
              <a:rPr lang="en-US" b="1" dirty="0"/>
              <a:t> </a:t>
            </a:r>
            <a:r>
              <a:rPr lang="en-US" dirty="0"/>
              <a:t>emergent properties</a:t>
            </a: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50866"/>
          <a:ext cx="8229600" cy="392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1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Property</a:t>
                      </a: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</a:p>
                  </a:txBody>
                  <a:tcPr marL="73025" marR="73025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Reliability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System reliability depends on component reliability but unexpected interactions can cause new types of failures and therefore affect the reliability of the system.</a:t>
                      </a: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Repairability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This property reflects how easy it is to fix a problem with the system once it has been discovered. It depends on being able to diagnose the problem, access the components that are faulty, and modify or replace these components.</a:t>
                      </a: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Security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security of the system (its ability to resist attack) is a complex property that cannot be easily measured. Attacks may be devised that were not anticipated by the system designers and so may defeat built-in safeguards.</a:t>
                      </a: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Usability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This property reflects how easy it is to use the system. It depends on the technical system components, its operators, and its operating environment.</a:t>
                      </a: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Volume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volume of a system (the total space occupied) varies depending on how the component assemblies are arranged and connected.</a:t>
                      </a: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53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emergent property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25"/>
              </a:spcBef>
              <a:spcAft>
                <a:spcPts val="625"/>
              </a:spcAft>
            </a:pPr>
            <a:r>
              <a:rPr lang="en-GB" sz="2400"/>
              <a:t>Functional properties </a:t>
            </a:r>
          </a:p>
          <a:p>
            <a:pPr lvl="1" algn="just">
              <a:spcBef>
                <a:spcPts val="625"/>
              </a:spcBef>
              <a:spcAft>
                <a:spcPts val="625"/>
              </a:spcAft>
            </a:pPr>
            <a:r>
              <a:rPr lang="en-GB" sz="2000"/>
              <a:t>These appear when all the parts of a system work together to achieve some objective. For example, a bicycle has the functional property of being a transportation device once it has been assembled from its components.</a:t>
            </a:r>
          </a:p>
          <a:p>
            <a:pPr algn="just"/>
            <a:r>
              <a:rPr lang="en-GB" sz="2400"/>
              <a:t>Non-functional emergent properties</a:t>
            </a:r>
          </a:p>
          <a:p>
            <a:pPr lvl="1" algn="just"/>
            <a:r>
              <a:rPr lang="en-GB" sz="2000"/>
              <a:t>Examples are reliability, performance, safety, and security. These relate to the behaviour of the system in its operational environment. They are often critical for computer-based systems as failure to achieve some minimal defined level in these properties may make the system unusable.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5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/>
              <a:t>Reliability as an emergent property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Because of component inter-dependencies, </a:t>
            </a:r>
            <a:br>
              <a:rPr lang="en-GB" dirty="0"/>
            </a:br>
            <a:r>
              <a:rPr lang="en-GB" dirty="0"/>
              <a:t>faults can be propagated through the system.</a:t>
            </a:r>
          </a:p>
          <a:p>
            <a:pPr>
              <a:lnSpc>
                <a:spcPct val="90000"/>
              </a:lnSpc>
            </a:pPr>
            <a:r>
              <a:rPr lang="en-GB" dirty="0"/>
              <a:t>System failures often occur because of </a:t>
            </a:r>
            <a:br>
              <a:rPr lang="en-GB" dirty="0"/>
            </a:br>
            <a:r>
              <a:rPr lang="en-GB" dirty="0"/>
              <a:t>unforeseen inter-relationships between </a:t>
            </a:r>
            <a:br>
              <a:rPr lang="en-GB" dirty="0"/>
            </a:br>
            <a:r>
              <a:rPr lang="en-GB" dirty="0"/>
              <a:t>components.</a:t>
            </a:r>
          </a:p>
          <a:p>
            <a:pPr>
              <a:lnSpc>
                <a:spcPct val="90000"/>
              </a:lnSpc>
            </a:pPr>
            <a:r>
              <a:rPr lang="en-GB" dirty="0"/>
              <a:t>It is practically impossible to anticipate all </a:t>
            </a:r>
            <a:br>
              <a:rPr lang="en-GB" dirty="0"/>
            </a:br>
            <a:r>
              <a:rPr lang="en-GB" dirty="0"/>
              <a:t>possible component relationships.</a:t>
            </a:r>
          </a:p>
          <a:p>
            <a:pPr>
              <a:lnSpc>
                <a:spcPct val="90000"/>
              </a:lnSpc>
            </a:pPr>
            <a:r>
              <a:rPr lang="en-GB" dirty="0"/>
              <a:t>Software reliability measures may give a false </a:t>
            </a:r>
            <a:br>
              <a:rPr lang="en-GB" dirty="0"/>
            </a:br>
            <a:r>
              <a:rPr lang="en-GB" dirty="0"/>
              <a:t>picture of the overall system reliability.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336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Influences on reliability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>
              <a:spcBef>
                <a:spcPts val="625"/>
              </a:spcBef>
              <a:spcAft>
                <a:spcPts val="625"/>
              </a:spcAft>
            </a:pPr>
            <a:r>
              <a:rPr lang="en-GB" sz="2400" i="1" dirty="0"/>
              <a:t>Hardware reliability </a:t>
            </a:r>
          </a:p>
          <a:p>
            <a:pPr lvl="1" algn="just">
              <a:spcBef>
                <a:spcPts val="625"/>
              </a:spcBef>
              <a:spcAft>
                <a:spcPts val="625"/>
              </a:spcAft>
            </a:pPr>
            <a:r>
              <a:rPr lang="en-GB" sz="2000" dirty="0"/>
              <a:t>What is the probability of a hardware component failing and how long does it take to repair that component?</a:t>
            </a:r>
          </a:p>
          <a:p>
            <a:pPr algn="just">
              <a:spcAft>
                <a:spcPts val="625"/>
              </a:spcAft>
            </a:pPr>
            <a:r>
              <a:rPr lang="en-GB" sz="2400" i="1" dirty="0"/>
              <a:t>Software reliability</a:t>
            </a:r>
            <a:r>
              <a:rPr lang="en-GB" sz="2400" dirty="0"/>
              <a:t> </a:t>
            </a:r>
          </a:p>
          <a:p>
            <a:pPr lvl="1" algn="just">
              <a:spcAft>
                <a:spcPts val="625"/>
              </a:spcAft>
            </a:pPr>
            <a:r>
              <a:rPr lang="en-GB" sz="2000" dirty="0"/>
              <a:t>How likely is it that a software component will produce an incorrect output. Software failure is usually distinct from hardware failure in that software does not wear out.  </a:t>
            </a:r>
          </a:p>
          <a:p>
            <a:pPr algn="just">
              <a:spcAft>
                <a:spcPts val="625"/>
              </a:spcAft>
            </a:pPr>
            <a:r>
              <a:rPr lang="en-GB" sz="2400" i="1" dirty="0"/>
              <a:t>Operator reliability </a:t>
            </a:r>
          </a:p>
          <a:p>
            <a:pPr lvl="1" algn="just">
              <a:spcAft>
                <a:spcPts val="625"/>
              </a:spcAft>
            </a:pPr>
            <a:r>
              <a:rPr lang="en-GB" sz="2000" dirty="0"/>
              <a:t>How likely is it that the operator of a system will make an error?</a:t>
            </a:r>
          </a:p>
          <a:p>
            <a:pPr algn="just">
              <a:spcAft>
                <a:spcPts val="625"/>
              </a:spcAft>
            </a:pPr>
            <a:r>
              <a:rPr lang="en-GB" sz="2400" dirty="0"/>
              <a:t>Failures are not independent and they propagate from one level to another.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75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propagation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 descr="19.6 Failure Propagati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8" y="1737055"/>
            <a:ext cx="7486008" cy="441314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21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and system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reliability depends on the context where the system is used.</a:t>
            </a:r>
          </a:p>
          <a:p>
            <a:r>
              <a:rPr lang="en-US" dirty="0"/>
              <a:t>A system that is reliable in one environment may be less reliable in a different environment because the physical conditions (e.g. the temperature) and the mode of operation is different.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02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Non-determinism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deterministic system is one where a given sequence of inputs will always produce the same sequence of outputs.</a:t>
            </a:r>
          </a:p>
          <a:p>
            <a:r>
              <a:rPr lang="en-US" dirty="0"/>
              <a:t>Software systems are deterministic; systems that include humans are non-deterministic</a:t>
            </a:r>
          </a:p>
          <a:p>
            <a:pPr lvl="1"/>
            <a:r>
              <a:rPr lang="en-US" dirty="0"/>
              <a:t>A socio-technical system will not always produce the same sequence of outputs from the same input sequence</a:t>
            </a:r>
          </a:p>
          <a:p>
            <a:pPr lvl="1"/>
            <a:r>
              <a:rPr lang="en-US" dirty="0"/>
              <a:t>Human elements</a:t>
            </a:r>
          </a:p>
          <a:p>
            <a:pPr lvl="2"/>
            <a:r>
              <a:rPr lang="en-US" dirty="0"/>
              <a:t>People do not always behave in the same way</a:t>
            </a:r>
          </a:p>
          <a:p>
            <a:pPr lvl="1"/>
            <a:r>
              <a:rPr lang="en-US" dirty="0"/>
              <a:t>System changes</a:t>
            </a:r>
          </a:p>
          <a:p>
            <a:pPr lvl="2"/>
            <a:r>
              <a:rPr lang="en-US" dirty="0"/>
              <a:t>System </a:t>
            </a:r>
            <a:r>
              <a:rPr lang="en-US" dirty="0" err="1"/>
              <a:t>behaviour</a:t>
            </a:r>
            <a:r>
              <a:rPr lang="en-US" dirty="0"/>
              <a:t> is unpredictable because of frequent changes to hardware, software and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67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 systems are developed to address ‘wicked problems’ – problems where there cannot be a complete specification.</a:t>
            </a:r>
          </a:p>
          <a:p>
            <a:r>
              <a:rPr lang="en-US" dirty="0"/>
              <a:t>Different stakeholders see the problem in different ways and each has a partial understanding of the issues affecting the system.</a:t>
            </a:r>
          </a:p>
          <a:p>
            <a:r>
              <a:rPr lang="en-US" dirty="0"/>
              <a:t>Consequently, different stakeholders have their own views about whether or not a system is ‘successful’</a:t>
            </a:r>
          </a:p>
          <a:p>
            <a:pPr lvl="1"/>
            <a:r>
              <a:rPr lang="en-US" dirty="0"/>
              <a:t>Success is a judgment and cannot be objectively measured.</a:t>
            </a:r>
          </a:p>
          <a:p>
            <a:pPr lvl="1"/>
            <a:r>
              <a:rPr lang="en-US" dirty="0"/>
              <a:t>Success is judged using the effectiveness of the system when deployed rather than judged against the original reasons for </a:t>
            </a:r>
            <a:r>
              <a:rPr lang="en-US" dirty="0" err="1"/>
              <a:t>procuement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7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views of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Mentcare</a:t>
            </a:r>
            <a:r>
              <a:rPr lang="en-US" dirty="0"/>
              <a:t> system is designed to support multiple, conflicting goals</a:t>
            </a:r>
          </a:p>
          <a:p>
            <a:pPr lvl="1"/>
            <a:r>
              <a:rPr lang="en-US" dirty="0"/>
              <a:t>Improve quality of care.</a:t>
            </a:r>
          </a:p>
          <a:p>
            <a:pPr lvl="1"/>
            <a:r>
              <a:rPr lang="en-US" dirty="0"/>
              <a:t>Provide better information and care costs and so increase revenue.</a:t>
            </a:r>
          </a:p>
          <a:p>
            <a:r>
              <a:rPr lang="en-US" dirty="0"/>
              <a:t>Fundamental conflict</a:t>
            </a:r>
          </a:p>
          <a:p>
            <a:pPr lvl="1"/>
            <a:r>
              <a:rPr lang="en-US" dirty="0"/>
              <a:t>Doctors and nurses had to provide additional information over and above that required for clinical purposes.</a:t>
            </a:r>
          </a:p>
          <a:p>
            <a:pPr lvl="1"/>
            <a:r>
              <a:rPr lang="en-US" dirty="0"/>
              <a:t>They had less time to interact with patients, so quality of care reduced. System was not a success.</a:t>
            </a:r>
          </a:p>
          <a:p>
            <a:r>
              <a:rPr lang="en-US" dirty="0"/>
              <a:t>However, managers had better reports</a:t>
            </a:r>
          </a:p>
          <a:p>
            <a:pPr lvl="1"/>
            <a:r>
              <a:rPr lang="en-US" dirty="0"/>
              <a:t>System was a success from a managerial perspective.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8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engineering is not an isolated activity but is part of a broader systems engineering process.</a:t>
            </a:r>
          </a:p>
          <a:p>
            <a:r>
              <a:rPr lang="en-US" dirty="0"/>
              <a:t>Software systems are therefore not isolated systems but are essential components of broader systems that have a human, social or organizational purpose.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Wilderness weather system is part of broader weather recording and forecasting systems</a:t>
            </a:r>
          </a:p>
          <a:p>
            <a:pPr lvl="1"/>
            <a:r>
              <a:rPr lang="en-US" dirty="0"/>
              <a:t>These include hardware and software, forecasting processes, system users, the organizations that depend on weather forecasts,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68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611188" y="2924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>
                <a:latin typeface="Arial" charset="0"/>
                <a:cs typeface="Arial" charset="0"/>
              </a:rPr>
              <a:t>Terima kasih</a:t>
            </a:r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8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computer-based systems</a:t>
            </a:r>
          </a:p>
          <a:p>
            <a:pPr lvl="1"/>
            <a:r>
              <a:rPr lang="en-US" dirty="0"/>
              <a:t>Include hardware and software but not humans or organizational processes.</a:t>
            </a:r>
          </a:p>
          <a:p>
            <a:pPr lvl="1"/>
            <a:r>
              <a:rPr lang="en-US" dirty="0"/>
              <a:t>Off the shelf applications, control systems, etc.</a:t>
            </a:r>
          </a:p>
          <a:p>
            <a:r>
              <a:rPr lang="en-US" dirty="0"/>
              <a:t>Sociotechnical systems</a:t>
            </a:r>
          </a:p>
          <a:p>
            <a:pPr lvl="1"/>
            <a:r>
              <a:rPr lang="en-US" dirty="0"/>
              <a:t>Include technical systems plus people who use and manage these systems and the organizations that own the systems and set policies for their use.</a:t>
            </a:r>
          </a:p>
          <a:p>
            <a:pPr lvl="1"/>
            <a:r>
              <a:rPr lang="en-US" dirty="0"/>
              <a:t>Business systems, command and control systems,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8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Procuring, specifying, designing, implementing, validating, deploying and maintaining sociotechnical systems.</a:t>
            </a:r>
          </a:p>
          <a:p>
            <a:r>
              <a:rPr lang="en-US" dirty="0"/>
              <a:t>Concerned with the services provided by the system, constraints on its construction and operation and the ways in which it is used to </a:t>
            </a:r>
            <a:r>
              <a:rPr lang="en-US" dirty="0" err="1"/>
              <a:t>fulfil</a:t>
            </a:r>
            <a:r>
              <a:rPr lang="en-US" dirty="0"/>
              <a:t> its purpose or purposes.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7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and software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Software is now the dominant element in all enterprise systems. Software engineers have to play a more active part in high-level systems decision making if the system software is to be dependable and developed on time and to budget.</a:t>
            </a:r>
          </a:p>
          <a:p>
            <a:r>
              <a:rPr lang="en-GB" dirty="0"/>
              <a:t>As a software engineer, it helps if you have a broader awareness of how software interacts with other hardware and software systems, and the human, social and organizational factors that affect the ways in which software is used.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systems engineering</a:t>
            </a:r>
            <a:r>
              <a:rPr lang="en-GB" dirty="0"/>
              <a:t> </a:t>
            </a:r>
            <a:endParaRPr lang="en-US" dirty="0"/>
          </a:p>
        </p:txBody>
      </p:sp>
      <p:pic>
        <p:nvPicPr>
          <p:cNvPr id="4" name="Content Placeholder 3" descr="10.4 SystemsEngStages.eps"/>
          <p:cNvPicPr>
            <a:picLocks noGrp="1" noChangeAspect="1"/>
          </p:cNvPicPr>
          <p:nvPr>
            <p:ph idx="1"/>
          </p:nvPr>
        </p:nvPicPr>
        <p:blipFill>
          <a:blip r:embed="rId2"/>
          <a:srcRect l="-42" r="-42"/>
          <a:stretch>
            <a:fillRect/>
          </a:stretch>
        </p:blipFill>
        <p:spPr>
          <a:xfrm>
            <a:off x="1555510" y="2160854"/>
            <a:ext cx="5835199" cy="3209135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engineering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 design</a:t>
            </a:r>
          </a:p>
          <a:p>
            <a:pPr lvl="1"/>
            <a:r>
              <a:rPr lang="en-GB" dirty="0"/>
              <a:t>Sets out the purpose of the system, why it is needed and the high-level features that users might expect to see in the system </a:t>
            </a:r>
            <a:endParaRPr lang="en-US" dirty="0"/>
          </a:p>
          <a:p>
            <a:r>
              <a:rPr lang="en-US" dirty="0"/>
              <a:t>Procurement or acquisition</a:t>
            </a:r>
          </a:p>
          <a:p>
            <a:pPr lvl="1"/>
            <a:r>
              <a:rPr lang="en-GB" dirty="0"/>
              <a:t>The conceptual design is developed so that decisions about the contract for the system development can be made. </a:t>
            </a:r>
            <a:endParaRPr lang="en-US" dirty="0"/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Hardware and software is engineered and operational processes defined.</a:t>
            </a:r>
          </a:p>
          <a:p>
            <a:r>
              <a:rPr lang="en-US" dirty="0"/>
              <a:t>Operation</a:t>
            </a:r>
          </a:p>
          <a:p>
            <a:pPr lvl="1"/>
            <a:r>
              <a:rPr lang="en-US" dirty="0"/>
              <a:t>The system is deployed and used for its intended purpose.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5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systems engineering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 Systems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8904-DFC0-E240-BFF8-1216C9CAE37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19.1 Systems Eng Stag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05" y="1803398"/>
            <a:ext cx="7008305" cy="440522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19513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</Template>
  <TotalTime>35</TotalTime>
  <Words>1664</Words>
  <Application>Microsoft Macintosh PowerPoint</Application>
  <PresentationFormat>On-screen Show (4:3)</PresentationFormat>
  <Paragraphs>228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0-Blanko-PPT-sesi-2-14 baru</vt:lpstr>
      <vt:lpstr>Dr. Fransiskus Adikara, S.Kom, MMSI</vt:lpstr>
      <vt:lpstr>Topics covered</vt:lpstr>
      <vt:lpstr>Systems</vt:lpstr>
      <vt:lpstr>Types of system</vt:lpstr>
      <vt:lpstr>Systems engineering</vt:lpstr>
      <vt:lpstr>Systems and software engineering</vt:lpstr>
      <vt:lpstr>Stages of systems engineering </vt:lpstr>
      <vt:lpstr>Systems engineering stages</vt:lpstr>
      <vt:lpstr>Stages of systems engineering</vt:lpstr>
      <vt:lpstr>Professional disciplines involved</vt:lpstr>
      <vt:lpstr>Inter-disciplinary working</vt:lpstr>
      <vt:lpstr>Sociotechnical systems</vt:lpstr>
      <vt:lpstr>Sociotechnical systems</vt:lpstr>
      <vt:lpstr>Layered structure of sociotechnical systems</vt:lpstr>
      <vt:lpstr>Systems and organizations</vt:lpstr>
      <vt:lpstr>Organisational elements</vt:lpstr>
      <vt:lpstr>Organizational affects</vt:lpstr>
      <vt:lpstr>Complex systems</vt:lpstr>
      <vt:lpstr>Socio-technical system characteristics</vt:lpstr>
      <vt:lpstr>Emergent properties</vt:lpstr>
      <vt:lpstr>Examples of emergent properties </vt:lpstr>
      <vt:lpstr>Types of emergent property</vt:lpstr>
      <vt:lpstr>Reliability as an emergent property</vt:lpstr>
      <vt:lpstr>Influences on reliability</vt:lpstr>
      <vt:lpstr>Failure propagation </vt:lpstr>
      <vt:lpstr>Reliability and system context</vt:lpstr>
      <vt:lpstr>Non-determinism</vt:lpstr>
      <vt:lpstr>Success criteria</vt:lpstr>
      <vt:lpstr>Conflicting views of success</vt:lpstr>
      <vt:lpstr>Terima kasih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Fransiskus Adikara</cp:lastModifiedBy>
  <cp:revision>21</cp:revision>
  <dcterms:created xsi:type="dcterms:W3CDTF">2019-09-13T08:37:31Z</dcterms:created>
  <dcterms:modified xsi:type="dcterms:W3CDTF">2019-09-14T05:39:04Z</dcterms:modified>
</cp:coreProperties>
</file>