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83" r:id="rId2"/>
    <p:sldId id="325" r:id="rId3"/>
    <p:sldId id="338" r:id="rId4"/>
    <p:sldId id="326" r:id="rId5"/>
    <p:sldId id="339" r:id="rId6"/>
    <p:sldId id="340" r:id="rId7"/>
    <p:sldId id="341" r:id="rId8"/>
    <p:sldId id="342" r:id="rId9"/>
    <p:sldId id="319" r:id="rId10"/>
    <p:sldId id="289" r:id="rId11"/>
    <p:sldId id="290" r:id="rId12"/>
    <p:sldId id="291" r:id="rId13"/>
    <p:sldId id="343" r:id="rId14"/>
    <p:sldId id="262" r:id="rId15"/>
    <p:sldId id="293" r:id="rId16"/>
    <p:sldId id="344" r:id="rId17"/>
    <p:sldId id="345" r:id="rId18"/>
    <p:sldId id="346" r:id="rId19"/>
    <p:sldId id="320" r:id="rId20"/>
    <p:sldId id="297" r:id="rId21"/>
    <p:sldId id="263" r:id="rId22"/>
    <p:sldId id="301" r:id="rId23"/>
    <p:sldId id="352" r:id="rId24"/>
    <p:sldId id="304" r:id="rId25"/>
    <p:sldId id="264" r:id="rId26"/>
    <p:sldId id="305" r:id="rId27"/>
    <p:sldId id="306" r:id="rId28"/>
    <p:sldId id="307" r:id="rId29"/>
    <p:sldId id="321" r:id="rId30"/>
    <p:sldId id="310" r:id="rId31"/>
    <p:sldId id="353" r:id="rId32"/>
    <p:sldId id="308" r:id="rId33"/>
    <p:sldId id="350" r:id="rId34"/>
    <p:sldId id="351" r:id="rId35"/>
    <p:sldId id="354" r:id="rId36"/>
    <p:sldId id="348" r:id="rId37"/>
    <p:sldId id="347" r:id="rId38"/>
    <p:sldId id="349" r:id="rId39"/>
    <p:sldId id="30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1EEAD-98A3-F043-9ED3-15648C2D8BA3}" type="datetimeFigureOut">
              <a:rPr lang="en-US" smtClean="0"/>
              <a:t>9/14/19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A37E1-FB94-724D-85A5-AD4C26EF1AFB}" type="slidenum">
              <a:rPr lang="en-US" smtClean="0"/>
              <a:t>‹#›</a:t>
            </a:fld>
            <a:endParaRPr lang="en-US"/>
          </a:p>
        </p:txBody>
      </p:sp>
    </p:spTree>
    <p:extLst>
      <p:ext uri="{BB962C8B-B14F-4D97-AF65-F5344CB8AC3E}">
        <p14:creationId xmlns:p14="http://schemas.microsoft.com/office/powerpoint/2010/main" val="177497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ln/>
        </p:spPr>
        <p:txBody>
          <a:bodyPr/>
          <a:lstStyle/>
          <a:p>
            <a:endParaRPr lang="en-US"/>
          </a:p>
        </p:txBody>
      </p:sp>
      <p:sp>
        <p:nvSpPr>
          <p:cNvPr id="33795" name="Rectangle 3"/>
          <p:cNvSpPr>
            <a:spLocks noGrp="1" noRot="1" noChangeAspect="1" noChangeArrowheads="1" noTextEdit="1"/>
          </p:cNvSpPr>
          <p:nvPr>
            <p:ph type="sldImg"/>
          </p:nvPr>
        </p:nvSpPr>
        <p:spPr>
          <a:xfrm>
            <a:off x="1689100" y="781050"/>
            <a:ext cx="3454400" cy="2590800"/>
          </a:xfrm>
          <a:ln cap="flat"/>
        </p:spPr>
      </p:sp>
    </p:spTree>
    <p:extLst>
      <p:ext uri="{BB962C8B-B14F-4D97-AF65-F5344CB8AC3E}">
        <p14:creationId xmlns:p14="http://schemas.microsoft.com/office/powerpoint/2010/main" val="167836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ln/>
        </p:spPr>
        <p:txBody>
          <a:bodyPr/>
          <a:lstStyle/>
          <a:p>
            <a:endParaRPr lang="en-US"/>
          </a:p>
        </p:txBody>
      </p:sp>
      <p:sp>
        <p:nvSpPr>
          <p:cNvPr id="358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367128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ln/>
        </p:spPr>
        <p:txBody>
          <a:bodyPr/>
          <a:lstStyle/>
          <a:p>
            <a:endParaRPr lang="en-US"/>
          </a:p>
        </p:txBody>
      </p:sp>
      <p:sp>
        <p:nvSpPr>
          <p:cNvPr id="378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855288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457200" indent="-457200" algn="l">
              <a:buFont typeface="Arial" panose="020B0604020202020204" pitchFamily="34" charset="0"/>
              <a:buChar char="•"/>
              <a:defRPr sz="280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lvl1pPr algn="l">
              <a:defRPr>
                <a:solidFill>
                  <a:schemeClr val="tx1"/>
                </a:solidFill>
              </a:defRPr>
            </a:lvl1p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lgn="l">
              <a:buNone/>
              <a:defRPr>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9/14/19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lgn="l">
              <a:defRPr sz="3200">
                <a:solidFill>
                  <a:schemeClr val="tx1"/>
                </a:solidFill>
              </a:defRPr>
            </a:lvl1pPr>
            <a:lvl2pPr algn="l">
              <a:defRPr sz="2800">
                <a:solidFill>
                  <a:schemeClr val="tx1"/>
                </a:solidFill>
              </a:defRPr>
            </a:lvl2pPr>
            <a:lvl3pPr algn="l">
              <a:defRPr sz="2400">
                <a:solidFill>
                  <a:schemeClr val="tx1"/>
                </a:solidFill>
              </a:defRPr>
            </a:lvl3pPr>
            <a:lvl4pPr algn="l">
              <a:defRPr sz="2000">
                <a:solidFill>
                  <a:schemeClr val="tx1"/>
                </a:solidFill>
              </a:defRPr>
            </a:lvl4pPr>
            <a:lvl5pPr algn="l">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esaunggul.ac.id/"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3"/>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2627313" y="2060575"/>
            <a:ext cx="61452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2400" dirty="0">
                <a:latin typeface="Arial" charset="0"/>
                <a:cs typeface="Arial" charset="0"/>
              </a:rPr>
              <a:t>Dr. Fransiskus Adikara, </a:t>
            </a:r>
            <a:r>
              <a:rPr lang="en-US" altLang="en-US" sz="2400" dirty="0" err="1">
                <a:latin typeface="Arial" charset="0"/>
                <a:cs typeface="Arial" charset="0"/>
              </a:rPr>
              <a:t>S.Kom</a:t>
            </a:r>
            <a:r>
              <a:rPr lang="en-US" altLang="en-US" sz="2400" dirty="0">
                <a:latin typeface="Arial" charset="0"/>
                <a:cs typeface="Arial" charset="0"/>
              </a:rPr>
              <a:t>, MMSI</a:t>
            </a:r>
            <a:endParaRPr lang="en-US" altLang="en-US" sz="3200" dirty="0">
              <a:latin typeface="Arial" charset="0"/>
              <a:cs typeface="Arial" charset="0"/>
            </a:endParaRPr>
          </a:p>
        </p:txBody>
      </p:sp>
      <p:sp>
        <p:nvSpPr>
          <p:cNvPr id="4099" name="Subtitle 2"/>
          <p:cNvSpPr>
            <a:spLocks noGrp="1"/>
          </p:cNvSpPr>
          <p:nvPr>
            <p:ph type="subTitle" idx="1"/>
          </p:nvPr>
        </p:nvSpPr>
        <p:spPr bwMode="auto">
          <a:xfrm>
            <a:off x="2987675" y="3573463"/>
            <a:ext cx="5688013"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latin typeface="Arial" charset="0"/>
                <a:cs typeface="Arial" charset="0"/>
              </a:rPr>
              <a:t>SESI 14</a:t>
            </a:r>
          </a:p>
        </p:txBody>
      </p:sp>
      <p:sp>
        <p:nvSpPr>
          <p:cNvPr id="4100" name="Text Placeholder 3"/>
          <p:cNvSpPr>
            <a:spLocks noGrp="1"/>
          </p:cNvSpPr>
          <p:nvPr>
            <p:ph type="body" sz="quarter" idx="10"/>
          </p:nvPr>
        </p:nvSpPr>
        <p:spPr bwMode="auto">
          <a:xfrm>
            <a:off x="2597150" y="1196975"/>
            <a:ext cx="6151563"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eaLnBrk="1" hangingPunct="1"/>
            <a:r>
              <a:rPr lang="en-US" altLang="en-US" sz="2800" dirty="0">
                <a:latin typeface="Arial" charset="0"/>
                <a:cs typeface="Arial" charset="0"/>
              </a:rPr>
              <a:t>REKAYASA PERANGKAT LUNAK</a:t>
            </a:r>
            <a:endParaRPr lang="en-US" altLang="en-US" sz="3200" dirty="0">
              <a:latin typeface="Arial" charset="0"/>
              <a:cs typeface="Arial" charset="0"/>
            </a:endParaRPr>
          </a:p>
        </p:txBody>
      </p:sp>
      <p:sp>
        <p:nvSpPr>
          <p:cNvPr id="4101" name="Text Placeholder 4"/>
          <p:cNvSpPr>
            <a:spLocks noGrp="1"/>
          </p:cNvSpPr>
          <p:nvPr>
            <p:ph type="body" sz="quarter" idx="11"/>
          </p:nvPr>
        </p:nvSpPr>
        <p:spPr bwMode="auto">
          <a:xfrm>
            <a:off x="2987675" y="4149725"/>
            <a:ext cx="5616575" cy="1366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r>
              <a:rPr lang="en-US" altLang="en-US" sz="3200" dirty="0">
                <a:latin typeface="Arial" charset="0"/>
                <a:cs typeface="Arial" charset="0"/>
              </a:rPr>
              <a:t>System Engineering - 2</a:t>
            </a:r>
          </a:p>
        </p:txBody>
      </p:sp>
    </p:spTree>
    <p:extLst>
      <p:ext uri="{BB962C8B-B14F-4D97-AF65-F5344CB8AC3E}">
        <p14:creationId xmlns:p14="http://schemas.microsoft.com/office/powerpoint/2010/main" val="132001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procurement</a:t>
            </a:r>
          </a:p>
        </p:txBody>
      </p:sp>
      <p:sp>
        <p:nvSpPr>
          <p:cNvPr id="3" name="Content Placeholder 2"/>
          <p:cNvSpPr>
            <a:spLocks noGrp="1"/>
          </p:cNvSpPr>
          <p:nvPr>
            <p:ph idx="1"/>
          </p:nvPr>
        </p:nvSpPr>
        <p:spPr/>
        <p:txBody>
          <a:bodyPr/>
          <a:lstStyle/>
          <a:p>
            <a:r>
              <a:rPr lang="en-US" dirty="0"/>
              <a:t>Acquiring a system (or systems) to meet some identified organizational need.</a:t>
            </a:r>
          </a:p>
          <a:p>
            <a:r>
              <a:rPr lang="en-US" dirty="0"/>
              <a:t>Before procurement, decisions are made on:</a:t>
            </a:r>
          </a:p>
          <a:p>
            <a:pPr lvl="1"/>
            <a:r>
              <a:rPr lang="en-US" dirty="0"/>
              <a:t>Scope of the system</a:t>
            </a:r>
          </a:p>
          <a:p>
            <a:pPr lvl="1"/>
            <a:r>
              <a:rPr lang="en-US" dirty="0"/>
              <a:t>System budgets and timescales</a:t>
            </a:r>
          </a:p>
          <a:p>
            <a:pPr lvl="1"/>
            <a:r>
              <a:rPr lang="en-US" dirty="0"/>
              <a:t>High-level system requirements</a:t>
            </a:r>
          </a:p>
          <a:p>
            <a:r>
              <a:rPr lang="en-US" dirty="0"/>
              <a:t>Based on this information, decisions are made on whether to procure a system, the type of system and the potential system suppliers.</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10</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2325677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drivers</a:t>
            </a:r>
          </a:p>
        </p:txBody>
      </p:sp>
      <p:sp>
        <p:nvSpPr>
          <p:cNvPr id="3" name="Content Placeholder 2"/>
          <p:cNvSpPr>
            <a:spLocks noGrp="1"/>
          </p:cNvSpPr>
          <p:nvPr>
            <p:ph idx="1"/>
          </p:nvPr>
        </p:nvSpPr>
        <p:spPr/>
        <p:txBody>
          <a:bodyPr/>
          <a:lstStyle/>
          <a:p>
            <a:r>
              <a:rPr lang="en-US" dirty="0"/>
              <a:t>The state of other organizational systems and whether or not they need to be replaced</a:t>
            </a:r>
          </a:p>
          <a:p>
            <a:r>
              <a:rPr lang="en-US" dirty="0"/>
              <a:t>The need to comply with external regulations</a:t>
            </a:r>
          </a:p>
          <a:p>
            <a:r>
              <a:rPr lang="en-US" dirty="0"/>
              <a:t>External competition</a:t>
            </a:r>
          </a:p>
          <a:p>
            <a:r>
              <a:rPr lang="en-US" dirty="0"/>
              <a:t>Business re-organization</a:t>
            </a:r>
          </a:p>
          <a:p>
            <a:r>
              <a:rPr lang="en-US" dirty="0"/>
              <a:t>Available budget</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11</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3936192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a:lstStyle/>
          <a:p>
            <a:r>
              <a:rPr lang="en-GB" dirty="0"/>
              <a:t>Procurement and development</a:t>
            </a:r>
          </a:p>
        </p:txBody>
      </p:sp>
      <p:sp>
        <p:nvSpPr>
          <p:cNvPr id="70659" name="Rectangle 3"/>
          <p:cNvSpPr>
            <a:spLocks noGrp="1" noChangeArrowheads="1"/>
          </p:cNvSpPr>
          <p:nvPr>
            <p:ph idx="1"/>
          </p:nvPr>
        </p:nvSpPr>
        <p:spPr>
          <a:noFill/>
          <a:ln/>
        </p:spPr>
        <p:txBody>
          <a:bodyPr/>
          <a:lstStyle/>
          <a:p>
            <a:pPr>
              <a:lnSpc>
                <a:spcPct val="90000"/>
              </a:lnSpc>
            </a:pPr>
            <a:r>
              <a:rPr lang="en-GB" sz="2400" dirty="0"/>
              <a:t>It is usually necessary to develop a conceptual design document and high-level requirements before procurement</a:t>
            </a:r>
          </a:p>
          <a:p>
            <a:pPr lvl="1">
              <a:lnSpc>
                <a:spcPct val="90000"/>
              </a:lnSpc>
            </a:pPr>
            <a:r>
              <a:rPr lang="en-GB" sz="2000" dirty="0"/>
              <a:t>You need a specification to let a contract for system development</a:t>
            </a:r>
          </a:p>
          <a:p>
            <a:pPr lvl="1">
              <a:lnSpc>
                <a:spcPct val="90000"/>
              </a:lnSpc>
            </a:pPr>
            <a:r>
              <a:rPr lang="en-GB" sz="2000" dirty="0"/>
              <a:t>The specification may allow you to buy a commercial off-the-shelf (COTS) system. Almost always cheaper than developing a system from scratch</a:t>
            </a:r>
          </a:p>
          <a:p>
            <a:pPr>
              <a:lnSpc>
                <a:spcPct val="90000"/>
              </a:lnSpc>
            </a:pPr>
            <a:r>
              <a:rPr lang="en-US" sz="2400" dirty="0"/>
              <a:t>Large complex systems usually consist of a mix of off the shelf and specially designed components. The procurement processes for these different types of component are usually different.</a:t>
            </a:r>
            <a:endParaRPr lang="en-GB" sz="2400" dirty="0"/>
          </a:p>
        </p:txBody>
      </p:sp>
      <p:sp>
        <p:nvSpPr>
          <p:cNvPr id="2" name="Date Placeholder 1"/>
          <p:cNvSpPr>
            <a:spLocks noGrp="1"/>
          </p:cNvSpPr>
          <p:nvPr>
            <p:ph type="dt" sz="half" idx="10"/>
          </p:nvPr>
        </p:nvSpPr>
        <p:spPr/>
        <p:txBody>
          <a:bodyPr/>
          <a:lstStyle/>
          <a:p>
            <a:r>
              <a:rPr lang="en-GB"/>
              <a:t>26/11/2014</a:t>
            </a:r>
            <a:endParaRPr lang="en-US"/>
          </a:p>
        </p:txBody>
      </p:sp>
      <p:sp>
        <p:nvSpPr>
          <p:cNvPr id="3" name="Footer Placeholder 2"/>
          <p:cNvSpPr>
            <a:spLocks noGrp="1"/>
          </p:cNvSpPr>
          <p:nvPr>
            <p:ph type="ftr" sz="quarter" idx="11"/>
          </p:nvPr>
        </p:nvSpPr>
        <p:spPr/>
        <p:txBody>
          <a:bodyPr/>
          <a:lstStyle/>
          <a:p>
            <a:r>
              <a:rPr lang="en-US"/>
              <a:t>Chapter 19 Systems Engineering</a:t>
            </a:r>
          </a:p>
        </p:txBody>
      </p:sp>
      <p:sp>
        <p:nvSpPr>
          <p:cNvPr id="4" name="Slide Number Placeholder 3"/>
          <p:cNvSpPr>
            <a:spLocks noGrp="1"/>
          </p:cNvSpPr>
          <p:nvPr>
            <p:ph type="sldNum" sz="quarter" idx="12"/>
          </p:nvPr>
        </p:nvSpPr>
        <p:spPr/>
        <p:txBody>
          <a:bodyPr/>
          <a:lstStyle/>
          <a:p>
            <a:fld id="{A86F8904-DFC0-E240-BFF8-1216C9CAE37B}" type="slidenum">
              <a:rPr lang="en-US" smtClean="0"/>
              <a:pPr/>
              <a:t>12</a:t>
            </a:fld>
            <a:endParaRPr lang="en-US"/>
          </a:p>
        </p:txBody>
      </p:sp>
    </p:spTree>
    <p:extLst>
      <p:ext uri="{BB962C8B-B14F-4D97-AF65-F5344CB8AC3E}">
        <p14:creationId xmlns:p14="http://schemas.microsoft.com/office/powerpoint/2010/main" val="27309213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system</a:t>
            </a:r>
          </a:p>
        </p:txBody>
      </p:sp>
      <p:sp>
        <p:nvSpPr>
          <p:cNvPr id="3" name="Content Placeholder 2"/>
          <p:cNvSpPr>
            <a:spLocks noGrp="1"/>
          </p:cNvSpPr>
          <p:nvPr>
            <p:ph idx="1"/>
          </p:nvPr>
        </p:nvSpPr>
        <p:spPr/>
        <p:txBody>
          <a:bodyPr/>
          <a:lstStyle/>
          <a:p>
            <a:r>
              <a:rPr lang="en-GB" dirty="0"/>
              <a:t>Off-the-shelf applications that may be used without change and which need only minimal configuration for use.</a:t>
            </a:r>
          </a:p>
          <a:p>
            <a:r>
              <a:rPr lang="en-GB" dirty="0"/>
              <a:t>Configurable application or ERP systems that have to be modified or adapted for use either by modifying the code or by using inbuilt configuration features, such as process definitions and rules.</a:t>
            </a:r>
          </a:p>
          <a:p>
            <a:r>
              <a:rPr lang="en-GB" dirty="0"/>
              <a:t>Custom systems that have to be designed and implemented specially for use.</a:t>
            </a:r>
          </a:p>
          <a:p>
            <a:endParaRPr lang="en-US" dirty="0"/>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13</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1049408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procurement processes</a:t>
            </a:r>
          </a:p>
        </p:txBody>
      </p:sp>
      <p:sp>
        <p:nvSpPr>
          <p:cNvPr id="6" name="Footer Placeholder 5"/>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14</a:t>
            </a:fld>
            <a:endParaRPr lang="en-US"/>
          </a:p>
        </p:txBody>
      </p:sp>
      <p:pic>
        <p:nvPicPr>
          <p:cNvPr id="7" name="Picture 6" descr="19.9 Procurement processe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00685"/>
            <a:ext cx="8063221" cy="5220790"/>
          </a:xfrm>
          <a:prstGeom prst="rect">
            <a:avLst/>
          </a:prstGeom>
        </p:spPr>
      </p:pic>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3390234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t>Procurement issues</a:t>
            </a:r>
          </a:p>
        </p:txBody>
      </p:sp>
      <p:sp>
        <p:nvSpPr>
          <p:cNvPr id="80899" name="Rectangle 3"/>
          <p:cNvSpPr>
            <a:spLocks noGrp="1" noChangeArrowheads="1"/>
          </p:cNvSpPr>
          <p:nvPr>
            <p:ph idx="1"/>
          </p:nvPr>
        </p:nvSpPr>
        <p:spPr/>
        <p:txBody>
          <a:bodyPr/>
          <a:lstStyle/>
          <a:p>
            <a:r>
              <a:rPr lang="en-GB" dirty="0"/>
              <a:t>Organizations often have an approved and recommended set of application software that has been checked by the IT department. </a:t>
            </a:r>
          </a:p>
          <a:p>
            <a:pPr lvl="1"/>
            <a:r>
              <a:rPr lang="en-GB" dirty="0"/>
              <a:t>It is usually possible to buy or acquire open source software from this set directly without the need for detailed justification. </a:t>
            </a:r>
          </a:p>
          <a:p>
            <a:pPr lvl="1"/>
            <a:r>
              <a:rPr lang="en-GB" dirty="0"/>
              <a:t>There are no detailed requirements and the users adapt to the features of the chosen application.</a:t>
            </a:r>
            <a:r>
              <a:rPr lang="en-GB" b="1" dirty="0"/>
              <a:t> </a:t>
            </a:r>
          </a:p>
          <a:p>
            <a:r>
              <a:rPr lang="en-GB" dirty="0"/>
              <a:t>Off-the-shelf components do not usually match requirements exactly. </a:t>
            </a:r>
          </a:p>
          <a:p>
            <a:pPr lvl="1"/>
            <a:r>
              <a:rPr lang="en-GB" dirty="0"/>
              <a:t>Choosing a system means that you have to find the closest match between the system requirements and the facilities offered by off-the-shelf systems. </a:t>
            </a:r>
          </a:p>
        </p:txBody>
      </p:sp>
      <p:sp>
        <p:nvSpPr>
          <p:cNvPr id="2" name="Date Placeholder 1"/>
          <p:cNvSpPr>
            <a:spLocks noGrp="1"/>
          </p:cNvSpPr>
          <p:nvPr>
            <p:ph type="dt" sz="half" idx="10"/>
          </p:nvPr>
        </p:nvSpPr>
        <p:spPr/>
        <p:txBody>
          <a:bodyPr/>
          <a:lstStyle/>
          <a:p>
            <a:r>
              <a:rPr lang="en-GB"/>
              <a:t>26/11/2014</a:t>
            </a:r>
            <a:endParaRPr lang="en-US"/>
          </a:p>
        </p:txBody>
      </p:sp>
      <p:sp>
        <p:nvSpPr>
          <p:cNvPr id="3" name="Footer Placeholder 2"/>
          <p:cNvSpPr>
            <a:spLocks noGrp="1"/>
          </p:cNvSpPr>
          <p:nvPr>
            <p:ph type="ftr" sz="quarter" idx="11"/>
          </p:nvPr>
        </p:nvSpPr>
        <p:spPr/>
        <p:txBody>
          <a:bodyPr/>
          <a:lstStyle/>
          <a:p>
            <a:r>
              <a:rPr lang="en-US"/>
              <a:t>Chapter 19 Systems Engineering</a:t>
            </a:r>
          </a:p>
        </p:txBody>
      </p:sp>
      <p:sp>
        <p:nvSpPr>
          <p:cNvPr id="4" name="Slide Number Placeholder 3"/>
          <p:cNvSpPr>
            <a:spLocks noGrp="1"/>
          </p:cNvSpPr>
          <p:nvPr>
            <p:ph type="sldNum" sz="quarter" idx="12"/>
          </p:nvPr>
        </p:nvSpPr>
        <p:spPr/>
        <p:txBody>
          <a:bodyPr/>
          <a:lstStyle/>
          <a:p>
            <a:fld id="{A86F8904-DFC0-E240-BFF8-1216C9CAE37B}" type="slidenum">
              <a:rPr lang="en-US" smtClean="0"/>
              <a:pPr/>
              <a:t>15</a:t>
            </a:fld>
            <a:endParaRPr lang="en-US"/>
          </a:p>
        </p:txBody>
      </p:sp>
    </p:spTree>
    <p:extLst>
      <p:ext uri="{BB962C8B-B14F-4D97-AF65-F5344CB8AC3E}">
        <p14:creationId xmlns:p14="http://schemas.microsoft.com/office/powerpoint/2010/main" val="784652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issues (2)</a:t>
            </a:r>
          </a:p>
        </p:txBody>
      </p:sp>
      <p:sp>
        <p:nvSpPr>
          <p:cNvPr id="3" name="Content Placeholder 2"/>
          <p:cNvSpPr>
            <a:spLocks noGrp="1"/>
          </p:cNvSpPr>
          <p:nvPr>
            <p:ph idx="1"/>
          </p:nvPr>
        </p:nvSpPr>
        <p:spPr/>
        <p:txBody>
          <a:bodyPr/>
          <a:lstStyle/>
          <a:p>
            <a:r>
              <a:rPr lang="en-GB" dirty="0"/>
              <a:t>When a system is to be built specially, the specification of requirements is part of the contract for the system being acquired. </a:t>
            </a:r>
          </a:p>
          <a:p>
            <a:pPr lvl="1"/>
            <a:r>
              <a:rPr lang="en-GB" dirty="0"/>
              <a:t>It is therefore a legal as well as a technical document. </a:t>
            </a:r>
          </a:p>
          <a:p>
            <a:pPr lvl="1"/>
            <a:r>
              <a:rPr lang="en-GB" dirty="0"/>
              <a:t>The requirements document is critical and procurement processes of this type usually take a considerable amount of time.   </a:t>
            </a:r>
          </a:p>
          <a:p>
            <a:r>
              <a:rPr lang="en-GB" dirty="0"/>
              <a:t>For public sector systems especially, there are detailed rules and regulations that affect the procurement of systems. </a:t>
            </a:r>
          </a:p>
          <a:p>
            <a:pPr lvl="1"/>
            <a:r>
              <a:rPr lang="en-GB" dirty="0"/>
              <a:t>These force the development of detailed requirements and make agile development difficult</a:t>
            </a:r>
          </a:p>
          <a:p>
            <a:endParaRPr lang="en-US" dirty="0"/>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16</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435538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issues (3)</a:t>
            </a:r>
          </a:p>
        </p:txBody>
      </p:sp>
      <p:sp>
        <p:nvSpPr>
          <p:cNvPr id="3" name="Content Placeholder 2"/>
          <p:cNvSpPr>
            <a:spLocks noGrp="1"/>
          </p:cNvSpPr>
          <p:nvPr>
            <p:ph idx="1"/>
          </p:nvPr>
        </p:nvSpPr>
        <p:spPr/>
        <p:txBody>
          <a:bodyPr/>
          <a:lstStyle/>
          <a:p>
            <a:r>
              <a:rPr lang="en-GB" dirty="0"/>
              <a:t>For application systems that require change or for custom systems there is usually a contract negotiation period where the customer and supplier negotiate the terms and conditions for the development of the system. </a:t>
            </a:r>
          </a:p>
          <a:p>
            <a:pPr lvl="1"/>
            <a:r>
              <a:rPr lang="en-GB" dirty="0"/>
              <a:t>During this process, requirements changes may be agreed to reduce the overall costs and avoid some development problems. </a:t>
            </a:r>
          </a:p>
          <a:p>
            <a:pPr marL="457200" lvl="1" indent="0">
              <a:buNone/>
            </a:pPr>
            <a:endParaRPr lang="en-US" dirty="0"/>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17</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3082107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decisions</a:t>
            </a:r>
          </a:p>
        </p:txBody>
      </p:sp>
      <p:sp>
        <p:nvSpPr>
          <p:cNvPr id="3" name="Content Placeholder 2"/>
          <p:cNvSpPr>
            <a:spLocks noGrp="1"/>
          </p:cNvSpPr>
          <p:nvPr>
            <p:ph idx="1"/>
          </p:nvPr>
        </p:nvSpPr>
        <p:spPr/>
        <p:txBody>
          <a:bodyPr/>
          <a:lstStyle/>
          <a:p>
            <a:r>
              <a:rPr lang="en-GB" dirty="0"/>
              <a:t>Decisions made at the procurement stage of the systems engineering process are critical for later stages in that process. </a:t>
            </a:r>
          </a:p>
          <a:p>
            <a:pPr lvl="1"/>
            <a:r>
              <a:rPr lang="en-GB" dirty="0"/>
              <a:t>Poor procurement decisions often lead to problems such as late delivery of a system and the development of systems that are unsuited to their operational environment.  </a:t>
            </a:r>
          </a:p>
          <a:p>
            <a:pPr lvl="1"/>
            <a:r>
              <a:rPr lang="en-GB" dirty="0"/>
              <a:t>If the wrong system or the wrong supplier is chosen then the technical processes of system and software engineering become more complex.</a:t>
            </a:r>
          </a:p>
          <a:p>
            <a:endParaRPr lang="en-US" dirty="0"/>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18</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2869382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322"/>
            <a:ext cx="8229600" cy="1143000"/>
          </a:xfrm>
        </p:spPr>
        <p:txBody>
          <a:bodyPr/>
          <a:lstStyle/>
          <a:p>
            <a:pPr algn="ctr"/>
            <a:r>
              <a:rPr lang="en-US" dirty="0"/>
              <a:t>System development</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19</a:t>
            </a:fld>
            <a:endParaRPr lang="en-US"/>
          </a:p>
        </p:txBody>
      </p:sp>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732557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6849"/>
            <a:ext cx="8229600" cy="1143000"/>
          </a:xfrm>
        </p:spPr>
        <p:txBody>
          <a:bodyPr/>
          <a:lstStyle/>
          <a:p>
            <a:pPr algn="ctr"/>
            <a:r>
              <a:rPr lang="en-US" dirty="0"/>
              <a:t>Conceptual design</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a:t>
            </a:fld>
            <a:endParaRPr lang="en-US"/>
          </a:p>
        </p:txBody>
      </p:sp>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1224287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GB" dirty="0"/>
              <a:t>System development</a:t>
            </a:r>
          </a:p>
        </p:txBody>
      </p:sp>
      <p:sp>
        <p:nvSpPr>
          <p:cNvPr id="21507" name="Rectangle 3"/>
          <p:cNvSpPr>
            <a:spLocks noGrp="1" noChangeArrowheads="1"/>
          </p:cNvSpPr>
          <p:nvPr>
            <p:ph idx="1"/>
          </p:nvPr>
        </p:nvSpPr>
        <p:spPr>
          <a:noFill/>
          <a:ln/>
        </p:spPr>
        <p:txBody>
          <a:bodyPr/>
          <a:lstStyle/>
          <a:p>
            <a:r>
              <a:rPr lang="en-GB" sz="2400" dirty="0"/>
              <a:t>Usually follows a plan-driven approach because of the need for parallel development of different parts of the system</a:t>
            </a:r>
          </a:p>
          <a:p>
            <a:pPr lvl="1"/>
            <a:r>
              <a:rPr lang="en-GB" sz="2000" dirty="0"/>
              <a:t>Little scope for iteration between phases because hardware changes are very expensive. Software may have to compensate for hardware problems.</a:t>
            </a:r>
          </a:p>
          <a:p>
            <a:r>
              <a:rPr lang="en-GB" sz="2400" dirty="0"/>
              <a:t>Inevitably involves engineers from different disciplines who must work together</a:t>
            </a:r>
          </a:p>
          <a:p>
            <a:pPr lvl="1"/>
            <a:r>
              <a:rPr lang="en-GB" sz="2000" dirty="0"/>
              <a:t>Much scope for misunderstanding here. </a:t>
            </a:r>
          </a:p>
          <a:p>
            <a:pPr lvl="1"/>
            <a:r>
              <a:rPr lang="en-GB" dirty="0"/>
              <a:t>As explained, d</a:t>
            </a:r>
            <a:r>
              <a:rPr lang="en-GB" sz="2000" dirty="0"/>
              <a:t>ifferent disciplines use a different vocabulary and much negotiation is required. Engineers may have personal agendas to fulfil.</a:t>
            </a:r>
          </a:p>
        </p:txBody>
      </p:sp>
      <p:sp>
        <p:nvSpPr>
          <p:cNvPr id="2" name="Date Placeholder 1"/>
          <p:cNvSpPr>
            <a:spLocks noGrp="1"/>
          </p:cNvSpPr>
          <p:nvPr>
            <p:ph type="dt" sz="half" idx="10"/>
          </p:nvPr>
        </p:nvSpPr>
        <p:spPr/>
        <p:txBody>
          <a:bodyPr/>
          <a:lstStyle/>
          <a:p>
            <a:r>
              <a:rPr lang="en-GB"/>
              <a:t>26/11/2014</a:t>
            </a:r>
            <a:endParaRPr lang="en-US"/>
          </a:p>
        </p:txBody>
      </p:sp>
      <p:sp>
        <p:nvSpPr>
          <p:cNvPr id="3" name="Footer Placeholder 2"/>
          <p:cNvSpPr>
            <a:spLocks noGrp="1"/>
          </p:cNvSpPr>
          <p:nvPr>
            <p:ph type="ftr" sz="quarter" idx="11"/>
          </p:nvPr>
        </p:nvSpPr>
        <p:spPr/>
        <p:txBody>
          <a:bodyPr/>
          <a:lstStyle/>
          <a:p>
            <a:r>
              <a:rPr lang="en-US"/>
              <a:t>Chapter 19 Systems Engineering</a:t>
            </a:r>
          </a:p>
        </p:txBody>
      </p:sp>
      <p:sp>
        <p:nvSpPr>
          <p:cNvPr id="4" name="Slide Number Placeholder 3"/>
          <p:cNvSpPr>
            <a:spLocks noGrp="1"/>
          </p:cNvSpPr>
          <p:nvPr>
            <p:ph type="sldNum" sz="quarter" idx="12"/>
          </p:nvPr>
        </p:nvSpPr>
        <p:spPr/>
        <p:txBody>
          <a:bodyPr/>
          <a:lstStyle/>
          <a:p>
            <a:fld id="{A86F8904-DFC0-E240-BFF8-1216C9CAE37B}" type="slidenum">
              <a:rPr lang="en-US" smtClean="0"/>
              <a:pPr/>
              <a:t>20</a:t>
            </a:fld>
            <a:endParaRPr lang="en-US"/>
          </a:p>
        </p:txBody>
      </p:sp>
    </p:spTree>
    <p:extLst>
      <p:ext uri="{BB962C8B-B14F-4D97-AF65-F5344CB8AC3E}">
        <p14:creationId xmlns:p14="http://schemas.microsoft.com/office/powerpoint/2010/main" val="369176065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development</a:t>
            </a:r>
            <a:r>
              <a:rPr lang="en-GB" dirty="0"/>
              <a:t> </a:t>
            </a:r>
            <a:endParaRPr lang="en-US" dirty="0"/>
          </a:p>
        </p:txBody>
      </p:sp>
      <p:sp>
        <p:nvSpPr>
          <p:cNvPr id="6" name="Footer Placeholder 5"/>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21</a:t>
            </a:fld>
            <a:endParaRPr lang="en-US"/>
          </a:p>
        </p:txBody>
      </p:sp>
      <p:pic>
        <p:nvPicPr>
          <p:cNvPr id="7" name="Picture 6" descr="19.10 Systems development proc.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882" y="2101532"/>
            <a:ext cx="7982289" cy="3378012"/>
          </a:xfrm>
          <a:prstGeom prst="rect">
            <a:avLst/>
          </a:prstGeom>
        </p:spPr>
      </p:pic>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762731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GB" dirty="0"/>
              <a:t>The system development process</a:t>
            </a:r>
          </a:p>
        </p:txBody>
      </p:sp>
      <p:sp>
        <p:nvSpPr>
          <p:cNvPr id="29699" name="Rectangle 3"/>
          <p:cNvSpPr>
            <a:spLocks noGrp="1" noChangeArrowheads="1"/>
          </p:cNvSpPr>
          <p:nvPr>
            <p:ph idx="1"/>
          </p:nvPr>
        </p:nvSpPr>
        <p:spPr>
          <a:noFill/>
          <a:ln/>
        </p:spPr>
        <p:txBody>
          <a:bodyPr/>
          <a:lstStyle/>
          <a:p>
            <a:r>
              <a:rPr lang="en-GB" dirty="0"/>
              <a:t>Requirements engineering</a:t>
            </a:r>
          </a:p>
          <a:p>
            <a:pPr lvl="1"/>
            <a:r>
              <a:rPr lang="en-GB" dirty="0"/>
              <a:t>The process of refining, analysing and documenting the high-level and business requirements identified in the conceptual design </a:t>
            </a:r>
          </a:p>
          <a:p>
            <a:r>
              <a:rPr lang="en-GB" dirty="0"/>
              <a:t>Architectural design</a:t>
            </a:r>
          </a:p>
          <a:p>
            <a:pPr lvl="1"/>
            <a:r>
              <a:rPr lang="en-GB" dirty="0"/>
              <a:t>Establishing the overall architecture of the system, identifying components and their relationships</a:t>
            </a:r>
          </a:p>
          <a:p>
            <a:r>
              <a:rPr lang="en-GB" dirty="0"/>
              <a:t>Requirements partitioning</a:t>
            </a:r>
          </a:p>
          <a:p>
            <a:pPr lvl="1"/>
            <a:r>
              <a:rPr lang="en-GB" dirty="0"/>
              <a:t>Deciding which subsystems (identified in the system architecture) are responsible for implementing the system requirements </a:t>
            </a:r>
          </a:p>
        </p:txBody>
      </p:sp>
      <p:sp>
        <p:nvSpPr>
          <p:cNvPr id="2" name="Date Placeholder 1"/>
          <p:cNvSpPr>
            <a:spLocks noGrp="1"/>
          </p:cNvSpPr>
          <p:nvPr>
            <p:ph type="dt" sz="half" idx="10"/>
          </p:nvPr>
        </p:nvSpPr>
        <p:spPr/>
        <p:txBody>
          <a:bodyPr/>
          <a:lstStyle/>
          <a:p>
            <a:r>
              <a:rPr lang="en-GB"/>
              <a:t>26/11/2014</a:t>
            </a:r>
            <a:endParaRPr lang="en-US"/>
          </a:p>
        </p:txBody>
      </p:sp>
      <p:sp>
        <p:nvSpPr>
          <p:cNvPr id="3" name="Footer Placeholder 2"/>
          <p:cNvSpPr>
            <a:spLocks noGrp="1"/>
          </p:cNvSpPr>
          <p:nvPr>
            <p:ph type="ftr" sz="quarter" idx="11"/>
          </p:nvPr>
        </p:nvSpPr>
        <p:spPr/>
        <p:txBody>
          <a:bodyPr/>
          <a:lstStyle/>
          <a:p>
            <a:r>
              <a:rPr lang="en-US"/>
              <a:t>Chapter 19 Systems Engineering</a:t>
            </a:r>
          </a:p>
        </p:txBody>
      </p:sp>
      <p:sp>
        <p:nvSpPr>
          <p:cNvPr id="4" name="Slide Number Placeholder 3"/>
          <p:cNvSpPr>
            <a:spLocks noGrp="1"/>
          </p:cNvSpPr>
          <p:nvPr>
            <p:ph type="sldNum" sz="quarter" idx="12"/>
          </p:nvPr>
        </p:nvSpPr>
        <p:spPr/>
        <p:txBody>
          <a:bodyPr/>
          <a:lstStyle/>
          <a:p>
            <a:fld id="{A86F8904-DFC0-E240-BFF8-1216C9CAE37B}" type="slidenum">
              <a:rPr lang="en-US" smtClean="0"/>
              <a:pPr/>
              <a:t>22</a:t>
            </a:fld>
            <a:endParaRPr lang="en-US"/>
          </a:p>
        </p:txBody>
      </p:sp>
    </p:spTree>
    <p:extLst>
      <p:ext uri="{BB962C8B-B14F-4D97-AF65-F5344CB8AC3E}">
        <p14:creationId xmlns:p14="http://schemas.microsoft.com/office/powerpoint/2010/main" val="282664571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system development process (2)</a:t>
            </a:r>
          </a:p>
        </p:txBody>
      </p:sp>
      <p:sp>
        <p:nvSpPr>
          <p:cNvPr id="3" name="Content Placeholder 2"/>
          <p:cNvSpPr>
            <a:spLocks noGrp="1"/>
          </p:cNvSpPr>
          <p:nvPr>
            <p:ph idx="1"/>
          </p:nvPr>
        </p:nvSpPr>
        <p:spPr/>
        <p:txBody>
          <a:bodyPr/>
          <a:lstStyle/>
          <a:p>
            <a:r>
              <a:rPr lang="en-US" dirty="0"/>
              <a:t>Subsystem engineering</a:t>
            </a:r>
          </a:p>
          <a:p>
            <a:pPr lvl="1"/>
            <a:r>
              <a:rPr lang="en-GB" dirty="0"/>
              <a:t>Developing the software components of the system, configuring off-the-shelf hardware and software, defining the operational processes for the system and re-designing business processes</a:t>
            </a:r>
            <a:endParaRPr lang="en-US" dirty="0"/>
          </a:p>
          <a:p>
            <a:r>
              <a:rPr lang="en-US" dirty="0"/>
              <a:t>System integration</a:t>
            </a:r>
          </a:p>
          <a:p>
            <a:pPr lvl="1"/>
            <a:r>
              <a:rPr lang="en-GB" dirty="0"/>
              <a:t>Putting together system elements to create a new system </a:t>
            </a:r>
            <a:endParaRPr lang="en-US" dirty="0"/>
          </a:p>
          <a:p>
            <a:r>
              <a:rPr lang="en-US" dirty="0"/>
              <a:t>System testing</a:t>
            </a:r>
          </a:p>
          <a:p>
            <a:pPr lvl="1"/>
            <a:r>
              <a:rPr lang="en-GB" dirty="0"/>
              <a:t>The whole system is tested to discover problems</a:t>
            </a:r>
            <a:endParaRPr lang="en-US" dirty="0"/>
          </a:p>
          <a:p>
            <a:r>
              <a:rPr lang="en-US" dirty="0"/>
              <a:t>System deployment</a:t>
            </a:r>
          </a:p>
          <a:p>
            <a:pPr lvl="1"/>
            <a:r>
              <a:rPr lang="en-GB" dirty="0"/>
              <a:t>the process of making the system available to its users, transferring data from existing systems and establishing communications with other systems in the environment </a:t>
            </a:r>
          </a:p>
          <a:p>
            <a:pPr lvl="1"/>
            <a:endParaRPr lang="en-US" dirty="0"/>
          </a:p>
        </p:txBody>
      </p:sp>
      <p:sp>
        <p:nvSpPr>
          <p:cNvPr id="4" name="Date Placeholder 3"/>
          <p:cNvSpPr>
            <a:spLocks noGrp="1"/>
          </p:cNvSpPr>
          <p:nvPr>
            <p:ph type="dt" sz="half" idx="10"/>
          </p:nvPr>
        </p:nvSpPr>
        <p:spPr/>
        <p:txBody>
          <a:bodyPr/>
          <a:lstStyle/>
          <a:p>
            <a:r>
              <a:rPr lang="en-GB"/>
              <a:t>26/11/2014</a:t>
            </a:r>
            <a:endParaRPr lang="en-US"/>
          </a:p>
        </p:txBody>
      </p:sp>
      <p:sp>
        <p:nvSpPr>
          <p:cNvPr id="5" name="Footer Placeholder 4"/>
          <p:cNvSpPr>
            <a:spLocks noGrp="1"/>
          </p:cNvSpPr>
          <p:nvPr>
            <p:ph type="ftr" sz="quarter" idx="11"/>
          </p:nvPr>
        </p:nvSpPr>
        <p:spPr/>
        <p:txBody>
          <a:bodyPr/>
          <a:lstStyle/>
          <a:p>
            <a:r>
              <a:rPr lang="en-US"/>
              <a:t>Chapter 19 Systems Engineering</a:t>
            </a:r>
          </a:p>
        </p:txBody>
      </p:sp>
      <p:sp>
        <p:nvSpPr>
          <p:cNvPr id="6" name="Slide Number Placeholder 5"/>
          <p:cNvSpPr>
            <a:spLocks noGrp="1"/>
          </p:cNvSpPr>
          <p:nvPr>
            <p:ph type="sldNum" sz="quarter" idx="12"/>
          </p:nvPr>
        </p:nvSpPr>
        <p:spPr/>
        <p:txBody>
          <a:bodyPr/>
          <a:lstStyle/>
          <a:p>
            <a:fld id="{A86F8904-DFC0-E240-BFF8-1216C9CAE37B}" type="slidenum">
              <a:rPr lang="en-US" smtClean="0"/>
              <a:pPr/>
              <a:t>23</a:t>
            </a:fld>
            <a:endParaRPr lang="en-US"/>
          </a:p>
        </p:txBody>
      </p:sp>
    </p:spTree>
    <p:extLst>
      <p:ext uri="{BB962C8B-B14F-4D97-AF65-F5344CB8AC3E}">
        <p14:creationId xmlns:p14="http://schemas.microsoft.com/office/powerpoint/2010/main" val="4284812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Requirements and design</a:t>
            </a:r>
          </a:p>
        </p:txBody>
      </p:sp>
      <p:sp>
        <p:nvSpPr>
          <p:cNvPr id="96259" name="Rectangle 3"/>
          <p:cNvSpPr>
            <a:spLocks noGrp="1" noChangeArrowheads="1"/>
          </p:cNvSpPr>
          <p:nvPr>
            <p:ph idx="1"/>
          </p:nvPr>
        </p:nvSpPr>
        <p:spPr/>
        <p:txBody>
          <a:bodyPr/>
          <a:lstStyle/>
          <a:p>
            <a:pPr>
              <a:lnSpc>
                <a:spcPct val="90000"/>
              </a:lnSpc>
            </a:pPr>
            <a:r>
              <a:rPr lang="en-US"/>
              <a:t>Requirements engineering and system design are inextricably linked.</a:t>
            </a:r>
          </a:p>
          <a:p>
            <a:pPr>
              <a:lnSpc>
                <a:spcPct val="90000"/>
              </a:lnSpc>
            </a:pPr>
            <a:r>
              <a:rPr lang="en-US"/>
              <a:t>Constraints posed by the system’s environment and other systems limit design choices so the actual design to be used may be a requirement.</a:t>
            </a:r>
          </a:p>
          <a:p>
            <a:pPr>
              <a:lnSpc>
                <a:spcPct val="90000"/>
              </a:lnSpc>
            </a:pPr>
            <a:r>
              <a:rPr lang="en-US"/>
              <a:t>Initial design may be necessary to structure the requirements.</a:t>
            </a:r>
          </a:p>
          <a:p>
            <a:pPr>
              <a:lnSpc>
                <a:spcPct val="90000"/>
              </a:lnSpc>
            </a:pPr>
            <a:r>
              <a:rPr lang="en-US"/>
              <a:t>As you do design, you learn more about the requirements.</a:t>
            </a:r>
          </a:p>
        </p:txBody>
      </p:sp>
      <p:sp>
        <p:nvSpPr>
          <p:cNvPr id="2" name="Date Placeholder 1"/>
          <p:cNvSpPr>
            <a:spLocks noGrp="1"/>
          </p:cNvSpPr>
          <p:nvPr>
            <p:ph type="dt" sz="half" idx="10"/>
          </p:nvPr>
        </p:nvSpPr>
        <p:spPr/>
        <p:txBody>
          <a:bodyPr/>
          <a:lstStyle/>
          <a:p>
            <a:r>
              <a:rPr lang="en-GB"/>
              <a:t>26/11/2014</a:t>
            </a:r>
            <a:endParaRPr lang="en-US"/>
          </a:p>
        </p:txBody>
      </p:sp>
      <p:sp>
        <p:nvSpPr>
          <p:cNvPr id="3" name="Footer Placeholder 2"/>
          <p:cNvSpPr>
            <a:spLocks noGrp="1"/>
          </p:cNvSpPr>
          <p:nvPr>
            <p:ph type="ftr" sz="quarter" idx="11"/>
          </p:nvPr>
        </p:nvSpPr>
        <p:spPr/>
        <p:txBody>
          <a:bodyPr/>
          <a:lstStyle/>
          <a:p>
            <a:r>
              <a:rPr lang="en-US"/>
              <a:t>Chapter 19 Systems Engineering</a:t>
            </a:r>
          </a:p>
        </p:txBody>
      </p:sp>
      <p:sp>
        <p:nvSpPr>
          <p:cNvPr id="4" name="Slide Number Placeholder 3"/>
          <p:cNvSpPr>
            <a:spLocks noGrp="1"/>
          </p:cNvSpPr>
          <p:nvPr>
            <p:ph type="sldNum" sz="quarter" idx="12"/>
          </p:nvPr>
        </p:nvSpPr>
        <p:spPr/>
        <p:txBody>
          <a:bodyPr/>
          <a:lstStyle/>
          <a:p>
            <a:fld id="{A86F8904-DFC0-E240-BFF8-1216C9CAE37B}" type="slidenum">
              <a:rPr lang="en-US" smtClean="0"/>
              <a:pPr/>
              <a:t>24</a:t>
            </a:fld>
            <a:endParaRPr lang="en-US"/>
          </a:p>
        </p:txBody>
      </p:sp>
    </p:spTree>
    <p:extLst>
      <p:ext uri="{BB962C8B-B14F-4D97-AF65-F5344CB8AC3E}">
        <p14:creationId xmlns:p14="http://schemas.microsoft.com/office/powerpoint/2010/main" val="1441352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and design spiral</a:t>
            </a:r>
            <a:r>
              <a:rPr lang="en-GB" dirty="0"/>
              <a:t> </a:t>
            </a:r>
            <a:endParaRPr lang="en-US" dirty="0"/>
          </a:p>
        </p:txBody>
      </p:sp>
      <p:sp>
        <p:nvSpPr>
          <p:cNvPr id="6" name="Footer Placeholder 5"/>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25</a:t>
            </a:fld>
            <a:endParaRPr lang="en-US"/>
          </a:p>
        </p:txBody>
      </p:sp>
      <p:pic>
        <p:nvPicPr>
          <p:cNvPr id="7" name="Picture 6" descr="19.11 Req And Design Spiral.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369" y="1602823"/>
            <a:ext cx="6663063" cy="4753527"/>
          </a:xfrm>
          <a:prstGeom prst="rect">
            <a:avLst/>
          </a:prstGeom>
        </p:spPr>
      </p:pic>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2700893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GB" dirty="0"/>
              <a:t>Subsystem engineering</a:t>
            </a:r>
          </a:p>
        </p:txBody>
      </p:sp>
      <p:sp>
        <p:nvSpPr>
          <p:cNvPr id="32771" name="Rectangle 3"/>
          <p:cNvSpPr>
            <a:spLocks noGrp="1" noChangeArrowheads="1"/>
          </p:cNvSpPr>
          <p:nvPr>
            <p:ph idx="1"/>
          </p:nvPr>
        </p:nvSpPr>
        <p:spPr>
          <a:noFill/>
          <a:ln/>
        </p:spPr>
        <p:txBody>
          <a:bodyPr/>
          <a:lstStyle/>
          <a:p>
            <a:r>
              <a:rPr lang="en-GB" sz="2400" dirty="0"/>
              <a:t>Typically parallel projects developing the hardware, software and communications.</a:t>
            </a:r>
          </a:p>
          <a:p>
            <a:r>
              <a:rPr lang="en-GB" sz="2400" dirty="0"/>
              <a:t>May involve some application systems procurement.</a:t>
            </a:r>
          </a:p>
          <a:p>
            <a:r>
              <a:rPr lang="en-GB" sz="2400" dirty="0"/>
              <a:t>Lack of communication across implementation teams can cause problems.</a:t>
            </a:r>
          </a:p>
          <a:p>
            <a:r>
              <a:rPr lang="en-GB" sz="2400" dirty="0"/>
              <a:t>There may </a:t>
            </a:r>
            <a:r>
              <a:rPr lang="en-GB" dirty="0"/>
              <a:t>be a b</a:t>
            </a:r>
            <a:r>
              <a:rPr lang="en-GB" sz="2400" dirty="0"/>
              <a:t>ureaucratic and slow mechanism for </a:t>
            </a:r>
            <a:br>
              <a:rPr lang="en-GB" sz="2400" dirty="0"/>
            </a:br>
            <a:r>
              <a:rPr lang="en-GB" sz="2400" dirty="0"/>
              <a:t>proposing system changes, which means that the development schedule may be extended because of the need for rework.</a:t>
            </a:r>
          </a:p>
        </p:txBody>
      </p:sp>
      <p:sp>
        <p:nvSpPr>
          <p:cNvPr id="2" name="Date Placeholder 1"/>
          <p:cNvSpPr>
            <a:spLocks noGrp="1"/>
          </p:cNvSpPr>
          <p:nvPr>
            <p:ph type="dt" sz="half" idx="10"/>
          </p:nvPr>
        </p:nvSpPr>
        <p:spPr/>
        <p:txBody>
          <a:bodyPr/>
          <a:lstStyle/>
          <a:p>
            <a:r>
              <a:rPr lang="en-GB"/>
              <a:t>26/11/2014</a:t>
            </a:r>
            <a:endParaRPr lang="en-US"/>
          </a:p>
        </p:txBody>
      </p:sp>
      <p:sp>
        <p:nvSpPr>
          <p:cNvPr id="3" name="Footer Placeholder 2"/>
          <p:cNvSpPr>
            <a:spLocks noGrp="1"/>
          </p:cNvSpPr>
          <p:nvPr>
            <p:ph type="ftr" sz="quarter" idx="11"/>
          </p:nvPr>
        </p:nvSpPr>
        <p:spPr/>
        <p:txBody>
          <a:bodyPr/>
          <a:lstStyle/>
          <a:p>
            <a:r>
              <a:rPr lang="en-US"/>
              <a:t>Chapter 19 Systems Engineering</a:t>
            </a:r>
          </a:p>
        </p:txBody>
      </p:sp>
      <p:sp>
        <p:nvSpPr>
          <p:cNvPr id="4" name="Slide Number Placeholder 3"/>
          <p:cNvSpPr>
            <a:spLocks noGrp="1"/>
          </p:cNvSpPr>
          <p:nvPr>
            <p:ph type="sldNum" sz="quarter" idx="12"/>
          </p:nvPr>
        </p:nvSpPr>
        <p:spPr/>
        <p:txBody>
          <a:bodyPr/>
          <a:lstStyle/>
          <a:p>
            <a:fld id="{A86F8904-DFC0-E240-BFF8-1216C9CAE37B}" type="slidenum">
              <a:rPr lang="en-US" smtClean="0"/>
              <a:pPr/>
              <a:t>26</a:t>
            </a:fld>
            <a:endParaRPr lang="en-US"/>
          </a:p>
        </p:txBody>
      </p:sp>
    </p:spTree>
    <p:extLst>
      <p:ext uri="{BB962C8B-B14F-4D97-AF65-F5344CB8AC3E}">
        <p14:creationId xmlns:p14="http://schemas.microsoft.com/office/powerpoint/2010/main" val="338198633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title"/>
          </p:nvPr>
        </p:nvSpPr>
        <p:spPr>
          <a:noFill/>
          <a:ln/>
        </p:spPr>
        <p:txBody>
          <a:bodyPr/>
          <a:lstStyle/>
          <a:p>
            <a:r>
              <a:rPr lang="en-GB"/>
              <a:t>System integration</a:t>
            </a:r>
          </a:p>
        </p:txBody>
      </p:sp>
      <p:sp>
        <p:nvSpPr>
          <p:cNvPr id="34818" name="Rectangle 2"/>
          <p:cNvSpPr>
            <a:spLocks noGrp="1" noChangeArrowheads="1"/>
          </p:cNvSpPr>
          <p:nvPr>
            <p:ph idx="1"/>
          </p:nvPr>
        </p:nvSpPr>
        <p:spPr>
          <a:noFill/>
          <a:ln/>
        </p:spPr>
        <p:txBody>
          <a:bodyPr/>
          <a:lstStyle/>
          <a:p>
            <a:r>
              <a:rPr lang="en-GB" dirty="0"/>
              <a:t>The process of putting hardware, software and </a:t>
            </a:r>
            <a:br>
              <a:rPr lang="en-GB" dirty="0"/>
            </a:br>
            <a:r>
              <a:rPr lang="en-GB" dirty="0"/>
              <a:t>people together to make a system.</a:t>
            </a:r>
          </a:p>
          <a:p>
            <a:r>
              <a:rPr lang="en-GB" dirty="0"/>
              <a:t>Should ideally be tackled incrementally so that sub-systems are integrated one at a time.</a:t>
            </a:r>
          </a:p>
          <a:p>
            <a:r>
              <a:rPr lang="en-GB" dirty="0"/>
              <a:t>The system is tested as it is integrated.</a:t>
            </a:r>
          </a:p>
          <a:p>
            <a:r>
              <a:rPr lang="en-GB" dirty="0"/>
              <a:t>Interface problems between sub-systems are usually found at this stage.</a:t>
            </a:r>
          </a:p>
          <a:p>
            <a:r>
              <a:rPr lang="en-GB" dirty="0"/>
              <a:t>May be problems with uncoordinated deliveries </a:t>
            </a:r>
            <a:br>
              <a:rPr lang="en-GB" dirty="0"/>
            </a:br>
            <a:r>
              <a:rPr lang="en-GB" dirty="0"/>
              <a:t>of system components.</a:t>
            </a:r>
          </a:p>
        </p:txBody>
      </p:sp>
      <p:sp>
        <p:nvSpPr>
          <p:cNvPr id="2" name="Date Placeholder 1"/>
          <p:cNvSpPr>
            <a:spLocks noGrp="1"/>
          </p:cNvSpPr>
          <p:nvPr>
            <p:ph type="dt" sz="half" idx="10"/>
          </p:nvPr>
        </p:nvSpPr>
        <p:spPr/>
        <p:txBody>
          <a:bodyPr/>
          <a:lstStyle/>
          <a:p>
            <a:r>
              <a:rPr lang="en-GB"/>
              <a:t>26/11/2014</a:t>
            </a:r>
            <a:endParaRPr lang="en-US"/>
          </a:p>
        </p:txBody>
      </p:sp>
      <p:sp>
        <p:nvSpPr>
          <p:cNvPr id="3" name="Footer Placeholder 2"/>
          <p:cNvSpPr>
            <a:spLocks noGrp="1"/>
          </p:cNvSpPr>
          <p:nvPr>
            <p:ph type="ftr" sz="quarter" idx="11"/>
          </p:nvPr>
        </p:nvSpPr>
        <p:spPr/>
        <p:txBody>
          <a:bodyPr/>
          <a:lstStyle/>
          <a:p>
            <a:r>
              <a:rPr lang="en-US"/>
              <a:t>Chapter 19 Systems Engineering</a:t>
            </a:r>
          </a:p>
        </p:txBody>
      </p:sp>
      <p:sp>
        <p:nvSpPr>
          <p:cNvPr id="4" name="Slide Number Placeholder 3"/>
          <p:cNvSpPr>
            <a:spLocks noGrp="1"/>
          </p:cNvSpPr>
          <p:nvPr>
            <p:ph type="sldNum" sz="quarter" idx="12"/>
          </p:nvPr>
        </p:nvSpPr>
        <p:spPr/>
        <p:txBody>
          <a:bodyPr/>
          <a:lstStyle/>
          <a:p>
            <a:fld id="{A86F8904-DFC0-E240-BFF8-1216C9CAE37B}" type="slidenum">
              <a:rPr lang="en-US" smtClean="0"/>
              <a:pPr/>
              <a:t>27</a:t>
            </a:fld>
            <a:endParaRPr lang="en-US"/>
          </a:p>
        </p:txBody>
      </p:sp>
    </p:spTree>
    <p:extLst>
      <p:ext uri="{BB962C8B-B14F-4D97-AF65-F5344CB8AC3E}">
        <p14:creationId xmlns:p14="http://schemas.microsoft.com/office/powerpoint/2010/main" val="425365122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title"/>
          </p:nvPr>
        </p:nvSpPr>
        <p:spPr>
          <a:noFill/>
          <a:ln/>
        </p:spPr>
        <p:txBody>
          <a:bodyPr/>
          <a:lstStyle/>
          <a:p>
            <a:r>
              <a:rPr lang="en-GB" dirty="0"/>
              <a:t>System delivery and deployment</a:t>
            </a:r>
          </a:p>
        </p:txBody>
      </p:sp>
      <p:sp>
        <p:nvSpPr>
          <p:cNvPr id="36866" name="Rectangle 2"/>
          <p:cNvSpPr>
            <a:spLocks noGrp="1" noChangeArrowheads="1"/>
          </p:cNvSpPr>
          <p:nvPr>
            <p:ph idx="1"/>
          </p:nvPr>
        </p:nvSpPr>
        <p:spPr>
          <a:noFill/>
          <a:ln/>
        </p:spPr>
        <p:txBody>
          <a:bodyPr/>
          <a:lstStyle/>
          <a:p>
            <a:pPr>
              <a:lnSpc>
                <a:spcPct val="90000"/>
              </a:lnSpc>
            </a:pPr>
            <a:r>
              <a:rPr lang="en-GB" dirty="0"/>
              <a:t>After completion, the system has to be installed in the customer’s environment</a:t>
            </a:r>
          </a:p>
          <a:p>
            <a:pPr lvl="1">
              <a:lnSpc>
                <a:spcPct val="90000"/>
              </a:lnSpc>
            </a:pPr>
            <a:r>
              <a:rPr lang="en-GB" dirty="0"/>
              <a:t>Environmental assumptions may be incorrect;</a:t>
            </a:r>
          </a:p>
          <a:p>
            <a:pPr lvl="1">
              <a:lnSpc>
                <a:spcPct val="90000"/>
              </a:lnSpc>
            </a:pPr>
            <a:r>
              <a:rPr lang="en-GB" dirty="0"/>
              <a:t>May be human resistance to the introduction of a new system;</a:t>
            </a:r>
          </a:p>
          <a:p>
            <a:pPr lvl="1">
              <a:lnSpc>
                <a:spcPct val="90000"/>
              </a:lnSpc>
            </a:pPr>
            <a:r>
              <a:rPr lang="en-GB" dirty="0"/>
              <a:t>System may have to coexist with alternative systems for some time;</a:t>
            </a:r>
          </a:p>
          <a:p>
            <a:pPr lvl="1">
              <a:lnSpc>
                <a:spcPct val="90000"/>
              </a:lnSpc>
            </a:pPr>
            <a:r>
              <a:rPr lang="en-GB" dirty="0"/>
              <a:t>May be physical installation problems (e.g. cabling problems);</a:t>
            </a:r>
          </a:p>
          <a:p>
            <a:pPr lvl="1">
              <a:lnSpc>
                <a:spcPct val="90000"/>
              </a:lnSpc>
            </a:pPr>
            <a:r>
              <a:rPr lang="en-GB" dirty="0"/>
              <a:t>Data cleanup may be required;</a:t>
            </a:r>
          </a:p>
          <a:p>
            <a:pPr lvl="1">
              <a:lnSpc>
                <a:spcPct val="90000"/>
              </a:lnSpc>
            </a:pPr>
            <a:r>
              <a:rPr lang="en-GB" dirty="0"/>
              <a:t>Operator training has to be identified.</a:t>
            </a:r>
          </a:p>
        </p:txBody>
      </p:sp>
      <p:sp>
        <p:nvSpPr>
          <p:cNvPr id="2" name="Date Placeholder 1"/>
          <p:cNvSpPr>
            <a:spLocks noGrp="1"/>
          </p:cNvSpPr>
          <p:nvPr>
            <p:ph type="dt" sz="half" idx="10"/>
          </p:nvPr>
        </p:nvSpPr>
        <p:spPr/>
        <p:txBody>
          <a:bodyPr/>
          <a:lstStyle/>
          <a:p>
            <a:r>
              <a:rPr lang="en-GB"/>
              <a:t>26/11/2014</a:t>
            </a:r>
            <a:endParaRPr lang="en-US"/>
          </a:p>
        </p:txBody>
      </p:sp>
      <p:sp>
        <p:nvSpPr>
          <p:cNvPr id="3" name="Footer Placeholder 2"/>
          <p:cNvSpPr>
            <a:spLocks noGrp="1"/>
          </p:cNvSpPr>
          <p:nvPr>
            <p:ph type="ftr" sz="quarter" idx="11"/>
          </p:nvPr>
        </p:nvSpPr>
        <p:spPr/>
        <p:txBody>
          <a:bodyPr/>
          <a:lstStyle/>
          <a:p>
            <a:r>
              <a:rPr lang="en-US"/>
              <a:t>Chapter 19 Systems Engineering</a:t>
            </a:r>
          </a:p>
        </p:txBody>
      </p:sp>
      <p:sp>
        <p:nvSpPr>
          <p:cNvPr id="4" name="Slide Number Placeholder 3"/>
          <p:cNvSpPr>
            <a:spLocks noGrp="1"/>
          </p:cNvSpPr>
          <p:nvPr>
            <p:ph type="sldNum" sz="quarter" idx="12"/>
          </p:nvPr>
        </p:nvSpPr>
        <p:spPr/>
        <p:txBody>
          <a:bodyPr/>
          <a:lstStyle/>
          <a:p>
            <a:fld id="{A86F8904-DFC0-E240-BFF8-1216C9CAE37B}" type="slidenum">
              <a:rPr lang="en-US" smtClean="0"/>
              <a:pPr/>
              <a:t>28</a:t>
            </a:fld>
            <a:endParaRPr lang="en-US"/>
          </a:p>
        </p:txBody>
      </p:sp>
    </p:spTree>
    <p:extLst>
      <p:ext uri="{BB962C8B-B14F-4D97-AF65-F5344CB8AC3E}">
        <p14:creationId xmlns:p14="http://schemas.microsoft.com/office/powerpoint/2010/main" val="427286434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7164"/>
            <a:ext cx="8229600" cy="1143000"/>
          </a:xfrm>
        </p:spPr>
        <p:txBody>
          <a:bodyPr/>
          <a:lstStyle/>
          <a:p>
            <a:pPr algn="ctr"/>
            <a:r>
              <a:rPr lang="en-US" dirty="0"/>
              <a:t>System operation and evolution</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29</a:t>
            </a:fld>
            <a:endParaRPr lang="en-US"/>
          </a:p>
        </p:txBody>
      </p:sp>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366343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design</a:t>
            </a:r>
          </a:p>
        </p:txBody>
      </p:sp>
      <p:sp>
        <p:nvSpPr>
          <p:cNvPr id="3" name="Content Placeholder 2"/>
          <p:cNvSpPr>
            <a:spLocks noGrp="1"/>
          </p:cNvSpPr>
          <p:nvPr>
            <p:ph idx="1"/>
          </p:nvPr>
        </p:nvSpPr>
        <p:spPr/>
        <p:txBody>
          <a:bodyPr/>
          <a:lstStyle/>
          <a:p>
            <a:r>
              <a:rPr lang="en-US" dirty="0"/>
              <a:t>Investigate the feasibility of an idea and develop that idea to create an overall vision of a system.</a:t>
            </a:r>
          </a:p>
          <a:p>
            <a:r>
              <a:rPr lang="en-US" dirty="0"/>
              <a:t>Conceptual design precedes and overlaps with requirements engineering</a:t>
            </a:r>
          </a:p>
          <a:p>
            <a:pPr lvl="1"/>
            <a:r>
              <a:rPr lang="en-US" dirty="0"/>
              <a:t>May involve discussions with users and other stakeholders and the identification of critical requirements</a:t>
            </a:r>
          </a:p>
          <a:p>
            <a:r>
              <a:rPr lang="en-US" dirty="0"/>
              <a:t>The aim of conceptual design is to create a high-level system description that communicates the system purpose to non-technical decision makers.</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3</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3867653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operation</a:t>
            </a:r>
          </a:p>
        </p:txBody>
      </p:sp>
      <p:sp>
        <p:nvSpPr>
          <p:cNvPr id="3" name="Content Placeholder 2"/>
          <p:cNvSpPr>
            <a:spLocks noGrp="1"/>
          </p:cNvSpPr>
          <p:nvPr>
            <p:ph idx="1"/>
          </p:nvPr>
        </p:nvSpPr>
        <p:spPr/>
        <p:txBody>
          <a:bodyPr/>
          <a:lstStyle/>
          <a:p>
            <a:r>
              <a:rPr lang="en-US" dirty="0"/>
              <a:t>Operational processes are the processes involved in using the system for its defined purpose.</a:t>
            </a:r>
          </a:p>
          <a:p>
            <a:r>
              <a:rPr lang="en-US" dirty="0"/>
              <a:t>For new systems, these processes may have to be designed and tested and operators trained in the use of the system.</a:t>
            </a:r>
          </a:p>
          <a:p>
            <a:r>
              <a:rPr lang="en-US" dirty="0"/>
              <a:t>Operational processes should be flexible to allow operators to cope with problems and periods of fluctuating workload.</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30</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294506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operation automation</a:t>
            </a:r>
          </a:p>
        </p:txBody>
      </p:sp>
      <p:sp>
        <p:nvSpPr>
          <p:cNvPr id="3" name="Content Placeholder 2"/>
          <p:cNvSpPr>
            <a:spLocks noGrp="1"/>
          </p:cNvSpPr>
          <p:nvPr>
            <p:ph idx="1"/>
          </p:nvPr>
        </p:nvSpPr>
        <p:spPr/>
        <p:txBody>
          <a:bodyPr/>
          <a:lstStyle/>
          <a:p>
            <a:r>
              <a:rPr lang="en-GB" dirty="0"/>
              <a:t>It is likely to increase the technical complexity of the system because it has to be designed to cope with all anticipated failure modes. This increases the costs and time required to build the system.   </a:t>
            </a:r>
          </a:p>
          <a:p>
            <a:r>
              <a:rPr lang="en-GB" dirty="0"/>
              <a:t>Automated systems are inflexible. People are adaptable and can cope with problems and unexpected situations. This means that you do not have to anticipate everything that could possibly go wrong when you are specifying and designing the system</a:t>
            </a:r>
          </a:p>
          <a:p>
            <a:endParaRPr lang="en-US" dirty="0"/>
          </a:p>
        </p:txBody>
      </p:sp>
      <p:sp>
        <p:nvSpPr>
          <p:cNvPr id="4" name="Date Placeholder 3"/>
          <p:cNvSpPr>
            <a:spLocks noGrp="1"/>
          </p:cNvSpPr>
          <p:nvPr>
            <p:ph type="dt" sz="half" idx="10"/>
          </p:nvPr>
        </p:nvSpPr>
        <p:spPr/>
        <p:txBody>
          <a:bodyPr/>
          <a:lstStyle/>
          <a:p>
            <a:r>
              <a:rPr lang="en-GB"/>
              <a:t>26/11/2014</a:t>
            </a:r>
            <a:endParaRPr lang="en-US"/>
          </a:p>
        </p:txBody>
      </p:sp>
      <p:sp>
        <p:nvSpPr>
          <p:cNvPr id="5" name="Footer Placeholder 4"/>
          <p:cNvSpPr>
            <a:spLocks noGrp="1"/>
          </p:cNvSpPr>
          <p:nvPr>
            <p:ph type="ftr" sz="quarter" idx="11"/>
          </p:nvPr>
        </p:nvSpPr>
        <p:spPr/>
        <p:txBody>
          <a:bodyPr/>
          <a:lstStyle/>
          <a:p>
            <a:r>
              <a:rPr lang="en-US"/>
              <a:t>Chapter 19 Systems Engineering</a:t>
            </a:r>
          </a:p>
        </p:txBody>
      </p:sp>
      <p:sp>
        <p:nvSpPr>
          <p:cNvPr id="6" name="Slide Number Placeholder 5"/>
          <p:cNvSpPr>
            <a:spLocks noGrp="1"/>
          </p:cNvSpPr>
          <p:nvPr>
            <p:ph type="sldNum" sz="quarter" idx="12"/>
          </p:nvPr>
        </p:nvSpPr>
        <p:spPr/>
        <p:txBody>
          <a:bodyPr/>
          <a:lstStyle/>
          <a:p>
            <a:fld id="{A86F8904-DFC0-E240-BFF8-1216C9CAE37B}" type="slidenum">
              <a:rPr lang="en-US" smtClean="0"/>
              <a:pPr/>
              <a:t>31</a:t>
            </a:fld>
            <a:endParaRPr lang="en-US"/>
          </a:p>
        </p:txBody>
      </p:sp>
    </p:spTree>
    <p:extLst>
      <p:ext uri="{BB962C8B-B14F-4D97-AF65-F5344CB8AC3E}">
        <p14:creationId xmlns:p14="http://schemas.microsoft.com/office/powerpoint/2010/main" val="87729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GB"/>
              <a:t>System evolution</a:t>
            </a:r>
          </a:p>
        </p:txBody>
      </p:sp>
      <p:sp>
        <p:nvSpPr>
          <p:cNvPr id="40963" name="Rectangle 3"/>
          <p:cNvSpPr>
            <a:spLocks noGrp="1" noChangeArrowheads="1"/>
          </p:cNvSpPr>
          <p:nvPr>
            <p:ph idx="1"/>
          </p:nvPr>
        </p:nvSpPr>
        <p:spPr>
          <a:noFill/>
          <a:ln/>
        </p:spPr>
        <p:txBody>
          <a:bodyPr/>
          <a:lstStyle/>
          <a:p>
            <a:r>
              <a:rPr lang="en-GB" sz="2400" dirty="0"/>
              <a:t>Large systems have a long lifetime. They must evolve to meet changing requirements.</a:t>
            </a:r>
          </a:p>
          <a:p>
            <a:r>
              <a:rPr lang="en-GB" sz="2400" dirty="0"/>
              <a:t>Evolution is inherently costly</a:t>
            </a:r>
          </a:p>
          <a:p>
            <a:pPr lvl="1"/>
            <a:r>
              <a:rPr lang="en-GB" sz="2000" dirty="0"/>
              <a:t>Changes must be analysed from a technical and business perspective;</a:t>
            </a:r>
          </a:p>
          <a:p>
            <a:pPr lvl="1"/>
            <a:r>
              <a:rPr lang="en-GB" sz="2000" dirty="0"/>
              <a:t>Sub-systems interact so unanticipated problems can arise;</a:t>
            </a:r>
          </a:p>
          <a:p>
            <a:pPr lvl="1"/>
            <a:r>
              <a:rPr lang="en-GB" sz="2000" dirty="0"/>
              <a:t>There is rarely a rationale for original design decisions;</a:t>
            </a:r>
          </a:p>
          <a:p>
            <a:pPr lvl="1"/>
            <a:r>
              <a:rPr lang="en-GB" sz="2000" dirty="0"/>
              <a:t>System structure is corrupted as changes are made to it.</a:t>
            </a:r>
          </a:p>
          <a:p>
            <a:r>
              <a:rPr lang="en-GB" sz="2400" dirty="0"/>
              <a:t>Existing systems which must be maintained are sometimes called legacy systems.</a:t>
            </a:r>
            <a:endParaRPr lang="en-GB" sz="2400" dirty="0">
              <a:solidFill>
                <a:schemeClr val="tx1"/>
              </a:solidFill>
            </a:endParaRPr>
          </a:p>
        </p:txBody>
      </p:sp>
      <p:sp>
        <p:nvSpPr>
          <p:cNvPr id="2" name="Date Placeholder 1"/>
          <p:cNvSpPr>
            <a:spLocks noGrp="1"/>
          </p:cNvSpPr>
          <p:nvPr>
            <p:ph type="dt" sz="half" idx="10"/>
          </p:nvPr>
        </p:nvSpPr>
        <p:spPr/>
        <p:txBody>
          <a:bodyPr/>
          <a:lstStyle/>
          <a:p>
            <a:r>
              <a:rPr lang="en-GB"/>
              <a:t>26/11/2014</a:t>
            </a:r>
            <a:endParaRPr lang="en-US"/>
          </a:p>
        </p:txBody>
      </p:sp>
      <p:sp>
        <p:nvSpPr>
          <p:cNvPr id="3" name="Footer Placeholder 2"/>
          <p:cNvSpPr>
            <a:spLocks noGrp="1"/>
          </p:cNvSpPr>
          <p:nvPr>
            <p:ph type="ftr" sz="quarter" idx="11"/>
          </p:nvPr>
        </p:nvSpPr>
        <p:spPr/>
        <p:txBody>
          <a:bodyPr/>
          <a:lstStyle/>
          <a:p>
            <a:r>
              <a:rPr lang="en-US"/>
              <a:t>Chapter 19 Systems Engineering</a:t>
            </a:r>
          </a:p>
        </p:txBody>
      </p:sp>
      <p:sp>
        <p:nvSpPr>
          <p:cNvPr id="4" name="Slide Number Placeholder 3"/>
          <p:cNvSpPr>
            <a:spLocks noGrp="1"/>
          </p:cNvSpPr>
          <p:nvPr>
            <p:ph type="sldNum" sz="quarter" idx="12"/>
          </p:nvPr>
        </p:nvSpPr>
        <p:spPr/>
        <p:txBody>
          <a:bodyPr/>
          <a:lstStyle/>
          <a:p>
            <a:fld id="{A86F8904-DFC0-E240-BFF8-1216C9CAE37B}" type="slidenum">
              <a:rPr lang="en-US" smtClean="0"/>
              <a:pPr/>
              <a:t>32</a:t>
            </a:fld>
            <a:endParaRPr lang="en-US"/>
          </a:p>
        </p:txBody>
      </p:sp>
    </p:spTree>
    <p:extLst>
      <p:ext uri="{BB962C8B-B14F-4D97-AF65-F5344CB8AC3E}">
        <p14:creationId xmlns:p14="http://schemas.microsoft.com/office/powerpoint/2010/main" val="223500411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affect system lifetimes</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33</a:t>
            </a:fld>
            <a:endParaRPr lang="en-US"/>
          </a:p>
        </p:txBody>
      </p:sp>
      <p:graphicFrame>
        <p:nvGraphicFramePr>
          <p:cNvPr id="6" name="Table 5"/>
          <p:cNvGraphicFramePr>
            <a:graphicFrameLocks noGrp="1"/>
          </p:cNvGraphicFramePr>
          <p:nvPr>
            <p:extLst/>
          </p:nvPr>
        </p:nvGraphicFramePr>
        <p:xfrm>
          <a:off x="457200" y="1725672"/>
          <a:ext cx="8229600" cy="4398709"/>
        </p:xfrm>
        <a:graphic>
          <a:graphicData uri="http://schemas.openxmlformats.org/drawingml/2006/table">
            <a:tbl>
              <a:tblPr firstRow="1" bandRow="1">
                <a:tableStyleId>{5C22544A-7EE6-4342-B048-85BDC9FD1C3A}</a:tableStyleId>
              </a:tblPr>
              <a:tblGrid>
                <a:gridCol w="1820603">
                  <a:extLst>
                    <a:ext uri="{9D8B030D-6E8A-4147-A177-3AD203B41FA5}">
                      <a16:colId xmlns:a16="http://schemas.microsoft.com/office/drawing/2014/main" val="20000"/>
                    </a:ext>
                  </a:extLst>
                </a:gridCol>
                <a:gridCol w="6408997">
                  <a:extLst>
                    <a:ext uri="{9D8B030D-6E8A-4147-A177-3AD203B41FA5}">
                      <a16:colId xmlns:a16="http://schemas.microsoft.com/office/drawing/2014/main" val="20001"/>
                    </a:ext>
                  </a:extLst>
                </a:gridCol>
              </a:tblGrid>
              <a:tr h="308670">
                <a:tc>
                  <a:txBody>
                    <a:bodyPr/>
                    <a:lstStyle/>
                    <a:p>
                      <a:r>
                        <a:rPr lang="en-US" dirty="0"/>
                        <a:t>Factor</a:t>
                      </a:r>
                    </a:p>
                  </a:txBody>
                  <a:tcPr/>
                </a:tc>
                <a:tc>
                  <a:txBody>
                    <a:bodyPr/>
                    <a:lstStyle/>
                    <a:p>
                      <a:r>
                        <a:rPr lang="en-US" dirty="0"/>
                        <a:t>Rationale</a:t>
                      </a:r>
                    </a:p>
                  </a:txBody>
                  <a:tcPr/>
                </a:tc>
                <a:extLst>
                  <a:ext uri="{0D108BD9-81ED-4DB2-BD59-A6C34878D82A}">
                    <a16:rowId xmlns:a16="http://schemas.microsoft.com/office/drawing/2014/main" val="10000"/>
                  </a:ext>
                </a:extLst>
              </a:tr>
              <a:tr h="1332391">
                <a:tc>
                  <a:txBody>
                    <a:bodyPr/>
                    <a:lstStyle/>
                    <a:p>
                      <a:pPr indent="0" algn="l">
                        <a:spcAft>
                          <a:spcPts val="600"/>
                        </a:spcAft>
                        <a:tabLst>
                          <a:tab pos="342900" algn="l"/>
                          <a:tab pos="685800" algn="l"/>
                          <a:tab pos="1028700" algn="l"/>
                          <a:tab pos="1282065" algn="l"/>
                        </a:tabLst>
                      </a:pPr>
                      <a:r>
                        <a:rPr lang="en-GB" sz="1800" dirty="0">
                          <a:solidFill>
                            <a:srgbClr val="000000"/>
                          </a:solidFill>
                          <a:effectLst/>
                          <a:latin typeface="Arial"/>
                          <a:ea typeface="Times New Roman"/>
                          <a:cs typeface="Times New Roman"/>
                        </a:rPr>
                        <a:t>Investment cost</a:t>
                      </a:r>
                    </a:p>
                  </a:txBody>
                  <a:tcPr marL="68580" marR="68580" marT="0" marB="0"/>
                </a:tc>
                <a:tc>
                  <a:txBody>
                    <a:bodyPr/>
                    <a:lstStyle/>
                    <a:p>
                      <a:pPr indent="0" algn="just">
                        <a:spcAft>
                          <a:spcPts val="0"/>
                        </a:spcAft>
                        <a:tabLst>
                          <a:tab pos="342900" algn="l"/>
                          <a:tab pos="685800" algn="l"/>
                          <a:tab pos="1028700" algn="l"/>
                        </a:tabLst>
                      </a:pPr>
                      <a:r>
                        <a:rPr lang="en-GB" sz="1800" dirty="0">
                          <a:solidFill>
                            <a:srgbClr val="000000"/>
                          </a:solidFill>
                          <a:effectLst/>
                          <a:latin typeface="Arial"/>
                          <a:ea typeface="Times New Roman"/>
                          <a:cs typeface="Times New Roman"/>
                        </a:rPr>
                        <a:t>The costs of a systems engineering project may be tens or even hundreds of millions of dollars. These costs can only be justified if the system can deliver value to an organization for many years.</a:t>
                      </a:r>
                    </a:p>
                  </a:txBody>
                  <a:tcPr marL="68580" marR="68580" marT="0" marB="0"/>
                </a:tc>
                <a:extLst>
                  <a:ext uri="{0D108BD9-81ED-4DB2-BD59-A6C34878D82A}">
                    <a16:rowId xmlns:a16="http://schemas.microsoft.com/office/drawing/2014/main" val="10001"/>
                  </a:ext>
                </a:extLst>
              </a:tr>
              <a:tr h="1311545">
                <a:tc>
                  <a:txBody>
                    <a:bodyPr/>
                    <a:lstStyle/>
                    <a:p>
                      <a:pPr indent="0" algn="l">
                        <a:spcAft>
                          <a:spcPts val="600"/>
                        </a:spcAft>
                        <a:tabLst>
                          <a:tab pos="342900" algn="l"/>
                          <a:tab pos="685800" algn="l"/>
                          <a:tab pos="1028700" algn="l"/>
                          <a:tab pos="1260475" algn="l"/>
                          <a:tab pos="1282065" algn="l"/>
                        </a:tabLst>
                      </a:pPr>
                      <a:r>
                        <a:rPr lang="en-GB" sz="1800" dirty="0">
                          <a:solidFill>
                            <a:srgbClr val="000000"/>
                          </a:solidFill>
                          <a:effectLst/>
                          <a:latin typeface="Arial"/>
                          <a:ea typeface="Times New Roman"/>
                          <a:cs typeface="Times New Roman"/>
                        </a:rPr>
                        <a:t>Loss of expertise</a:t>
                      </a:r>
                    </a:p>
                  </a:txBody>
                  <a:tcPr marL="68580" marR="68580" marT="0" marB="0"/>
                </a:tc>
                <a:tc>
                  <a:txBody>
                    <a:bodyPr/>
                    <a:lstStyle/>
                    <a:p>
                      <a:pPr indent="0" algn="just">
                        <a:spcAft>
                          <a:spcPts val="0"/>
                        </a:spcAft>
                        <a:tabLst>
                          <a:tab pos="342900" algn="l"/>
                          <a:tab pos="685800" algn="l"/>
                          <a:tab pos="1028700" algn="l"/>
                        </a:tabLst>
                      </a:pPr>
                      <a:r>
                        <a:rPr lang="en-GB" sz="1800" dirty="0">
                          <a:solidFill>
                            <a:srgbClr val="000000"/>
                          </a:solidFill>
                          <a:effectLst/>
                          <a:latin typeface="Arial"/>
                          <a:ea typeface="Times New Roman"/>
                          <a:cs typeface="Times New Roman"/>
                        </a:rPr>
                        <a:t>As businesses change and restructure to focus on their core activities, they often lose engineering expertise. This may mean that they lack the ability to specify the requirements for a new system. </a:t>
                      </a:r>
                    </a:p>
                  </a:txBody>
                  <a:tcPr marL="68580" marR="68580" marT="0" marB="0"/>
                </a:tc>
                <a:extLst>
                  <a:ext uri="{0D108BD9-81ED-4DB2-BD59-A6C34878D82A}">
                    <a16:rowId xmlns:a16="http://schemas.microsoft.com/office/drawing/2014/main" val="10002"/>
                  </a:ext>
                </a:extLst>
              </a:tr>
              <a:tr h="1389013">
                <a:tc>
                  <a:txBody>
                    <a:bodyPr/>
                    <a:lstStyle/>
                    <a:p>
                      <a:pPr indent="0" algn="l">
                        <a:spcAft>
                          <a:spcPts val="600"/>
                        </a:spcAft>
                        <a:tabLst>
                          <a:tab pos="342900" algn="l"/>
                          <a:tab pos="685800" algn="l"/>
                          <a:tab pos="1028700" algn="l"/>
                          <a:tab pos="1282065" algn="l"/>
                        </a:tabLst>
                      </a:pPr>
                      <a:r>
                        <a:rPr lang="en-GB" sz="1800" dirty="0">
                          <a:solidFill>
                            <a:srgbClr val="000000"/>
                          </a:solidFill>
                          <a:effectLst/>
                          <a:latin typeface="Arial"/>
                          <a:ea typeface="Times New Roman"/>
                          <a:cs typeface="Times New Roman"/>
                        </a:rPr>
                        <a:t>Replacement cost</a:t>
                      </a:r>
                    </a:p>
                  </a:txBody>
                  <a:tcPr marL="68580" marR="68580" marT="0" marB="0"/>
                </a:tc>
                <a:tc>
                  <a:txBody>
                    <a:bodyPr/>
                    <a:lstStyle/>
                    <a:p>
                      <a:pPr indent="0" algn="just">
                        <a:spcAft>
                          <a:spcPts val="0"/>
                        </a:spcAft>
                        <a:tabLst>
                          <a:tab pos="342900" algn="l"/>
                          <a:tab pos="685800" algn="l"/>
                          <a:tab pos="1028700" algn="l"/>
                        </a:tabLst>
                      </a:pPr>
                      <a:r>
                        <a:rPr lang="en-GB" sz="1800" dirty="0">
                          <a:solidFill>
                            <a:srgbClr val="000000"/>
                          </a:solidFill>
                          <a:effectLst/>
                          <a:latin typeface="Arial"/>
                          <a:ea typeface="Times New Roman"/>
                          <a:cs typeface="Times New Roman"/>
                        </a:rPr>
                        <a:t>The cost of replacing a large system is very high. Replacing an existing system can only be justified if this leads to significant cost savings over the existing system.</a:t>
                      </a:r>
                    </a:p>
                  </a:txBody>
                  <a:tcPr marL="68580" marR="68580" marT="0" marB="0"/>
                </a:tc>
                <a:extLst>
                  <a:ext uri="{0D108BD9-81ED-4DB2-BD59-A6C34878D82A}">
                    <a16:rowId xmlns:a16="http://schemas.microsoft.com/office/drawing/2014/main" val="10003"/>
                  </a:ext>
                </a:extLst>
              </a:tr>
            </a:tbl>
          </a:graphicData>
        </a:graphic>
      </p:graphicFrame>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1769262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affect system lifetimes</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34</a:t>
            </a:fld>
            <a:endParaRPr lang="en-US"/>
          </a:p>
        </p:txBody>
      </p:sp>
      <p:graphicFrame>
        <p:nvGraphicFramePr>
          <p:cNvPr id="6" name="Table 5"/>
          <p:cNvGraphicFramePr>
            <a:graphicFrameLocks noGrp="1"/>
          </p:cNvGraphicFramePr>
          <p:nvPr>
            <p:extLst/>
          </p:nvPr>
        </p:nvGraphicFramePr>
        <p:xfrm>
          <a:off x="455561" y="1752063"/>
          <a:ext cx="8231239" cy="4586050"/>
        </p:xfrm>
        <a:graphic>
          <a:graphicData uri="http://schemas.openxmlformats.org/drawingml/2006/table">
            <a:tbl>
              <a:tblPr firstRow="1" bandRow="1">
                <a:tableStyleId>{5C22544A-7EE6-4342-B048-85BDC9FD1C3A}</a:tableStyleId>
              </a:tblPr>
              <a:tblGrid>
                <a:gridCol w="2029315">
                  <a:extLst>
                    <a:ext uri="{9D8B030D-6E8A-4147-A177-3AD203B41FA5}">
                      <a16:colId xmlns:a16="http://schemas.microsoft.com/office/drawing/2014/main" val="20000"/>
                    </a:ext>
                  </a:extLst>
                </a:gridCol>
                <a:gridCol w="6201924">
                  <a:extLst>
                    <a:ext uri="{9D8B030D-6E8A-4147-A177-3AD203B41FA5}">
                      <a16:colId xmlns:a16="http://schemas.microsoft.com/office/drawing/2014/main" val="20001"/>
                    </a:ext>
                  </a:extLst>
                </a:gridCol>
              </a:tblGrid>
              <a:tr h="345477">
                <a:tc>
                  <a:txBody>
                    <a:bodyPr/>
                    <a:lstStyle/>
                    <a:p>
                      <a:r>
                        <a:rPr lang="en-US" dirty="0"/>
                        <a:t>Factor</a:t>
                      </a:r>
                    </a:p>
                  </a:txBody>
                  <a:tcPr/>
                </a:tc>
                <a:tc>
                  <a:txBody>
                    <a:bodyPr/>
                    <a:lstStyle/>
                    <a:p>
                      <a:r>
                        <a:rPr lang="en-US" dirty="0"/>
                        <a:t>Rationale</a:t>
                      </a:r>
                    </a:p>
                  </a:txBody>
                  <a:tcPr/>
                </a:tc>
                <a:extLst>
                  <a:ext uri="{0D108BD9-81ED-4DB2-BD59-A6C34878D82A}">
                    <a16:rowId xmlns:a16="http://schemas.microsoft.com/office/drawing/2014/main" val="10000"/>
                  </a:ext>
                </a:extLst>
              </a:tr>
              <a:tr h="881493">
                <a:tc>
                  <a:txBody>
                    <a:bodyPr/>
                    <a:lstStyle/>
                    <a:p>
                      <a:pPr indent="0" algn="l">
                        <a:spcAft>
                          <a:spcPts val="0"/>
                        </a:spcAft>
                        <a:tabLst>
                          <a:tab pos="342900" algn="l"/>
                          <a:tab pos="685800" algn="l"/>
                          <a:tab pos="1028700" algn="l"/>
                          <a:tab pos="1282065" algn="l"/>
                        </a:tabLst>
                      </a:pPr>
                      <a:r>
                        <a:rPr lang="en-GB" sz="1800" dirty="0">
                          <a:solidFill>
                            <a:srgbClr val="000000"/>
                          </a:solidFill>
                          <a:effectLst/>
                          <a:latin typeface="Arial"/>
                          <a:ea typeface="Times New Roman"/>
                          <a:cs typeface="Times New Roman"/>
                        </a:rPr>
                        <a:t>Return on investment</a:t>
                      </a:r>
                    </a:p>
                  </a:txBody>
                  <a:tcPr marL="68580" marR="68580" marT="0" marB="0"/>
                </a:tc>
                <a:tc>
                  <a:txBody>
                    <a:bodyPr/>
                    <a:lstStyle/>
                    <a:p>
                      <a:pPr indent="0" algn="just">
                        <a:spcAft>
                          <a:spcPts val="0"/>
                        </a:spcAft>
                        <a:tabLst>
                          <a:tab pos="342900" algn="l"/>
                          <a:tab pos="685800" algn="l"/>
                          <a:tab pos="1028700" algn="l"/>
                        </a:tabLst>
                      </a:pPr>
                      <a:r>
                        <a:rPr lang="en-GB" sz="1800">
                          <a:solidFill>
                            <a:srgbClr val="000000"/>
                          </a:solidFill>
                          <a:effectLst/>
                          <a:latin typeface="Arial"/>
                          <a:ea typeface="Times New Roman"/>
                          <a:cs typeface="Times New Roman"/>
                        </a:rPr>
                        <a:t>If a fixed budget is available for systems engineering, spending this on new systems in some other area of the business may lead to a higher return on investment than replacing an existing system.</a:t>
                      </a:r>
                    </a:p>
                  </a:txBody>
                  <a:tcPr marL="68580" marR="68580" marT="0" marB="0"/>
                </a:tc>
                <a:extLst>
                  <a:ext uri="{0D108BD9-81ED-4DB2-BD59-A6C34878D82A}">
                    <a16:rowId xmlns:a16="http://schemas.microsoft.com/office/drawing/2014/main" val="10001"/>
                  </a:ext>
                </a:extLst>
              </a:tr>
              <a:tr h="1381908">
                <a:tc>
                  <a:txBody>
                    <a:bodyPr/>
                    <a:lstStyle/>
                    <a:p>
                      <a:pPr indent="0" algn="l">
                        <a:spcAft>
                          <a:spcPts val="0"/>
                        </a:spcAft>
                        <a:tabLst>
                          <a:tab pos="342900" algn="l"/>
                          <a:tab pos="685800" algn="l"/>
                          <a:tab pos="1028700" algn="l"/>
                          <a:tab pos="1282065" algn="l"/>
                        </a:tabLst>
                      </a:pPr>
                      <a:r>
                        <a:rPr lang="en-GB" sz="1800" dirty="0">
                          <a:solidFill>
                            <a:srgbClr val="000000"/>
                          </a:solidFill>
                          <a:effectLst/>
                          <a:latin typeface="Arial"/>
                          <a:ea typeface="Times New Roman"/>
                          <a:cs typeface="Times New Roman"/>
                        </a:rPr>
                        <a:t>Risks of change</a:t>
                      </a:r>
                    </a:p>
                  </a:txBody>
                  <a:tcPr marL="68580" marR="68580" marT="0" marB="0"/>
                </a:tc>
                <a:tc>
                  <a:txBody>
                    <a:bodyPr/>
                    <a:lstStyle/>
                    <a:p>
                      <a:pPr indent="0" algn="just">
                        <a:spcAft>
                          <a:spcPts val="0"/>
                        </a:spcAft>
                        <a:tabLst>
                          <a:tab pos="342900" algn="l"/>
                          <a:tab pos="685800" algn="l"/>
                          <a:tab pos="1028700" algn="l"/>
                        </a:tabLst>
                      </a:pPr>
                      <a:r>
                        <a:rPr lang="en-GB" sz="1800">
                          <a:solidFill>
                            <a:srgbClr val="000000"/>
                          </a:solidFill>
                          <a:effectLst/>
                          <a:latin typeface="Arial"/>
                          <a:ea typeface="Times New Roman"/>
                          <a:cs typeface="Times New Roman"/>
                        </a:rPr>
                        <a:t>Systems are an inherent part of business operations and the risks of replacing existing systems with new systems cannot be justified. The danger with a new system is that things can go wrong in the hardware, software and operational processes.  The potential costs of these problems for the business may be so high that they cannot take the risk of system replacement.</a:t>
                      </a:r>
                    </a:p>
                  </a:txBody>
                  <a:tcPr marL="68580" marR="68580" marT="0" marB="0"/>
                </a:tc>
                <a:extLst>
                  <a:ext uri="{0D108BD9-81ED-4DB2-BD59-A6C34878D82A}">
                    <a16:rowId xmlns:a16="http://schemas.microsoft.com/office/drawing/2014/main" val="10002"/>
                  </a:ext>
                </a:extLst>
              </a:tr>
              <a:tr h="1202771">
                <a:tc>
                  <a:txBody>
                    <a:bodyPr/>
                    <a:lstStyle/>
                    <a:p>
                      <a:pPr indent="0" algn="l">
                        <a:spcAft>
                          <a:spcPts val="0"/>
                        </a:spcAft>
                        <a:tabLst>
                          <a:tab pos="342900" algn="l"/>
                          <a:tab pos="685800" algn="l"/>
                          <a:tab pos="1028700" algn="l"/>
                          <a:tab pos="1282065" algn="l"/>
                        </a:tabLst>
                      </a:pPr>
                      <a:r>
                        <a:rPr lang="en-GB" sz="1800" dirty="0">
                          <a:solidFill>
                            <a:srgbClr val="000000"/>
                          </a:solidFill>
                          <a:effectLst/>
                          <a:latin typeface="Arial"/>
                          <a:ea typeface="Times New Roman"/>
                          <a:cs typeface="Times New Roman"/>
                        </a:rPr>
                        <a:t>System dependencies</a:t>
                      </a:r>
                    </a:p>
                  </a:txBody>
                  <a:tcPr marL="68580" marR="68580" marT="0" marB="0"/>
                </a:tc>
                <a:tc>
                  <a:txBody>
                    <a:bodyPr/>
                    <a:lstStyle/>
                    <a:p>
                      <a:pPr indent="0" algn="just">
                        <a:spcAft>
                          <a:spcPts val="0"/>
                        </a:spcAft>
                        <a:tabLst>
                          <a:tab pos="342900" algn="l"/>
                          <a:tab pos="685800" algn="l"/>
                          <a:tab pos="1028700" algn="l"/>
                        </a:tabLst>
                      </a:pPr>
                      <a:r>
                        <a:rPr lang="en-GB" sz="1800" dirty="0">
                          <a:solidFill>
                            <a:srgbClr val="000000"/>
                          </a:solidFill>
                          <a:effectLst/>
                          <a:latin typeface="Arial"/>
                          <a:ea typeface="Times New Roman"/>
                          <a:cs typeface="Times New Roman"/>
                        </a:rPr>
                        <a:t>Other systems may depend on a system and making changes to these other systems to accommodate a replacement system may be impractical.</a:t>
                      </a:r>
                    </a:p>
                  </a:txBody>
                  <a:tcPr marL="68580" marR="68580" marT="0" marB="0"/>
                </a:tc>
                <a:extLst>
                  <a:ext uri="{0D108BD9-81ED-4DB2-BD59-A6C34878D82A}">
                    <a16:rowId xmlns:a16="http://schemas.microsoft.com/office/drawing/2014/main" val="10003"/>
                  </a:ext>
                </a:extLst>
              </a:tr>
            </a:tbl>
          </a:graphicData>
        </a:graphic>
      </p:graphicFrame>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26158067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factors in system evolution</a:t>
            </a:r>
          </a:p>
        </p:txBody>
      </p:sp>
      <p:sp>
        <p:nvSpPr>
          <p:cNvPr id="3" name="Content Placeholder 2"/>
          <p:cNvSpPr>
            <a:spLocks noGrp="1"/>
          </p:cNvSpPr>
          <p:nvPr>
            <p:ph idx="1"/>
          </p:nvPr>
        </p:nvSpPr>
        <p:spPr/>
        <p:txBody>
          <a:bodyPr/>
          <a:lstStyle/>
          <a:p>
            <a:r>
              <a:rPr lang="en-GB" dirty="0"/>
              <a:t>Proposed changes have to be </a:t>
            </a:r>
            <a:r>
              <a:rPr lang="en-GB" dirty="0" err="1"/>
              <a:t>analyzed</a:t>
            </a:r>
            <a:r>
              <a:rPr lang="en-GB" dirty="0"/>
              <a:t> very carefully from a business and a technical perspective. </a:t>
            </a:r>
          </a:p>
          <a:p>
            <a:r>
              <a:rPr lang="en-GB" dirty="0"/>
              <a:t>Subsystems are never completely independent so changes to a subsystem may have side-effects that adversely affect other subsystems. </a:t>
            </a:r>
          </a:p>
          <a:p>
            <a:r>
              <a:rPr lang="en-GB" dirty="0"/>
              <a:t>Reasons for original design decisions are often unrecorded. Those responsible for the system evolution have to work out </a:t>
            </a:r>
            <a:r>
              <a:rPr lang="en-GB"/>
              <a:t>why these decisions </a:t>
            </a:r>
            <a:r>
              <a:rPr lang="en-GB" dirty="0"/>
              <a:t>were made.</a:t>
            </a:r>
          </a:p>
          <a:p>
            <a:r>
              <a:rPr lang="en-GB" dirty="0"/>
              <a:t>As systems age, their structure becomes corrupted by change so the costs of making further changes increases.</a:t>
            </a:r>
          </a:p>
          <a:p>
            <a:endParaRPr lang="en-US" dirty="0"/>
          </a:p>
        </p:txBody>
      </p:sp>
      <p:sp>
        <p:nvSpPr>
          <p:cNvPr id="4" name="Date Placeholder 3"/>
          <p:cNvSpPr>
            <a:spLocks noGrp="1"/>
          </p:cNvSpPr>
          <p:nvPr>
            <p:ph type="dt" sz="half" idx="10"/>
          </p:nvPr>
        </p:nvSpPr>
        <p:spPr/>
        <p:txBody>
          <a:bodyPr/>
          <a:lstStyle/>
          <a:p>
            <a:r>
              <a:rPr lang="en-GB"/>
              <a:t>26/11/2014</a:t>
            </a:r>
            <a:endParaRPr lang="en-US"/>
          </a:p>
        </p:txBody>
      </p:sp>
      <p:sp>
        <p:nvSpPr>
          <p:cNvPr id="5" name="Footer Placeholder 4"/>
          <p:cNvSpPr>
            <a:spLocks noGrp="1"/>
          </p:cNvSpPr>
          <p:nvPr>
            <p:ph type="ftr" sz="quarter" idx="11"/>
          </p:nvPr>
        </p:nvSpPr>
        <p:spPr/>
        <p:txBody>
          <a:bodyPr/>
          <a:lstStyle/>
          <a:p>
            <a:r>
              <a:rPr lang="en-US"/>
              <a:t>Chapter 19 Systems Engineering</a:t>
            </a:r>
          </a:p>
        </p:txBody>
      </p:sp>
      <p:sp>
        <p:nvSpPr>
          <p:cNvPr id="6" name="Slide Number Placeholder 5"/>
          <p:cNvSpPr>
            <a:spLocks noGrp="1"/>
          </p:cNvSpPr>
          <p:nvPr>
            <p:ph type="sldNum" sz="quarter" idx="12"/>
          </p:nvPr>
        </p:nvSpPr>
        <p:spPr/>
        <p:txBody>
          <a:bodyPr/>
          <a:lstStyle/>
          <a:p>
            <a:fld id="{A86F8904-DFC0-E240-BFF8-1216C9CAE37B}" type="slidenum">
              <a:rPr lang="en-US" smtClean="0"/>
              <a:pPr/>
              <a:t>35</a:t>
            </a:fld>
            <a:endParaRPr lang="en-US"/>
          </a:p>
        </p:txBody>
      </p:sp>
    </p:spTree>
    <p:extLst>
      <p:ext uri="{BB962C8B-B14F-4D97-AF65-F5344CB8AC3E}">
        <p14:creationId xmlns:p14="http://schemas.microsoft.com/office/powerpoint/2010/main" val="39964655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Systems engineering is concerned with all aspects of specifying, buying, designing and testing complex sociotechnical systems.</a:t>
            </a:r>
          </a:p>
          <a:p>
            <a:r>
              <a:rPr lang="en-GB" dirty="0"/>
              <a:t>Sociotechnical systems include computer hardware, software and people, and are situated within an organization. They are designed to support organizational or business goals and objectives.</a:t>
            </a:r>
          </a:p>
          <a:p>
            <a:r>
              <a:rPr lang="en-GB" dirty="0"/>
              <a:t>The emergent properties of a system are characteristics of the system as a whole rather than of its component parts. They include properties such as performance, reliability, usability, safety and security.  </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36</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49751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The fundamental systems engineering processes are conceptual systems design, system procurement, system development and system operation.</a:t>
            </a:r>
          </a:p>
          <a:p>
            <a:r>
              <a:rPr lang="en-GB" dirty="0"/>
              <a:t>Conceptual systems design is a key activity where high level system requirements and a vision of the operational system is developed.</a:t>
            </a:r>
          </a:p>
          <a:p>
            <a:r>
              <a:rPr lang="en-GB" dirty="0"/>
              <a:t>System procurement covers all of the activities involved in deciding what system to buy and who should supply that system. Different procurement processes are used for off-the-shelf application systems, configurable COTS systems and custom systems.</a:t>
            </a:r>
          </a:p>
          <a:p>
            <a:endParaRPr lang="en-US" dirty="0"/>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37</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3755993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System development processes include requirements specification, design, construction, integration and testing.  </a:t>
            </a:r>
          </a:p>
          <a:p>
            <a:r>
              <a:rPr lang="en-GB" dirty="0"/>
              <a:t>When a system is put into use, the operational processes and the system itself inevitably change to reflect changes to the business requirements and the system’s environment. </a:t>
            </a:r>
          </a:p>
          <a:p>
            <a:pPr marL="0" indent="0">
              <a:buNone/>
            </a:pPr>
            <a:endParaRPr lang="en-US" dirty="0"/>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38</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259702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611188" y="2924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latin typeface="Arial" charset="0"/>
                <a:cs typeface="Arial" charset="0"/>
              </a:rPr>
              <a:t>Terima kasih</a:t>
            </a:r>
            <a:endParaRPr lang="en-US" altLang="en-US">
              <a:latin typeface="Arial" charset="0"/>
              <a:cs typeface="Arial" charset="0"/>
            </a:endParaRPr>
          </a:p>
        </p:txBody>
      </p:sp>
    </p:spTree>
    <p:extLst>
      <p:ext uri="{BB962C8B-B14F-4D97-AF65-F5344CB8AC3E}">
        <p14:creationId xmlns:p14="http://schemas.microsoft.com/office/powerpoint/2010/main" val="150148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design activities</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4</a:t>
            </a:fld>
            <a:endParaRPr lang="en-US"/>
          </a:p>
        </p:txBody>
      </p:sp>
      <p:pic>
        <p:nvPicPr>
          <p:cNvPr id="6" name="Picture 5" descr="19.7 Conceptual design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49293"/>
            <a:ext cx="9028384" cy="5210667"/>
          </a:xfrm>
          <a:prstGeom prst="rect">
            <a:avLst/>
          </a:prstGeom>
        </p:spPr>
      </p:pic>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1181294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Concept formulation</a:t>
            </a:r>
          </a:p>
          <a:p>
            <a:pPr lvl="1"/>
            <a:r>
              <a:rPr lang="en-US" dirty="0"/>
              <a:t>Refine an initial statement of needs and work out what type of system is most likely to meet the needs of system stakeholders</a:t>
            </a:r>
          </a:p>
          <a:p>
            <a:r>
              <a:rPr lang="en-US" dirty="0"/>
              <a:t>Problem understanding</a:t>
            </a:r>
          </a:p>
          <a:p>
            <a:pPr lvl="1"/>
            <a:r>
              <a:rPr lang="en-US" dirty="0"/>
              <a:t>Discuss with stakeholders how they do their work, what is and isn’t important to them, what they like and don’t like about existing systems</a:t>
            </a:r>
          </a:p>
          <a:p>
            <a:r>
              <a:rPr lang="en-US" dirty="0"/>
              <a:t>System proposal development</a:t>
            </a:r>
          </a:p>
          <a:p>
            <a:pPr lvl="1"/>
            <a:r>
              <a:rPr lang="en-US" dirty="0"/>
              <a:t>Set out ideas for possible systems (maybe more than one)</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5</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4006248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Feasibility study</a:t>
            </a:r>
          </a:p>
          <a:p>
            <a:pPr lvl="1"/>
            <a:r>
              <a:rPr lang="en-US" dirty="0"/>
              <a:t>Look at comparable systems that have been developed elsewhere (if any) and assess whether or not the proposed system could be implemented using current hardware and software technologies</a:t>
            </a:r>
          </a:p>
          <a:p>
            <a:r>
              <a:rPr lang="en-US" dirty="0"/>
              <a:t>System structure development</a:t>
            </a:r>
          </a:p>
          <a:p>
            <a:pPr lvl="1"/>
            <a:r>
              <a:rPr lang="en-US" dirty="0"/>
              <a:t>Develop an outline architecture for the system, identifying (where appropriate) other systems that may be reused</a:t>
            </a:r>
          </a:p>
          <a:p>
            <a:r>
              <a:rPr lang="en-US" dirty="0"/>
              <a:t>System vision document</a:t>
            </a:r>
          </a:p>
          <a:p>
            <a:pPr lvl="1"/>
            <a:r>
              <a:rPr lang="en-US" dirty="0"/>
              <a:t>Document the results of the conceptual design in a readable, non-technical way. Should include a short summary and more detailed appendices.</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6</a:t>
            </a:fld>
            <a:endParaRPr lang="en-US"/>
          </a:p>
        </p:txBody>
      </p:sp>
      <p:sp>
        <p:nvSpPr>
          <p:cNvPr id="6" name="Date Placeholder 5"/>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396757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stories for presentation of system vision</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7</a:t>
            </a:fld>
            <a:endParaRPr lang="en-US"/>
          </a:p>
        </p:txBody>
      </p:sp>
      <p:sp>
        <p:nvSpPr>
          <p:cNvPr id="6" name="TextBox 5"/>
          <p:cNvSpPr txBox="1"/>
          <p:nvPr/>
        </p:nvSpPr>
        <p:spPr>
          <a:xfrm>
            <a:off x="457200" y="1974220"/>
            <a:ext cx="8350306" cy="4370427"/>
          </a:xfrm>
          <a:prstGeom prst="rect">
            <a:avLst/>
          </a:prstGeom>
          <a:noFill/>
        </p:spPr>
        <p:txBody>
          <a:bodyPr wrap="square" rtlCol="0">
            <a:spAutoFit/>
          </a:bodyPr>
          <a:lstStyle/>
          <a:p>
            <a:r>
              <a:rPr lang="en-GB" sz="2000" b="1" dirty="0"/>
              <a:t>Digital art</a:t>
            </a:r>
            <a:endParaRPr lang="en-GB" sz="2000" dirty="0"/>
          </a:p>
          <a:p>
            <a:r>
              <a:rPr lang="en-GB" sz="2000" dirty="0"/>
              <a:t>Jill is an S2 pupil at a secondary school in Dundee. She has a smart phone of her own and the family has a shared Samsung tablet and a Dell laptop computer. At school, Jill signs on to the school computer and is presented with a personalized Glow+ environment, which includes a range of services, some chosen by her teachers and some she has chosen herself from the Glow app library. </a:t>
            </a:r>
          </a:p>
          <a:p>
            <a:endParaRPr lang="en-GB" sz="2000" dirty="0"/>
          </a:p>
          <a:p>
            <a:r>
              <a:rPr lang="en-GB" sz="2000" dirty="0"/>
              <a:t>She is working on a Celtic art project and she uses Google to research a range of art sites. She sketches out some designs on paper then uses the camera on her phone to photograph what she has done and uploads this using the school </a:t>
            </a:r>
            <a:r>
              <a:rPr lang="en-GB" sz="2000" dirty="0" err="1"/>
              <a:t>wifi</a:t>
            </a:r>
            <a:r>
              <a:rPr lang="en-GB" sz="2000" dirty="0"/>
              <a:t> to her personal Glow+ space. Her homework is to complete the design and write a short commentary on her ideas.</a:t>
            </a:r>
          </a:p>
          <a:p>
            <a:endParaRPr lang="en-US" dirty="0"/>
          </a:p>
        </p:txBody>
      </p:sp>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4132722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stories (2)</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8</a:t>
            </a:fld>
            <a:endParaRPr lang="en-US"/>
          </a:p>
        </p:txBody>
      </p:sp>
      <p:sp>
        <p:nvSpPr>
          <p:cNvPr id="7" name="Rectangle 6"/>
          <p:cNvSpPr/>
          <p:nvPr/>
        </p:nvSpPr>
        <p:spPr>
          <a:xfrm>
            <a:off x="358926" y="1884299"/>
            <a:ext cx="7968947" cy="4401205"/>
          </a:xfrm>
          <a:prstGeom prst="rect">
            <a:avLst/>
          </a:prstGeom>
        </p:spPr>
        <p:txBody>
          <a:bodyPr wrap="square">
            <a:spAutoFit/>
          </a:bodyPr>
          <a:lstStyle/>
          <a:p>
            <a:r>
              <a:rPr lang="en-GB" sz="2000" dirty="0"/>
              <a:t>At home, she uses the family tablet to sign on to Glow+ and she then uses an artwork ‘app’ to process her photograph and to extend the work, add colour, etc. </a:t>
            </a:r>
          </a:p>
          <a:p>
            <a:endParaRPr lang="en-GB" sz="2000" dirty="0"/>
          </a:p>
          <a:p>
            <a:r>
              <a:rPr lang="en-GB" sz="2000" dirty="0"/>
              <a:t>She finishes this and to complete the work she moves to her home laptop to type up her commentary. She uploads the finished work to Glow+ and sends a message to her art teacher that it is available for review. Her teacher looks at this in a free period before Jill’s next art class using a school tablet and, in class, discusses the work with Jill. </a:t>
            </a:r>
          </a:p>
          <a:p>
            <a:endParaRPr lang="en-GB" sz="2000" dirty="0"/>
          </a:p>
          <a:p>
            <a:r>
              <a:rPr lang="en-GB" sz="2000" dirty="0"/>
              <a:t>After the discussion, the teacher and Jill decide that the work should be shared and they publish it to the school web pages that show examples of students’ work. In addition, the work is included in Jill’s e-portfolio – her record of schoolwork from age 3 to 18.</a:t>
            </a:r>
          </a:p>
        </p:txBody>
      </p:sp>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569547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80428"/>
            <a:ext cx="8229600" cy="1143000"/>
          </a:xfrm>
        </p:spPr>
        <p:txBody>
          <a:bodyPr/>
          <a:lstStyle/>
          <a:p>
            <a:pPr algn="ctr"/>
            <a:r>
              <a:rPr lang="en-US" dirty="0"/>
              <a:t>System procurement</a:t>
            </a:r>
          </a:p>
        </p:txBody>
      </p:sp>
      <p:sp>
        <p:nvSpPr>
          <p:cNvPr id="4" name="Footer Placeholder 3"/>
          <p:cNvSpPr>
            <a:spLocks noGrp="1"/>
          </p:cNvSpPr>
          <p:nvPr>
            <p:ph type="ftr" sz="quarter" idx="11"/>
          </p:nvPr>
        </p:nvSpPr>
        <p:spPr/>
        <p:txBody>
          <a:bodyPr/>
          <a:lstStyle/>
          <a:p>
            <a:r>
              <a:rPr lang="en-US"/>
              <a:t>Chapter 19 Systems Engineering</a:t>
            </a:r>
          </a:p>
        </p:txBody>
      </p:sp>
      <p:sp>
        <p:nvSpPr>
          <p:cNvPr id="5" name="Slide Number Placeholder 4"/>
          <p:cNvSpPr>
            <a:spLocks noGrp="1"/>
          </p:cNvSpPr>
          <p:nvPr>
            <p:ph type="sldNum" sz="quarter" idx="12"/>
          </p:nvPr>
        </p:nvSpPr>
        <p:spPr/>
        <p:txBody>
          <a:bodyPr/>
          <a:lstStyle/>
          <a:p>
            <a:fld id="{A86F8904-DFC0-E240-BFF8-1216C9CAE37B}" type="slidenum">
              <a:rPr lang="en-US" smtClean="0"/>
              <a:pPr/>
              <a:t>9</a:t>
            </a:fld>
            <a:endParaRPr lang="en-US"/>
          </a:p>
        </p:txBody>
      </p:sp>
      <p:sp>
        <p:nvSpPr>
          <p:cNvPr id="3" name="Date Placeholder 2"/>
          <p:cNvSpPr>
            <a:spLocks noGrp="1"/>
          </p:cNvSpPr>
          <p:nvPr>
            <p:ph type="dt" sz="half" idx="10"/>
          </p:nvPr>
        </p:nvSpPr>
        <p:spPr/>
        <p:txBody>
          <a:bodyPr/>
          <a:lstStyle/>
          <a:p>
            <a:r>
              <a:rPr lang="en-GB"/>
              <a:t>26/11/2014</a:t>
            </a:r>
            <a:endParaRPr lang="en-US"/>
          </a:p>
        </p:txBody>
      </p:sp>
    </p:spTree>
    <p:extLst>
      <p:ext uri="{BB962C8B-B14F-4D97-AF65-F5344CB8AC3E}">
        <p14:creationId xmlns:p14="http://schemas.microsoft.com/office/powerpoint/2010/main" val="1107416942"/>
      </p:ext>
    </p:extLst>
  </p:cSld>
  <p:clrMapOvr>
    <a:masterClrMapping/>
  </p:clrMapOvr>
</p:sld>
</file>

<file path=ppt/theme/theme1.xml><?xml version="1.0" encoding="utf-8"?>
<a:theme xmlns:a="http://schemas.openxmlformats.org/drawingml/2006/main" name="0-Blanko-PPT-sesi-2-14 bar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0-Blanko-PPT-sesi-2-14 baru</Template>
  <TotalTime>35</TotalTime>
  <Words>2526</Words>
  <Application>Microsoft Macintosh PowerPoint</Application>
  <PresentationFormat>On-screen Show (4:3)</PresentationFormat>
  <Paragraphs>288</Paragraphs>
  <Slides>39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Courier New</vt:lpstr>
      <vt:lpstr>Times New Roman</vt:lpstr>
      <vt:lpstr>0-Blanko-PPT-sesi-2-14 baru</vt:lpstr>
      <vt:lpstr>Dr. Fransiskus Adikara, S.Kom, MMSI</vt:lpstr>
      <vt:lpstr>Conceptual design</vt:lpstr>
      <vt:lpstr>Conceptual design</vt:lpstr>
      <vt:lpstr>Conceptual design activities</vt:lpstr>
      <vt:lpstr>PowerPoint Presentation</vt:lpstr>
      <vt:lpstr>PowerPoint Presentation</vt:lpstr>
      <vt:lpstr>User stories for presentation of system vision</vt:lpstr>
      <vt:lpstr>User stories (2)</vt:lpstr>
      <vt:lpstr>System procurement</vt:lpstr>
      <vt:lpstr>System procurement</vt:lpstr>
      <vt:lpstr>Decision drivers</vt:lpstr>
      <vt:lpstr>Procurement and development</vt:lpstr>
      <vt:lpstr>Types of system</vt:lpstr>
      <vt:lpstr>System procurement processes</vt:lpstr>
      <vt:lpstr>Procurement issues</vt:lpstr>
      <vt:lpstr>Procurement issues (2)</vt:lpstr>
      <vt:lpstr>Procurement issues (3)</vt:lpstr>
      <vt:lpstr>Procurement decisions</vt:lpstr>
      <vt:lpstr>System development</vt:lpstr>
      <vt:lpstr>System development</vt:lpstr>
      <vt:lpstr>Systems development </vt:lpstr>
      <vt:lpstr>The system development process</vt:lpstr>
      <vt:lpstr>The system development process (2)</vt:lpstr>
      <vt:lpstr>Requirements and design</vt:lpstr>
      <vt:lpstr>Requirements and design spiral </vt:lpstr>
      <vt:lpstr>Subsystem engineering</vt:lpstr>
      <vt:lpstr>System integration</vt:lpstr>
      <vt:lpstr>System delivery and deployment</vt:lpstr>
      <vt:lpstr>System operation and evolution</vt:lpstr>
      <vt:lpstr>System operation</vt:lpstr>
      <vt:lpstr>Problems with operation automation</vt:lpstr>
      <vt:lpstr>System evolution</vt:lpstr>
      <vt:lpstr>Factors that affect system lifetimes</vt:lpstr>
      <vt:lpstr>Factors that affect system lifetimes</vt:lpstr>
      <vt:lpstr>Cost factors in system evolution</vt:lpstr>
      <vt:lpstr>Key points</vt:lpstr>
      <vt:lpstr>Key points</vt:lpstr>
      <vt:lpstr>Key points</vt:lpstr>
      <vt:lpstr>Terima kasih</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Fransiskus Adikara</cp:lastModifiedBy>
  <cp:revision>22</cp:revision>
  <dcterms:created xsi:type="dcterms:W3CDTF">2019-09-13T08:37:31Z</dcterms:created>
  <dcterms:modified xsi:type="dcterms:W3CDTF">2019-09-14T05:39:44Z</dcterms:modified>
</cp:coreProperties>
</file>