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83" r:id="rId2"/>
    <p:sldId id="281" r:id="rId3"/>
    <p:sldId id="282" r:id="rId4"/>
    <p:sldId id="280" r:id="rId5"/>
    <p:sldId id="301" r:id="rId6"/>
    <p:sldId id="284" r:id="rId7"/>
    <p:sldId id="285" r:id="rId8"/>
    <p:sldId id="311" r:id="rId9"/>
    <p:sldId id="287" r:id="rId10"/>
    <p:sldId id="286" r:id="rId11"/>
    <p:sldId id="257" r:id="rId12"/>
    <p:sldId id="288" r:id="rId13"/>
    <p:sldId id="258" r:id="rId14"/>
    <p:sldId id="313" r:id="rId15"/>
    <p:sldId id="289" r:id="rId16"/>
    <p:sldId id="290" r:id="rId17"/>
    <p:sldId id="259" r:id="rId18"/>
    <p:sldId id="260" r:id="rId19"/>
    <p:sldId id="261" r:id="rId20"/>
    <p:sldId id="299" r:id="rId21"/>
    <p:sldId id="262" r:id="rId22"/>
    <p:sldId id="263" r:id="rId23"/>
    <p:sldId id="30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p:cViewPr varScale="1">
        <p:scale>
          <a:sx n="120" d="100"/>
          <a:sy n="120" d="100"/>
        </p:scale>
        <p:origin x="1400"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51EEAD-98A3-F043-9ED3-15648C2D8BA3}" type="datetimeFigureOut">
              <a:rPr lang="en-US" smtClean="0"/>
              <a:t>9/14/19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4A37E1-FB94-724D-85A5-AD4C26EF1AFB}" type="slidenum">
              <a:rPr lang="en-US" smtClean="0"/>
              <a:t>‹#›</a:t>
            </a:fld>
            <a:endParaRPr lang="en-US"/>
          </a:p>
        </p:txBody>
      </p:sp>
    </p:spTree>
    <p:extLst>
      <p:ext uri="{BB962C8B-B14F-4D97-AF65-F5344CB8AC3E}">
        <p14:creationId xmlns:p14="http://schemas.microsoft.com/office/powerpoint/2010/main" val="1774979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896952" y="1124744"/>
            <a:ext cx="5542384" cy="1037977"/>
          </a:xfrm>
          <a:prstGeom prst="rect">
            <a:avLst/>
          </a:prstGeom>
        </p:spPr>
        <p:txBody>
          <a:bodyPr/>
          <a:lstStyle>
            <a:lvl1pPr>
              <a:defRPr>
                <a:solidFill>
                  <a:schemeClr val="bg1"/>
                </a:solidFill>
              </a:defRPr>
            </a:lvl1pPr>
          </a:lstStyle>
          <a:p>
            <a:r>
              <a:rPr lang="en-US" dirty="0" err="1"/>
              <a:t>Nama</a:t>
            </a:r>
            <a:r>
              <a:rPr lang="en-US" dirty="0"/>
              <a:t> </a:t>
            </a:r>
            <a:r>
              <a:rPr lang="en-US" dirty="0" err="1"/>
              <a:t>Dosen</a:t>
            </a:r>
            <a:endParaRPr lang="en-US" dirty="0"/>
          </a:p>
        </p:txBody>
      </p:sp>
      <p:sp>
        <p:nvSpPr>
          <p:cNvPr id="3" name="Subtitle 2"/>
          <p:cNvSpPr>
            <a:spLocks noGrp="1"/>
          </p:cNvSpPr>
          <p:nvPr>
            <p:ph type="subTitle" idx="1" hasCustomPrompt="1"/>
          </p:nvPr>
        </p:nvSpPr>
        <p:spPr>
          <a:xfrm>
            <a:off x="3059832" y="3573016"/>
            <a:ext cx="5360640" cy="432048"/>
          </a:xfrm>
          <a:prstGeom prst="rect">
            <a:avLst/>
          </a:prstGeo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dirty="0"/>
              <a:t>SESI PERKULIHAN</a:t>
            </a:r>
            <a:endParaRPr lang="en-US" dirty="0"/>
          </a:p>
        </p:txBody>
      </p:sp>
      <p:sp>
        <p:nvSpPr>
          <p:cNvPr id="4" name="Subtitle 2"/>
          <p:cNvSpPr txBox="1">
            <a:spLocks/>
          </p:cNvSpPr>
          <p:nvPr userDrawn="1"/>
        </p:nvSpPr>
        <p:spPr>
          <a:xfrm>
            <a:off x="2987824" y="5132412"/>
            <a:ext cx="5360640" cy="45682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solidFill>
                <a:schemeClr val="tx1"/>
              </a:solidFill>
            </a:endParaRPr>
          </a:p>
        </p:txBody>
      </p:sp>
      <p:sp>
        <p:nvSpPr>
          <p:cNvPr id="5" name="Subtitle 2"/>
          <p:cNvSpPr txBox="1">
            <a:spLocks/>
          </p:cNvSpPr>
          <p:nvPr userDrawn="1"/>
        </p:nvSpPr>
        <p:spPr>
          <a:xfrm>
            <a:off x="2969888" y="4916388"/>
            <a:ext cx="5360640" cy="43204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p>
        </p:txBody>
      </p:sp>
      <p:sp>
        <p:nvSpPr>
          <p:cNvPr id="8" name="Text Placeholder 7"/>
          <p:cNvSpPr>
            <a:spLocks noGrp="1"/>
          </p:cNvSpPr>
          <p:nvPr>
            <p:ph type="body" sz="quarter" idx="10" hasCustomPrompt="1"/>
          </p:nvPr>
        </p:nvSpPr>
        <p:spPr>
          <a:xfrm>
            <a:off x="3635896" y="2204864"/>
            <a:ext cx="4176713" cy="720725"/>
          </a:xfrm>
          <a:prstGeom prst="rect">
            <a:avLst/>
          </a:prstGeom>
        </p:spPr>
        <p:txBody>
          <a:bodyPr/>
          <a:lstStyle>
            <a:lvl1pPr>
              <a:defRPr baseline="0">
                <a:solidFill>
                  <a:schemeClr val="bg1"/>
                </a:solidFill>
              </a:defRPr>
            </a:lvl1pPr>
          </a:lstStyle>
          <a:p>
            <a:pPr lvl="0"/>
            <a:r>
              <a:rPr lang="id-ID" dirty="0"/>
              <a:t>MATA KULIAH</a:t>
            </a:r>
            <a:endParaRPr lang="en-US" dirty="0"/>
          </a:p>
        </p:txBody>
      </p:sp>
      <p:sp>
        <p:nvSpPr>
          <p:cNvPr id="10" name="Text Placeholder 9"/>
          <p:cNvSpPr>
            <a:spLocks noGrp="1"/>
          </p:cNvSpPr>
          <p:nvPr>
            <p:ph type="body" sz="quarter" idx="11" hasCustomPrompt="1"/>
          </p:nvPr>
        </p:nvSpPr>
        <p:spPr>
          <a:xfrm>
            <a:off x="3203575" y="4149725"/>
            <a:ext cx="5127625" cy="1198563"/>
          </a:xfrm>
          <a:prstGeom prst="rect">
            <a:avLst/>
          </a:prstGeom>
        </p:spPr>
        <p:txBody>
          <a:bodyPr/>
          <a:lstStyle>
            <a:lvl1pPr>
              <a:defRPr sz="3600" baseline="0">
                <a:solidFill>
                  <a:schemeClr val="tx1"/>
                </a:solidFill>
              </a:defRPr>
            </a:lvl1pPr>
          </a:lstStyle>
          <a:p>
            <a:pPr lvl="0"/>
            <a:r>
              <a:rPr lang="id-ID" dirty="0"/>
              <a:t>Topik Perkuliahan</a:t>
            </a:r>
            <a:endParaRPr lang="en-US" dirty="0"/>
          </a:p>
        </p:txBody>
      </p:sp>
    </p:spTree>
    <p:extLst>
      <p:ext uri="{BB962C8B-B14F-4D97-AF65-F5344CB8AC3E}">
        <p14:creationId xmlns:p14="http://schemas.microsoft.com/office/powerpoint/2010/main" val="3812739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926976"/>
          </a:xfrm>
          <a:prstGeom prst="rect">
            <a:avLst/>
          </a:prstGeom>
        </p:spPr>
        <p:txBody>
          <a:bodyPr/>
          <a:lstStyle>
            <a:lvl1pPr>
              <a:defRPr sz="32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4" name="Content Placeholder 3"/>
          <p:cNvSpPr>
            <a:spLocks noGrp="1"/>
          </p:cNvSpPr>
          <p:nvPr>
            <p:ph sz="half" idx="2"/>
          </p:nvPr>
        </p:nvSpPr>
        <p:spPr>
          <a:xfrm>
            <a:off x="395536" y="1916832"/>
            <a:ext cx="7992888" cy="4176464"/>
          </a:xfrm>
          <a:prstGeom prst="rect">
            <a:avLst/>
          </a:prstGeom>
        </p:spPr>
        <p:txBody>
          <a:bodyPr/>
          <a:lstStyle>
            <a:lvl1pPr marL="342900" indent="-342900" algn="l">
              <a:buFont typeface="Courier New" panose="02070309020205020404" pitchFamily="49" charset="0"/>
              <a:buChar char="o"/>
              <a:defRPr sz="2400">
                <a:solidFill>
                  <a:schemeClr val="tx2">
                    <a:lumMod val="75000"/>
                  </a:schemeClr>
                </a:solidFill>
                <a:latin typeface="Arial" panose="020B0604020202020204" pitchFamily="34" charset="0"/>
                <a:cs typeface="Arial" panose="020B0604020202020204"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Tree>
    <p:extLst>
      <p:ext uri="{BB962C8B-B14F-4D97-AF65-F5344CB8AC3E}">
        <p14:creationId xmlns:p14="http://schemas.microsoft.com/office/powerpoint/2010/main" val="4280975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1851405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457200" indent="-457200" algn="l">
              <a:buFont typeface="Arial" panose="020B0604020202020204" pitchFamily="34" charset="0"/>
              <a:buChar char="•"/>
              <a:defRPr sz="2800">
                <a:solidFill>
                  <a:schemeClr val="tx1"/>
                </a:solidFill>
              </a:defRPr>
            </a:lvl1pPr>
          </a:lstStyle>
          <a:p>
            <a:pPr lvl="0"/>
            <a:r>
              <a:rPr lang="en-US" dirty="0"/>
              <a:t>Click to edit Master text styles</a:t>
            </a:r>
          </a:p>
        </p:txBody>
      </p:sp>
    </p:spTree>
    <p:extLst>
      <p:ext uri="{BB962C8B-B14F-4D97-AF65-F5344CB8AC3E}">
        <p14:creationId xmlns:p14="http://schemas.microsoft.com/office/powerpoint/2010/main" val="1807382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6"/>
          <p:cNvSpPr>
            <a:spLocks noGrp="1"/>
          </p:cNvSpPr>
          <p:nvPr>
            <p:ph type="title"/>
          </p:nvPr>
        </p:nvSpPr>
        <p:spPr>
          <a:xfrm>
            <a:off x="467544" y="476672"/>
            <a:ext cx="8229600" cy="1143000"/>
          </a:xfrm>
          <a:prstGeom prst="rect">
            <a:avLst/>
          </a:prstGeom>
        </p:spPr>
        <p:txBody>
          <a:bodyPr/>
          <a:lstStyle/>
          <a:p>
            <a:r>
              <a:rPr lang="en-US"/>
              <a:t>Click to edit Master title style</a:t>
            </a:r>
            <a:endParaRPr lang="en-US" dirty="0"/>
          </a:p>
        </p:txBody>
      </p:sp>
      <p:sp>
        <p:nvSpPr>
          <p:cNvPr id="9" name="Picture Placeholder 8"/>
          <p:cNvSpPr>
            <a:spLocks noGrp="1"/>
          </p:cNvSpPr>
          <p:nvPr>
            <p:ph type="pic" sz="quarter" idx="10"/>
          </p:nvPr>
        </p:nvSpPr>
        <p:spPr>
          <a:xfrm>
            <a:off x="468313" y="1773238"/>
            <a:ext cx="3959671" cy="4176712"/>
          </a:xfrm>
          <a:prstGeom prst="rect">
            <a:avLst/>
          </a:prstGeom>
        </p:spPr>
        <p:txBody>
          <a:bodyPr/>
          <a:lstStyle>
            <a:lvl1pPr algn="l">
              <a:defRPr>
                <a:solidFill>
                  <a:schemeClr val="tx1"/>
                </a:solidFill>
              </a:defRPr>
            </a:lvl1pPr>
          </a:lstStyle>
          <a:p>
            <a:r>
              <a:rPr lang="en-US"/>
              <a:t>Click icon to add picture</a:t>
            </a:r>
            <a:endParaRPr lang="en-US" dirty="0"/>
          </a:p>
        </p:txBody>
      </p:sp>
      <p:sp>
        <p:nvSpPr>
          <p:cNvPr id="11" name="Text Placeholder 10"/>
          <p:cNvSpPr>
            <a:spLocks noGrp="1"/>
          </p:cNvSpPr>
          <p:nvPr>
            <p:ph type="body" sz="quarter" idx="11"/>
          </p:nvPr>
        </p:nvSpPr>
        <p:spPr>
          <a:xfrm>
            <a:off x="4643438" y="1773238"/>
            <a:ext cx="3960812" cy="4176712"/>
          </a:xfrm>
          <a:prstGeom prst="rect">
            <a:avLst/>
          </a:prstGeom>
        </p:spPr>
        <p:txBody>
          <a:bodyPr/>
          <a:lstStyle>
            <a:lvl1pPr marL="0" indent="0" algn="l">
              <a:buNone/>
              <a:defRPr>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470469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lgn="l">
              <a:defRPr sz="2800">
                <a:solidFill>
                  <a:schemeClr val="tx1"/>
                </a:solidFill>
              </a:defRPr>
            </a:lvl1pPr>
            <a:lvl2pPr algn="l">
              <a:defRPr sz="2400">
                <a:solidFill>
                  <a:schemeClr val="tx1"/>
                </a:solidFill>
              </a:defRPr>
            </a:lvl2pPr>
            <a:lvl3pPr algn="l">
              <a:defRPr sz="2000">
                <a:solidFill>
                  <a:schemeClr val="tx1"/>
                </a:solidFill>
              </a:defRPr>
            </a:lvl3pPr>
            <a:lvl4pPr algn="l">
              <a:defRPr sz="1800">
                <a:solidFill>
                  <a:schemeClr val="tx1"/>
                </a:solidFill>
              </a:defRPr>
            </a:lvl4pPr>
            <a:lvl5pPr algn="l">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lgn="l">
              <a:defRPr sz="2800">
                <a:solidFill>
                  <a:schemeClr val="tx1"/>
                </a:solidFill>
              </a:defRPr>
            </a:lvl1pPr>
            <a:lvl2pPr algn="l">
              <a:defRPr sz="2400">
                <a:solidFill>
                  <a:schemeClr val="tx1"/>
                </a:solidFill>
              </a:defRPr>
            </a:lvl2pPr>
            <a:lvl3pPr algn="l">
              <a:defRPr sz="2000">
                <a:solidFill>
                  <a:schemeClr val="tx1"/>
                </a:solidFill>
              </a:defRPr>
            </a:lvl3pPr>
            <a:lvl4pPr algn="l">
              <a:defRPr sz="1800">
                <a:solidFill>
                  <a:schemeClr val="tx1"/>
                </a:solidFill>
              </a:defRPr>
            </a:lvl4pPr>
            <a:lvl5pPr algn="l">
              <a:defRPr sz="180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C21576B-E1C5-45F0-93D0-4652DD844997}" type="datetimeFigureOut">
              <a:rPr lang="en-US" smtClean="0"/>
              <a:t>9/14/19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864BF1-00C7-481D-B429-40D01BB62807}" type="slidenum">
              <a:rPr lang="en-US" smtClean="0"/>
              <a:t>‹#›</a:t>
            </a:fld>
            <a:endParaRPr lang="en-US"/>
          </a:p>
        </p:txBody>
      </p:sp>
    </p:spTree>
    <p:extLst>
      <p:ext uri="{BB962C8B-B14F-4D97-AF65-F5344CB8AC3E}">
        <p14:creationId xmlns:p14="http://schemas.microsoft.com/office/powerpoint/2010/main" val="1923180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lgn="l">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lgn="l">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lgn="l">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lgn="l">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Tree>
    <p:extLst>
      <p:ext uri="{BB962C8B-B14F-4D97-AF65-F5344CB8AC3E}">
        <p14:creationId xmlns:p14="http://schemas.microsoft.com/office/powerpoint/2010/main" val="2762938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322933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3008313" cy="1296144"/>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476672"/>
            <a:ext cx="5111750" cy="5649491"/>
          </a:xfrm>
          <a:prstGeom prst="rect">
            <a:avLst/>
          </a:prstGeom>
        </p:spPr>
        <p:txBody>
          <a:bodyPr/>
          <a:lstStyle>
            <a:lvl1pPr algn="l">
              <a:defRPr sz="3200">
                <a:solidFill>
                  <a:schemeClr val="tx1"/>
                </a:solidFill>
              </a:defRPr>
            </a:lvl1pPr>
            <a:lvl2pPr algn="l">
              <a:defRPr sz="2800">
                <a:solidFill>
                  <a:schemeClr val="tx1"/>
                </a:solidFill>
              </a:defRPr>
            </a:lvl2pPr>
            <a:lvl3pPr algn="l">
              <a:defRPr sz="2400">
                <a:solidFill>
                  <a:schemeClr val="tx1"/>
                </a:solidFill>
              </a:defRPr>
            </a:lvl3pPr>
            <a:lvl4pPr algn="l">
              <a:defRPr sz="2000">
                <a:solidFill>
                  <a:schemeClr val="tx1"/>
                </a:solidFill>
              </a:defRPr>
            </a:lvl4pPr>
            <a:lvl5pPr algn="l">
              <a:defRPr sz="2000">
                <a:solidFill>
                  <a:schemeClr val="tx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844824"/>
            <a:ext cx="3008313" cy="4281339"/>
          </a:xfrm>
          <a:prstGeom prst="rect">
            <a:avLst/>
          </a:prstGeom>
        </p:spPr>
        <p:txBody>
          <a:bodyPr/>
          <a:lstStyle>
            <a:lvl1pPr marL="0" indent="0" algn="l">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28510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1603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s://www.esaunggul.ac.id/"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6876256" y="6489371"/>
            <a:ext cx="2177584" cy="369332"/>
          </a:xfrm>
          <a:prstGeom prst="rect">
            <a:avLst/>
          </a:prstGeom>
          <a:noFill/>
        </p:spPr>
        <p:txBody>
          <a:bodyPr wrap="none" rtlCol="0">
            <a:spAutoFit/>
          </a:bodyPr>
          <a:lstStyle/>
          <a:p>
            <a:r>
              <a:rPr lang="en-US" dirty="0">
                <a:hlinkClick r:id="rId13"/>
              </a:rPr>
              <a:t>www.esaunggul.ac.id</a:t>
            </a:r>
            <a:endParaRPr lang="en-US" dirty="0"/>
          </a:p>
        </p:txBody>
      </p:sp>
    </p:spTree>
    <p:extLst>
      <p:ext uri="{BB962C8B-B14F-4D97-AF65-F5344CB8AC3E}">
        <p14:creationId xmlns:p14="http://schemas.microsoft.com/office/powerpoint/2010/main" val="20653260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6" r:id="rId8"/>
    <p:sldLayoutId id="2147483657" r:id="rId9"/>
    <p:sldLayoutId id="2147483660"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ctr" defTabSz="914400" rtl="0" eaLnBrk="1" latinLnBrk="0" hangingPunct="1">
        <a:spcBef>
          <a:spcPct val="20000"/>
        </a:spcBef>
        <a:buFont typeface="Arial" pitchFamily="34" charset="0"/>
        <a:buNone/>
        <a:defRPr sz="20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bwMode="auto">
          <a:xfrm>
            <a:off x="2627313" y="2060575"/>
            <a:ext cx="6145212"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altLang="en-US" sz="2400" dirty="0">
                <a:latin typeface="Arial" charset="0"/>
                <a:cs typeface="Arial" charset="0"/>
              </a:rPr>
              <a:t>Dr. Fransiskus Adikara, </a:t>
            </a:r>
            <a:r>
              <a:rPr lang="en-US" altLang="en-US" sz="2400" dirty="0" err="1">
                <a:latin typeface="Arial" charset="0"/>
                <a:cs typeface="Arial" charset="0"/>
              </a:rPr>
              <a:t>S.Kom</a:t>
            </a:r>
            <a:r>
              <a:rPr lang="en-US" altLang="en-US" sz="2400" dirty="0">
                <a:latin typeface="Arial" charset="0"/>
                <a:cs typeface="Arial" charset="0"/>
              </a:rPr>
              <a:t>, MMSI</a:t>
            </a:r>
            <a:endParaRPr lang="en-US" altLang="en-US" sz="3200" dirty="0">
              <a:latin typeface="Arial" charset="0"/>
              <a:cs typeface="Arial" charset="0"/>
            </a:endParaRPr>
          </a:p>
        </p:txBody>
      </p:sp>
      <p:sp>
        <p:nvSpPr>
          <p:cNvPr id="4099" name="Subtitle 2"/>
          <p:cNvSpPr>
            <a:spLocks noGrp="1"/>
          </p:cNvSpPr>
          <p:nvPr>
            <p:ph type="subTitle" idx="1"/>
          </p:nvPr>
        </p:nvSpPr>
        <p:spPr bwMode="auto">
          <a:xfrm>
            <a:off x="2987675" y="3573463"/>
            <a:ext cx="5688013" cy="431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latin typeface="Arial" charset="0"/>
                <a:cs typeface="Arial" charset="0"/>
              </a:rPr>
              <a:t>SESI 5</a:t>
            </a:r>
          </a:p>
        </p:txBody>
      </p:sp>
      <p:sp>
        <p:nvSpPr>
          <p:cNvPr id="4100" name="Text Placeholder 3"/>
          <p:cNvSpPr>
            <a:spLocks noGrp="1"/>
          </p:cNvSpPr>
          <p:nvPr>
            <p:ph type="body" sz="quarter" idx="10"/>
          </p:nvPr>
        </p:nvSpPr>
        <p:spPr bwMode="auto">
          <a:xfrm>
            <a:off x="2597150" y="1196975"/>
            <a:ext cx="6151563" cy="86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l" eaLnBrk="1" hangingPunct="1"/>
            <a:r>
              <a:rPr lang="en-US" altLang="en-US" sz="2800" dirty="0">
                <a:latin typeface="Arial" charset="0"/>
                <a:cs typeface="Arial" charset="0"/>
              </a:rPr>
              <a:t>REKAYASA PERANGKAT LUNAK</a:t>
            </a:r>
            <a:endParaRPr lang="en-US" altLang="en-US" sz="3200" dirty="0">
              <a:latin typeface="Arial" charset="0"/>
              <a:cs typeface="Arial" charset="0"/>
            </a:endParaRPr>
          </a:p>
        </p:txBody>
      </p:sp>
      <p:sp>
        <p:nvSpPr>
          <p:cNvPr id="4101" name="Text Placeholder 4"/>
          <p:cNvSpPr>
            <a:spLocks noGrp="1"/>
          </p:cNvSpPr>
          <p:nvPr>
            <p:ph type="body" sz="quarter" idx="11"/>
          </p:nvPr>
        </p:nvSpPr>
        <p:spPr bwMode="auto">
          <a:xfrm>
            <a:off x="2987675" y="4149725"/>
            <a:ext cx="5616575" cy="1366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eaLnBrk="1" hangingPunct="1"/>
            <a:r>
              <a:rPr lang="en-US" altLang="en-US" sz="3200">
                <a:latin typeface="Arial" charset="0"/>
                <a:cs typeface="Arial" charset="0"/>
              </a:rPr>
              <a:t>System </a:t>
            </a:r>
            <a:r>
              <a:rPr lang="en-US" altLang="en-US" sz="3200" dirty="0">
                <a:latin typeface="Arial" charset="0"/>
                <a:cs typeface="Arial" charset="0"/>
              </a:rPr>
              <a:t>Modeling - 1</a:t>
            </a:r>
          </a:p>
        </p:txBody>
      </p:sp>
    </p:spTree>
    <p:extLst>
      <p:ext uri="{BB962C8B-B14F-4D97-AF65-F5344CB8AC3E}">
        <p14:creationId xmlns:p14="http://schemas.microsoft.com/office/powerpoint/2010/main" val="1320018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boundaries</a:t>
            </a:r>
          </a:p>
        </p:txBody>
      </p:sp>
      <p:sp>
        <p:nvSpPr>
          <p:cNvPr id="3" name="Content Placeholder 2"/>
          <p:cNvSpPr>
            <a:spLocks noGrp="1"/>
          </p:cNvSpPr>
          <p:nvPr>
            <p:ph idx="1"/>
          </p:nvPr>
        </p:nvSpPr>
        <p:spPr/>
        <p:txBody>
          <a:bodyPr/>
          <a:lstStyle/>
          <a:p>
            <a:r>
              <a:rPr lang="en-US" dirty="0"/>
              <a:t>System boundaries are established to define what is inside and what is outside the system.</a:t>
            </a:r>
          </a:p>
          <a:p>
            <a:pPr lvl="1"/>
            <a:r>
              <a:rPr lang="en-US" dirty="0"/>
              <a:t>They show other systems that are used or depend on the system being developed.</a:t>
            </a:r>
          </a:p>
          <a:p>
            <a:r>
              <a:rPr lang="en-US" dirty="0"/>
              <a:t>The position of the system boundary has a profound effect on the system requirements. </a:t>
            </a:r>
          </a:p>
          <a:p>
            <a:r>
              <a:rPr lang="en-US" dirty="0"/>
              <a:t>Defining a system boundary is a political judgment</a:t>
            </a:r>
          </a:p>
          <a:p>
            <a:pPr lvl="1"/>
            <a:r>
              <a:rPr lang="en-US" dirty="0"/>
              <a:t>There may be pressures to develop system boundaries that increase / decrease the influence or workload of different parts of an organization.</a:t>
            </a:r>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10</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2732352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a:t>The context of the </a:t>
            </a:r>
            <a:r>
              <a:rPr lang="en-GB" dirty="0" err="1"/>
              <a:t>Mentcare</a:t>
            </a:r>
            <a:r>
              <a:rPr lang="en-GB" dirty="0"/>
              <a:t> system</a:t>
            </a:r>
            <a:endParaRPr lang="en-US" dirty="0"/>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11</a:t>
            </a:fld>
            <a:endParaRPr lang="en-US"/>
          </a:p>
        </p:txBody>
      </p:sp>
      <p:pic>
        <p:nvPicPr>
          <p:cNvPr id="2" name="Picture 1" descr="5.1 Mentcare context.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5600" y="2057400"/>
            <a:ext cx="5645150" cy="3556000"/>
          </a:xfrm>
          <a:prstGeom prst="rect">
            <a:avLst/>
          </a:prstGeom>
        </p:spPr>
      </p:pic>
      <p:sp>
        <p:nvSpPr>
          <p:cNvPr id="3" name="Date Placeholder 2"/>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2040878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perspective</a:t>
            </a:r>
          </a:p>
        </p:txBody>
      </p:sp>
      <p:sp>
        <p:nvSpPr>
          <p:cNvPr id="4" name="Content Placeholder 3"/>
          <p:cNvSpPr>
            <a:spLocks noGrp="1"/>
          </p:cNvSpPr>
          <p:nvPr>
            <p:ph idx="1"/>
          </p:nvPr>
        </p:nvSpPr>
        <p:spPr/>
        <p:txBody>
          <a:bodyPr/>
          <a:lstStyle/>
          <a:p>
            <a:r>
              <a:rPr lang="en-US" dirty="0"/>
              <a:t>Context models simply show the other systems in the environment, not how the system being developed is used in that environment.</a:t>
            </a:r>
          </a:p>
          <a:p>
            <a:r>
              <a:rPr lang="en-US" dirty="0"/>
              <a:t>Process models reveal how the system being developed is used in broader business processes.</a:t>
            </a:r>
          </a:p>
          <a:p>
            <a:r>
              <a:rPr lang="en-US" dirty="0"/>
              <a:t>UML activity diagrams may be used to define business process models.</a:t>
            </a:r>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12</a:t>
            </a:fld>
            <a:endParaRPr lang="en-US"/>
          </a:p>
        </p:txBody>
      </p:sp>
      <p:sp>
        <p:nvSpPr>
          <p:cNvPr id="3" name="Date Placeholder 2"/>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111312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a:t>Process model of involuntary detention</a:t>
            </a:r>
            <a:r>
              <a:rPr lang="en-GB" dirty="0"/>
              <a:t> </a:t>
            </a:r>
            <a:endParaRPr lang="en-US" dirty="0"/>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13</a:t>
            </a:fld>
            <a:endParaRPr lang="en-US"/>
          </a:p>
        </p:txBody>
      </p:sp>
      <p:pic>
        <p:nvPicPr>
          <p:cNvPr id="2" name="Picture 1" descr="5.2 Detention Proces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600" y="1765299"/>
            <a:ext cx="8331200" cy="4306013"/>
          </a:xfrm>
          <a:prstGeom prst="rect">
            <a:avLst/>
          </a:prstGeom>
        </p:spPr>
      </p:pic>
      <p:sp>
        <p:nvSpPr>
          <p:cNvPr id="3" name="Date Placeholder 2"/>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1558038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43138"/>
            <a:ext cx="8229600" cy="1143000"/>
          </a:xfrm>
        </p:spPr>
        <p:txBody>
          <a:bodyPr/>
          <a:lstStyle/>
          <a:p>
            <a:pPr algn="ctr"/>
            <a:r>
              <a:rPr lang="en-US" dirty="0"/>
              <a:t>Interaction models</a:t>
            </a:r>
          </a:p>
        </p:txBody>
      </p:sp>
      <p:sp>
        <p:nvSpPr>
          <p:cNvPr id="3" name="Footer Placeholder 2"/>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14</a:t>
            </a:fld>
            <a:endParaRPr lang="en-US"/>
          </a:p>
        </p:txBody>
      </p:sp>
      <p:sp>
        <p:nvSpPr>
          <p:cNvPr id="5" name="Date Placeholder 4"/>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19629073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Interaction models</a:t>
            </a:r>
          </a:p>
        </p:txBody>
      </p:sp>
      <p:sp>
        <p:nvSpPr>
          <p:cNvPr id="3" name="Content Placeholder 2"/>
          <p:cNvSpPr>
            <a:spLocks noGrp="1"/>
          </p:cNvSpPr>
          <p:nvPr>
            <p:ph idx="1"/>
          </p:nvPr>
        </p:nvSpPr>
        <p:spPr/>
        <p:txBody>
          <a:bodyPr/>
          <a:lstStyle/>
          <a:p>
            <a:r>
              <a:rPr lang="en-US" dirty="0"/>
              <a:t>Modeling user interaction is important as it helps to identify user requirements. </a:t>
            </a:r>
          </a:p>
          <a:p>
            <a:r>
              <a:rPr lang="en-US" dirty="0"/>
              <a:t>Modeling system-to-system interaction highlights the communication problems that may arise. </a:t>
            </a:r>
          </a:p>
          <a:p>
            <a:r>
              <a:rPr lang="en-US" dirty="0"/>
              <a:t>Modeling component interaction helps us understand if a proposed system structure is likely to deliver the required system performance and dependability.</a:t>
            </a:r>
            <a:r>
              <a:rPr lang="en-GB" dirty="0"/>
              <a:t> </a:t>
            </a:r>
          </a:p>
          <a:p>
            <a:r>
              <a:rPr lang="en-GB" dirty="0"/>
              <a:t>Use case diagrams and sequence diagrams may be used for interaction </a:t>
            </a:r>
            <a:r>
              <a:rPr lang="en-GB" dirty="0" err="1"/>
              <a:t>modeling</a:t>
            </a:r>
            <a:r>
              <a:rPr lang="en-GB" dirty="0"/>
              <a:t>.</a:t>
            </a:r>
          </a:p>
          <a:p>
            <a:endParaRPr lang="en-US" dirty="0"/>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15</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2695422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case modeling</a:t>
            </a:r>
          </a:p>
        </p:txBody>
      </p:sp>
      <p:sp>
        <p:nvSpPr>
          <p:cNvPr id="3" name="Content Placeholder 2"/>
          <p:cNvSpPr>
            <a:spLocks noGrp="1"/>
          </p:cNvSpPr>
          <p:nvPr>
            <p:ph idx="1"/>
          </p:nvPr>
        </p:nvSpPr>
        <p:spPr/>
        <p:txBody>
          <a:bodyPr/>
          <a:lstStyle/>
          <a:p>
            <a:r>
              <a:rPr lang="en-US" dirty="0"/>
              <a:t>Use cases were developed originally to support requirements elicitation and now incorporated into the UML.</a:t>
            </a:r>
          </a:p>
          <a:p>
            <a:r>
              <a:rPr lang="en-US" dirty="0"/>
              <a:t>Each use case represents a discrete task that involves external interaction with a system.</a:t>
            </a:r>
          </a:p>
          <a:p>
            <a:r>
              <a:rPr lang="en-US" dirty="0"/>
              <a:t>Actors in a use case may be people or other systems.</a:t>
            </a:r>
          </a:p>
          <a:p>
            <a:r>
              <a:rPr lang="en-US" dirty="0"/>
              <a:t>Represented </a:t>
            </a:r>
            <a:r>
              <a:rPr lang="en-US" dirty="0" err="1"/>
              <a:t>diagramatically</a:t>
            </a:r>
            <a:r>
              <a:rPr lang="en-US" dirty="0"/>
              <a:t> to provide an overview of the use case and in a more detailed textual form.</a:t>
            </a:r>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16</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3291183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a:t>Transfer-data use case</a:t>
            </a:r>
            <a:r>
              <a:rPr lang="en-GB" dirty="0"/>
              <a:t> </a:t>
            </a:r>
            <a:endParaRPr lang="en-US" dirty="0"/>
          </a:p>
        </p:txBody>
      </p:sp>
      <p:sp>
        <p:nvSpPr>
          <p:cNvPr id="5" name="Content Placeholder 4"/>
          <p:cNvSpPr>
            <a:spLocks noGrp="1"/>
          </p:cNvSpPr>
          <p:nvPr>
            <p:ph idx="1"/>
          </p:nvPr>
        </p:nvSpPr>
        <p:spPr/>
        <p:txBody>
          <a:bodyPr/>
          <a:lstStyle/>
          <a:p>
            <a:r>
              <a:rPr lang="en-US" dirty="0"/>
              <a:t>A use case in the </a:t>
            </a:r>
            <a:r>
              <a:rPr lang="en-US" dirty="0" err="1"/>
              <a:t>Mentcare</a:t>
            </a:r>
            <a:r>
              <a:rPr lang="en-US" dirty="0"/>
              <a:t> system</a:t>
            </a:r>
          </a:p>
        </p:txBody>
      </p:sp>
      <p:sp>
        <p:nvSpPr>
          <p:cNvPr id="7" name="Footer Placeholder 6"/>
          <p:cNvSpPr>
            <a:spLocks noGrp="1"/>
          </p:cNvSpPr>
          <p:nvPr>
            <p:ph type="ftr" sz="quarter" idx="11"/>
          </p:nvPr>
        </p:nvSpPr>
        <p:spPr/>
        <p:txBody>
          <a:bodyPr/>
          <a:lstStyle/>
          <a:p>
            <a:pPr>
              <a:defRPr/>
            </a:pPr>
            <a:r>
              <a:rPr lang="en-US"/>
              <a:t>Chapter 5 System Modeling</a:t>
            </a:r>
          </a:p>
        </p:txBody>
      </p:sp>
      <p:sp>
        <p:nvSpPr>
          <p:cNvPr id="6" name="Slide Number Placeholder 5"/>
          <p:cNvSpPr>
            <a:spLocks noGrp="1"/>
          </p:cNvSpPr>
          <p:nvPr>
            <p:ph type="sldNum" sz="quarter" idx="12"/>
          </p:nvPr>
        </p:nvSpPr>
        <p:spPr/>
        <p:txBody>
          <a:bodyPr/>
          <a:lstStyle/>
          <a:p>
            <a:pPr>
              <a:defRPr/>
            </a:pPr>
            <a:fld id="{DEC9DA09-039A-A841-BA90-58CFCFBF8E01}" type="slidenum">
              <a:rPr lang="en-US" smtClean="0"/>
              <a:pPr>
                <a:defRPr/>
              </a:pPr>
              <a:t>17</a:t>
            </a:fld>
            <a:endParaRPr lang="en-US"/>
          </a:p>
        </p:txBody>
      </p:sp>
      <p:pic>
        <p:nvPicPr>
          <p:cNvPr id="4" name="Picture 3" descr="5.3 UseCase.eps"/>
          <p:cNvPicPr>
            <a:picLocks noChangeAspect="1"/>
          </p:cNvPicPr>
          <p:nvPr/>
        </p:nvPicPr>
        <p:blipFill>
          <a:blip r:embed="rId2"/>
          <a:stretch>
            <a:fillRect/>
          </a:stretch>
        </p:blipFill>
        <p:spPr>
          <a:xfrm>
            <a:off x="866722" y="3259717"/>
            <a:ext cx="7486946" cy="1214863"/>
          </a:xfrm>
          <a:prstGeom prst="rect">
            <a:avLst/>
          </a:prstGeom>
        </p:spPr>
      </p:pic>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4203370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Tabular description of the ‘Transfer data’ use-case</a:t>
            </a:r>
            <a:r>
              <a:rPr lang="en-GB" dirty="0"/>
              <a:t> </a:t>
            </a:r>
            <a:endParaRPr lang="en-US" dirty="0"/>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18</a:t>
            </a:fld>
            <a:endParaRPr lang="en-US"/>
          </a:p>
        </p:txBody>
      </p:sp>
      <p:graphicFrame>
        <p:nvGraphicFramePr>
          <p:cNvPr id="3" name="Table 2"/>
          <p:cNvGraphicFramePr>
            <a:graphicFrameLocks noGrp="1"/>
          </p:cNvGraphicFramePr>
          <p:nvPr>
            <p:extLst/>
          </p:nvPr>
        </p:nvGraphicFramePr>
        <p:xfrm>
          <a:off x="909638" y="1866900"/>
          <a:ext cx="7205662" cy="4051935"/>
        </p:xfrm>
        <a:graphic>
          <a:graphicData uri="http://schemas.openxmlformats.org/drawingml/2006/table">
            <a:tbl>
              <a:tblPr/>
              <a:tblGrid>
                <a:gridCol w="1935162">
                  <a:extLst>
                    <a:ext uri="{9D8B030D-6E8A-4147-A177-3AD203B41FA5}">
                      <a16:colId xmlns:a16="http://schemas.microsoft.com/office/drawing/2014/main" val="20000"/>
                    </a:ext>
                  </a:extLst>
                </a:gridCol>
                <a:gridCol w="5270500">
                  <a:extLst>
                    <a:ext uri="{9D8B030D-6E8A-4147-A177-3AD203B41FA5}">
                      <a16:colId xmlns:a16="http://schemas.microsoft.com/office/drawing/2014/main" val="20001"/>
                    </a:ext>
                  </a:extLst>
                </a:gridCol>
              </a:tblGrid>
              <a:tr h="371475">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charset="0"/>
                        </a:rPr>
                        <a:t>MHC-PMS: Transfer data</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extLst>
                  <a:ext uri="{0D108BD9-81ED-4DB2-BD59-A6C34878D82A}">
                    <a16:rowId xmlns:a16="http://schemas.microsoft.com/office/drawing/2014/main" val="10000"/>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Actors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Medical receptionist, patient records system (PRS)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Description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A receptionist may transfer data from the </a:t>
                      </a:r>
                      <a:r>
                        <a:rPr kumimoji="0" lang="en-GB" sz="1600" b="0" i="0" u="none" strike="noStrike" cap="none" normalizeH="0" baseline="0" dirty="0" err="1">
                          <a:ln>
                            <a:noFill/>
                          </a:ln>
                          <a:solidFill>
                            <a:srgbClr val="000000"/>
                          </a:solidFill>
                          <a:effectLst/>
                          <a:latin typeface="Arial" charset="0"/>
                          <a:ea typeface="Times New Roman" charset="0"/>
                        </a:rPr>
                        <a:t>Mentcase</a:t>
                      </a:r>
                      <a:r>
                        <a:rPr kumimoji="0" lang="en-GB" sz="1600" b="0" i="0" u="none" strike="noStrike" cap="none" normalizeH="0" baseline="0" dirty="0">
                          <a:ln>
                            <a:noFill/>
                          </a:ln>
                          <a:solidFill>
                            <a:srgbClr val="000000"/>
                          </a:solidFill>
                          <a:effectLst/>
                          <a:latin typeface="Arial" charset="0"/>
                          <a:ea typeface="Times New Roman" charset="0"/>
                        </a:rPr>
                        <a:t> system to a general patient record database that is maintained by a health authority. The information transferred may either be updated personal information (address, phone number, etc.) or a summary of the patient’s diagnosis and treatment.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Data</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Patient’s personal information, treatment summary</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Stimulus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User command issued by medical receptionist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Response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Confirmation that PRS has been updated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Comments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The receptionist must have appropriate security permissions to access the patient information and the PRS.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bl>
          </a:graphicData>
        </a:graphic>
      </p:graphicFrame>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1769735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a:t>Use cases in the </a:t>
            </a:r>
            <a:r>
              <a:rPr lang="en-US" dirty="0" err="1"/>
              <a:t>Mentcare</a:t>
            </a:r>
            <a:r>
              <a:rPr lang="en-US" dirty="0"/>
              <a:t> system involving the role ‘Medical Receptionist’</a:t>
            </a:r>
            <a:r>
              <a:rPr lang="en-GB" dirty="0"/>
              <a:t> </a:t>
            </a:r>
            <a:endParaRPr lang="en-US" dirty="0"/>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19</a:t>
            </a:fld>
            <a:endParaRPr lang="en-US"/>
          </a:p>
        </p:txBody>
      </p:sp>
      <p:pic>
        <p:nvPicPr>
          <p:cNvPr id="4" name="Picture 3" descr="5.5 RecepUseCases.eps"/>
          <p:cNvPicPr>
            <a:picLocks noChangeAspect="1"/>
          </p:cNvPicPr>
          <p:nvPr/>
        </p:nvPicPr>
        <p:blipFill>
          <a:blip r:embed="rId2"/>
          <a:stretch>
            <a:fillRect/>
          </a:stretch>
        </p:blipFill>
        <p:spPr>
          <a:xfrm>
            <a:off x="2279650" y="1747838"/>
            <a:ext cx="4451350" cy="4795654"/>
          </a:xfrm>
          <a:prstGeom prst="rect">
            <a:avLst/>
          </a:prstGeom>
        </p:spPr>
      </p:pic>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2333598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covered</a:t>
            </a:r>
          </a:p>
        </p:txBody>
      </p:sp>
      <p:sp>
        <p:nvSpPr>
          <p:cNvPr id="3" name="Content Placeholder 2"/>
          <p:cNvSpPr>
            <a:spLocks noGrp="1"/>
          </p:cNvSpPr>
          <p:nvPr>
            <p:ph idx="1"/>
          </p:nvPr>
        </p:nvSpPr>
        <p:spPr/>
        <p:txBody>
          <a:bodyPr/>
          <a:lstStyle/>
          <a:p>
            <a:r>
              <a:rPr lang="en-US" dirty="0"/>
              <a:t>Context models</a:t>
            </a:r>
            <a:endParaRPr lang="en-GB" dirty="0"/>
          </a:p>
          <a:p>
            <a:r>
              <a:rPr lang="en-US" dirty="0"/>
              <a:t>Interaction models</a:t>
            </a:r>
            <a:endParaRPr lang="en-GB" dirty="0"/>
          </a:p>
          <a:p>
            <a:r>
              <a:rPr lang="en-US" dirty="0"/>
              <a:t>Structural models</a:t>
            </a:r>
            <a:endParaRPr lang="en-GB" dirty="0"/>
          </a:p>
          <a:p>
            <a:r>
              <a:rPr lang="en-US" dirty="0"/>
              <a:t>Behavioral models</a:t>
            </a:r>
            <a:endParaRPr lang="en-GB" dirty="0"/>
          </a:p>
          <a:p>
            <a:r>
              <a:rPr lang="en-US" dirty="0"/>
              <a:t>Model-driven engineering</a:t>
            </a:r>
            <a:r>
              <a:rPr lang="en-GB" dirty="0"/>
              <a:t> </a:t>
            </a:r>
            <a:endParaRPr lang="en-US" dirty="0"/>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38543335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Sequence diagrams</a:t>
            </a:r>
          </a:p>
        </p:txBody>
      </p:sp>
      <p:sp>
        <p:nvSpPr>
          <p:cNvPr id="3" name="Content Placeholder 2"/>
          <p:cNvSpPr>
            <a:spLocks noGrp="1"/>
          </p:cNvSpPr>
          <p:nvPr>
            <p:ph idx="1"/>
          </p:nvPr>
        </p:nvSpPr>
        <p:spPr/>
        <p:txBody>
          <a:bodyPr/>
          <a:lstStyle/>
          <a:p>
            <a:r>
              <a:rPr lang="en-US" dirty="0"/>
              <a:t>Sequence diagrams are part of the UML and are used to model the interactions between the actors and the objects within a system.</a:t>
            </a:r>
          </a:p>
          <a:p>
            <a:r>
              <a:rPr lang="en-US" dirty="0"/>
              <a:t>A sequence diagram shows the sequence of interactions that take place during a particular use case or use case instance.</a:t>
            </a:r>
          </a:p>
          <a:p>
            <a:r>
              <a:rPr lang="en-US" dirty="0"/>
              <a:t>The objects and actors involved are listed along the top of the diagram, with a dotted line drawn vertically from these. </a:t>
            </a:r>
          </a:p>
          <a:p>
            <a:r>
              <a:rPr lang="en-US" dirty="0"/>
              <a:t>Interactions between objects are indicated by annotated arrows.  </a:t>
            </a:r>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20</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19800876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a:t>Sequence diagram for View patient information</a:t>
            </a:r>
            <a:r>
              <a:rPr lang="en-GB" dirty="0"/>
              <a:t> </a:t>
            </a:r>
            <a:endParaRPr lang="en-US" dirty="0"/>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21</a:t>
            </a:fld>
            <a:endParaRPr lang="en-US"/>
          </a:p>
        </p:txBody>
      </p:sp>
      <p:pic>
        <p:nvPicPr>
          <p:cNvPr id="2" name="Picture 1" descr="5.6 ViewInfo Seq Diag.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9400" y="1663698"/>
            <a:ext cx="6201032" cy="4724597"/>
          </a:xfrm>
          <a:prstGeom prst="rect">
            <a:avLst/>
          </a:prstGeom>
        </p:spPr>
      </p:pic>
      <p:sp>
        <p:nvSpPr>
          <p:cNvPr id="3" name="Date Placeholder 2"/>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34066443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756400" y="5213350"/>
            <a:ext cx="2260600" cy="1143000"/>
          </a:xfrm>
        </p:spPr>
        <p:txBody>
          <a:bodyPr/>
          <a:lstStyle/>
          <a:p>
            <a:r>
              <a:rPr lang="en-US" dirty="0"/>
              <a:t>Sequence diagram for Transfer Data</a:t>
            </a:r>
            <a:r>
              <a:rPr lang="en-GB" dirty="0"/>
              <a:t> </a:t>
            </a:r>
            <a:endParaRPr lang="en-US" dirty="0"/>
          </a:p>
        </p:txBody>
      </p:sp>
      <p:sp>
        <p:nvSpPr>
          <p:cNvPr id="6" name="Footer Placeholder 5"/>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22</a:t>
            </a:fld>
            <a:endParaRPr lang="en-US"/>
          </a:p>
        </p:txBody>
      </p:sp>
      <p:pic>
        <p:nvPicPr>
          <p:cNvPr id="2" name="Picture 1" descr="5.7 Transfer Data.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300" y="155574"/>
            <a:ext cx="5988050" cy="6049153"/>
          </a:xfrm>
          <a:prstGeom prst="rect">
            <a:avLst/>
          </a:prstGeom>
        </p:spPr>
      </p:pic>
      <p:sp>
        <p:nvSpPr>
          <p:cNvPr id="3" name="Rectangle 2"/>
          <p:cNvSpPr/>
          <p:nvPr/>
        </p:nvSpPr>
        <p:spPr>
          <a:xfrm>
            <a:off x="368300" y="1231900"/>
            <a:ext cx="7378700" cy="3175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478484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xfrm>
            <a:off x="611188" y="2924175"/>
            <a:ext cx="8229600" cy="927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ID" altLang="en-US">
                <a:latin typeface="Arial" charset="0"/>
                <a:cs typeface="Arial" charset="0"/>
              </a:rPr>
              <a:t>Terima kasih</a:t>
            </a:r>
            <a:endParaRPr lang="en-US" altLang="en-US">
              <a:latin typeface="Arial" charset="0"/>
              <a:cs typeface="Arial" charset="0"/>
            </a:endParaRPr>
          </a:p>
        </p:txBody>
      </p:sp>
    </p:spTree>
    <p:extLst>
      <p:ext uri="{BB962C8B-B14F-4D97-AF65-F5344CB8AC3E}">
        <p14:creationId xmlns:p14="http://schemas.microsoft.com/office/powerpoint/2010/main" val="1501480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modeling</a:t>
            </a:r>
          </a:p>
        </p:txBody>
      </p:sp>
      <p:sp>
        <p:nvSpPr>
          <p:cNvPr id="3" name="Content Placeholder 2"/>
          <p:cNvSpPr>
            <a:spLocks noGrp="1"/>
          </p:cNvSpPr>
          <p:nvPr>
            <p:ph idx="1"/>
          </p:nvPr>
        </p:nvSpPr>
        <p:spPr/>
        <p:txBody>
          <a:bodyPr/>
          <a:lstStyle/>
          <a:p>
            <a:r>
              <a:rPr lang="en-US" dirty="0"/>
              <a:t>System modeling is the process of developing abstract models of a system, with each model presenting a different view or perspective of that system. </a:t>
            </a:r>
          </a:p>
          <a:p>
            <a:r>
              <a:rPr lang="en-US" dirty="0"/>
              <a:t>System modeling has now come to mean representing a system using some kind of graphical notation, which is now almost always based on notations in the Unified Modeling Language (UML). </a:t>
            </a:r>
          </a:p>
          <a:p>
            <a:r>
              <a:rPr lang="en-GB" dirty="0"/>
              <a:t>System modelling helps the analyst to understand the functionality of the system and models are used to communicate with customers.</a:t>
            </a:r>
          </a:p>
          <a:p>
            <a:endParaRPr lang="en-US" dirty="0"/>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3</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1724409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lIns="90487" tIns="44450" rIns="90487" bIns="44450"/>
          <a:lstStyle/>
          <a:p>
            <a:r>
              <a:rPr lang="en-GB" dirty="0"/>
              <a:t>Existing and planned system models</a:t>
            </a:r>
          </a:p>
        </p:txBody>
      </p:sp>
      <p:sp>
        <p:nvSpPr>
          <p:cNvPr id="7171" name="Rectangle 3"/>
          <p:cNvSpPr>
            <a:spLocks noGrp="1" noChangeArrowheads="1"/>
          </p:cNvSpPr>
          <p:nvPr>
            <p:ph idx="1"/>
          </p:nvPr>
        </p:nvSpPr>
        <p:spPr>
          <a:noFill/>
          <a:ln/>
        </p:spPr>
        <p:txBody>
          <a:bodyPr lIns="90487" tIns="44450" rIns="90487" bIns="44450"/>
          <a:lstStyle/>
          <a:p>
            <a:r>
              <a:rPr lang="en-US" sz="2200" dirty="0"/>
              <a:t>Models of the existing system are used during requirements engineering. They help clarify what the existing system does and can be used as a basis for discussing its strengths and weaknesses. These then lead to requirements for the new system.</a:t>
            </a:r>
            <a:endParaRPr lang="en-GB" sz="2200" dirty="0"/>
          </a:p>
          <a:p>
            <a:r>
              <a:rPr lang="en-US" sz="2200" dirty="0"/>
              <a:t>Models of the new system are used during requirements engineering to help explain the proposed requirements to other system stakeholders. Engineers use these models to discuss design proposals and to document the system for implementation. </a:t>
            </a:r>
          </a:p>
          <a:p>
            <a:r>
              <a:rPr lang="en-US" sz="2200" dirty="0"/>
              <a:t>In a model-driven engineering process, it is possible to generate a complete or partial system implementation from the system model.</a:t>
            </a:r>
            <a:r>
              <a:rPr lang="en-US" dirty="0"/>
              <a:t> </a:t>
            </a:r>
            <a:endParaRPr lang="en-GB" dirty="0"/>
          </a:p>
          <a:p>
            <a:endParaRPr lang="en-GB" sz="2000" dirty="0"/>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4</a:t>
            </a:fld>
            <a:endParaRPr lang="en-US"/>
          </a:p>
        </p:txBody>
      </p:sp>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350014468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perspectives</a:t>
            </a:r>
          </a:p>
        </p:txBody>
      </p:sp>
      <p:sp>
        <p:nvSpPr>
          <p:cNvPr id="3" name="Content Placeholder 2"/>
          <p:cNvSpPr>
            <a:spLocks noGrp="1"/>
          </p:cNvSpPr>
          <p:nvPr>
            <p:ph idx="1"/>
          </p:nvPr>
        </p:nvSpPr>
        <p:spPr/>
        <p:txBody>
          <a:bodyPr/>
          <a:lstStyle/>
          <a:p>
            <a:r>
              <a:rPr lang="en-US" dirty="0"/>
              <a:t>An external perspective, where you model the context or environment of the system.</a:t>
            </a:r>
            <a:endParaRPr lang="en-GB" dirty="0"/>
          </a:p>
          <a:p>
            <a:r>
              <a:rPr lang="en-US" dirty="0"/>
              <a:t>An interaction perspective, where you model the interactions between a system and its environment, or between the components of a system.</a:t>
            </a:r>
            <a:endParaRPr lang="en-GB" dirty="0"/>
          </a:p>
          <a:p>
            <a:r>
              <a:rPr lang="en-US" dirty="0"/>
              <a:t>A structural perspective, where you model the organization of a system or the structure of the data that is processed by the system.</a:t>
            </a:r>
            <a:endParaRPr lang="en-GB" dirty="0"/>
          </a:p>
          <a:p>
            <a:r>
              <a:rPr lang="en-US" dirty="0"/>
              <a:t>A behavioral perspective, where you model the dynamic behavior of the system and how it responds to events. </a:t>
            </a:r>
            <a:endParaRPr lang="en-GB" dirty="0"/>
          </a:p>
          <a:p>
            <a:endParaRPr lang="en-US" dirty="0"/>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5</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3907442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UML diagram types</a:t>
            </a:r>
          </a:p>
        </p:txBody>
      </p:sp>
      <p:sp>
        <p:nvSpPr>
          <p:cNvPr id="3" name="Content Placeholder 2"/>
          <p:cNvSpPr>
            <a:spLocks noGrp="1"/>
          </p:cNvSpPr>
          <p:nvPr>
            <p:ph idx="1"/>
          </p:nvPr>
        </p:nvSpPr>
        <p:spPr/>
        <p:txBody>
          <a:bodyPr/>
          <a:lstStyle/>
          <a:p>
            <a:r>
              <a:rPr lang="en-US" dirty="0"/>
              <a:t>Activity diagrams, which show the activities involved in a process or in data processing .</a:t>
            </a:r>
            <a:endParaRPr lang="en-GB" dirty="0"/>
          </a:p>
          <a:p>
            <a:r>
              <a:rPr lang="en-US" dirty="0"/>
              <a:t>Use case diagrams, which show the interactions between a system and its environment. </a:t>
            </a:r>
            <a:endParaRPr lang="en-GB" dirty="0"/>
          </a:p>
          <a:p>
            <a:r>
              <a:rPr lang="en-US" dirty="0"/>
              <a:t>Sequence diagrams, which show interactions between actors and the system and between system components.</a:t>
            </a:r>
            <a:endParaRPr lang="en-GB" dirty="0"/>
          </a:p>
          <a:p>
            <a:r>
              <a:rPr lang="en-US" dirty="0"/>
              <a:t>Class diagrams, which show the object classes in the system and the associations between these classes.</a:t>
            </a:r>
            <a:endParaRPr lang="en-GB" dirty="0"/>
          </a:p>
          <a:p>
            <a:r>
              <a:rPr lang="en-US" dirty="0"/>
              <a:t>State diagrams, which show how the system reacts to internal and external events. </a:t>
            </a:r>
            <a:endParaRPr lang="en-GB" dirty="0"/>
          </a:p>
          <a:p>
            <a:endParaRPr lang="en-US" dirty="0"/>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6</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1592386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of graphical models</a:t>
            </a:r>
          </a:p>
        </p:txBody>
      </p:sp>
      <p:sp>
        <p:nvSpPr>
          <p:cNvPr id="3" name="Content Placeholder 2"/>
          <p:cNvSpPr>
            <a:spLocks noGrp="1"/>
          </p:cNvSpPr>
          <p:nvPr>
            <p:ph idx="1"/>
          </p:nvPr>
        </p:nvSpPr>
        <p:spPr/>
        <p:txBody>
          <a:bodyPr/>
          <a:lstStyle/>
          <a:p>
            <a:r>
              <a:rPr lang="en-US" dirty="0"/>
              <a:t>As a means of facilitating discussion about an existing or proposed system</a:t>
            </a:r>
          </a:p>
          <a:p>
            <a:pPr lvl="1"/>
            <a:r>
              <a:rPr lang="en-US" dirty="0"/>
              <a:t>Incomplete and incorrect models are OK as their role is to support discussion.</a:t>
            </a:r>
            <a:endParaRPr lang="en-GB" dirty="0"/>
          </a:p>
          <a:p>
            <a:r>
              <a:rPr lang="en-US" dirty="0"/>
              <a:t>As a way of documenting an existing system</a:t>
            </a:r>
          </a:p>
          <a:p>
            <a:pPr lvl="1"/>
            <a:r>
              <a:rPr lang="en-US" dirty="0"/>
              <a:t>Models should be an accurate representation of the system but need not be complete.</a:t>
            </a:r>
            <a:endParaRPr lang="en-GB" dirty="0"/>
          </a:p>
          <a:p>
            <a:r>
              <a:rPr lang="en-US" dirty="0"/>
              <a:t>As a detailed system description that can be used to generate a system implementation</a:t>
            </a:r>
          </a:p>
          <a:p>
            <a:pPr lvl="1"/>
            <a:r>
              <a:rPr lang="en-US" dirty="0"/>
              <a:t>Models have to be both correct and complete.</a:t>
            </a:r>
            <a:endParaRPr lang="en-GB" dirty="0"/>
          </a:p>
          <a:p>
            <a:endParaRPr lang="en-US" dirty="0"/>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7</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4110273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93938"/>
            <a:ext cx="8229600" cy="1143000"/>
          </a:xfrm>
        </p:spPr>
        <p:txBody>
          <a:bodyPr/>
          <a:lstStyle/>
          <a:p>
            <a:pPr algn="ctr"/>
            <a:r>
              <a:rPr lang="en-US" dirty="0"/>
              <a:t>Context models</a:t>
            </a:r>
          </a:p>
        </p:txBody>
      </p:sp>
      <p:sp>
        <p:nvSpPr>
          <p:cNvPr id="4" name="Footer Placeholder 3"/>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8</a:t>
            </a:fld>
            <a:endParaRPr lang="en-US"/>
          </a:p>
        </p:txBody>
      </p:sp>
      <p:sp>
        <p:nvSpPr>
          <p:cNvPr id="3" name="Date Placeholder 2"/>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1567857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GB"/>
              <a:t>Context models</a:t>
            </a:r>
          </a:p>
        </p:txBody>
      </p:sp>
      <p:sp>
        <p:nvSpPr>
          <p:cNvPr id="35843" name="Rectangle 3"/>
          <p:cNvSpPr>
            <a:spLocks noGrp="1" noChangeArrowheads="1"/>
          </p:cNvSpPr>
          <p:nvPr>
            <p:ph idx="1"/>
          </p:nvPr>
        </p:nvSpPr>
        <p:spPr/>
        <p:txBody>
          <a:bodyPr/>
          <a:lstStyle/>
          <a:p>
            <a:r>
              <a:rPr lang="en-GB"/>
              <a:t>Context models are used to illustrate the operational context of a system - they show what lies outside the system boundaries.</a:t>
            </a:r>
          </a:p>
          <a:p>
            <a:r>
              <a:rPr lang="en-GB"/>
              <a:t>Social and organisational concerns may affect the decision on where to position system boundaries.</a:t>
            </a:r>
          </a:p>
          <a:p>
            <a:r>
              <a:rPr lang="en-GB"/>
              <a:t>Architectural models show the system and its relationship with other systems.</a:t>
            </a:r>
          </a:p>
        </p:txBody>
      </p:sp>
      <p:sp>
        <p:nvSpPr>
          <p:cNvPr id="5" name="Footer Placeholder 4"/>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9</a:t>
            </a:fld>
            <a:endParaRPr lang="en-US"/>
          </a:p>
        </p:txBody>
      </p:sp>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1377463995"/>
      </p:ext>
    </p:extLst>
  </p:cSld>
  <p:clrMapOvr>
    <a:masterClrMapping/>
  </p:clrMapOvr>
</p:sld>
</file>

<file path=ppt/theme/theme1.xml><?xml version="1.0" encoding="utf-8"?>
<a:theme xmlns:a="http://schemas.openxmlformats.org/drawingml/2006/main" name="0-Blanko-PPT-sesi-2-14 baru">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0-Blanko-PPT-sesi-2-14 baru</Template>
  <TotalTime>26</TotalTime>
  <Words>1140</Words>
  <Application>Microsoft Macintosh PowerPoint</Application>
  <PresentationFormat>On-screen Show (4:3)</PresentationFormat>
  <Paragraphs>152</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Courier New</vt:lpstr>
      <vt:lpstr>Times New Roman</vt:lpstr>
      <vt:lpstr>0-Blanko-PPT-sesi-2-14 baru</vt:lpstr>
      <vt:lpstr>Dr. Fransiskus Adikara, S.Kom, MMSI</vt:lpstr>
      <vt:lpstr>Topics covered</vt:lpstr>
      <vt:lpstr>System modeling</vt:lpstr>
      <vt:lpstr>Existing and planned system models</vt:lpstr>
      <vt:lpstr>System perspectives</vt:lpstr>
      <vt:lpstr>UML diagram types</vt:lpstr>
      <vt:lpstr>Use of graphical models</vt:lpstr>
      <vt:lpstr>Context models</vt:lpstr>
      <vt:lpstr>Context models</vt:lpstr>
      <vt:lpstr>System boundaries</vt:lpstr>
      <vt:lpstr>The context of the Mentcare system</vt:lpstr>
      <vt:lpstr>Process perspective</vt:lpstr>
      <vt:lpstr>Process model of involuntary detention </vt:lpstr>
      <vt:lpstr>Interaction models</vt:lpstr>
      <vt:lpstr>Interaction models</vt:lpstr>
      <vt:lpstr>Use case modeling</vt:lpstr>
      <vt:lpstr>Transfer-data use case </vt:lpstr>
      <vt:lpstr>Tabular description of the ‘Transfer data’ use-case </vt:lpstr>
      <vt:lpstr>Use cases in the Mentcare system involving the role ‘Medical Receptionist’ </vt:lpstr>
      <vt:lpstr>Sequence diagrams</vt:lpstr>
      <vt:lpstr>Sequence diagram for View patient information </vt:lpstr>
      <vt:lpstr>Sequence diagram for Transfer Data </vt:lpstr>
      <vt:lpstr>Terima kasih</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Mulyo.W</dc:creator>
  <cp:lastModifiedBy>Fransiskus Adikara</cp:lastModifiedBy>
  <cp:revision>14</cp:revision>
  <dcterms:created xsi:type="dcterms:W3CDTF">2019-09-13T08:37:31Z</dcterms:created>
  <dcterms:modified xsi:type="dcterms:W3CDTF">2019-09-14T05:31:22Z</dcterms:modified>
</cp:coreProperties>
</file>