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83" r:id="rId2"/>
    <p:sldId id="312" r:id="rId3"/>
    <p:sldId id="291" r:id="rId4"/>
    <p:sldId id="292" r:id="rId5"/>
    <p:sldId id="264" r:id="rId6"/>
    <p:sldId id="265" r:id="rId7"/>
    <p:sldId id="266" r:id="rId8"/>
    <p:sldId id="313" r:id="rId9"/>
    <p:sldId id="301" r:id="rId10"/>
    <p:sldId id="267" r:id="rId11"/>
    <p:sldId id="268" r:id="rId12"/>
    <p:sldId id="293" r:id="rId13"/>
    <p:sldId id="269" r:id="rId14"/>
    <p:sldId id="315" r:id="rId15"/>
    <p:sldId id="294" r:id="rId16"/>
    <p:sldId id="295" r:id="rId17"/>
    <p:sldId id="270" r:id="rId18"/>
    <p:sldId id="271" r:id="rId19"/>
    <p:sldId id="302" r:id="rId20"/>
    <p:sldId id="278" r:id="rId21"/>
    <p:sldId id="272" r:id="rId22"/>
    <p:sldId id="274" r:id="rId23"/>
    <p:sldId id="273" r:id="rId24"/>
    <p:sldId id="277" r:id="rId25"/>
    <p:sldId id="316" r:id="rId26"/>
    <p:sldId id="303" r:id="rId27"/>
    <p:sldId id="304" r:id="rId28"/>
    <p:sldId id="297" r:id="rId29"/>
    <p:sldId id="305" r:id="rId30"/>
    <p:sldId id="275" r:id="rId31"/>
    <p:sldId id="276" r:id="rId32"/>
    <p:sldId id="306" r:id="rId33"/>
    <p:sldId id="317" r:id="rId34"/>
    <p:sldId id="318" r:id="rId35"/>
    <p:sldId id="319" r:id="rId36"/>
    <p:sldId id="314" r:id="rId37"/>
    <p:sldId id="298" r:id="rId38"/>
    <p:sldId id="30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6</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dirty="0">
                <a:latin typeface="Arial" charset="0"/>
                <a:cs typeface="Arial" charset="0"/>
              </a:rPr>
              <a:t>System Modeling 2</a:t>
            </a: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a:t>A generalization hierarchy</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10</a:t>
            </a:fld>
            <a:endParaRPr lang="en-US"/>
          </a:p>
        </p:txBody>
      </p:sp>
      <p:pic>
        <p:nvPicPr>
          <p:cNvPr id="4" name="Picture 3" descr="5.11 GeneralizationHierarchy.eps"/>
          <p:cNvPicPr>
            <a:picLocks noChangeAspect="1"/>
          </p:cNvPicPr>
          <p:nvPr/>
        </p:nvPicPr>
        <p:blipFill>
          <a:blip r:embed="rId2"/>
          <a:stretch>
            <a:fillRect/>
          </a:stretch>
        </p:blipFill>
        <p:spPr>
          <a:xfrm>
            <a:off x="2374900" y="2133600"/>
            <a:ext cx="4495800" cy="32385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62717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A generalization hierarchy with added detail</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4" name="Picture 3" descr="5.12 GeneralisationDetail.eps"/>
          <p:cNvPicPr>
            <a:picLocks noChangeAspect="1"/>
          </p:cNvPicPr>
          <p:nvPr/>
        </p:nvPicPr>
        <p:blipFill>
          <a:blip r:embed="rId2"/>
          <a:stretch>
            <a:fillRect/>
          </a:stretch>
        </p:blipFill>
        <p:spPr>
          <a:xfrm>
            <a:off x="2432049" y="1879600"/>
            <a:ext cx="4576879" cy="37719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83782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 class aggregation models</a:t>
            </a:r>
          </a:p>
        </p:txBody>
      </p:sp>
      <p:sp>
        <p:nvSpPr>
          <p:cNvPr id="25603" name="Rectangle 3"/>
          <p:cNvSpPr>
            <a:spLocks noGrp="1" noChangeArrowheads="1"/>
          </p:cNvSpPr>
          <p:nvPr>
            <p:ph idx="1"/>
          </p:nvPr>
        </p:nvSpPr>
        <p:spPr>
          <a:noFill/>
          <a:ln/>
        </p:spPr>
        <p:txBody>
          <a:bodyPr lIns="90487" tIns="44450" rIns="90487" bIns="44450"/>
          <a:lstStyle/>
          <a:p>
            <a:r>
              <a:rPr lang="en-GB" dirty="0"/>
              <a:t>An aggregation model shows how classes that are collections are composed of other classes.</a:t>
            </a:r>
          </a:p>
          <a:p>
            <a:r>
              <a:rPr lang="en-GB" dirty="0"/>
              <a:t>Aggregation models are similar to the part-of relationship in semantic data models.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6009709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The aggregation association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13</a:t>
            </a:fld>
            <a:endParaRPr lang="en-US"/>
          </a:p>
        </p:txBody>
      </p:sp>
      <p:pic>
        <p:nvPicPr>
          <p:cNvPr id="4" name="Picture 3" descr="5.13 Aggregation.eps"/>
          <p:cNvPicPr>
            <a:picLocks noChangeAspect="1"/>
          </p:cNvPicPr>
          <p:nvPr/>
        </p:nvPicPr>
        <p:blipFill>
          <a:blip r:embed="rId2"/>
          <a:stretch>
            <a:fillRect/>
          </a:stretch>
        </p:blipFill>
        <p:spPr>
          <a:xfrm>
            <a:off x="2425699" y="2540000"/>
            <a:ext cx="4199467" cy="23622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244107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9338"/>
            <a:ext cx="8229600" cy="1143000"/>
          </a:xfrm>
        </p:spPr>
        <p:txBody>
          <a:bodyPr/>
          <a:lstStyle/>
          <a:p>
            <a:pPr algn="ctr"/>
            <a:r>
              <a:rPr lang="en-US" dirty="0"/>
              <a:t>Behavioral models</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14</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575468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models</a:t>
            </a:r>
          </a:p>
        </p:txBody>
      </p:sp>
      <p:sp>
        <p:nvSpPr>
          <p:cNvPr id="3" name="Content Placeholder 2"/>
          <p:cNvSpPr>
            <a:spLocks noGrp="1"/>
          </p:cNvSpPr>
          <p:nvPr>
            <p:ph idx="1"/>
          </p:nvPr>
        </p:nvSpPr>
        <p:spPr/>
        <p:txBody>
          <a:bodyPr/>
          <a:lstStyle/>
          <a:p>
            <a:r>
              <a:rPr lang="en-US" dirty="0"/>
              <a:t>Behavioral models are models of the dynamic behavior of a system as it is executing. They show what happens or what is supposed to happen when a system responds to a stimulus from its environment. </a:t>
            </a:r>
          </a:p>
          <a:p>
            <a:r>
              <a:rPr lang="en-US" dirty="0"/>
              <a:t>You can think of these stimuli as being of two types:</a:t>
            </a:r>
            <a:endParaRPr lang="en-GB" dirty="0"/>
          </a:p>
          <a:p>
            <a:pPr lvl="1"/>
            <a:r>
              <a:rPr lang="en-US" dirty="0">
                <a:solidFill>
                  <a:srgbClr val="FF0000"/>
                </a:solidFill>
              </a:rPr>
              <a:t>Data </a:t>
            </a:r>
            <a:r>
              <a:rPr lang="en-US" dirty="0"/>
              <a:t>Some data arrives that has to be processed by the system.</a:t>
            </a:r>
            <a:endParaRPr lang="en-GB" dirty="0"/>
          </a:p>
          <a:p>
            <a:pPr lvl="1"/>
            <a:r>
              <a:rPr lang="en-US" dirty="0">
                <a:solidFill>
                  <a:srgbClr val="FF0000"/>
                </a:solidFill>
              </a:rPr>
              <a:t>Events </a:t>
            </a:r>
            <a:r>
              <a:rPr lang="en-US" dirty="0"/>
              <a:t>Some event happens that triggers system processing. Events may have associated data, although this is not always the case.</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140964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Data-driven modeling</a:t>
            </a:r>
          </a:p>
        </p:txBody>
      </p:sp>
      <p:sp>
        <p:nvSpPr>
          <p:cNvPr id="3" name="Content Placeholder 2"/>
          <p:cNvSpPr>
            <a:spLocks noGrp="1"/>
          </p:cNvSpPr>
          <p:nvPr>
            <p:ph idx="1"/>
          </p:nvPr>
        </p:nvSpPr>
        <p:spPr/>
        <p:txBody>
          <a:bodyPr/>
          <a:lstStyle/>
          <a:p>
            <a:r>
              <a:rPr lang="en-US" dirty="0"/>
              <a:t>Many business systems are data-processing systems that are primarily driven by data. They are controlled by the data input to the system, with relatively little external event processing. </a:t>
            </a:r>
          </a:p>
          <a:p>
            <a:r>
              <a:rPr lang="en-US" dirty="0"/>
              <a:t>Data-driven models show the sequence of actions involved in processing input data and generating an associated output. </a:t>
            </a:r>
          </a:p>
          <a:p>
            <a:r>
              <a:rPr lang="en-US" dirty="0"/>
              <a:t>They are particularly useful during the analysis of requirements as they can be used to show end-to-end processing in a system.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683236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An activity model of the insulin pump’s operation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17</a:t>
            </a:fld>
            <a:endParaRPr lang="en-US"/>
          </a:p>
        </p:txBody>
      </p:sp>
      <p:pic>
        <p:nvPicPr>
          <p:cNvPr id="4" name="Picture 3" descr="5.14 PumpDFD.eps"/>
          <p:cNvPicPr>
            <a:picLocks noChangeAspect="1"/>
          </p:cNvPicPr>
          <p:nvPr/>
        </p:nvPicPr>
        <p:blipFill>
          <a:blip r:embed="rId2"/>
          <a:stretch>
            <a:fillRect/>
          </a:stretch>
        </p:blipFill>
        <p:spPr>
          <a:xfrm>
            <a:off x="1035049" y="2355850"/>
            <a:ext cx="7215073" cy="245745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198952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a:t>Order processing</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18</a:t>
            </a:fld>
            <a:endParaRPr lang="en-US"/>
          </a:p>
        </p:txBody>
      </p:sp>
      <p:pic>
        <p:nvPicPr>
          <p:cNvPr id="4" name="Picture 3" descr="5.15 OrderSeq.eps"/>
          <p:cNvPicPr>
            <a:picLocks noChangeAspect="1"/>
          </p:cNvPicPr>
          <p:nvPr/>
        </p:nvPicPr>
        <p:blipFill rotWithShape="1">
          <a:blip r:embed="rId2"/>
          <a:srcRect b="13436"/>
          <a:stretch/>
        </p:blipFill>
        <p:spPr>
          <a:xfrm>
            <a:off x="632742" y="1758950"/>
            <a:ext cx="7393658" cy="423545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663551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modeling</a:t>
            </a:r>
          </a:p>
        </p:txBody>
      </p:sp>
      <p:sp>
        <p:nvSpPr>
          <p:cNvPr id="5" name="Content Placeholder 4"/>
          <p:cNvSpPr>
            <a:spLocks noGrp="1"/>
          </p:cNvSpPr>
          <p:nvPr>
            <p:ph idx="1"/>
          </p:nvPr>
        </p:nvSpPr>
        <p:spPr/>
        <p:txBody>
          <a:bodyPr/>
          <a:lstStyle/>
          <a:p>
            <a:r>
              <a:rPr lang="en-US" dirty="0"/>
              <a:t>Real-time systems are often event-driven, with minimal data processing. For example, a landline phone switching system responds to events such as ‘receiver off hook’ by</a:t>
            </a:r>
            <a:r>
              <a:rPr lang="en-GB" dirty="0"/>
              <a:t> </a:t>
            </a:r>
            <a:r>
              <a:rPr lang="en-US" dirty="0"/>
              <a:t>generating a dial tone.</a:t>
            </a:r>
            <a:r>
              <a:rPr lang="en-GB" dirty="0"/>
              <a:t> </a:t>
            </a:r>
            <a:endParaRPr lang="en-US" dirty="0"/>
          </a:p>
          <a:p>
            <a:r>
              <a:rPr lang="en-US" dirty="0"/>
              <a:t>Event-driven modeling shows how a system responds to external and internal events. </a:t>
            </a:r>
          </a:p>
          <a:p>
            <a:r>
              <a:rPr lang="en-US" dirty="0"/>
              <a:t>It is based on the assumption that a system has a finite number of states and that events (stimuli) may cause a transition from one state to another.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23236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1143000"/>
          </a:xfrm>
        </p:spPr>
        <p:txBody>
          <a:bodyPr/>
          <a:lstStyle/>
          <a:p>
            <a:pPr algn="ctr"/>
            <a:r>
              <a:rPr lang="en-US" dirty="0"/>
              <a:t>Structural models</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71724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a:t>These model the behaviour of the system in response to external and internal events.</a:t>
            </a:r>
          </a:p>
          <a:p>
            <a:r>
              <a:rPr lang="en-GB" sz="2400"/>
              <a:t>They show the system’s responses to stimuli so are often used for modelling real-time systems.</a:t>
            </a:r>
          </a:p>
          <a:p>
            <a:r>
              <a:rPr lang="en-GB" sz="2400"/>
              <a:t>State machine models show system states as nodes and events as arcs between these nodes. When an event occurs, the system moves from one state to another.</a:t>
            </a:r>
          </a:p>
          <a:p>
            <a:r>
              <a:rPr lang="en-GB" sz="2400"/>
              <a:t>Statecharts are an integral part of the UML and are used to represent state machine models.</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93142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t>State diagram of a microwave oven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21</a:t>
            </a:fld>
            <a:endParaRPr lang="en-US"/>
          </a:p>
        </p:txBody>
      </p:sp>
      <p:pic>
        <p:nvPicPr>
          <p:cNvPr id="4" name="Picture 3" descr="5.16 MWOvenStateDiag.eps"/>
          <p:cNvPicPr>
            <a:picLocks noChangeAspect="1"/>
          </p:cNvPicPr>
          <p:nvPr/>
        </p:nvPicPr>
        <p:blipFill>
          <a:blip r:embed="rId2"/>
          <a:stretch>
            <a:fillRect/>
          </a:stretch>
        </p:blipFill>
        <p:spPr>
          <a:xfrm>
            <a:off x="1276349" y="1689100"/>
            <a:ext cx="7086461" cy="43053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998547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t>Microwave oven operation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22</a:t>
            </a:fld>
            <a:endParaRPr lang="en-US"/>
          </a:p>
        </p:txBody>
      </p:sp>
      <p:pic>
        <p:nvPicPr>
          <p:cNvPr id="4" name="Picture 3" descr="5.18 Operate-state-mc.eps"/>
          <p:cNvPicPr>
            <a:picLocks noChangeAspect="1"/>
          </p:cNvPicPr>
          <p:nvPr/>
        </p:nvPicPr>
        <p:blipFill>
          <a:blip r:embed="rId2"/>
          <a:stretch>
            <a:fillRect/>
          </a:stretch>
        </p:blipFill>
        <p:spPr>
          <a:xfrm>
            <a:off x="2228850" y="1746250"/>
            <a:ext cx="5048250" cy="405765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2322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t>States and stimuli for the microwave oven (a)</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23</a:t>
            </a:fld>
            <a:endParaRPr lang="en-US"/>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extLst>
                    <a:ext uri="{9D8B030D-6E8A-4147-A177-3AD203B41FA5}">
                      <a16:colId xmlns:a16="http://schemas.microsoft.com/office/drawing/2014/main" val="20000"/>
                    </a:ext>
                  </a:extLst>
                </a:gridCol>
                <a:gridCol w="6273800">
                  <a:extLst>
                    <a:ext uri="{9D8B030D-6E8A-4147-A177-3AD203B41FA5}">
                      <a16:colId xmlns:a16="http://schemas.microsoft.com/office/drawing/2014/main" val="20001"/>
                    </a:ext>
                  </a:extLst>
                </a:gridCol>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State</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rgbClr val="000000"/>
                          </a:solidFill>
                          <a:effectLst/>
                          <a:latin typeface="Arial" charset="0"/>
                          <a:ea typeface="Times New Roman" charset="0"/>
                        </a:rPr>
                        <a:t>Description</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Waiting</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093569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a:t>States and stimuli for the microwave oven (</a:t>
            </a:r>
            <a:r>
              <a:rPr lang="en-US" dirty="0" err="1"/>
              <a:t>b</a:t>
            </a:r>
            <a:r>
              <a:rPr lang="en-US" dirty="0"/>
              <a:t>)</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24</a:t>
            </a:fld>
            <a:endParaRPr lang="en-US"/>
          </a:p>
        </p:txBody>
      </p:sp>
      <p:graphicFrame>
        <p:nvGraphicFramePr>
          <p:cNvPr id="3" name="Table 2"/>
          <p:cNvGraphicFramePr>
            <a:graphicFrameLocks noGrp="1"/>
          </p:cNvGraphicFramePr>
          <p:nvPr/>
        </p:nvGraphicFramePr>
        <p:xfrm>
          <a:off x="1419482" y="1841500"/>
          <a:ext cx="6330950" cy="3760470"/>
        </p:xfrm>
        <a:graphic>
          <a:graphicData uri="http://schemas.openxmlformats.org/drawingml/2006/table">
            <a:tbl>
              <a:tblPr/>
              <a:tblGrid>
                <a:gridCol w="1841500">
                  <a:extLst>
                    <a:ext uri="{9D8B030D-6E8A-4147-A177-3AD203B41FA5}">
                      <a16:colId xmlns:a16="http://schemas.microsoft.com/office/drawing/2014/main" val="20000"/>
                    </a:ext>
                  </a:extLst>
                </a:gridCol>
                <a:gridCol w="4489450">
                  <a:extLst>
                    <a:ext uri="{9D8B030D-6E8A-4147-A177-3AD203B41FA5}">
                      <a16:colId xmlns:a16="http://schemas.microsoft.com/office/drawing/2014/main" val="20001"/>
                    </a:ext>
                  </a:extLst>
                </a:gridCol>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Stimulus</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Description</a:t>
                      </a: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Half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479920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8238"/>
            <a:ext cx="8229600" cy="1143000"/>
          </a:xfrm>
        </p:spPr>
        <p:txBody>
          <a:bodyPr/>
          <a:lstStyle/>
          <a:p>
            <a:pPr algn="ctr"/>
            <a:r>
              <a:rPr lang="en-US" dirty="0"/>
              <a:t>Model-driven engineering</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25</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913994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Model-driven engineering</a:t>
            </a:r>
          </a:p>
        </p:txBody>
      </p:sp>
      <p:sp>
        <p:nvSpPr>
          <p:cNvPr id="5" name="Content Placeholder 4"/>
          <p:cNvSpPr>
            <a:spLocks noGrp="1"/>
          </p:cNvSpPr>
          <p:nvPr>
            <p:ph idx="1"/>
          </p:nvPr>
        </p:nvSpPr>
        <p:spPr/>
        <p:txBody>
          <a:bodyPr/>
          <a:lstStyle/>
          <a:p>
            <a:r>
              <a:rPr lang="en-US" dirty="0"/>
              <a:t>Model-driven engineering (MDE) is an approach to software development where models rather than programs are the principal outputs of the development process. </a:t>
            </a:r>
          </a:p>
          <a:p>
            <a:r>
              <a:rPr lang="en-US" dirty="0"/>
              <a:t>The programs that execute on a hardware/software platform are then generated automatically from the models. </a:t>
            </a:r>
          </a:p>
          <a:p>
            <a:r>
              <a:rPr lang="en-US" dirty="0"/>
              <a:t>Proponents of MDE argue that this raises the level of abstraction in software engineering so that engineers no longer have to be concerned with programming language details or the specifics of execution platforms.</a:t>
            </a:r>
            <a:r>
              <a:rPr lang="en-GB" dirty="0"/>
              <a:t> </a:t>
            </a:r>
            <a:endParaRPr lang="en-US" dirty="0"/>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97094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 of model-driven engineering</a:t>
            </a:r>
          </a:p>
        </p:txBody>
      </p:sp>
      <p:sp>
        <p:nvSpPr>
          <p:cNvPr id="3" name="Content Placeholder 2"/>
          <p:cNvSpPr>
            <a:spLocks noGrp="1"/>
          </p:cNvSpPr>
          <p:nvPr>
            <p:ph idx="1"/>
          </p:nvPr>
        </p:nvSpPr>
        <p:spPr/>
        <p:txBody>
          <a:bodyPr/>
          <a:lstStyle/>
          <a:p>
            <a:r>
              <a:rPr lang="en-US" dirty="0"/>
              <a:t>Model-driven engineering is still at an early stage of development, and it is unclear whether or not it will have a significant effect on software engineering practice.</a:t>
            </a:r>
            <a:r>
              <a:rPr lang="en-GB" dirty="0"/>
              <a:t> </a:t>
            </a:r>
          </a:p>
          <a:p>
            <a:r>
              <a:rPr lang="en-GB" dirty="0"/>
              <a:t>Pros</a:t>
            </a:r>
          </a:p>
          <a:p>
            <a:pPr lvl="1"/>
            <a:r>
              <a:rPr lang="en-GB" dirty="0"/>
              <a:t>Allows systems to be considered at higher levels of abstraction</a:t>
            </a:r>
          </a:p>
          <a:p>
            <a:pPr lvl="1"/>
            <a:r>
              <a:rPr lang="en-GB" dirty="0"/>
              <a:t>Generating code automatically means that it is cheaper to adapt systems to new platforms.</a:t>
            </a:r>
          </a:p>
          <a:p>
            <a:r>
              <a:rPr lang="en-GB" dirty="0"/>
              <a:t>Cons</a:t>
            </a:r>
          </a:p>
          <a:p>
            <a:pPr lvl="1"/>
            <a:r>
              <a:rPr lang="en-GB" dirty="0"/>
              <a:t>Models for abstraction and not necessarily right for implementation.</a:t>
            </a:r>
          </a:p>
          <a:p>
            <a:pPr lvl="1"/>
            <a:r>
              <a:rPr lang="en-GB" dirty="0"/>
              <a:t>Savings from generating code may be outweighed by the costs of developing translators for new platforms.</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928101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driven architecture</a:t>
            </a:r>
          </a:p>
        </p:txBody>
      </p:sp>
      <p:sp>
        <p:nvSpPr>
          <p:cNvPr id="5" name="Content Placeholder 4"/>
          <p:cNvSpPr>
            <a:spLocks noGrp="1"/>
          </p:cNvSpPr>
          <p:nvPr>
            <p:ph idx="1"/>
          </p:nvPr>
        </p:nvSpPr>
        <p:spPr/>
        <p:txBody>
          <a:bodyPr/>
          <a:lstStyle/>
          <a:p>
            <a:r>
              <a:rPr lang="en-US" dirty="0"/>
              <a:t>Model-driven architecture (MDA) was the precursor of more general model-driven engineering</a:t>
            </a:r>
          </a:p>
          <a:p>
            <a:r>
              <a:rPr lang="en-US" dirty="0"/>
              <a:t>MDA is a model-focused approach to software design and implementation that uses a subset of UML models to describe a system. </a:t>
            </a:r>
          </a:p>
          <a:p>
            <a:r>
              <a:rPr lang="en-US" dirty="0"/>
              <a:t>Models at different levels of abstraction are created. From a high-level, platform independent model, it is possible, in principle, to generate a working program without manual intervention.</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823777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model</a:t>
            </a:r>
          </a:p>
        </p:txBody>
      </p:sp>
      <p:sp>
        <p:nvSpPr>
          <p:cNvPr id="3" name="Content Placeholder 2"/>
          <p:cNvSpPr>
            <a:spLocks noGrp="1"/>
          </p:cNvSpPr>
          <p:nvPr>
            <p:ph idx="1"/>
          </p:nvPr>
        </p:nvSpPr>
        <p:spPr>
          <a:xfrm>
            <a:off x="457200" y="1536700"/>
            <a:ext cx="8229600" cy="4525963"/>
          </a:xfrm>
        </p:spPr>
        <p:txBody>
          <a:bodyPr/>
          <a:lstStyle/>
          <a:p>
            <a:r>
              <a:rPr lang="en-US" dirty="0"/>
              <a:t>A computation independent model (CIM) </a:t>
            </a:r>
          </a:p>
          <a:p>
            <a:pPr lvl="1"/>
            <a:r>
              <a:rPr lang="en-US" dirty="0"/>
              <a:t>These model the important domain abstractions used in a system. </a:t>
            </a:r>
            <a:r>
              <a:rPr lang="en-US" dirty="0" err="1"/>
              <a:t>CIMs</a:t>
            </a:r>
            <a:r>
              <a:rPr lang="en-US" dirty="0"/>
              <a:t> are sometimes called domain models. </a:t>
            </a:r>
          </a:p>
          <a:p>
            <a:r>
              <a:rPr lang="en-US" dirty="0"/>
              <a:t>A platform independent model (PIM) </a:t>
            </a:r>
          </a:p>
          <a:p>
            <a:pPr lvl="1"/>
            <a:r>
              <a:rPr lang="en-US" dirty="0"/>
              <a:t>These model the operation of the system without reference to its implementation. The PIM is usually described using UML models that show the static system structure and how it responds to external and internal events.</a:t>
            </a:r>
          </a:p>
          <a:p>
            <a:r>
              <a:rPr lang="en-US" dirty="0"/>
              <a:t>Platform specific models (PSM) </a:t>
            </a:r>
          </a:p>
          <a:p>
            <a:pPr lvl="1"/>
            <a:r>
              <a:rPr lang="en-US" dirty="0"/>
              <a:t>These are transformations of the platform-independent model with a separate PSM for each application platform. In principle, there may be layers of PSM, with each layer adding some platform-specific detail.</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77486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models</a:t>
            </a:r>
          </a:p>
        </p:txBody>
      </p:sp>
      <p:sp>
        <p:nvSpPr>
          <p:cNvPr id="3" name="Content Placeholder 2"/>
          <p:cNvSpPr>
            <a:spLocks noGrp="1"/>
          </p:cNvSpPr>
          <p:nvPr>
            <p:ph idx="1"/>
          </p:nvPr>
        </p:nvSpPr>
        <p:spPr/>
        <p:txBody>
          <a:bodyPr/>
          <a:lstStyle/>
          <a:p>
            <a:r>
              <a:rPr lang="en-US" dirty="0"/>
              <a:t>Structural models of software display the organization of a system in terms of the components that make up that system and their relationships. </a:t>
            </a:r>
          </a:p>
          <a:p>
            <a:r>
              <a:rPr lang="en-US" dirty="0"/>
              <a:t>Structural models may be static models, which show the structure of the system design, or dynamic models, which show the organization of the system when it is executing. </a:t>
            </a:r>
          </a:p>
          <a:p>
            <a:r>
              <a:rPr lang="en-US" dirty="0"/>
              <a:t>You create structural models of a system when you are discussing and designing the system architecture.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907770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a:t>MDA transformations</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30</a:t>
            </a:fld>
            <a:endParaRPr lang="en-US"/>
          </a:p>
        </p:txBody>
      </p:sp>
      <p:pic>
        <p:nvPicPr>
          <p:cNvPr id="4" name="Picture 3" descr="5.19 MDA-Transformations.eps"/>
          <p:cNvPicPr>
            <a:picLocks noChangeAspect="1"/>
          </p:cNvPicPr>
          <p:nvPr/>
        </p:nvPicPr>
        <p:blipFill>
          <a:blip r:embed="rId2"/>
          <a:stretch>
            <a:fillRect/>
          </a:stretch>
        </p:blipFill>
        <p:spPr>
          <a:xfrm>
            <a:off x="1365250" y="2273300"/>
            <a:ext cx="6789738" cy="28067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614952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a:t>Multiple platform-specific models </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pic>
        <p:nvPicPr>
          <p:cNvPr id="4" name="Picture 3" descr="5.20 Multiple PSMs.eps"/>
          <p:cNvPicPr>
            <a:picLocks noChangeAspect="1"/>
          </p:cNvPicPr>
          <p:nvPr/>
        </p:nvPicPr>
        <p:blipFill>
          <a:blip r:embed="rId2"/>
          <a:stretch>
            <a:fillRect/>
          </a:stretch>
        </p:blipFill>
        <p:spPr>
          <a:xfrm>
            <a:off x="857250" y="2438400"/>
            <a:ext cx="7117940" cy="25146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499545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MDA</a:t>
            </a:r>
          </a:p>
        </p:txBody>
      </p:sp>
      <p:sp>
        <p:nvSpPr>
          <p:cNvPr id="5" name="Content Placeholder 4"/>
          <p:cNvSpPr>
            <a:spLocks noGrp="1"/>
          </p:cNvSpPr>
          <p:nvPr>
            <p:ph idx="1"/>
          </p:nvPr>
        </p:nvSpPr>
        <p:spPr/>
        <p:txBody>
          <a:bodyPr/>
          <a:lstStyle/>
          <a:p>
            <a:r>
              <a:rPr lang="en-US" dirty="0"/>
              <a:t>The developers of MDA claim that it is intended to support an iterative approach to development and so can be used within agile methods. </a:t>
            </a:r>
          </a:p>
          <a:p>
            <a:r>
              <a:rPr lang="en-US" dirty="0"/>
              <a:t>The notion of extensive up-front modeling contradicts the fundamental ideas in the agile manifesto and I suspect that few agile developers feel comfortable with model-driven engineering.  </a:t>
            </a:r>
          </a:p>
          <a:p>
            <a:r>
              <a:rPr lang="en-US" dirty="0"/>
              <a:t>If transformations can be completely automated and a complete program generated from a PIM, then, in principle, MDA could be used in an agile development process as no separate coding would be required.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32</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089159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Adoption of MDA</a:t>
            </a:r>
          </a:p>
        </p:txBody>
      </p:sp>
      <p:sp>
        <p:nvSpPr>
          <p:cNvPr id="3" name="Content Placeholder 2"/>
          <p:cNvSpPr>
            <a:spLocks noGrp="1"/>
          </p:cNvSpPr>
          <p:nvPr>
            <p:ph idx="1"/>
          </p:nvPr>
        </p:nvSpPr>
        <p:spPr/>
        <p:txBody>
          <a:bodyPr/>
          <a:lstStyle/>
          <a:p>
            <a:r>
              <a:rPr lang="en-US" dirty="0"/>
              <a:t>A range of factors has limited the adoption of MDE/MDA</a:t>
            </a:r>
          </a:p>
          <a:p>
            <a:r>
              <a:rPr lang="en-US" dirty="0"/>
              <a:t>Specialized tool support is required to convert models from one level to another</a:t>
            </a:r>
          </a:p>
          <a:p>
            <a:r>
              <a:rPr lang="en-US" dirty="0"/>
              <a:t>There is limited tool availability and organizations may require tool adaptation and </a:t>
            </a:r>
            <a:r>
              <a:rPr lang="en-US" dirty="0" err="1"/>
              <a:t>customisation</a:t>
            </a:r>
            <a:r>
              <a:rPr lang="en-US" dirty="0"/>
              <a:t> to their environment</a:t>
            </a:r>
          </a:p>
          <a:p>
            <a:r>
              <a:rPr lang="en-US" dirty="0"/>
              <a:t>For the long-lifetime systems developed using MDA, companies are reluctant to develop their own tools or rely on small companies that may go out of business</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33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12032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Adoption of MDA</a:t>
            </a:r>
          </a:p>
        </p:txBody>
      </p:sp>
      <p:sp>
        <p:nvSpPr>
          <p:cNvPr id="3" name="Content Placeholder 2"/>
          <p:cNvSpPr>
            <a:spLocks noGrp="1"/>
          </p:cNvSpPr>
          <p:nvPr>
            <p:ph idx="1"/>
          </p:nvPr>
        </p:nvSpPr>
        <p:spPr/>
        <p:txBody>
          <a:bodyPr/>
          <a:lstStyle/>
          <a:p>
            <a:r>
              <a:rPr lang="en-US" dirty="0"/>
              <a:t>Models are a good way of facilitating discussions about a software design. </a:t>
            </a:r>
            <a:r>
              <a:rPr lang="en-US" dirty="0" err="1"/>
              <a:t>Howeverthe</a:t>
            </a:r>
            <a:r>
              <a:rPr lang="en-US" dirty="0"/>
              <a:t> abstractions that are useful for discussions may not be the right abstractions for implementation. </a:t>
            </a:r>
          </a:p>
          <a:p>
            <a:r>
              <a:rPr lang="en-US" dirty="0"/>
              <a:t>For most complex systems, implementation is not the major problem – requirements engineering, security and dependability, integration with legacy systems and testing are all more significant. </a:t>
            </a:r>
          </a:p>
          <a:p>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34</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411331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Adoption of MDA</a:t>
            </a:r>
          </a:p>
        </p:txBody>
      </p:sp>
      <p:sp>
        <p:nvSpPr>
          <p:cNvPr id="3" name="Content Placeholder 2"/>
          <p:cNvSpPr>
            <a:spLocks noGrp="1"/>
          </p:cNvSpPr>
          <p:nvPr>
            <p:ph idx="1"/>
          </p:nvPr>
        </p:nvSpPr>
        <p:spPr/>
        <p:txBody>
          <a:bodyPr/>
          <a:lstStyle/>
          <a:p>
            <a:r>
              <a:rPr lang="en-US" dirty="0"/>
              <a:t>The arguments for platform-independence are only valid for large, long-lifetime systems. For software products and information systems, the savings from the use of MDA are likely to be outweighed by the costs of its introduction and tooling.</a:t>
            </a:r>
            <a:endParaRPr lang="en-GB" dirty="0"/>
          </a:p>
          <a:p>
            <a:r>
              <a:rPr lang="en-GB" dirty="0"/>
              <a:t>The widespread adoption of agile methods over the same period that MDA was evolving has diverted attention away from model-driven approaches.</a:t>
            </a:r>
          </a:p>
          <a:p>
            <a:endParaRPr lang="en-US" dirty="0"/>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35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0893119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5" name="Content Placeholder 4"/>
          <p:cNvSpPr>
            <a:spLocks noGrp="1"/>
          </p:cNvSpPr>
          <p:nvPr>
            <p:ph idx="1"/>
          </p:nvPr>
        </p:nvSpPr>
        <p:spPr/>
        <p:txBody>
          <a:bodyPr/>
          <a:lstStyle/>
          <a:p>
            <a:r>
              <a:rPr lang="en-GB" sz="2000" dirty="0"/>
              <a:t>A model is an abstract view of a system that ignores system details. Complementary system models can be developed to show the system’s context, interactions, structure and </a:t>
            </a:r>
            <a:r>
              <a:rPr lang="en-GB" sz="2000" dirty="0" err="1"/>
              <a:t>behavior</a:t>
            </a:r>
            <a:r>
              <a:rPr lang="en-GB" sz="2000" dirty="0"/>
              <a:t>.</a:t>
            </a:r>
          </a:p>
          <a:p>
            <a:r>
              <a:rPr lang="en-GB" sz="2000" dirty="0"/>
              <a:t>Context models show how a system that is being </a:t>
            </a:r>
            <a:r>
              <a:rPr lang="en-US" sz="2000" dirty="0"/>
              <a:t>modeled is positioned in an environment with other systems and processes. </a:t>
            </a:r>
            <a:endParaRPr lang="en-GB" sz="2000" dirty="0"/>
          </a:p>
          <a:p>
            <a:r>
              <a:rPr lang="en-US" sz="2000" dirty="0"/>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a:p>
          <a:p>
            <a:r>
              <a:rPr lang="en-US" sz="2000" dirty="0"/>
              <a:t>Structural models show the organization and architecture of a system. Class diagrams are used to define the static structure of classes in a system and their associations.</a:t>
            </a:r>
            <a:endParaRPr lang="en-GB" sz="2000" dirty="0"/>
          </a:p>
          <a:p>
            <a:endParaRPr lang="en-US" dirty="0"/>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199438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p>
        </p:txBody>
      </p:sp>
      <p:sp>
        <p:nvSpPr>
          <p:cNvPr id="5" name="Content Placeholder 4"/>
          <p:cNvSpPr>
            <a:spLocks noGrp="1"/>
          </p:cNvSpPr>
          <p:nvPr>
            <p:ph idx="1"/>
          </p:nvPr>
        </p:nvSpPr>
        <p:spPr/>
        <p:txBody>
          <a:bodyPr/>
          <a:lstStyle/>
          <a:p>
            <a:r>
              <a:rPr lang="en-US" sz="2200" dirty="0"/>
              <a:t>Behavioral models are used to describe the dynamic behavior of an executing system. This behavior can be modeled from the perspective of the data processed by the system, or by the events that stimulate responses from a system.</a:t>
            </a:r>
            <a:endParaRPr lang="en-GB" sz="2200" dirty="0"/>
          </a:p>
          <a:p>
            <a:r>
              <a:rPr lang="en-US" sz="2200" dirty="0"/>
              <a:t>Activity diagrams may be used to model the processing of data, where each activity represents one process step.</a:t>
            </a:r>
            <a:endParaRPr lang="en-GB" sz="2200" dirty="0"/>
          </a:p>
          <a:p>
            <a:r>
              <a:rPr lang="en-US" sz="2200" dirty="0"/>
              <a:t>State diagrams are used to model a system’s behavior in response to internal or external events. </a:t>
            </a:r>
            <a:endParaRPr lang="en-GB" sz="2200" dirty="0"/>
          </a:p>
          <a:p>
            <a:r>
              <a:rPr lang="en-US" sz="2200" dirty="0"/>
              <a:t>Model-driven engineering is an approach to software development in which a system is represented as a set of models that can be automatically transformed to executable code. </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37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7776577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diagrams</a:t>
            </a:r>
          </a:p>
        </p:txBody>
      </p:sp>
      <p:sp>
        <p:nvSpPr>
          <p:cNvPr id="3" name="Content Placeholder 2"/>
          <p:cNvSpPr>
            <a:spLocks noGrp="1"/>
          </p:cNvSpPr>
          <p:nvPr>
            <p:ph idx="1"/>
          </p:nvPr>
        </p:nvSpPr>
        <p:spPr/>
        <p:txBody>
          <a:bodyPr/>
          <a:lstStyle/>
          <a:p>
            <a:r>
              <a:rPr lang="en-US" dirty="0"/>
              <a:t>Class diagrams are used when developing an object-oriented system model to show the classes in a system and the associations between these classes. </a:t>
            </a:r>
          </a:p>
          <a:p>
            <a:r>
              <a:rPr lang="en-US" dirty="0"/>
              <a:t>An object class can be thought of as a general definition of one kind of system object. </a:t>
            </a:r>
          </a:p>
          <a:p>
            <a:r>
              <a:rPr lang="en-US" dirty="0"/>
              <a:t>An association is a link between classes that indicates that there is some relationship between these classes.</a:t>
            </a:r>
            <a:r>
              <a:rPr lang="en-GB" dirty="0"/>
              <a:t> </a:t>
            </a:r>
          </a:p>
          <a:p>
            <a:r>
              <a:rPr lang="en-US" dirty="0"/>
              <a:t>When you are developing models during the early stages of the software engineering process, objects represent something in the real world, such as a patient, a prescription, doctor, etc.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80309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UML classes and association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a:t>
            </a:fld>
            <a:endParaRPr lang="en-US"/>
          </a:p>
        </p:txBody>
      </p:sp>
      <p:pic>
        <p:nvPicPr>
          <p:cNvPr id="4" name="Picture 3" descr="5.8 ClassAssoc.eps"/>
          <p:cNvPicPr>
            <a:picLocks noChangeAspect="1"/>
          </p:cNvPicPr>
          <p:nvPr/>
        </p:nvPicPr>
        <p:blipFill>
          <a:blip r:embed="rId2"/>
          <a:stretch>
            <a:fillRect/>
          </a:stretch>
        </p:blipFill>
        <p:spPr>
          <a:xfrm>
            <a:off x="2076449" y="3060700"/>
            <a:ext cx="5312019" cy="95250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59502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Classes and associations in the MHC-PMS </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6</a:t>
            </a:fld>
            <a:endParaRPr lang="en-US"/>
          </a:p>
        </p:txBody>
      </p:sp>
      <p:pic>
        <p:nvPicPr>
          <p:cNvPr id="4" name="Picture 3" descr="5.9 MHCPMS-classes.eps"/>
          <p:cNvPicPr>
            <a:picLocks noChangeAspect="1"/>
          </p:cNvPicPr>
          <p:nvPr/>
        </p:nvPicPr>
        <p:blipFill>
          <a:blip r:embed="rId2"/>
          <a:stretch>
            <a:fillRect/>
          </a:stretch>
        </p:blipFill>
        <p:spPr>
          <a:xfrm>
            <a:off x="1073149" y="1746249"/>
            <a:ext cx="6677283" cy="4477707"/>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88250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The Consultation class</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7</a:t>
            </a:fld>
            <a:endParaRPr lang="en-US"/>
          </a:p>
        </p:txBody>
      </p:sp>
      <p:pic>
        <p:nvPicPr>
          <p:cNvPr id="4" name="Picture 3" descr="5.10 Consultation Class.eps"/>
          <p:cNvPicPr>
            <a:picLocks noChangeAspect="1"/>
          </p:cNvPicPr>
          <p:nvPr/>
        </p:nvPicPr>
        <p:blipFill>
          <a:blip r:embed="rId2"/>
          <a:stretch>
            <a:fillRect/>
          </a:stretch>
        </p:blipFill>
        <p:spPr>
          <a:xfrm>
            <a:off x="3263900" y="1727199"/>
            <a:ext cx="2654300" cy="4550229"/>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23722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Generalization</a:t>
            </a:r>
          </a:p>
        </p:txBody>
      </p:sp>
      <p:sp>
        <p:nvSpPr>
          <p:cNvPr id="5" name="Content Placeholder 4"/>
          <p:cNvSpPr>
            <a:spLocks noGrp="1"/>
          </p:cNvSpPr>
          <p:nvPr>
            <p:ph idx="1"/>
          </p:nvPr>
        </p:nvSpPr>
        <p:spPr/>
        <p:txBody>
          <a:bodyPr/>
          <a:lstStyle/>
          <a:p>
            <a:r>
              <a:rPr lang="en-US" dirty="0"/>
              <a:t>Generalization is an everyday technique that we use to manage complexity. </a:t>
            </a:r>
          </a:p>
          <a:p>
            <a:r>
              <a:rPr lang="en-US" dirty="0"/>
              <a:t>Rather than learn the detailed characteristics of every entity that we experience, we place these entities in more general classes (animals, cars, houses, etc.) and learn the characteristics of these classes. </a:t>
            </a:r>
          </a:p>
          <a:p>
            <a:r>
              <a:rPr lang="en-US" dirty="0"/>
              <a:t>This allows us to infer that different members of these classes have some common characteristics e.g. squirrels and rats are rodents.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97763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Generalization</a:t>
            </a:r>
          </a:p>
        </p:txBody>
      </p:sp>
      <p:sp>
        <p:nvSpPr>
          <p:cNvPr id="3" name="Content Placeholder 2"/>
          <p:cNvSpPr>
            <a:spLocks noGrp="1"/>
          </p:cNvSpPr>
          <p:nvPr>
            <p:ph idx="1"/>
          </p:nvPr>
        </p:nvSpPr>
        <p:spPr/>
        <p:txBody>
          <a:bodyPr/>
          <a:lstStyle/>
          <a:p>
            <a:r>
              <a:rPr lang="en-US" sz="2100" dirty="0"/>
              <a:t>In modeling systems, it is often useful to examine the classes in a system to see if there is scope for generalization. If changes are proposed, then you do not have to look at all classes in the system to see if they are affected by the change. </a:t>
            </a:r>
          </a:p>
          <a:p>
            <a:r>
              <a:rPr lang="en-US" sz="2100" dirty="0"/>
              <a:t>In object-oriented languages, such as Java, generalization is implemented using the class inheritance mechanisms built into the language.</a:t>
            </a:r>
            <a:r>
              <a:rPr lang="en-GB" sz="2100" dirty="0"/>
              <a:t> </a:t>
            </a:r>
          </a:p>
          <a:p>
            <a:r>
              <a:rPr lang="en-US" sz="2100" dirty="0"/>
              <a:t>In a generalization, the attributes and operations associated with higher-level classes are also associated with the lower-level classes.</a:t>
            </a:r>
          </a:p>
          <a:p>
            <a:r>
              <a:rPr lang="en-US" sz="2100" dirty="0"/>
              <a:t> The lower-level classes are subclasses inherit the attributes and operations from their </a:t>
            </a:r>
            <a:r>
              <a:rPr lang="en-US" sz="2100" dirty="0" err="1"/>
              <a:t>superclasses</a:t>
            </a:r>
            <a:r>
              <a:rPr lang="en-US" sz="2100" dirty="0"/>
              <a:t>. These lower-level classes then add more specific attributes and operations. </a:t>
            </a:r>
          </a:p>
        </p:txBody>
      </p:sp>
      <p:sp>
        <p:nvSpPr>
          <p:cNvPr id="4" name="Footer Placeholder 3"/>
          <p:cNvSpPr>
            <a:spLocks noGrp="1"/>
          </p:cNvSpPr>
          <p:nvPr>
            <p:ph type="ftr" sz="quarter" idx="11"/>
          </p:nvPr>
        </p:nvSpPr>
        <p:spPr/>
        <p:txBody>
          <a:bodyPr/>
          <a:lstStyle/>
          <a:p>
            <a:pPr>
              <a:defRPr/>
            </a:pPr>
            <a:r>
              <a:rPr lang="en-US"/>
              <a:t>Chapter 5 System Modeling</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712204065"/>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28</TotalTime>
  <Words>2159</Words>
  <Application>Microsoft Macintosh PowerPoint</Application>
  <PresentationFormat>On-screen Show (4:3)</PresentationFormat>
  <Paragraphs>251</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Courier New</vt:lpstr>
      <vt:lpstr>Times New Roman</vt:lpstr>
      <vt:lpstr>0-Blanko-PPT-sesi-2-14 baru</vt:lpstr>
      <vt:lpstr>Dr. Fransiskus Adikara, S.Kom, MMSI</vt:lpstr>
      <vt:lpstr>Structural models</vt:lpstr>
      <vt:lpstr>Structural models</vt:lpstr>
      <vt:lpstr>Class diagrams</vt:lpstr>
      <vt:lpstr>UML classes and association </vt:lpstr>
      <vt:lpstr>Classes and associations in the MHC-PMS </vt:lpstr>
      <vt:lpstr>The Consultation class </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Microwave oven operation </vt:lpstr>
      <vt:lpstr>States and stimuli for the microwave oven (a) </vt:lpstr>
      <vt:lpstr>States and stimuli for the microwave oven (b) </vt:lpstr>
      <vt:lpstr>Model-driven engineering</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Adoption of MDA</vt:lpstr>
      <vt:lpstr>Adoption of MDA</vt:lpstr>
      <vt:lpstr>Adoption of MDA</vt:lpstr>
      <vt:lpstr>Key points</vt:lpstr>
      <vt:lpstr>Key points</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14</cp:revision>
  <dcterms:created xsi:type="dcterms:W3CDTF">2019-09-13T08:37:31Z</dcterms:created>
  <dcterms:modified xsi:type="dcterms:W3CDTF">2019-09-14T05:30:53Z</dcterms:modified>
</cp:coreProperties>
</file>