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16" r:id="rId2"/>
    <p:sldId id="380" r:id="rId3"/>
    <p:sldId id="382" r:id="rId4"/>
    <p:sldId id="381" r:id="rId5"/>
    <p:sldId id="383" r:id="rId6"/>
    <p:sldId id="384" r:id="rId7"/>
    <p:sldId id="385" r:id="rId8"/>
    <p:sldId id="386" r:id="rId9"/>
    <p:sldId id="387" r:id="rId10"/>
    <p:sldId id="388" r:id="rId11"/>
    <p:sldId id="389" r:id="rId12"/>
    <p:sldId id="390" r:id="rId13"/>
    <p:sldId id="391" r:id="rId14"/>
    <p:sldId id="379"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3190" autoAdjust="0"/>
  </p:normalViewPr>
  <p:slideViewPr>
    <p:cSldViewPr>
      <p:cViewPr varScale="1">
        <p:scale>
          <a:sx n="72" d="100"/>
          <a:sy n="72" d="100"/>
        </p:scale>
        <p:origin x="130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F7A214-CE4E-4D47-AFE1-926BCBBF838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d-ID"/>
          </a:p>
        </p:txBody>
      </p:sp>
      <p:sp>
        <p:nvSpPr>
          <p:cNvPr id="3" name="Date Placeholder 2">
            <a:extLst>
              <a:ext uri="{FF2B5EF4-FFF2-40B4-BE49-F238E27FC236}">
                <a16:creationId xmlns:a16="http://schemas.microsoft.com/office/drawing/2014/main" id="{8DEF623D-3F88-4C50-979B-A32959585E4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7EC9D97-BEFF-4D2E-B222-29D9E6D50066}" type="datetimeFigureOut">
              <a:rPr lang="id-ID"/>
              <a:pPr>
                <a:defRPr/>
              </a:pPr>
              <a:t>08/12/2018</a:t>
            </a:fld>
            <a:endParaRPr lang="id-ID"/>
          </a:p>
        </p:txBody>
      </p:sp>
      <p:sp>
        <p:nvSpPr>
          <p:cNvPr id="4" name="Slide Image Placeholder 3">
            <a:extLst>
              <a:ext uri="{FF2B5EF4-FFF2-40B4-BE49-F238E27FC236}">
                <a16:creationId xmlns:a16="http://schemas.microsoft.com/office/drawing/2014/main" id="{D70BF8B0-9DF1-4C6E-AF7D-B759909A107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a:extLst>
              <a:ext uri="{FF2B5EF4-FFF2-40B4-BE49-F238E27FC236}">
                <a16:creationId xmlns:a16="http://schemas.microsoft.com/office/drawing/2014/main" id="{9089C1DF-C3A0-4924-A1CB-1986FEB4BEC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a:extLst>
              <a:ext uri="{FF2B5EF4-FFF2-40B4-BE49-F238E27FC236}">
                <a16:creationId xmlns:a16="http://schemas.microsoft.com/office/drawing/2014/main" id="{0BDCC35B-4E41-43E3-93C2-282FAFF60B2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d-ID"/>
          </a:p>
        </p:txBody>
      </p:sp>
      <p:sp>
        <p:nvSpPr>
          <p:cNvPr id="7" name="Slide Number Placeholder 6">
            <a:extLst>
              <a:ext uri="{FF2B5EF4-FFF2-40B4-BE49-F238E27FC236}">
                <a16:creationId xmlns:a16="http://schemas.microsoft.com/office/drawing/2014/main" id="{C04FB7E7-DE76-483A-A6A3-2B074458F75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5345564-8B44-49C2-9F5B-B8A71E76490A}" type="slidenum">
              <a:rPr lang="id-ID" altLang="en-US"/>
              <a:pPr>
                <a:defRPr/>
              </a:pPr>
              <a:t>‹#›</a:t>
            </a:fld>
            <a:endParaRPr lang="id-ID"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68FEACF-3284-4FCB-8931-606DA333364B}"/>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6280F320-7B1C-455D-8E18-A744409D7840}" type="datetime1">
              <a:rPr lang="en-US"/>
              <a:pPr>
                <a:defRPr/>
              </a:pPr>
              <a:t>12/8/2018</a:t>
            </a:fld>
            <a:endParaRPr lang="en-US"/>
          </a:p>
        </p:txBody>
      </p:sp>
      <p:sp>
        <p:nvSpPr>
          <p:cNvPr id="5" name="Footer Placeholder 4">
            <a:extLst>
              <a:ext uri="{FF2B5EF4-FFF2-40B4-BE49-F238E27FC236}">
                <a16:creationId xmlns:a16="http://schemas.microsoft.com/office/drawing/2014/main" id="{C66396F7-A51D-44B8-B29E-C32DE5223E62}"/>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B818605B-1951-4C7D-92D2-62DEA3B1F0F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1C4BA5D-FB16-4F23-8A12-BAAF026DF84F}" type="slidenum">
              <a:rPr lang="en-US" altLang="en-US"/>
              <a:pPr>
                <a:defRPr/>
              </a:pPr>
              <a:t>‹#›</a:t>
            </a:fld>
            <a:endParaRPr lang="en-US" altLang="en-US"/>
          </a:p>
        </p:txBody>
      </p:sp>
    </p:spTree>
    <p:extLst>
      <p:ext uri="{BB962C8B-B14F-4D97-AF65-F5344CB8AC3E}">
        <p14:creationId xmlns:p14="http://schemas.microsoft.com/office/powerpoint/2010/main" val="899116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EA821-3EBA-43CF-BD32-7CE9FDD3EC4D}"/>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CFE80DA2-7E7E-4D5E-865F-EB8003F1F882}" type="datetime1">
              <a:rPr lang="en-US"/>
              <a:pPr>
                <a:defRPr/>
              </a:pPr>
              <a:t>12/8/2018</a:t>
            </a:fld>
            <a:endParaRPr lang="en-US"/>
          </a:p>
        </p:txBody>
      </p:sp>
      <p:sp>
        <p:nvSpPr>
          <p:cNvPr id="5" name="Footer Placeholder 4">
            <a:extLst>
              <a:ext uri="{FF2B5EF4-FFF2-40B4-BE49-F238E27FC236}">
                <a16:creationId xmlns:a16="http://schemas.microsoft.com/office/drawing/2014/main" id="{073FEB9D-B9DD-4B26-88CA-8854B4AAB224}"/>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8C394033-2A2A-4AD5-99CD-DC7CD3AF0FA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C55F984-396D-4506-BB43-C1AD2255308F}" type="slidenum">
              <a:rPr lang="en-US" altLang="en-US"/>
              <a:pPr>
                <a:defRPr/>
              </a:pPr>
              <a:t>‹#›</a:t>
            </a:fld>
            <a:endParaRPr lang="en-US" altLang="en-US"/>
          </a:p>
        </p:txBody>
      </p:sp>
    </p:spTree>
    <p:extLst>
      <p:ext uri="{BB962C8B-B14F-4D97-AF65-F5344CB8AC3E}">
        <p14:creationId xmlns:p14="http://schemas.microsoft.com/office/powerpoint/2010/main" val="17394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E5A43-8433-45B1-A37C-FB554C2F376A}"/>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6AEFF213-50DA-40ED-969F-28569597A73C}" type="datetime1">
              <a:rPr lang="en-US"/>
              <a:pPr>
                <a:defRPr/>
              </a:pPr>
              <a:t>12/8/2018</a:t>
            </a:fld>
            <a:endParaRPr lang="en-US"/>
          </a:p>
        </p:txBody>
      </p:sp>
      <p:sp>
        <p:nvSpPr>
          <p:cNvPr id="5" name="Footer Placeholder 4">
            <a:extLst>
              <a:ext uri="{FF2B5EF4-FFF2-40B4-BE49-F238E27FC236}">
                <a16:creationId xmlns:a16="http://schemas.microsoft.com/office/drawing/2014/main" id="{32E3413E-814E-452A-8D4F-0CF7BCD7E171}"/>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41DF041-7874-44CF-92FC-D99A423D1D2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52614FF-6781-4010-88F6-75F3597FA2C3}" type="slidenum">
              <a:rPr lang="en-US" altLang="en-US"/>
              <a:pPr>
                <a:defRPr/>
              </a:pPr>
              <a:t>‹#›</a:t>
            </a:fld>
            <a:endParaRPr lang="en-US" altLang="en-US"/>
          </a:p>
        </p:txBody>
      </p:sp>
    </p:spTree>
    <p:extLst>
      <p:ext uri="{BB962C8B-B14F-4D97-AF65-F5344CB8AC3E}">
        <p14:creationId xmlns:p14="http://schemas.microsoft.com/office/powerpoint/2010/main" val="14206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FE537-9A84-4270-819F-138E8EDB7CD9}"/>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E8DEA8DD-BE34-445E-A35C-30993CC47F2B}" type="datetime1">
              <a:rPr lang="en-US"/>
              <a:pPr>
                <a:defRPr/>
              </a:pPr>
              <a:t>12/8/2018</a:t>
            </a:fld>
            <a:endParaRPr lang="en-US"/>
          </a:p>
        </p:txBody>
      </p:sp>
      <p:sp>
        <p:nvSpPr>
          <p:cNvPr id="5" name="Footer Placeholder 4">
            <a:extLst>
              <a:ext uri="{FF2B5EF4-FFF2-40B4-BE49-F238E27FC236}">
                <a16:creationId xmlns:a16="http://schemas.microsoft.com/office/drawing/2014/main" id="{6C6DA78A-46B0-4C5F-B2EF-A57E3FAB4FB3}"/>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1BBF392-0658-41D0-99FF-1671FF9D775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B510CB1-D262-42B2-9A13-B93A22DB698E}" type="slidenum">
              <a:rPr lang="en-US" altLang="en-US"/>
              <a:pPr>
                <a:defRPr/>
              </a:pPr>
              <a:t>‹#›</a:t>
            </a:fld>
            <a:endParaRPr lang="en-US" altLang="en-US"/>
          </a:p>
        </p:txBody>
      </p:sp>
    </p:spTree>
    <p:extLst>
      <p:ext uri="{BB962C8B-B14F-4D97-AF65-F5344CB8AC3E}">
        <p14:creationId xmlns:p14="http://schemas.microsoft.com/office/powerpoint/2010/main" val="4033264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0C5BA7-D0ED-4790-8F56-36CFE808EA66}"/>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DCCF53EF-FD0E-44A0-BF0F-4AD9E9E13219}" type="datetime1">
              <a:rPr lang="en-US"/>
              <a:pPr>
                <a:defRPr/>
              </a:pPr>
              <a:t>12/8/2018</a:t>
            </a:fld>
            <a:endParaRPr lang="en-US"/>
          </a:p>
        </p:txBody>
      </p:sp>
      <p:sp>
        <p:nvSpPr>
          <p:cNvPr id="5" name="Footer Placeholder 4">
            <a:extLst>
              <a:ext uri="{FF2B5EF4-FFF2-40B4-BE49-F238E27FC236}">
                <a16:creationId xmlns:a16="http://schemas.microsoft.com/office/drawing/2014/main" id="{2C72CAE4-AB75-48D0-94BE-FE7371154CBF}"/>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9746C23A-EECB-46CE-A763-725709F4A49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6E580C2-64EF-4CA8-AD8E-482C104A764A}" type="slidenum">
              <a:rPr lang="en-US" altLang="en-US"/>
              <a:pPr>
                <a:defRPr/>
              </a:pPr>
              <a:t>‹#›</a:t>
            </a:fld>
            <a:endParaRPr lang="en-US" altLang="en-US"/>
          </a:p>
        </p:txBody>
      </p:sp>
    </p:spTree>
    <p:extLst>
      <p:ext uri="{BB962C8B-B14F-4D97-AF65-F5344CB8AC3E}">
        <p14:creationId xmlns:p14="http://schemas.microsoft.com/office/powerpoint/2010/main" val="3470162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D28BC60-56AC-4C9D-ACC9-1B4A453D1041}"/>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12E40C96-4C69-490E-8E37-1D2EA0B89612}" type="datetime1">
              <a:rPr lang="en-US"/>
              <a:pPr>
                <a:defRPr/>
              </a:pPr>
              <a:t>12/8/2018</a:t>
            </a:fld>
            <a:endParaRPr lang="en-US"/>
          </a:p>
        </p:txBody>
      </p:sp>
      <p:sp>
        <p:nvSpPr>
          <p:cNvPr id="6" name="Footer Placeholder 4">
            <a:extLst>
              <a:ext uri="{FF2B5EF4-FFF2-40B4-BE49-F238E27FC236}">
                <a16:creationId xmlns:a16="http://schemas.microsoft.com/office/drawing/2014/main" id="{D7F9C3AF-5DA4-4334-BE03-1E12173EE4BC}"/>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7146B170-4184-4B29-BE21-8C01F3567D3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51EC931-CE29-4A4E-B775-7E6DE2B007A7}" type="slidenum">
              <a:rPr lang="en-US" altLang="en-US"/>
              <a:pPr>
                <a:defRPr/>
              </a:pPr>
              <a:t>‹#›</a:t>
            </a:fld>
            <a:endParaRPr lang="en-US" altLang="en-US"/>
          </a:p>
        </p:txBody>
      </p:sp>
    </p:spTree>
    <p:extLst>
      <p:ext uri="{BB962C8B-B14F-4D97-AF65-F5344CB8AC3E}">
        <p14:creationId xmlns:p14="http://schemas.microsoft.com/office/powerpoint/2010/main" val="328207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0D22523-C2C0-4B4C-9C0D-ECF7F459164F}"/>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ED1B0124-60F8-454D-93B3-5DEE850D8739}" type="datetime1">
              <a:rPr lang="en-US"/>
              <a:pPr>
                <a:defRPr/>
              </a:pPr>
              <a:t>12/8/2018</a:t>
            </a:fld>
            <a:endParaRPr lang="en-US"/>
          </a:p>
        </p:txBody>
      </p:sp>
      <p:sp>
        <p:nvSpPr>
          <p:cNvPr id="8" name="Footer Placeholder 4">
            <a:extLst>
              <a:ext uri="{FF2B5EF4-FFF2-40B4-BE49-F238E27FC236}">
                <a16:creationId xmlns:a16="http://schemas.microsoft.com/office/drawing/2014/main" id="{E0FC6B2D-ADEA-4091-A05F-D2ED95AE4F54}"/>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9" name="Slide Number Placeholder 5">
            <a:extLst>
              <a:ext uri="{FF2B5EF4-FFF2-40B4-BE49-F238E27FC236}">
                <a16:creationId xmlns:a16="http://schemas.microsoft.com/office/drawing/2014/main" id="{692C9EF5-ABAC-4E96-B16C-22BC8174C6F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BBD0115-C9BC-4025-93BC-719C341AE53A}" type="slidenum">
              <a:rPr lang="en-US" altLang="en-US"/>
              <a:pPr>
                <a:defRPr/>
              </a:pPr>
              <a:t>‹#›</a:t>
            </a:fld>
            <a:endParaRPr lang="en-US" altLang="en-US"/>
          </a:p>
        </p:txBody>
      </p:sp>
    </p:spTree>
    <p:extLst>
      <p:ext uri="{BB962C8B-B14F-4D97-AF65-F5344CB8AC3E}">
        <p14:creationId xmlns:p14="http://schemas.microsoft.com/office/powerpoint/2010/main" val="348065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CFC3E567-DBAF-4CF1-AA2C-52D7C723E7A1}"/>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98BF543F-0BF4-4B43-BFCA-823EA2B9B585}" type="datetime1">
              <a:rPr lang="en-US"/>
              <a:pPr>
                <a:defRPr/>
              </a:pPr>
              <a:t>12/8/2018</a:t>
            </a:fld>
            <a:endParaRPr lang="en-US"/>
          </a:p>
        </p:txBody>
      </p:sp>
      <p:sp>
        <p:nvSpPr>
          <p:cNvPr id="4" name="Footer Placeholder 4">
            <a:extLst>
              <a:ext uri="{FF2B5EF4-FFF2-40B4-BE49-F238E27FC236}">
                <a16:creationId xmlns:a16="http://schemas.microsoft.com/office/drawing/2014/main" id="{7D748BCE-D16B-43EE-9F38-E6250AB09B0F}"/>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5" name="Slide Number Placeholder 5">
            <a:extLst>
              <a:ext uri="{FF2B5EF4-FFF2-40B4-BE49-F238E27FC236}">
                <a16:creationId xmlns:a16="http://schemas.microsoft.com/office/drawing/2014/main" id="{37A49A03-2056-4D64-B189-604C92E7B34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A2E560C-CA40-44D5-BCCE-0C32F7D880F7}" type="slidenum">
              <a:rPr lang="en-US" altLang="en-US"/>
              <a:pPr>
                <a:defRPr/>
              </a:pPr>
              <a:t>‹#›</a:t>
            </a:fld>
            <a:endParaRPr lang="en-US" altLang="en-US"/>
          </a:p>
        </p:txBody>
      </p:sp>
    </p:spTree>
    <p:extLst>
      <p:ext uri="{BB962C8B-B14F-4D97-AF65-F5344CB8AC3E}">
        <p14:creationId xmlns:p14="http://schemas.microsoft.com/office/powerpoint/2010/main" val="379655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9AD6461-6252-4888-9C53-033F607BF80C}"/>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CDEB05CE-6FF1-4187-A497-C5949C91C3DF}" type="datetime1">
              <a:rPr lang="en-US"/>
              <a:pPr>
                <a:defRPr/>
              </a:pPr>
              <a:t>12/8/2018</a:t>
            </a:fld>
            <a:endParaRPr lang="en-US"/>
          </a:p>
        </p:txBody>
      </p:sp>
      <p:sp>
        <p:nvSpPr>
          <p:cNvPr id="3" name="Footer Placeholder 4">
            <a:extLst>
              <a:ext uri="{FF2B5EF4-FFF2-40B4-BE49-F238E27FC236}">
                <a16:creationId xmlns:a16="http://schemas.microsoft.com/office/drawing/2014/main" id="{501C0212-5A82-4B53-83C3-557C3A28CA8D}"/>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4" name="Slide Number Placeholder 5">
            <a:extLst>
              <a:ext uri="{FF2B5EF4-FFF2-40B4-BE49-F238E27FC236}">
                <a16:creationId xmlns:a16="http://schemas.microsoft.com/office/drawing/2014/main" id="{5C0C717C-8AC2-44FF-A7F3-3C690CCEAAC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CDB0510-3F98-4204-BA42-E4904201D747}" type="slidenum">
              <a:rPr lang="en-US" altLang="en-US"/>
              <a:pPr>
                <a:defRPr/>
              </a:pPr>
              <a:t>‹#›</a:t>
            </a:fld>
            <a:endParaRPr lang="en-US" altLang="en-US"/>
          </a:p>
        </p:txBody>
      </p:sp>
    </p:spTree>
    <p:extLst>
      <p:ext uri="{BB962C8B-B14F-4D97-AF65-F5344CB8AC3E}">
        <p14:creationId xmlns:p14="http://schemas.microsoft.com/office/powerpoint/2010/main" val="2241655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3318333A-15BA-4540-AA57-770B3EC98703}"/>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4C7783C9-016D-4FAB-A94A-E771494E6387}" type="datetime1">
              <a:rPr lang="en-US"/>
              <a:pPr>
                <a:defRPr/>
              </a:pPr>
              <a:t>12/8/2018</a:t>
            </a:fld>
            <a:endParaRPr lang="en-US"/>
          </a:p>
        </p:txBody>
      </p:sp>
      <p:sp>
        <p:nvSpPr>
          <p:cNvPr id="6" name="Footer Placeholder 4">
            <a:extLst>
              <a:ext uri="{FF2B5EF4-FFF2-40B4-BE49-F238E27FC236}">
                <a16:creationId xmlns:a16="http://schemas.microsoft.com/office/drawing/2014/main" id="{69E42012-B783-458F-B19B-085FCAFE9E1B}"/>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C95D2693-4158-43B1-9357-7E874D08F69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2DB31AC-CA63-46A7-BD71-EBCF4C6415DF}" type="slidenum">
              <a:rPr lang="en-US" altLang="en-US"/>
              <a:pPr>
                <a:defRPr/>
              </a:pPr>
              <a:t>‹#›</a:t>
            </a:fld>
            <a:endParaRPr lang="en-US" altLang="en-US"/>
          </a:p>
        </p:txBody>
      </p:sp>
    </p:spTree>
    <p:extLst>
      <p:ext uri="{BB962C8B-B14F-4D97-AF65-F5344CB8AC3E}">
        <p14:creationId xmlns:p14="http://schemas.microsoft.com/office/powerpoint/2010/main" val="72763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AF259945-ABC9-47DD-9BCB-A4748F5543F7}"/>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128784AA-5617-4F13-A43E-3F057737A5DB}" type="datetime1">
              <a:rPr lang="en-US"/>
              <a:pPr>
                <a:defRPr/>
              </a:pPr>
              <a:t>12/8/2018</a:t>
            </a:fld>
            <a:endParaRPr lang="en-US"/>
          </a:p>
        </p:txBody>
      </p:sp>
      <p:sp>
        <p:nvSpPr>
          <p:cNvPr id="6" name="Footer Placeholder 4">
            <a:extLst>
              <a:ext uri="{FF2B5EF4-FFF2-40B4-BE49-F238E27FC236}">
                <a16:creationId xmlns:a16="http://schemas.microsoft.com/office/drawing/2014/main" id="{85350042-AE35-4C35-AE0C-8520BC67CF9F}"/>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77DB7073-47FA-4136-B7F6-9652A4D5429B}"/>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5C6AEBF-18A1-4FFC-B3A8-234F832E290F}" type="slidenum">
              <a:rPr lang="en-US" altLang="en-US"/>
              <a:pPr>
                <a:defRPr/>
              </a:pPr>
              <a:t>‹#›</a:t>
            </a:fld>
            <a:endParaRPr lang="en-US" altLang="en-US"/>
          </a:p>
        </p:txBody>
      </p:sp>
    </p:spTree>
    <p:extLst>
      <p:ext uri="{BB962C8B-B14F-4D97-AF65-F5344CB8AC3E}">
        <p14:creationId xmlns:p14="http://schemas.microsoft.com/office/powerpoint/2010/main" val="251392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7D84552F-B241-4FBE-9962-B47579D9FF5B}"/>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jpg">
            <a:extLst>
              <a:ext uri="{FF2B5EF4-FFF2-40B4-BE49-F238E27FC236}">
                <a16:creationId xmlns:a16="http://schemas.microsoft.com/office/drawing/2014/main" id="{049E8225-9AFC-4FDD-8329-09D3FECA6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CC3FC2E3-4D4B-47BC-8043-A3F0ED015A48}"/>
              </a:ext>
            </a:extLst>
          </p:cNvPr>
          <p:cNvSpPr txBox="1">
            <a:spLocks noChangeArrowheads="1"/>
          </p:cNvSpPr>
          <p:nvPr/>
        </p:nvSpPr>
        <p:spPr bwMode="auto">
          <a:xfrm>
            <a:off x="3203848" y="3573016"/>
            <a:ext cx="5638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err="1">
                <a:solidFill>
                  <a:schemeClr val="bg1"/>
                </a:solidFill>
              </a:rPr>
              <a:t>Jaringan</a:t>
            </a:r>
            <a:r>
              <a:rPr lang="en-US" altLang="en-US" b="1" dirty="0">
                <a:solidFill>
                  <a:schemeClr val="bg1"/>
                </a:solidFill>
              </a:rPr>
              <a:t> Mobile </a:t>
            </a:r>
          </a:p>
          <a:p>
            <a:pPr algn="ctr" eaLnBrk="1" hangingPunct="1"/>
            <a:r>
              <a:rPr lang="en-US" b="1" dirty="0">
                <a:solidFill>
                  <a:schemeClr val="bg1"/>
                </a:solidFill>
              </a:rPr>
              <a:t>Quality of Service in Wireless Local and Metropolitan Area Networks </a:t>
            </a:r>
            <a:br>
              <a:rPr lang="en-US" altLang="en-US" b="1" dirty="0">
                <a:solidFill>
                  <a:schemeClr val="bg1"/>
                </a:solidFill>
              </a:rPr>
            </a:br>
            <a:r>
              <a:rPr lang="en-US" altLang="en-US" b="1" dirty="0" err="1">
                <a:solidFill>
                  <a:schemeClr val="bg1"/>
                </a:solidFill>
              </a:rPr>
              <a:t>Taufik</a:t>
            </a:r>
            <a:r>
              <a:rPr lang="en-US" altLang="en-US" b="1" dirty="0">
                <a:solidFill>
                  <a:schemeClr val="bg1"/>
                </a:solidFill>
              </a:rPr>
              <a:t> Rendi </a:t>
            </a:r>
            <a:r>
              <a:rPr lang="en-US" altLang="en-US" b="1" dirty="0" err="1">
                <a:solidFill>
                  <a:schemeClr val="bg1"/>
                </a:solidFill>
              </a:rPr>
              <a:t>Anggara</a:t>
            </a:r>
            <a:r>
              <a:rPr lang="en-US" altLang="en-US" b="1" dirty="0">
                <a:solidFill>
                  <a:schemeClr val="bg1"/>
                </a:solidFill>
              </a:rPr>
              <a:t>., MT</a:t>
            </a:r>
          </a:p>
          <a:p>
            <a:pPr algn="ctr" eaLnBrk="1" hangingPunct="1"/>
            <a:r>
              <a:rPr lang="en-US" altLang="en-US" b="1" dirty="0">
                <a:solidFill>
                  <a:schemeClr val="bg1"/>
                </a:solidFill>
              </a:rPr>
              <a:t>Teknik </a:t>
            </a:r>
            <a:r>
              <a:rPr lang="en-US" altLang="en-US" b="1" dirty="0" err="1">
                <a:solidFill>
                  <a:schemeClr val="bg1"/>
                </a:solidFill>
              </a:rPr>
              <a:t>Informatika</a:t>
            </a:r>
            <a:br>
              <a:rPr lang="en-US" altLang="en-US" b="1" dirty="0">
                <a:solidFill>
                  <a:schemeClr val="bg1"/>
                </a:solidFill>
              </a:rPr>
            </a:br>
            <a:r>
              <a:rPr lang="en-US" altLang="en-US" b="1" dirty="0" err="1">
                <a:solidFill>
                  <a:schemeClr val="bg1"/>
                </a:solidFill>
              </a:rPr>
              <a:t>Fakultas</a:t>
            </a:r>
            <a:r>
              <a:rPr lang="en-US" altLang="en-US" b="1" dirty="0">
                <a:solidFill>
                  <a:schemeClr val="bg1"/>
                </a:solidFill>
              </a:rPr>
              <a:t> </a:t>
            </a:r>
            <a:r>
              <a:rPr lang="en-US" altLang="en-US" b="1" dirty="0" err="1">
                <a:solidFill>
                  <a:schemeClr val="bg1"/>
                </a:solidFill>
              </a:rPr>
              <a:t>Ilmu</a:t>
            </a:r>
            <a:r>
              <a:rPr lang="en-US" altLang="en-US" b="1" dirty="0">
                <a:solidFill>
                  <a:schemeClr val="bg1"/>
                </a:solidFill>
              </a:rPr>
              <a:t> </a:t>
            </a:r>
            <a:r>
              <a:rPr lang="en-US" altLang="en-US" b="1" dirty="0" err="1">
                <a:solidFill>
                  <a:schemeClr val="bg1"/>
                </a:solidFill>
              </a:rPr>
              <a:t>Komputer</a:t>
            </a:r>
            <a:endParaRPr lang="en-US" altLang="en-US" b="1" dirty="0">
              <a:solidFill>
                <a:schemeClr val="bg1"/>
              </a:solidFill>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0C391-E2FF-487C-9FEC-58FD6D52F00E}"/>
              </a:ext>
            </a:extLst>
          </p:cNvPr>
          <p:cNvSpPr>
            <a:spLocks noGrp="1"/>
          </p:cNvSpPr>
          <p:nvPr>
            <p:ph type="title"/>
          </p:nvPr>
        </p:nvSpPr>
        <p:spPr>
          <a:xfrm>
            <a:off x="464232" y="409228"/>
            <a:ext cx="8229600" cy="571500"/>
          </a:xfrm>
        </p:spPr>
        <p:txBody>
          <a:bodyPr/>
          <a:lstStyle/>
          <a:p>
            <a:r>
              <a:rPr lang="en-GB" sz="3200" dirty="0"/>
              <a:t>IEEE 802.16 QoS Architecture</a:t>
            </a:r>
          </a:p>
        </p:txBody>
      </p:sp>
      <p:sp>
        <p:nvSpPr>
          <p:cNvPr id="3" name="Content Placeholder 2">
            <a:extLst>
              <a:ext uri="{FF2B5EF4-FFF2-40B4-BE49-F238E27FC236}">
                <a16:creationId xmlns:a16="http://schemas.microsoft.com/office/drawing/2014/main" id="{433B8603-3C46-4A13-A2C2-B85136D722B3}"/>
              </a:ext>
            </a:extLst>
          </p:cNvPr>
          <p:cNvSpPr>
            <a:spLocks noGrp="1"/>
          </p:cNvSpPr>
          <p:nvPr>
            <p:ph idx="1"/>
          </p:nvPr>
        </p:nvSpPr>
        <p:spPr>
          <a:xfrm>
            <a:off x="457200" y="980728"/>
            <a:ext cx="8229600" cy="4525963"/>
          </a:xfrm>
        </p:spPr>
        <p:txBody>
          <a:bodyPr/>
          <a:lstStyle/>
          <a:p>
            <a:pPr marL="0" indent="0">
              <a:buNone/>
            </a:pPr>
            <a:r>
              <a:rPr lang="en-US" sz="2000" dirty="0"/>
              <a:t>IEEE 802.16 standard defines several QoS related mechanisms: </a:t>
            </a:r>
          </a:p>
          <a:p>
            <a:r>
              <a:rPr lang="en-US" sz="2000" dirty="0"/>
              <a:t>service flow QoS scheduling; </a:t>
            </a:r>
          </a:p>
          <a:p>
            <a:r>
              <a:rPr lang="en-US" sz="2000" dirty="0"/>
              <a:t>dynamic service establishment; and </a:t>
            </a:r>
          </a:p>
          <a:p>
            <a:r>
              <a:rPr lang="en-US" sz="2000" dirty="0"/>
              <a:t>two-phase activation model. A concepts are used to support QoS for both uplink and downlink traffic through the SS and the BS. a principal mechanism for providing QoS is to associate packets traversing the MAC interface into a service flow as identified by the transport connection.</a:t>
            </a:r>
          </a:p>
          <a:p>
            <a:pPr marL="0" indent="0">
              <a:buNone/>
            </a:pPr>
            <a:endParaRPr lang="en-US" sz="2000" dirty="0"/>
          </a:p>
          <a:p>
            <a:pPr marL="0" indent="0">
              <a:buNone/>
            </a:pPr>
            <a:r>
              <a:rPr lang="en-US" sz="2000" dirty="0"/>
              <a:t>A service flow is a MAC transport service that provides unidirectional transport of packets either to uplink packets transmitted by the SS or to downlink packets transmitted by the BS. A service flow is partially characterized by several attributes that include details of how the SS requests uplink bandwidth allocations and the expected behavior of the BS uplink scheduler. Some of these attributes are</a:t>
            </a:r>
            <a:endParaRPr lang="en-GB" sz="2000" dirty="0"/>
          </a:p>
        </p:txBody>
      </p:sp>
    </p:spTree>
    <p:extLst>
      <p:ext uri="{BB962C8B-B14F-4D97-AF65-F5344CB8AC3E}">
        <p14:creationId xmlns:p14="http://schemas.microsoft.com/office/powerpoint/2010/main" val="4141576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FE6CA-1718-4F59-AF7A-BB72FB26041B}"/>
              </a:ext>
            </a:extLst>
          </p:cNvPr>
          <p:cNvSpPr>
            <a:spLocks noGrp="1"/>
          </p:cNvSpPr>
          <p:nvPr>
            <p:ph type="title"/>
          </p:nvPr>
        </p:nvSpPr>
        <p:spPr/>
        <p:txBody>
          <a:bodyPr/>
          <a:lstStyle/>
          <a:p>
            <a:r>
              <a:rPr lang="en-US" dirty="0"/>
              <a:t>Cont.</a:t>
            </a:r>
            <a:endParaRPr lang="en-GB" dirty="0"/>
          </a:p>
        </p:txBody>
      </p:sp>
      <p:sp>
        <p:nvSpPr>
          <p:cNvPr id="3" name="Content Placeholder 2">
            <a:extLst>
              <a:ext uri="{FF2B5EF4-FFF2-40B4-BE49-F238E27FC236}">
                <a16:creationId xmlns:a16="http://schemas.microsoft.com/office/drawing/2014/main" id="{462653AA-16BE-496B-822D-8DF95C4EB3D1}"/>
              </a:ext>
            </a:extLst>
          </p:cNvPr>
          <p:cNvSpPr>
            <a:spLocks noGrp="1"/>
          </p:cNvSpPr>
          <p:nvPr>
            <p:ph idx="1"/>
          </p:nvPr>
        </p:nvSpPr>
        <p:spPr>
          <a:xfrm>
            <a:off x="457200" y="980728"/>
            <a:ext cx="8229600" cy="4525963"/>
          </a:xfrm>
        </p:spPr>
        <p:txBody>
          <a:bodyPr/>
          <a:lstStyle/>
          <a:p>
            <a:r>
              <a:rPr lang="en-US" sz="2000" dirty="0"/>
              <a:t>Service flow ID (SFID) that is assigned to each existing service flow to serve as the principal identifier for the service flow between a BS and an SS. </a:t>
            </a:r>
          </a:p>
          <a:p>
            <a:r>
              <a:rPr lang="en-US" sz="2000" dirty="0"/>
              <a:t>Connection ID (CID) of the transport connection exists only when the service flow is admitted or active. A relationship between the SFID and the transport CID is unique. An SFID is associated with only one transport CID, and a transport CID is associated with only one SFID. </a:t>
            </a:r>
          </a:p>
          <a:p>
            <a:r>
              <a:rPr lang="en-US" sz="2000" dirty="0"/>
              <a:t>Admitted QoS parameters that define QoS parameters for which the BS (and possibly the SS) are reserving resources. </a:t>
            </a:r>
          </a:p>
          <a:p>
            <a:r>
              <a:rPr lang="en-US" sz="2000" dirty="0"/>
              <a:t>Active QoS parameters that specify a set of QoS parameters defining the service actually being provided to the service flow. Only an active service flow may forward packets.</a:t>
            </a:r>
            <a:endParaRPr lang="en-GB" sz="2000" dirty="0"/>
          </a:p>
        </p:txBody>
      </p:sp>
    </p:spTree>
    <p:extLst>
      <p:ext uri="{BB962C8B-B14F-4D97-AF65-F5344CB8AC3E}">
        <p14:creationId xmlns:p14="http://schemas.microsoft.com/office/powerpoint/2010/main" val="3387313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E6D61-68A5-4DF4-A9CB-549A4B0F3DF0}"/>
              </a:ext>
            </a:extLst>
          </p:cNvPr>
          <p:cNvSpPr>
            <a:spLocks noGrp="1"/>
          </p:cNvSpPr>
          <p:nvPr>
            <p:ph type="title"/>
          </p:nvPr>
        </p:nvSpPr>
        <p:spPr/>
        <p:txBody>
          <a:bodyPr/>
          <a:lstStyle/>
          <a:p>
            <a:r>
              <a:rPr lang="en-US" dirty="0"/>
              <a:t>Cont.</a:t>
            </a:r>
            <a:endParaRPr lang="en-GB" dirty="0"/>
          </a:p>
        </p:txBody>
      </p:sp>
      <p:sp>
        <p:nvSpPr>
          <p:cNvPr id="3" name="Content Placeholder 2">
            <a:extLst>
              <a:ext uri="{FF2B5EF4-FFF2-40B4-BE49-F238E27FC236}">
                <a16:creationId xmlns:a16="http://schemas.microsoft.com/office/drawing/2014/main" id="{BF04E7EF-0069-42AB-8D12-0D252DE11767}"/>
              </a:ext>
            </a:extLst>
          </p:cNvPr>
          <p:cNvSpPr>
            <a:spLocks noGrp="1"/>
          </p:cNvSpPr>
          <p:nvPr>
            <p:ph idx="1"/>
          </p:nvPr>
        </p:nvSpPr>
        <p:spPr/>
        <p:txBody>
          <a:bodyPr/>
          <a:lstStyle/>
          <a:p>
            <a:pPr marL="0" indent="0">
              <a:buNone/>
            </a:pPr>
            <a:r>
              <a:rPr lang="en-US" sz="2000" dirty="0"/>
              <a:t>It is useful to think of three types of service flows: </a:t>
            </a:r>
          </a:p>
          <a:p>
            <a:r>
              <a:rPr lang="en-US" sz="2000" dirty="0"/>
              <a:t>Provisioned: A service flow may be provisioned but not immediately activated (sometimes called deferred). </a:t>
            </a:r>
          </a:p>
          <a:p>
            <a:r>
              <a:rPr lang="en-US" sz="2000" dirty="0"/>
              <a:t>Admitted: A type of service flow has resources reserved by the BS for its admitted QoS parameters, but these parameters are not active. Admitted service flows may have been provisioned or may have been signaled by some other mechanisms.</a:t>
            </a:r>
          </a:p>
          <a:p>
            <a:r>
              <a:rPr lang="en-US" sz="2000" dirty="0"/>
              <a:t>Active:  A type of service flow has resources committed by the BS for its active QoS parameters.</a:t>
            </a:r>
            <a:endParaRPr lang="en-GB" sz="2000" dirty="0"/>
          </a:p>
        </p:txBody>
      </p:sp>
    </p:spTree>
    <p:extLst>
      <p:ext uri="{BB962C8B-B14F-4D97-AF65-F5344CB8AC3E}">
        <p14:creationId xmlns:p14="http://schemas.microsoft.com/office/powerpoint/2010/main" val="4203869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44844-3882-485F-9038-BAA7285B5273}"/>
              </a:ext>
            </a:extLst>
          </p:cNvPr>
          <p:cNvSpPr>
            <a:spLocks noGrp="1"/>
          </p:cNvSpPr>
          <p:nvPr>
            <p:ph type="title"/>
          </p:nvPr>
        </p:nvSpPr>
        <p:spPr/>
        <p:txBody>
          <a:bodyPr/>
          <a:lstStyle/>
          <a:p>
            <a:r>
              <a:rPr lang="en-GB" dirty="0"/>
              <a:t>Activation Model</a:t>
            </a:r>
          </a:p>
        </p:txBody>
      </p:sp>
      <p:sp>
        <p:nvSpPr>
          <p:cNvPr id="3" name="Content Placeholder 2">
            <a:extLst>
              <a:ext uri="{FF2B5EF4-FFF2-40B4-BE49-F238E27FC236}">
                <a16:creationId xmlns:a16="http://schemas.microsoft.com/office/drawing/2014/main" id="{21E9EAC5-F1B2-41B9-AB97-9F0D6BA8E517}"/>
              </a:ext>
            </a:extLst>
          </p:cNvPr>
          <p:cNvSpPr>
            <a:spLocks noGrp="1"/>
          </p:cNvSpPr>
          <p:nvPr>
            <p:ph idx="1"/>
          </p:nvPr>
        </p:nvSpPr>
        <p:spPr>
          <a:xfrm>
            <a:off x="457200" y="980728"/>
            <a:ext cx="8507288" cy="4525963"/>
          </a:xfrm>
        </p:spPr>
        <p:txBody>
          <a:bodyPr/>
          <a:lstStyle/>
          <a:p>
            <a:pPr marL="0" indent="0">
              <a:buNone/>
            </a:pPr>
            <a:r>
              <a:rPr lang="en-US" sz="2400" dirty="0"/>
              <a:t>A IEEE 802.16 standard supports a two-phase activation model that is often utilized in telephony applications. In the two-phase activation model, the resources for a call are first admitted, and then once the end-to-end negotiation is completed the resources are activated. Two-phase model serves the following purposes:</a:t>
            </a:r>
          </a:p>
          <a:p>
            <a:r>
              <a:rPr lang="en-US" sz="2400" dirty="0"/>
              <a:t>Conserving network resources until a complete end-to-end connection has been established. </a:t>
            </a:r>
          </a:p>
          <a:p>
            <a:r>
              <a:rPr lang="en-US" sz="2400" dirty="0"/>
              <a:t>Performing policy checks and admission control on resources as quickly as possible, and in particular, before informing the far end of a connection request. </a:t>
            </a:r>
          </a:p>
          <a:p>
            <a:r>
              <a:rPr lang="en-US" sz="2400" dirty="0"/>
              <a:t>Preventing several potential theft-of-service scenarios.</a:t>
            </a:r>
            <a:endParaRPr lang="en-GB" sz="2400" dirty="0"/>
          </a:p>
        </p:txBody>
      </p:sp>
    </p:spTree>
    <p:extLst>
      <p:ext uri="{BB962C8B-B14F-4D97-AF65-F5344CB8AC3E}">
        <p14:creationId xmlns:p14="http://schemas.microsoft.com/office/powerpoint/2010/main" val="1912377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7B5E9-0C8F-4E07-9D52-81D1A31A0E05}"/>
              </a:ext>
            </a:extLst>
          </p:cNvPr>
          <p:cNvSpPr>
            <a:spLocks noGrp="1"/>
          </p:cNvSpPr>
          <p:nvPr>
            <p:ph type="title"/>
          </p:nvPr>
        </p:nvSpPr>
        <p:spPr>
          <a:xfrm>
            <a:off x="457200" y="548680"/>
            <a:ext cx="8229600" cy="669925"/>
          </a:xfrm>
        </p:spPr>
        <p:txBody>
          <a:bodyPr/>
          <a:lstStyle/>
          <a:p>
            <a:r>
              <a:rPr lang="en-GB" dirty="0"/>
              <a:t>Summary</a:t>
            </a:r>
          </a:p>
        </p:txBody>
      </p:sp>
      <p:sp>
        <p:nvSpPr>
          <p:cNvPr id="3" name="Content Placeholder 2">
            <a:extLst>
              <a:ext uri="{FF2B5EF4-FFF2-40B4-BE49-F238E27FC236}">
                <a16:creationId xmlns:a16="http://schemas.microsoft.com/office/drawing/2014/main" id="{1836209B-8E66-400A-98B5-D961A52129B6}"/>
              </a:ext>
            </a:extLst>
          </p:cNvPr>
          <p:cNvSpPr>
            <a:spLocks noGrp="1"/>
          </p:cNvSpPr>
          <p:nvPr>
            <p:ph idx="1"/>
          </p:nvPr>
        </p:nvSpPr>
        <p:spPr>
          <a:xfrm>
            <a:off x="179512" y="1319462"/>
            <a:ext cx="8964488" cy="5001419"/>
          </a:xfrm>
        </p:spPr>
        <p:txBody>
          <a:bodyPr/>
          <a:lstStyle/>
          <a:p>
            <a:pPr marL="0" indent="0" algn="just">
              <a:buNone/>
            </a:pPr>
            <a:r>
              <a:rPr lang="en-US" sz="2000" dirty="0"/>
              <a:t>A chapter presented the QoS concepts in wireless local area networks (</a:t>
            </a:r>
            <a:r>
              <a:rPr lang="en-US" sz="2000" dirty="0" err="1"/>
              <a:t>i.e</a:t>
            </a:r>
            <a:r>
              <a:rPr lang="en-US" sz="2000" dirty="0"/>
              <a:t>, </a:t>
            </a:r>
            <a:r>
              <a:rPr lang="en-US" sz="2000" dirty="0" err="1"/>
              <a:t>WiFi</a:t>
            </a:r>
            <a:r>
              <a:rPr lang="en-US" sz="2000" dirty="0"/>
              <a:t>/IEEE 802.11) and wireless metropolitan area networks (i.e., WiMAX/IEEE 802.16). It described the BE services IEEE 802.11 standard and the IEEE 802.11e standard that was introduced to support sophisticated services that guarantee QoS attributes such as bandwidth, delay, and jitter. In this context, the architectures, basic elements, the DCF MAC access mechanism, the PCF access mechanism, and the HCF access mechanism were described. Ā e chapter also examined the QoS in the wireless metropolitan area networks as introduced in the IEEE 802.16 standard and its IEEE 802.16e amendment. In this context, the WiMAX Architecture, operation modes, scheduling services and algorithms, resource allocation, and QoS requirements were explored. Ā roughout the chapter, the QoS aspects of the wireless local and metropolitan area networks were addressed. Current challenges and drawbacks of the IEEE 802.11 and IEEE 802.16 were highlighted and some proposed enhancements were surveyed</a:t>
            </a:r>
            <a:endParaRPr lang="en-GB" sz="2000" dirty="0"/>
          </a:p>
        </p:txBody>
      </p:sp>
    </p:spTree>
    <p:extLst>
      <p:ext uri="{BB962C8B-B14F-4D97-AF65-F5344CB8AC3E}">
        <p14:creationId xmlns:p14="http://schemas.microsoft.com/office/powerpoint/2010/main" val="260998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B6AF-8449-4E5C-B7D5-9C046E87D2D9}"/>
              </a:ext>
            </a:extLst>
          </p:cNvPr>
          <p:cNvSpPr>
            <a:spLocks noGrp="1"/>
          </p:cNvSpPr>
          <p:nvPr>
            <p:ph type="title"/>
          </p:nvPr>
        </p:nvSpPr>
        <p:spPr>
          <a:xfrm>
            <a:off x="457200" y="476672"/>
            <a:ext cx="8229600" cy="850106"/>
          </a:xfrm>
        </p:spPr>
        <p:txBody>
          <a:bodyPr/>
          <a:lstStyle/>
          <a:p>
            <a:r>
              <a:rPr lang="en-US" dirty="0"/>
              <a:t>IEEE 802.11 Wireless Network Architectures</a:t>
            </a:r>
            <a:endParaRPr lang="en-GB" dirty="0"/>
          </a:p>
        </p:txBody>
      </p:sp>
      <p:sp>
        <p:nvSpPr>
          <p:cNvPr id="3" name="Content Placeholder 2">
            <a:extLst>
              <a:ext uri="{FF2B5EF4-FFF2-40B4-BE49-F238E27FC236}">
                <a16:creationId xmlns:a16="http://schemas.microsoft.com/office/drawing/2014/main" id="{9230D93B-AD11-4F57-A798-A97009F80836}"/>
              </a:ext>
            </a:extLst>
          </p:cNvPr>
          <p:cNvSpPr>
            <a:spLocks noGrp="1"/>
          </p:cNvSpPr>
          <p:nvPr>
            <p:ph idx="1"/>
          </p:nvPr>
        </p:nvSpPr>
        <p:spPr>
          <a:xfrm>
            <a:off x="457200" y="1913646"/>
            <a:ext cx="8229600" cy="4929411"/>
          </a:xfrm>
        </p:spPr>
        <p:txBody>
          <a:bodyPr/>
          <a:lstStyle/>
          <a:p>
            <a:pPr marL="0" indent="0" algn="just">
              <a:buNone/>
            </a:pPr>
            <a:r>
              <a:rPr lang="en-US" sz="1800" dirty="0"/>
              <a:t>IEEE 802.11 standard defines two basic architectures for wireless local area networks: Infrastructure-Based Architecture and Ad Hoc Architecture. In the Infrastructure-Based Architecture, the wireless network consists of access points (AP) and a set of mobile stations. </a:t>
            </a:r>
            <a:r>
              <a:rPr lang="en-US" sz="1800" dirty="0" err="1"/>
              <a:t>Āe</a:t>
            </a:r>
            <a:r>
              <a:rPr lang="en-US" sz="1800" dirty="0"/>
              <a:t> mobile stations and the AP that are within the same radio coverage form a basic service set (BSS) as shown in Figure 9.1a. If two stations in the same BSS want to communicate, then the communications flow from the source station to the AP and then from the AP to destination station. Ā e BSS is the basic building block of IEEE 802.11 LAN. Several BSSs can be connected via a distribution system to form a single network called extended service set. </a:t>
            </a:r>
            <a:r>
              <a:rPr lang="en-US" sz="1800" dirty="0" err="1"/>
              <a:t>Āe</a:t>
            </a:r>
            <a:r>
              <a:rPr lang="en-US" sz="1800" dirty="0"/>
              <a:t> Ad Hoc Architecture contains no APs as shown in Figure 9.1b. In this architecture, mobile stations using the same frequency and situated in the transmission range of each other may form an independent BSS (IBSS) and communicate directly.</a:t>
            </a:r>
            <a:endParaRPr lang="en-GB" sz="1800" dirty="0"/>
          </a:p>
        </p:txBody>
      </p:sp>
    </p:spTree>
    <p:extLst>
      <p:ext uri="{BB962C8B-B14F-4D97-AF65-F5344CB8AC3E}">
        <p14:creationId xmlns:p14="http://schemas.microsoft.com/office/powerpoint/2010/main" val="390091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E423-CFE7-4026-BEA5-F06F86736CF6}"/>
              </a:ext>
            </a:extLst>
          </p:cNvPr>
          <p:cNvSpPr>
            <a:spLocks noGrp="1"/>
          </p:cNvSpPr>
          <p:nvPr>
            <p:ph type="title"/>
          </p:nvPr>
        </p:nvSpPr>
        <p:spPr/>
        <p:txBody>
          <a:bodyPr/>
          <a:lstStyle/>
          <a:p>
            <a:r>
              <a:rPr lang="en-US" dirty="0"/>
              <a:t>Cont.</a:t>
            </a:r>
            <a:endParaRPr lang="en-GB" dirty="0"/>
          </a:p>
        </p:txBody>
      </p:sp>
      <p:pic>
        <p:nvPicPr>
          <p:cNvPr id="4" name="Picture 3">
            <a:extLst>
              <a:ext uri="{FF2B5EF4-FFF2-40B4-BE49-F238E27FC236}">
                <a16:creationId xmlns:a16="http://schemas.microsoft.com/office/drawing/2014/main" id="{09444F59-E9DC-44FF-BD38-B01E00173BC7}"/>
              </a:ext>
            </a:extLst>
          </p:cNvPr>
          <p:cNvPicPr>
            <a:picLocks noChangeAspect="1"/>
          </p:cNvPicPr>
          <p:nvPr/>
        </p:nvPicPr>
        <p:blipFill rotWithShape="1">
          <a:blip r:embed="rId2"/>
          <a:srcRect l="30312" t="34593" r="27951" b="28990"/>
          <a:stretch/>
        </p:blipFill>
        <p:spPr>
          <a:xfrm>
            <a:off x="743140" y="1268760"/>
            <a:ext cx="7657719" cy="3756617"/>
          </a:xfrm>
          <a:prstGeom prst="rect">
            <a:avLst/>
          </a:prstGeom>
        </p:spPr>
      </p:pic>
    </p:spTree>
    <p:extLst>
      <p:ext uri="{BB962C8B-B14F-4D97-AF65-F5344CB8AC3E}">
        <p14:creationId xmlns:p14="http://schemas.microsoft.com/office/powerpoint/2010/main" val="1772926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ECFE7-D1E6-4822-92EB-D103C8D249B2}"/>
              </a:ext>
            </a:extLst>
          </p:cNvPr>
          <p:cNvSpPr>
            <a:spLocks noGrp="1"/>
          </p:cNvSpPr>
          <p:nvPr>
            <p:ph type="title"/>
          </p:nvPr>
        </p:nvSpPr>
        <p:spPr>
          <a:xfrm>
            <a:off x="457200" y="476672"/>
            <a:ext cx="8229600" cy="778098"/>
          </a:xfrm>
        </p:spPr>
        <p:txBody>
          <a:bodyPr/>
          <a:lstStyle/>
          <a:p>
            <a:r>
              <a:rPr lang="en-GB" dirty="0"/>
              <a:t>IEEE 802.11 MAC Layer</a:t>
            </a:r>
          </a:p>
        </p:txBody>
      </p:sp>
      <p:sp>
        <p:nvSpPr>
          <p:cNvPr id="3" name="Content Placeholder 2">
            <a:extLst>
              <a:ext uri="{FF2B5EF4-FFF2-40B4-BE49-F238E27FC236}">
                <a16:creationId xmlns:a16="http://schemas.microsoft.com/office/drawing/2014/main" id="{04991039-80A8-4A00-93CA-F4609F08C898}"/>
              </a:ext>
            </a:extLst>
          </p:cNvPr>
          <p:cNvSpPr>
            <a:spLocks noGrp="1"/>
          </p:cNvSpPr>
          <p:nvPr>
            <p:ph idx="1"/>
          </p:nvPr>
        </p:nvSpPr>
        <p:spPr>
          <a:xfrm>
            <a:off x="457200" y="1254770"/>
            <a:ext cx="8229600" cy="4871393"/>
          </a:xfrm>
        </p:spPr>
        <p:txBody>
          <a:bodyPr/>
          <a:lstStyle/>
          <a:p>
            <a:pPr marL="0" indent="0">
              <a:buNone/>
            </a:pPr>
            <a:r>
              <a:rPr lang="en-US" sz="1800" dirty="0"/>
              <a:t>IEEE 802.11 MAC layer defines two basic access mechanisms: the mandatory contention based DCF, which offers an asynchronous data service, and the optional contention-free PCF that is built on top of the Carrier Sense Multiple Access with Collision Avoidance (CSMA/CA)-based DCF, as shown in Figure 9.2, to offer both asynchronous and time-bounded services. Ā e DCF is based on the well-known CSMA/CA MAC access algorithm .</a:t>
            </a:r>
            <a:endParaRPr lang="en-GB" sz="1800" dirty="0"/>
          </a:p>
        </p:txBody>
      </p:sp>
      <p:pic>
        <p:nvPicPr>
          <p:cNvPr id="4" name="Picture 3">
            <a:extLst>
              <a:ext uri="{FF2B5EF4-FFF2-40B4-BE49-F238E27FC236}">
                <a16:creationId xmlns:a16="http://schemas.microsoft.com/office/drawing/2014/main" id="{E78684C3-E8BF-481B-993D-AA22D61756BB}"/>
              </a:ext>
            </a:extLst>
          </p:cNvPr>
          <p:cNvPicPr>
            <a:picLocks noChangeAspect="1"/>
          </p:cNvPicPr>
          <p:nvPr/>
        </p:nvPicPr>
        <p:blipFill rotWithShape="1">
          <a:blip r:embed="rId2"/>
          <a:srcRect l="31100" t="47199" r="28738" b="26189"/>
          <a:stretch/>
        </p:blipFill>
        <p:spPr>
          <a:xfrm>
            <a:off x="683568" y="3140967"/>
            <a:ext cx="7704856" cy="2870437"/>
          </a:xfrm>
          <a:prstGeom prst="rect">
            <a:avLst/>
          </a:prstGeom>
        </p:spPr>
      </p:pic>
    </p:spTree>
    <p:extLst>
      <p:ext uri="{BB962C8B-B14F-4D97-AF65-F5344CB8AC3E}">
        <p14:creationId xmlns:p14="http://schemas.microsoft.com/office/powerpoint/2010/main" val="3152977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F116-63DA-413F-B56E-49C9A5EEAB1A}"/>
              </a:ext>
            </a:extLst>
          </p:cNvPr>
          <p:cNvSpPr>
            <a:spLocks noGrp="1"/>
          </p:cNvSpPr>
          <p:nvPr>
            <p:ph type="title"/>
          </p:nvPr>
        </p:nvSpPr>
        <p:spPr/>
        <p:txBody>
          <a:bodyPr/>
          <a:lstStyle/>
          <a:p>
            <a:r>
              <a:rPr lang="en-US" dirty="0"/>
              <a:t>Quality of Service in Wireless Metropolitan Area Networks</a:t>
            </a:r>
            <a:endParaRPr lang="en-GB" dirty="0"/>
          </a:p>
        </p:txBody>
      </p:sp>
      <p:sp>
        <p:nvSpPr>
          <p:cNvPr id="3" name="Content Placeholder 2">
            <a:extLst>
              <a:ext uri="{FF2B5EF4-FFF2-40B4-BE49-F238E27FC236}">
                <a16:creationId xmlns:a16="http://schemas.microsoft.com/office/drawing/2014/main" id="{E7AC45AD-4549-4308-843A-D2525F860F84}"/>
              </a:ext>
            </a:extLst>
          </p:cNvPr>
          <p:cNvSpPr>
            <a:spLocks noGrp="1"/>
          </p:cNvSpPr>
          <p:nvPr>
            <p:ph idx="1"/>
          </p:nvPr>
        </p:nvSpPr>
        <p:spPr>
          <a:xfrm>
            <a:off x="3575050" y="404664"/>
            <a:ext cx="5317430" cy="5505475"/>
          </a:xfrm>
        </p:spPr>
        <p:txBody>
          <a:bodyPr/>
          <a:lstStyle/>
          <a:p>
            <a:pPr marL="0" indent="0">
              <a:buNone/>
            </a:pPr>
            <a:r>
              <a:rPr lang="fr-FR" sz="1800" b="1" dirty="0" err="1"/>
              <a:t>Mesh</a:t>
            </a:r>
            <a:r>
              <a:rPr lang="fr-FR" sz="1800" b="1" dirty="0"/>
              <a:t> Mode versus Point-to-Multipoint Mode</a:t>
            </a:r>
          </a:p>
          <a:p>
            <a:pPr marL="0" indent="0" algn="just">
              <a:buNone/>
            </a:pPr>
            <a:r>
              <a:rPr lang="en-US" sz="1400" dirty="0"/>
              <a:t>basic architecture of WiMAX consists of two fixed stations: base station (BS) and subscriber station (SS). ABS is a central equipment set providing connectivity, management, and control of several SSs situated at varying distances. An SS can represent a building equipped with a conventional wireless or wired local area network. A IEEE 802.11 standard defines two operation modes: an optional mesh mode and a mandatory point-to-multipoint (PMP) mode. Ā mesh mode supports direct communications between SSs without the need for a BS. Access coordination is distributed among the SSs. In PMP mode, a controlling BS connects multiple SSs to various public networks as shown in Figure 9.10</a:t>
            </a:r>
          </a:p>
          <a:p>
            <a:pPr marL="0" indent="0" algn="just">
              <a:buNone/>
            </a:pPr>
            <a:r>
              <a:rPr lang="en-GB" sz="1400" b="1" dirty="0"/>
              <a:t>PMP Mode</a:t>
            </a:r>
          </a:p>
          <a:p>
            <a:pPr marL="0" indent="0" algn="just">
              <a:buNone/>
            </a:pPr>
            <a:r>
              <a:rPr lang="en-US" sz="1400" dirty="0"/>
              <a:t>In PMP, the communication path is bidirectional, downlink (from the BS to the SS) and uplink (from the SS to the BS). Ā e uplink and downlink data transmissions are duplexed using frequency division duplex (FDD) or time division duplex (TDD). In FDD, the uplink and downlink subframes occurs simultaneously on separate frequencies while in TDD they occur at different times but usually share the same frequency as shown in Figure 9.11. To schedule the uplink and downlink grants to meet the negotiated QoS requirements, the BS starts the downlink subframe with a downlink map (DL-MAP) followed by an uplink map (UL-MAP). Ā e downlink MAP contains the timetable for downlink grants in the forthcoming downlink subframe. Downlink grants directed to SSs with the same downlink interval usage code (DIUC) are advertised in the DL-MAP as a single burst. </a:t>
            </a:r>
            <a:r>
              <a:rPr lang="en-US" sz="1400" dirty="0" err="1"/>
              <a:t>Āe</a:t>
            </a:r>
            <a:r>
              <a:rPr lang="en-US" sz="1400" dirty="0"/>
              <a:t> uplink MAP tells each SS about the boundaries of its allocated bandwidth within</a:t>
            </a:r>
            <a:endParaRPr lang="en-GB" sz="1400" b="1" dirty="0"/>
          </a:p>
        </p:txBody>
      </p:sp>
      <p:sp>
        <p:nvSpPr>
          <p:cNvPr id="9" name="Text Placeholder 8">
            <a:extLst>
              <a:ext uri="{FF2B5EF4-FFF2-40B4-BE49-F238E27FC236}">
                <a16:creationId xmlns:a16="http://schemas.microsoft.com/office/drawing/2014/main" id="{0D120BA1-00E4-41B8-A9A2-80AE6A904735}"/>
              </a:ext>
            </a:extLst>
          </p:cNvPr>
          <p:cNvSpPr>
            <a:spLocks noGrp="1"/>
          </p:cNvSpPr>
          <p:nvPr>
            <p:ph type="body" sz="half" idx="2"/>
          </p:nvPr>
        </p:nvSpPr>
        <p:spPr>
          <a:xfrm>
            <a:off x="457200" y="1435100"/>
            <a:ext cx="3008313" cy="4691063"/>
          </a:xfrm>
        </p:spPr>
        <p:txBody>
          <a:bodyPr/>
          <a:lstStyle/>
          <a:p>
            <a:r>
              <a:rPr lang="en-US" dirty="0"/>
              <a:t>WiMAX technology based on the IEEE 802.16 standard plays a key role in fixed broadband wireless metropolitan area networks. It has proven to be a cost-effective wireless alternative to cabled access networks (i.e., fiber optic links, digital subscriber line [DSL]). </a:t>
            </a:r>
            <a:r>
              <a:rPr lang="en-US" dirty="0" err="1"/>
              <a:t>Ās</a:t>
            </a:r>
            <a:r>
              <a:rPr lang="en-US" dirty="0"/>
              <a:t> section gives an overview of the WiMAX networks and its QoS requirements as presented in the IEEE 802.16 standard and its IEEE802.16e amendment.</a:t>
            </a:r>
            <a:endParaRPr lang="en-GB" dirty="0"/>
          </a:p>
          <a:p>
            <a:endParaRPr lang="en-GB" dirty="0"/>
          </a:p>
        </p:txBody>
      </p:sp>
    </p:spTree>
    <p:extLst>
      <p:ext uri="{BB962C8B-B14F-4D97-AF65-F5344CB8AC3E}">
        <p14:creationId xmlns:p14="http://schemas.microsoft.com/office/powerpoint/2010/main" val="1699919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5EFAA5-FAEE-43F2-BB20-D59E66E26515}"/>
              </a:ext>
            </a:extLst>
          </p:cNvPr>
          <p:cNvPicPr>
            <a:picLocks noChangeAspect="1"/>
          </p:cNvPicPr>
          <p:nvPr/>
        </p:nvPicPr>
        <p:blipFill rotWithShape="1">
          <a:blip r:embed="rId2"/>
          <a:srcRect l="31101" t="45798" r="29525" b="9381"/>
          <a:stretch/>
        </p:blipFill>
        <p:spPr>
          <a:xfrm>
            <a:off x="539552" y="980728"/>
            <a:ext cx="8213413" cy="5256584"/>
          </a:xfrm>
          <a:prstGeom prst="rect">
            <a:avLst/>
          </a:prstGeom>
        </p:spPr>
      </p:pic>
    </p:spTree>
    <p:extLst>
      <p:ext uri="{BB962C8B-B14F-4D97-AF65-F5344CB8AC3E}">
        <p14:creationId xmlns:p14="http://schemas.microsoft.com/office/powerpoint/2010/main" val="137114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2D1A2-860A-49FE-834E-25CBFAB63A92}"/>
              </a:ext>
            </a:extLst>
          </p:cNvPr>
          <p:cNvSpPr>
            <a:spLocks noGrp="1"/>
          </p:cNvSpPr>
          <p:nvPr>
            <p:ph type="title"/>
          </p:nvPr>
        </p:nvSpPr>
        <p:spPr>
          <a:xfrm>
            <a:off x="457200" y="274638"/>
            <a:ext cx="8229600" cy="634082"/>
          </a:xfrm>
        </p:spPr>
        <p:txBody>
          <a:bodyPr/>
          <a:lstStyle/>
          <a:p>
            <a:r>
              <a:rPr lang="en-GB" dirty="0"/>
              <a:t>Data and Scheduling Services</a:t>
            </a:r>
          </a:p>
        </p:txBody>
      </p:sp>
      <p:sp>
        <p:nvSpPr>
          <p:cNvPr id="3" name="Content Placeholder 2">
            <a:extLst>
              <a:ext uri="{FF2B5EF4-FFF2-40B4-BE49-F238E27FC236}">
                <a16:creationId xmlns:a16="http://schemas.microsoft.com/office/drawing/2014/main" id="{D0F16680-6C58-414E-8AD5-5550DC229CE3}"/>
              </a:ext>
            </a:extLst>
          </p:cNvPr>
          <p:cNvSpPr>
            <a:spLocks noGrp="1"/>
          </p:cNvSpPr>
          <p:nvPr>
            <p:ph idx="1"/>
          </p:nvPr>
        </p:nvSpPr>
        <p:spPr>
          <a:xfrm>
            <a:off x="107504" y="1052736"/>
            <a:ext cx="9036496" cy="5217443"/>
          </a:xfrm>
        </p:spPr>
        <p:txBody>
          <a:bodyPr/>
          <a:lstStyle/>
          <a:p>
            <a:pPr marL="0" indent="0" algn="just">
              <a:buNone/>
            </a:pPr>
            <a:r>
              <a:rPr lang="en-US" sz="1600" dirty="0"/>
              <a:t>Scheduling services represent the data handling mechanisms supported by the MAC scheduler for data transport on a connection. Each connection is associated with a single scheduling service. A scheduling service is determined by a set of QoS parameters that quantify aspects of its behavior. A parameters are managed using dynamic service messages that allow the BS and the SS to add, modify, or delete the characteristics of a service flow. A key QoS parameters are </a:t>
            </a:r>
          </a:p>
          <a:p>
            <a:pPr algn="just"/>
            <a:r>
              <a:rPr lang="en-US" sz="1600" dirty="0"/>
              <a:t>Traffic priority: specifies the priority assigned to a service flow. Given two service flows identical in all QoS parameters besides priority, the higher priority service flow should be given lower delay and higher buffering preference. </a:t>
            </a:r>
          </a:p>
          <a:p>
            <a:pPr algn="just"/>
            <a:r>
              <a:rPr lang="en-US" sz="1600" dirty="0"/>
              <a:t>Maximum sustained traffic: defines the peak information rate of the service and is expressed in bits per second. Data units deemed to exceed the maximum sustained traffic rate may be delayed or dropped. </a:t>
            </a:r>
          </a:p>
          <a:p>
            <a:pPr algn="just"/>
            <a:r>
              <a:rPr lang="en-US" sz="1600" dirty="0"/>
              <a:t>Maximum traffic burst: describes the maximum continuous burst that the system should accommodate for the service. </a:t>
            </a:r>
          </a:p>
          <a:p>
            <a:pPr algn="just"/>
            <a:r>
              <a:rPr lang="en-US" sz="1600" dirty="0"/>
              <a:t>Minimum reserved traffic rate: specifies the minimum amount of data to be transported on behalf of the service flow when averaged over time. It is expressed in bits per second. A specified rate is only honored when sufficient data is available for scheduling. A BS and the SS are able to transport traffic up to its minimum reserved traffic rate. If less than the minimum reserved traffic rate is available for a service flow, the BS and the SS may reallocate the excess reserved bandwidth for other purposes. </a:t>
            </a:r>
          </a:p>
          <a:p>
            <a:pPr algn="just"/>
            <a:r>
              <a:rPr lang="en-US" sz="1600" dirty="0"/>
              <a:t>Tolerated jitter: defines the maximum delay variation (jitter) for the connection. </a:t>
            </a:r>
          </a:p>
          <a:p>
            <a:pPr algn="just"/>
            <a:r>
              <a:rPr lang="en-US" sz="1600" dirty="0"/>
              <a:t>Maximum latency: specifies the maximum latency between the reception of a packet by the BS or SS on its network interface and the forwarding of the packet to its radio frequency Interface.</a:t>
            </a:r>
            <a:endParaRPr lang="en-GB" sz="1600" dirty="0"/>
          </a:p>
        </p:txBody>
      </p:sp>
    </p:spTree>
    <p:extLst>
      <p:ext uri="{BB962C8B-B14F-4D97-AF65-F5344CB8AC3E}">
        <p14:creationId xmlns:p14="http://schemas.microsoft.com/office/powerpoint/2010/main" val="919546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FC25-8FB5-47DE-B39E-B1E0F08845BE}"/>
              </a:ext>
            </a:extLst>
          </p:cNvPr>
          <p:cNvSpPr>
            <a:spLocks noGrp="1"/>
          </p:cNvSpPr>
          <p:nvPr>
            <p:ph type="title"/>
          </p:nvPr>
        </p:nvSpPr>
        <p:spPr>
          <a:xfrm>
            <a:off x="457200" y="274638"/>
            <a:ext cx="8229600" cy="634082"/>
          </a:xfrm>
        </p:spPr>
        <p:txBody>
          <a:bodyPr/>
          <a:lstStyle/>
          <a:p>
            <a:r>
              <a:rPr lang="en-US" dirty="0"/>
              <a:t>Cont.</a:t>
            </a:r>
            <a:endParaRPr lang="en-GB" dirty="0"/>
          </a:p>
        </p:txBody>
      </p:sp>
      <p:sp>
        <p:nvSpPr>
          <p:cNvPr id="3" name="Content Placeholder 2">
            <a:extLst>
              <a:ext uri="{FF2B5EF4-FFF2-40B4-BE49-F238E27FC236}">
                <a16:creationId xmlns:a16="http://schemas.microsoft.com/office/drawing/2014/main" id="{9ED29A44-1887-4911-BB13-18D1CF1C4ADC}"/>
              </a:ext>
            </a:extLst>
          </p:cNvPr>
          <p:cNvSpPr>
            <a:spLocks noGrp="1"/>
          </p:cNvSpPr>
          <p:nvPr>
            <p:ph idx="1"/>
          </p:nvPr>
        </p:nvSpPr>
        <p:spPr>
          <a:xfrm>
            <a:off x="251520" y="966118"/>
            <a:ext cx="8229600" cy="4525963"/>
          </a:xfrm>
        </p:spPr>
        <p:txBody>
          <a:bodyPr/>
          <a:lstStyle/>
          <a:p>
            <a:pPr marL="0" indent="0">
              <a:buNone/>
            </a:pPr>
            <a:r>
              <a:rPr lang="en-US" sz="2000" dirty="0"/>
              <a:t>Well-known scheduling services can be implemented by specifying a specific set of QoS parameters. Four scheduling services are supported:</a:t>
            </a:r>
          </a:p>
          <a:p>
            <a:r>
              <a:rPr lang="en-US" sz="1600" dirty="0"/>
              <a:t>Scheduling service to support real-time data streams consisting of fixed-size data packets issued at periodic intervals, such as Voice-over-IP (VoIP) without silence suppression. Ā e key QoS parameters are the maximum sustained traffic rate, the maximum latency, and the tolerated jitter</a:t>
            </a:r>
          </a:p>
          <a:p>
            <a:r>
              <a:rPr lang="en-US" sz="1600" dirty="0"/>
              <a:t>Scheduling service to support real-time data streams consisting of variable-sized data packets that are issued at periodic intervals, such as moving pictures experts group (MPEG) video. a key QoS service flow parameters for this scheduling service are the minimum reserved traffic rate, the maximum sustained traffic rate, and the maximum latency.</a:t>
            </a:r>
          </a:p>
          <a:p>
            <a:r>
              <a:rPr lang="en-US" sz="1600" dirty="0"/>
              <a:t>Scheduling service to support delay-tolerant data streams consisting of variable-sized data packets for which a minimum data rate is required, such as FTP. a key QoS service flow parameters for this scheduling service are the minimum reserved traffic rate, the maximum sustained traffic rate, and the traffic priority.</a:t>
            </a:r>
          </a:p>
          <a:p>
            <a:r>
              <a:rPr lang="en-US" sz="1600" dirty="0"/>
              <a:t>Scheduling service to support data streams for which no minimum service level is required and therefore may be handled on a space-available basis. a key QoS service flow parameters for this scheduling service are the maximum sustained traffic rate and the traffic priority</a:t>
            </a:r>
            <a:endParaRPr lang="en-GB" sz="1600" dirty="0"/>
          </a:p>
        </p:txBody>
      </p:sp>
    </p:spTree>
    <p:extLst>
      <p:ext uri="{BB962C8B-B14F-4D97-AF65-F5344CB8AC3E}">
        <p14:creationId xmlns:p14="http://schemas.microsoft.com/office/powerpoint/2010/main" val="3212356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0B3AB-B616-4E61-B3F0-DEDCF8008D30}"/>
              </a:ext>
            </a:extLst>
          </p:cNvPr>
          <p:cNvSpPr>
            <a:spLocks noGrp="1"/>
          </p:cNvSpPr>
          <p:nvPr>
            <p:ph type="title"/>
          </p:nvPr>
        </p:nvSpPr>
        <p:spPr>
          <a:xfrm>
            <a:off x="457200" y="466057"/>
            <a:ext cx="8229600" cy="1143000"/>
          </a:xfrm>
        </p:spPr>
        <p:txBody>
          <a:bodyPr/>
          <a:lstStyle/>
          <a:p>
            <a:r>
              <a:rPr lang="en-US" sz="3200" dirty="0"/>
              <a:t>Bandwidth Allocation and Request Mechanisms</a:t>
            </a:r>
            <a:endParaRPr lang="en-GB" sz="3200" dirty="0"/>
          </a:p>
        </p:txBody>
      </p:sp>
      <p:sp>
        <p:nvSpPr>
          <p:cNvPr id="3" name="Content Placeholder 2">
            <a:extLst>
              <a:ext uri="{FF2B5EF4-FFF2-40B4-BE49-F238E27FC236}">
                <a16:creationId xmlns:a16="http://schemas.microsoft.com/office/drawing/2014/main" id="{41FB8BC4-07F2-464B-BF09-EDD0BB58E0FD}"/>
              </a:ext>
            </a:extLst>
          </p:cNvPr>
          <p:cNvSpPr>
            <a:spLocks noGrp="1"/>
          </p:cNvSpPr>
          <p:nvPr>
            <p:ph idx="1"/>
          </p:nvPr>
        </p:nvSpPr>
        <p:spPr>
          <a:xfrm>
            <a:off x="457200" y="1029849"/>
            <a:ext cx="8229600" cy="4525963"/>
          </a:xfrm>
        </p:spPr>
        <p:txBody>
          <a:bodyPr/>
          <a:lstStyle/>
          <a:p>
            <a:pPr marL="0" indent="0" algn="just">
              <a:buNone/>
            </a:pPr>
            <a:r>
              <a:rPr lang="en-US" sz="1800" dirty="0"/>
              <a:t>In IEEE 802.16, all packets from the application layer in the SS are classified by the connection classifier based on the CID and are forwarded to the appropriate queue as shown in Figure 9.12. According to the incoming traffic service flow, the SS sends BW-REQ messages that report the current queue size of each SS connection to the BS uplink bandwidth allocation scheduler, which controls all the uplink packet transmissions. a BS schedules the requests in the different service flow queues according to their QoS requirements and generates a MAP message to the SS scheduler. A MAP message contains the information element (IE) parameter, which includes the time slots in which the SS can transmit during the uplink subframe.</a:t>
            </a:r>
            <a:endParaRPr lang="en-GB" sz="1800" dirty="0"/>
          </a:p>
        </p:txBody>
      </p:sp>
      <p:pic>
        <p:nvPicPr>
          <p:cNvPr id="4" name="Picture 3">
            <a:extLst>
              <a:ext uri="{FF2B5EF4-FFF2-40B4-BE49-F238E27FC236}">
                <a16:creationId xmlns:a16="http://schemas.microsoft.com/office/drawing/2014/main" id="{819B3879-07D2-4F9D-90CC-EA4494E84345}"/>
              </a:ext>
            </a:extLst>
          </p:cNvPr>
          <p:cNvPicPr>
            <a:picLocks noChangeAspect="1"/>
          </p:cNvPicPr>
          <p:nvPr/>
        </p:nvPicPr>
        <p:blipFill rotWithShape="1">
          <a:blip r:embed="rId2"/>
          <a:srcRect l="31101" t="30391" r="29525" b="28990"/>
          <a:stretch/>
        </p:blipFill>
        <p:spPr>
          <a:xfrm>
            <a:off x="1187624" y="3501008"/>
            <a:ext cx="6768752" cy="2736304"/>
          </a:xfrm>
          <a:prstGeom prst="rect">
            <a:avLst/>
          </a:prstGeom>
        </p:spPr>
      </p:pic>
    </p:spTree>
    <p:extLst>
      <p:ext uri="{BB962C8B-B14F-4D97-AF65-F5344CB8AC3E}">
        <p14:creationId xmlns:p14="http://schemas.microsoft.com/office/powerpoint/2010/main" val="4188530757"/>
      </p:ext>
    </p:extLst>
  </p:cSld>
  <p:clrMapOvr>
    <a:masterClrMapping/>
  </p:clrMapOvr>
</p:sld>
</file>

<file path=ppt/theme/theme1.xml><?xml version="1.0" encoding="utf-8"?>
<a:theme xmlns:a="http://schemas.openxmlformats.org/drawingml/2006/main" name="Template PPT UEU Pertemuan 1 - Copy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Session 3 UMA and Related Technologies The Road A Head</Template>
  <TotalTime>500</TotalTime>
  <Words>1999</Words>
  <Application>Microsoft Office PowerPoint</Application>
  <PresentationFormat>On-screen Show (4:3)</PresentationFormat>
  <Paragraphs>54</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Template PPT UEU Pertemuan 1 - Copy 1</vt:lpstr>
      <vt:lpstr>PowerPoint Presentation</vt:lpstr>
      <vt:lpstr>IEEE 802.11 Wireless Network Architectures</vt:lpstr>
      <vt:lpstr>Cont.</vt:lpstr>
      <vt:lpstr>IEEE 802.11 MAC Layer</vt:lpstr>
      <vt:lpstr>Quality of Service in Wireless Metropolitan Area Networks</vt:lpstr>
      <vt:lpstr>PowerPoint Presentation</vt:lpstr>
      <vt:lpstr>Data and Scheduling Services</vt:lpstr>
      <vt:lpstr>Cont.</vt:lpstr>
      <vt:lpstr>Bandwidth Allocation and Request Mechanisms</vt:lpstr>
      <vt:lpstr>IEEE 802.16 QoS Architecture</vt:lpstr>
      <vt:lpstr>Cont.</vt:lpstr>
      <vt:lpstr>Cont.</vt:lpstr>
      <vt:lpstr>Activation Model</vt:lpstr>
      <vt:lpstr>Summary</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rendi</dc:creator>
  <cp:lastModifiedBy>rendi</cp:lastModifiedBy>
  <cp:revision>19</cp:revision>
  <dcterms:created xsi:type="dcterms:W3CDTF">2018-09-30T08:09:53Z</dcterms:created>
  <dcterms:modified xsi:type="dcterms:W3CDTF">2018-12-08T09:49:04Z</dcterms:modified>
</cp:coreProperties>
</file>