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49374-3448-CF43-BF87-4085595E3B30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E48B7-3C4E-B24B-B4ED-1635549C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7319DD5C-9344-D845-8BD3-3C4771DDF6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8063DE9-FBA4-3245-8B19-20E4AE36BA5C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DF5F140-E6AB-1445-B50D-619E5EF5F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957E63F-D83B-D742-B225-753469E78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Design, code &amp; test programmes to support the application systems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380864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2416837-197B-3B4D-9512-258226C49C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B1F42AD-DD8A-0F41-A156-301E441B5165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CF0DDBA-EFA0-9F48-93CB-2EF8B226C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5FD863A9-F685-7D41-AB2E-F9CD65479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Perform communication &amp; networking systems analysis &amp; design planning for integration. Support of network in internet, intranet &amp; extranet. Analyse &amp; participate in the development of security standardisation &amp; implementation of security controls for LAN &amp; WAN.</a:t>
            </a:r>
          </a:p>
        </p:txBody>
      </p:sp>
    </p:spTree>
    <p:extLst>
      <p:ext uri="{BB962C8B-B14F-4D97-AF65-F5344CB8AC3E}">
        <p14:creationId xmlns:p14="http://schemas.microsoft.com/office/powerpoint/2010/main" val="325605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19FA931A-8B49-654C-B556-6C1C1D94DF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A3450E4-7880-2642-874D-50E6E670109B}" type="slidenum">
              <a:rPr lang="en-GB" altLang="en-US" sz="1200"/>
              <a:pPr algn="r" eaLnBrk="1" hangingPunct="1"/>
              <a:t>13</a:t>
            </a:fld>
            <a:endParaRPr lang="en-GB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0D6BD5D-05BE-A64E-9A7D-A26E9A5EB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419BC37-9B8E-414A-ABE7-7FACEDC74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Oversee the smooth running of the IT systems. Troubleshoot &amp; assist the organisation in any IT matters or problems. In tune with all the new IT developments in the required fields.</a:t>
            </a:r>
          </a:p>
        </p:txBody>
      </p:sp>
    </p:spTree>
    <p:extLst>
      <p:ext uri="{BB962C8B-B14F-4D97-AF65-F5344CB8AC3E}">
        <p14:creationId xmlns:p14="http://schemas.microsoft.com/office/powerpoint/2010/main" val="1261534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F465E4B-FBA1-E045-8DA7-5F88E3EF60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2055D4-43AB-BF4D-8C8F-5F7C99AB9728}" type="slidenum">
              <a:rPr lang="en-GB" altLang="en-US" sz="1200"/>
              <a:pPr algn="r" eaLnBrk="1" hangingPunct="1"/>
              <a:t>14</a:t>
            </a:fld>
            <a:endParaRPr lang="en-GB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450789E-24A8-2849-A3CE-CE29B75C3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BD4B1E99-5995-784A-80B4-EAB2CF94D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Commercially aware of customers’ needs. Possess the acumen necessary to grow sustainable &amp; profitable business. A strong intellect capable of grasping &amp; clearly communicating complex business &amp; technology concepts.</a:t>
            </a:r>
          </a:p>
        </p:txBody>
      </p:sp>
    </p:spTree>
    <p:extLst>
      <p:ext uri="{BB962C8B-B14F-4D97-AF65-F5344CB8AC3E}">
        <p14:creationId xmlns:p14="http://schemas.microsoft.com/office/powerpoint/2010/main" val="267539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60688FF-0224-C14E-889A-66F09F9CFB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319C806-CACD-7344-ACC9-A8793C57AC2F}" type="slidenum">
              <a:rPr lang="en-GB" altLang="en-US" sz="1200"/>
              <a:pPr algn="r" eaLnBrk="1" hangingPunct="1"/>
              <a:t>15</a:t>
            </a:fld>
            <a:endParaRPr lang="en-GB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A87B9D7-824B-4E43-B0A3-302434654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3CF5162-B102-1742-A4BA-3EA827B03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Plan, direct &amp; execute project management activities for an area/ division. Monitor progress against schedule &amp; project budget. May allocate or assist in the allocation of appropriate resources to deliver project results</a:t>
            </a:r>
          </a:p>
        </p:txBody>
      </p:sp>
    </p:spTree>
    <p:extLst>
      <p:ext uri="{BB962C8B-B14F-4D97-AF65-F5344CB8AC3E}">
        <p14:creationId xmlns:p14="http://schemas.microsoft.com/office/powerpoint/2010/main" val="281036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CFA3676-62CF-7947-87C9-544BDB42A0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A4C585E-73B8-8542-BC76-5C37CB41D06B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B03801E-9BBA-0D42-8E60-3405F0F5E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752C746D-28FD-674D-99F3-A7EC53222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To  provide  functional  or  technical  advice  on  the  implementation  of ERP solutions. Must have some domain knowledge in order to map processes.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ERP = enterprise resource planning </a:t>
            </a:r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54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B188BA3-DE47-404B-945B-8BFE66E40E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03EC37C-C16A-624D-9665-942C797A5E4B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0E36000-85F5-544C-AAF9-0898394AD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A15E287-69EA-2043-8935-6B4F87FE0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Familiar with software development life cycles. Possess skills in application design. Prepare programme specifications, coding/ documentation &amp; testing.</a:t>
            </a:r>
          </a:p>
        </p:txBody>
      </p:sp>
    </p:spTree>
    <p:extLst>
      <p:ext uri="{BB962C8B-B14F-4D97-AF65-F5344CB8AC3E}">
        <p14:creationId xmlns:p14="http://schemas.microsoft.com/office/powerpoint/2010/main" val="43754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FE05FD4-5F5C-794F-B809-7C60465CB8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A95BB6A-C158-B947-B6A2-AB45E8FAB701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412A734-42E5-CB40-A5AD-FCDA321B9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A26022C1-47B6-D544-B417-BDDA371AE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Provide system design &amp; consultancy to customers. Respond to requests for technical queries &amp; support. Conduct technical training to customers &amp; IT administrators.</a:t>
            </a:r>
          </a:p>
        </p:txBody>
      </p:sp>
    </p:spTree>
    <p:extLst>
      <p:ext uri="{BB962C8B-B14F-4D97-AF65-F5344CB8AC3E}">
        <p14:creationId xmlns:p14="http://schemas.microsoft.com/office/powerpoint/2010/main" val="206290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DD99C11-F96C-6E40-AEB2-F70002F285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56A65A0-51D8-EA4B-B7E2-675C629E65B8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5092A39-87A9-944F-ADCF-A0ADB8D5A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7468EAE-0755-044A-9D2C-022124568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Responsible for administration &amp; technical maintenance of the company’s distributed database system.</a:t>
            </a:r>
          </a:p>
        </p:txBody>
      </p:sp>
    </p:spTree>
    <p:extLst>
      <p:ext uri="{BB962C8B-B14F-4D97-AF65-F5344CB8AC3E}">
        <p14:creationId xmlns:p14="http://schemas.microsoft.com/office/powerpoint/2010/main" val="2266011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F0A23E26-DEB9-2346-A41E-C1453BBA74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FE2EF08-C5B9-C347-8796-4203BAC354AA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BCDF529-6FE4-B54A-8181-D2BC520028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9D17E209-B37C-0B4F-867D-3E89E1992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Administer &amp; operate LAN &amp; WAN networks, system management &amp; hardware support.</a:t>
            </a:r>
          </a:p>
        </p:txBody>
      </p:sp>
    </p:spTree>
    <p:extLst>
      <p:ext uri="{BB962C8B-B14F-4D97-AF65-F5344CB8AC3E}">
        <p14:creationId xmlns:p14="http://schemas.microsoft.com/office/powerpoint/2010/main" val="343777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6D353E60-6C8B-D341-89B2-B260DE36A3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EDC8E95-39A7-B24B-8439-B1A4438B5A35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F8256A6-454A-C940-958B-0694AF638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55543A7-7E0C-614C-9D4B-F282BBE9F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Maintain sufficient, standard &amp; reliable systems/infrastructure to ensure effective &amp; efficient operations. Implement IT procedures &amp; processes to ensure maximum data protection/security.</a:t>
            </a:r>
          </a:p>
        </p:txBody>
      </p:sp>
    </p:spTree>
    <p:extLst>
      <p:ext uri="{BB962C8B-B14F-4D97-AF65-F5344CB8AC3E}">
        <p14:creationId xmlns:p14="http://schemas.microsoft.com/office/powerpoint/2010/main" val="1941100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2B15DA8E-B9F6-4B4A-B6EE-ED2972DC86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7908B74-42C5-974C-BE86-826B407FC573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59CC583-C47F-584C-A997-860B9D7F2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AFD7869-A3FE-AE4E-B4D0-126200B46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Provide implementation &amp; administration involving LAN, WAN &amp; dial-up connectivity, firewall, reverse proxy &amp; technical support.</a:t>
            </a:r>
          </a:p>
        </p:txBody>
      </p:sp>
    </p:spTree>
    <p:extLst>
      <p:ext uri="{BB962C8B-B14F-4D97-AF65-F5344CB8AC3E}">
        <p14:creationId xmlns:p14="http://schemas.microsoft.com/office/powerpoint/2010/main" val="711941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64DF825-9480-3D45-8410-FEDB0169528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A56C70B-F056-B64D-B4A0-F7947CF1F356}" type="slidenum">
              <a:rPr lang="en-GB" altLang="en-US" sz="1200"/>
              <a:pPr algn="r" eaLnBrk="1" hangingPunct="1"/>
              <a:t>11</a:t>
            </a:fld>
            <a:endParaRPr lang="en-GB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BC6A846-7FE1-EC48-AFAF-63378F0E5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0759C7CC-40F3-A645-B4E5-4AD02FCDA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Responsible for achievement of IT products and/or solution sales &amp; revenue target. May be assigned to target-specific industry verticals</a:t>
            </a:r>
          </a:p>
        </p:txBody>
      </p:sp>
    </p:spTree>
    <p:extLst>
      <p:ext uri="{BB962C8B-B14F-4D97-AF65-F5344CB8AC3E}">
        <p14:creationId xmlns:p14="http://schemas.microsoft.com/office/powerpoint/2010/main" val="296576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3B281-DC7D-FC4C-AC56-87F1D58D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2303-2315-3146-AA2E-E2E3B3269AD3}" type="datetime1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9B821-C507-2C45-9FB2-664E29F4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Soebijono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805A5-2421-8B40-9F19-5E74B3A3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AE834-43EA-F144-B9CD-88FB706E1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3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6A1686-CB4C-BF48-85DC-DB0E3EBB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7063-B9C3-284E-AB3D-AA147DF681E3}" type="datetime1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13770B-FC24-0147-984E-7265DE2A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Soebijono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2C0923-94AB-874B-A194-65210ABA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EB09-189C-C341-B0A0-9FDD522EA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1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www.esaunggul.ac.id</a:t>
            </a:r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esaunggul.ac.i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4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Fransiskus Adikara,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S.Kom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MMSI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97341" y="980728"/>
            <a:ext cx="6151123" cy="1080120"/>
          </a:xfrm>
        </p:spPr>
        <p:txBody>
          <a:bodyPr/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 Resource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Faktor-faktor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Berpengaruh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terhadap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Kinerja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Pengelolaan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Sumberdaya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TI</a:t>
            </a: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548209E-69DD-E545-8634-B5C8A48CC2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877175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IT Administrator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E9BD45E-135E-1946-84DA-D8FFDB8F6D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76400"/>
            <a:ext cx="7877175" cy="434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Menyediakan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implementasi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administrasi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yang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meliputi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Local Area Network (LAN), Wide Area Network (WAN)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koneksi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dial-up, firewall, Proxy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serta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pendukung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teknisnya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8676" name="Picture 4" descr="j0230991">
            <a:extLst>
              <a:ext uri="{FF2B5EF4-FFF2-40B4-BE49-F238E27FC236}">
                <a16:creationId xmlns:a16="http://schemas.microsoft.com/office/drawing/2014/main" id="{783D16C8-F74F-C34C-A67C-D749A9D0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2484437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3146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7B8858C-2F57-0745-81C0-DC4ADF962A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877175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Account Manager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6D9333A-B39F-C54D-8C9B-6E21E6BD862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38300"/>
            <a:ext cx="7877175" cy="434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Bertanggung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jawab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id-ID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ntuk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kemajuan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penjualan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suatu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solusi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/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atau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produk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serta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target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pendapatan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9700" name="Picture 4" descr="j0233313">
            <a:extLst>
              <a:ext uri="{FF2B5EF4-FFF2-40B4-BE49-F238E27FC236}">
                <a16:creationId xmlns:a16="http://schemas.microsoft.com/office/drawing/2014/main" id="{E7929A04-C6F3-BE4F-B244-6A96BE4F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97425"/>
            <a:ext cx="17637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81070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D858201-AEA8-724F-9F99-872E8F3D00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0988" y="292100"/>
            <a:ext cx="7878762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Network Support Engineer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D7C681A-C2AA-3A45-8064-511BABA5ACA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638300"/>
            <a:ext cx="7877175" cy="434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Melaksanakan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komunikasi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analisa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sistem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networking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Mendisain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perencanaan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untuk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integrasi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Mendukung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jaringan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pada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internet, intranet &amp; extranet.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Menganalisa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ikut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ambil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bagian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dalam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pengembangan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standardisasi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keamanan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implementasi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mengendalikan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untuk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keamanan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LAN &amp; WAN</a:t>
            </a:r>
          </a:p>
        </p:txBody>
      </p:sp>
    </p:spTree>
    <p:extLst>
      <p:ext uri="{BB962C8B-B14F-4D97-AF65-F5344CB8AC3E}">
        <p14:creationId xmlns:p14="http://schemas.microsoft.com/office/powerpoint/2010/main" val="669242632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A39BE1B-6DAE-504A-8CEB-3850377424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877175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 T Manager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C9E8FBD-B529-F548-9219-45E7BD8368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68338" y="1714500"/>
            <a:ext cx="7877175" cy="434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Mengatur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kelancaran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dari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sistem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IT.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Troubleshooting 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membantu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organisasi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dalam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menangani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permasalahan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IT.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Sesuai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dengan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pengembangan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IT yang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baru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dalam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bidang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yang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diperlukan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</p:txBody>
      </p:sp>
      <p:pic>
        <p:nvPicPr>
          <p:cNvPr id="31748" name="Picture 4" descr="img_xsell02">
            <a:extLst>
              <a:ext uri="{FF2B5EF4-FFF2-40B4-BE49-F238E27FC236}">
                <a16:creationId xmlns:a16="http://schemas.microsoft.com/office/drawing/2014/main" id="{CA634EE7-F61B-4345-A993-06790AEA8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3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944098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4E06C8A-6C6A-D043-B13D-BB58823167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877175" cy="1143000"/>
          </a:xfrm>
        </p:spPr>
        <p:txBody>
          <a:bodyPr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Business Development Manager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49BEAB6-E6AC-1E48-83B0-9BE10B227C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651000"/>
            <a:ext cx="7877175" cy="434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Secara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umum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mengetahui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kebutuhan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pelanggan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Memiliki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ketajaman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yang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diperlukan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dalam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menopang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menguntungkan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bisnis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Mempunyai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kemampuan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luas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yang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mampu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menyerap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berkomunikasi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jelas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ttg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bisnis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kompleks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serta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konsep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teknologi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</p:txBody>
      </p:sp>
      <p:pic>
        <p:nvPicPr>
          <p:cNvPr id="32772" name="Picture 4" descr="j0289982">
            <a:extLst>
              <a:ext uri="{FF2B5EF4-FFF2-40B4-BE49-F238E27FC236}">
                <a16:creationId xmlns:a16="http://schemas.microsoft.com/office/drawing/2014/main" id="{0A0CD3CC-6EB0-6540-9AFA-B80BDA21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97413"/>
            <a:ext cx="22891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397385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90D6D90-75A4-5949-9F1C-5EE03BF045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877175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Project Manager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A41BE78-9093-2A41-81B5-D1B176FF5F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1975" y="1524000"/>
            <a:ext cx="7878763" cy="43434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Perencanaan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memberi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arahan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melaksanakan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aktivitas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manajemen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proyek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untuk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suatu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divisi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/ area.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Memonitor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progress 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terhadap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jadwal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anggaran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proyek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Bisa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juga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mengalokasikan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atau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membantu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mengalokasi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sumber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daya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sesuai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dengan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hasil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proyek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yang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harus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diselesaikan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33796" name="Picture 4" descr="roi2">
            <a:extLst>
              <a:ext uri="{FF2B5EF4-FFF2-40B4-BE49-F238E27FC236}">
                <a16:creationId xmlns:a16="http://schemas.microsoft.com/office/drawing/2014/main" id="{9B0134EB-0A59-5244-B13A-82EC6BE0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24400"/>
            <a:ext cx="219551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908033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EABAA6C6-E0E3-9446-B049-C65D05B5DE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0888" y="1473200"/>
            <a:ext cx="7666037" cy="4546600"/>
          </a:xfrm>
        </p:spPr>
        <p:txBody>
          <a:bodyPr>
            <a:normAutofit fontScale="85000" lnSpcReduction="10000"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lingkup</a:t>
            </a:r>
            <a:r>
              <a:rPr lang="id-ID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TI, </a:t>
            </a:r>
            <a:r>
              <a:rPr lang="en-US" sz="2800" dirty="0" err="1">
                <a:solidFill>
                  <a:schemeClr val="tx1"/>
                </a:solidFill>
              </a:rPr>
              <a:t>kode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etik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profesinya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memuat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kajian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ilmiah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mengenai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prinsip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norma-norma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kaitan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hubungan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antara</a:t>
            </a:r>
            <a:r>
              <a:rPr lang="en-US" sz="2800" dirty="0">
                <a:solidFill>
                  <a:schemeClr val="tx1"/>
                </a:solidFill>
              </a:rPr>
              <a:t> professional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developer TI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klien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antara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para</a:t>
            </a:r>
            <a:r>
              <a:rPr lang="en-US" sz="2800" dirty="0">
                <a:solidFill>
                  <a:schemeClr val="tx1"/>
                </a:solidFill>
              </a:rPr>
              <a:t> professional </a:t>
            </a:r>
            <a:r>
              <a:rPr lang="en-US" sz="2800" dirty="0" err="1">
                <a:solidFill>
                  <a:schemeClr val="tx1"/>
                </a:solidFill>
              </a:rPr>
              <a:t>sendiri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antara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organisasi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profesi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organisasi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profesi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pemerintah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id-ID" sz="2800" dirty="0">
              <a:solidFill>
                <a:schemeClr val="tx1"/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err="1">
                <a:solidFill>
                  <a:schemeClr val="tx1"/>
                </a:solidFill>
              </a:rPr>
              <a:t>Salah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hubungan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seorang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profesional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klien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pengguna</a:t>
            </a:r>
            <a:r>
              <a:rPr lang="id-ID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jasa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misalnya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pembuatan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sebuah</a:t>
            </a:r>
            <a:r>
              <a:rPr lang="en-US" sz="2800" dirty="0">
                <a:solidFill>
                  <a:schemeClr val="tx1"/>
                </a:solidFill>
              </a:rPr>
              <a:t> program </a:t>
            </a:r>
            <a:r>
              <a:rPr lang="en-US" sz="2800" dirty="0" err="1">
                <a:solidFill>
                  <a:schemeClr val="tx1"/>
                </a:solidFill>
              </a:rPr>
              <a:t>aplikasi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6D84E4D5-B1B0-D542-93EA-67604D50C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3048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</a:rPr>
              <a:t>KODE ETIK PROFESIONAL IT</a:t>
            </a:r>
          </a:p>
        </p:txBody>
      </p:sp>
    </p:spTree>
    <p:extLst>
      <p:ext uri="{BB962C8B-B14F-4D97-AF65-F5344CB8AC3E}">
        <p14:creationId xmlns:p14="http://schemas.microsoft.com/office/powerpoint/2010/main" val="23486736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34CA8B0-A182-EE4C-AAF1-08C4F4262D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0988" y="228600"/>
            <a:ext cx="7878762" cy="1143000"/>
          </a:xfrm>
        </p:spPr>
        <p:txBody>
          <a:bodyPr/>
          <a:lstStyle/>
          <a:p>
            <a:pPr eaLnBrk="1" hangingPunct="1"/>
            <a:r>
              <a:rPr lang="en-US" altLang="en-US"/>
              <a:t>Etika Profesi</a:t>
            </a:r>
            <a:r>
              <a:rPr lang="id-ID" altLang="en-US"/>
              <a:t>onal</a:t>
            </a:r>
            <a:r>
              <a:rPr lang="en-US" altLang="en-US"/>
              <a:t> Komputer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D4C1181-E531-A14B-853C-D449440CC17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33413" y="1511300"/>
            <a:ext cx="7696200" cy="4529138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300" dirty="0" err="1">
                <a:solidFill>
                  <a:schemeClr val="tx1"/>
                </a:solidFill>
              </a:rPr>
              <a:t>Secara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umum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perilaku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etis</a:t>
            </a:r>
            <a:r>
              <a:rPr lang="en-US" sz="2300" dirty="0">
                <a:solidFill>
                  <a:schemeClr val="tx1"/>
                </a:solidFill>
              </a:rPr>
              <a:t> yang </a:t>
            </a:r>
            <a:r>
              <a:rPr lang="en-US" sz="2300" dirty="0" err="1">
                <a:solidFill>
                  <a:schemeClr val="tx1"/>
                </a:solidFill>
              </a:rPr>
              <a:t>diharapkan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dari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para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profesional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komputer</a:t>
            </a:r>
            <a:r>
              <a:rPr lang="en-US" sz="2300" dirty="0">
                <a:solidFill>
                  <a:schemeClr val="tx1"/>
                </a:solidFill>
              </a:rPr>
              <a:t>: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sz="2300" dirty="0" err="1"/>
              <a:t>Jujur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adil</a:t>
            </a:r>
            <a:r>
              <a:rPr lang="en-US" sz="2300" dirty="0"/>
              <a:t>; </a:t>
            </a:r>
            <a:r>
              <a:rPr lang="en-US" sz="2300" dirty="0" err="1"/>
              <a:t>memegang</a:t>
            </a:r>
            <a:r>
              <a:rPr lang="en-US" sz="2300" dirty="0"/>
              <a:t> </a:t>
            </a:r>
            <a:r>
              <a:rPr lang="en-US" sz="2300" dirty="0" err="1"/>
              <a:t>kerahasiaan</a:t>
            </a:r>
            <a:r>
              <a:rPr lang="en-US" sz="2300" dirty="0"/>
              <a:t>; </a:t>
            </a:r>
            <a:r>
              <a:rPr lang="en-US" sz="2300" dirty="0" err="1"/>
              <a:t>memelihara</a:t>
            </a:r>
            <a:r>
              <a:rPr lang="en-US" sz="2300" dirty="0"/>
              <a:t> </a:t>
            </a:r>
            <a:r>
              <a:rPr lang="en-US" sz="2300" dirty="0" err="1"/>
              <a:t>kompetensi</a:t>
            </a:r>
            <a:r>
              <a:rPr lang="en-US" sz="2300" dirty="0"/>
              <a:t> </a:t>
            </a:r>
            <a:r>
              <a:rPr lang="en-US" sz="2300" dirty="0" err="1"/>
              <a:t>profesi</a:t>
            </a:r>
            <a:r>
              <a:rPr lang="en-US" sz="2300" dirty="0"/>
              <a:t>; </a:t>
            </a:r>
            <a:r>
              <a:rPr lang="en-US" sz="2300" dirty="0" err="1"/>
              <a:t>memahami</a:t>
            </a:r>
            <a:r>
              <a:rPr lang="en-US" sz="2300" dirty="0"/>
              <a:t> </a:t>
            </a:r>
            <a:r>
              <a:rPr lang="en-US" sz="2300" dirty="0" err="1"/>
              <a:t>hukum</a:t>
            </a:r>
            <a:r>
              <a:rPr lang="en-US" sz="2300" dirty="0"/>
              <a:t> yang </a:t>
            </a:r>
            <a:r>
              <a:rPr lang="en-US" sz="2300" dirty="0" err="1"/>
              <a:t>terkait</a:t>
            </a:r>
            <a:r>
              <a:rPr lang="en-US" sz="2300" dirty="0"/>
              <a:t>; </a:t>
            </a:r>
            <a:r>
              <a:rPr lang="en-US" sz="2300" dirty="0" err="1"/>
              <a:t>menghargai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melindungi</a:t>
            </a:r>
            <a:r>
              <a:rPr lang="en-US" sz="2300" dirty="0"/>
              <a:t> </a:t>
            </a:r>
            <a:r>
              <a:rPr lang="en-US" sz="2300" dirty="0" err="1"/>
              <a:t>kerahasiaan</a:t>
            </a:r>
            <a:r>
              <a:rPr lang="en-US" sz="2300" dirty="0"/>
              <a:t> </a:t>
            </a:r>
            <a:r>
              <a:rPr lang="en-US" sz="2300" dirty="0" err="1"/>
              <a:t>pribadi</a:t>
            </a:r>
            <a:r>
              <a:rPr lang="en-US" sz="2300" dirty="0"/>
              <a:t>; </a:t>
            </a:r>
            <a:r>
              <a:rPr lang="en-US" sz="2300" dirty="0" err="1"/>
              <a:t>menghindari</a:t>
            </a:r>
            <a:r>
              <a:rPr lang="en-US" sz="2300" dirty="0"/>
              <a:t> </a:t>
            </a:r>
            <a:r>
              <a:rPr lang="en-US" sz="2300" dirty="0" err="1"/>
              <a:t>merugikan</a:t>
            </a:r>
            <a:r>
              <a:rPr lang="en-US" sz="2300" dirty="0"/>
              <a:t> </a:t>
            </a:r>
            <a:r>
              <a:rPr lang="en-US" sz="2300" dirty="0" err="1"/>
              <a:t>pihak</a:t>
            </a:r>
            <a:r>
              <a:rPr lang="en-US" sz="2300" dirty="0"/>
              <a:t> lain;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menghargai</a:t>
            </a:r>
            <a:r>
              <a:rPr lang="en-US" sz="2300" dirty="0"/>
              <a:t> </a:t>
            </a:r>
            <a:r>
              <a:rPr lang="en-US" sz="2300" dirty="0" err="1"/>
              <a:t>hak</a:t>
            </a:r>
            <a:r>
              <a:rPr lang="en-US" sz="2300" dirty="0"/>
              <a:t> </a:t>
            </a:r>
            <a:r>
              <a:rPr lang="en-US" sz="2300" dirty="0" err="1"/>
              <a:t>milik</a:t>
            </a:r>
            <a:r>
              <a:rPr lang="en-US" sz="2300" dirty="0"/>
              <a:t>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IE" sz="2300" dirty="0" err="1">
                <a:solidFill>
                  <a:schemeClr val="tx1"/>
                </a:solidFill>
              </a:rPr>
              <a:t>Berbagai</a:t>
            </a:r>
            <a:r>
              <a:rPr lang="en-IE" sz="2300" dirty="0">
                <a:solidFill>
                  <a:schemeClr val="tx1"/>
                </a:solidFill>
              </a:rPr>
              <a:t> </a:t>
            </a:r>
            <a:r>
              <a:rPr lang="en-IE" sz="2300" dirty="0" err="1">
                <a:solidFill>
                  <a:schemeClr val="tx1"/>
                </a:solidFill>
              </a:rPr>
              <a:t>contoh</a:t>
            </a:r>
            <a:r>
              <a:rPr lang="en-IE" sz="2300" dirty="0">
                <a:solidFill>
                  <a:schemeClr val="tx1"/>
                </a:solidFill>
              </a:rPr>
              <a:t> </a:t>
            </a:r>
            <a:r>
              <a:rPr lang="en-IE" sz="2300" dirty="0" err="1">
                <a:solidFill>
                  <a:schemeClr val="tx1"/>
                </a:solidFill>
              </a:rPr>
              <a:t>kode</a:t>
            </a:r>
            <a:r>
              <a:rPr lang="en-IE" sz="2300" dirty="0">
                <a:solidFill>
                  <a:schemeClr val="tx1"/>
                </a:solidFill>
              </a:rPr>
              <a:t> </a:t>
            </a:r>
            <a:r>
              <a:rPr lang="en-IE" sz="2300" dirty="0" err="1">
                <a:solidFill>
                  <a:schemeClr val="tx1"/>
                </a:solidFill>
              </a:rPr>
              <a:t>etik</a:t>
            </a:r>
            <a:r>
              <a:rPr lang="en-IE" sz="2300" dirty="0">
                <a:solidFill>
                  <a:schemeClr val="tx1"/>
                </a:solidFill>
              </a:rPr>
              <a:t> </a:t>
            </a:r>
            <a:r>
              <a:rPr lang="en-IE" sz="2300" dirty="0" err="1">
                <a:solidFill>
                  <a:schemeClr val="tx1"/>
                </a:solidFill>
              </a:rPr>
              <a:t>profesi</a:t>
            </a:r>
            <a:r>
              <a:rPr lang="en-IE" sz="2300" dirty="0">
                <a:solidFill>
                  <a:schemeClr val="tx1"/>
                </a:solidFill>
              </a:rPr>
              <a:t> </a:t>
            </a:r>
            <a:r>
              <a:rPr lang="en-IE" sz="2300" dirty="0" err="1">
                <a:solidFill>
                  <a:schemeClr val="tx1"/>
                </a:solidFill>
              </a:rPr>
              <a:t>komputer</a:t>
            </a:r>
            <a:r>
              <a:rPr lang="en-IE" sz="2300" dirty="0">
                <a:solidFill>
                  <a:schemeClr val="tx1"/>
                </a:solidFill>
              </a:rPr>
              <a:t>: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IE" sz="2300" dirty="0"/>
              <a:t>IEEE-CS/ACM (</a:t>
            </a:r>
            <a:r>
              <a:rPr lang="en-IE" sz="2300" i="1" dirty="0"/>
              <a:t>Software Engineering Code of Ethics and Professional Practice</a:t>
            </a:r>
            <a:r>
              <a:rPr lang="en-IE" sz="2300" dirty="0"/>
              <a:t>) (</a:t>
            </a:r>
            <a:r>
              <a:rPr lang="en-US" sz="2300" u="sng" dirty="0"/>
              <a:t>http://www.</a:t>
            </a:r>
            <a:r>
              <a:rPr lang="id-ID" sz="2300" u="sng" dirty="0"/>
              <a:t>acm.org/about/se-code</a:t>
            </a:r>
            <a:r>
              <a:rPr lang="en-US" sz="2300" dirty="0"/>
              <a:t>)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IE" sz="2300" dirty="0"/>
              <a:t>ACM </a:t>
            </a:r>
            <a:r>
              <a:rPr lang="en-IE" sz="2300" i="1" dirty="0"/>
              <a:t>Code of Ethics and Professional Conduct</a:t>
            </a:r>
            <a:r>
              <a:rPr lang="en-IE" sz="2300" dirty="0"/>
              <a:t> (</a:t>
            </a:r>
            <a:r>
              <a:rPr lang="en-IE" sz="2300" u="sng" dirty="0"/>
              <a:t>http://www.acm.org/</a:t>
            </a:r>
            <a:r>
              <a:rPr lang="id-ID" sz="2300" u="sng" dirty="0"/>
              <a:t>about/code-of-ethics</a:t>
            </a:r>
            <a:r>
              <a:rPr lang="en-IE" sz="2300" dirty="0"/>
              <a:t>)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IE" sz="2300" i="1" dirty="0"/>
              <a:t>British Computer Society Code of Conduct</a:t>
            </a:r>
            <a:r>
              <a:rPr lang="id-ID" sz="2300" i="1" dirty="0"/>
              <a:t> and Code of Good Practice</a:t>
            </a:r>
            <a:r>
              <a:rPr lang="en-IE" sz="2300" dirty="0"/>
              <a:t> (</a:t>
            </a:r>
            <a:r>
              <a:rPr lang="en-US" sz="2300" u="sng" dirty="0"/>
              <a:t>http://www.bcs.org/</a:t>
            </a:r>
            <a:r>
              <a:rPr lang="id-ID" sz="2300" u="sng" dirty="0"/>
              <a:t>upload/pdf/conduct.pdf </a:t>
            </a:r>
            <a:r>
              <a:rPr lang="id-ID" sz="2300" dirty="0"/>
              <a:t> dan </a:t>
            </a:r>
            <a:r>
              <a:rPr lang="id-ID" sz="2300" u="sng" dirty="0"/>
              <a:t>http://www.</a:t>
            </a:r>
            <a:r>
              <a:rPr lang="en-US" sz="2300" u="sng" dirty="0"/>
              <a:t> bcs.org/</a:t>
            </a:r>
            <a:r>
              <a:rPr lang="id-ID" sz="2300" u="sng" dirty="0"/>
              <a:t>upload/pdf/cop.pdf </a:t>
            </a:r>
            <a:r>
              <a:rPr lang="en-US" sz="2300" dirty="0"/>
              <a:t>)</a:t>
            </a:r>
            <a:endParaRPr lang="en-IE" sz="2300" dirty="0"/>
          </a:p>
        </p:txBody>
      </p:sp>
    </p:spTree>
    <p:extLst>
      <p:ext uri="{BB962C8B-B14F-4D97-AF65-F5344CB8AC3E}">
        <p14:creationId xmlns:p14="http://schemas.microsoft.com/office/powerpoint/2010/main" val="36467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406A9725-C759-8641-98D6-D4CB7160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27000"/>
            <a:ext cx="65024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29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08A23A21-83F9-5845-B91D-8366EC33CC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203200"/>
            <a:ext cx="787876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IEEE-CS/ACM Code of Ethics and Professional Practice</a:t>
            </a:r>
            <a:endParaRPr lang="en-US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A1C03B3-B39B-654F-A809-C4AC3BC0639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98488" y="1651000"/>
            <a:ext cx="7877175" cy="4343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IE" sz="1900" dirty="0" err="1">
                <a:solidFill>
                  <a:schemeClr val="tx1"/>
                </a:solidFill>
              </a:rPr>
              <a:t>Dikembangkan</a:t>
            </a:r>
            <a:r>
              <a:rPr lang="en-IE" sz="1900" dirty="0">
                <a:solidFill>
                  <a:schemeClr val="tx1"/>
                </a:solidFill>
              </a:rPr>
              <a:t> </a:t>
            </a:r>
            <a:r>
              <a:rPr lang="en-IE" sz="1900" dirty="0" err="1">
                <a:solidFill>
                  <a:schemeClr val="tx1"/>
                </a:solidFill>
              </a:rPr>
              <a:t>berdasarkan</a:t>
            </a:r>
            <a:r>
              <a:rPr lang="en-IE" sz="1900" dirty="0">
                <a:solidFill>
                  <a:schemeClr val="tx1"/>
                </a:solidFill>
              </a:rPr>
              <a:t> 8 </a:t>
            </a:r>
            <a:r>
              <a:rPr lang="en-IE" sz="1900" dirty="0" err="1">
                <a:solidFill>
                  <a:schemeClr val="tx1"/>
                </a:solidFill>
              </a:rPr>
              <a:t>prinsip</a:t>
            </a:r>
            <a:r>
              <a:rPr lang="en-IE" sz="1900" dirty="0">
                <a:solidFill>
                  <a:schemeClr val="tx1"/>
                </a:solidFill>
              </a:rPr>
              <a:t>:</a:t>
            </a:r>
          </a:p>
          <a:p>
            <a:pPr marL="800100" lvl="1" indent="-342900" eaLnBrk="1" fontAlgn="auto" hangingPunct="1">
              <a:lnSpc>
                <a:spcPct val="7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IE" sz="1900" dirty="0" err="1"/>
              <a:t>Kepentingan</a:t>
            </a:r>
            <a:r>
              <a:rPr lang="en-IE" sz="1900" dirty="0"/>
              <a:t> </a:t>
            </a:r>
            <a:r>
              <a:rPr lang="en-IE" sz="1900" dirty="0" err="1"/>
              <a:t>umum</a:t>
            </a:r>
            <a:endParaRPr lang="en-IE" sz="1900" dirty="0"/>
          </a:p>
          <a:p>
            <a:pPr marL="800100" lvl="1" indent="-342900" eaLnBrk="1" fontAlgn="auto" hangingPunct="1">
              <a:lnSpc>
                <a:spcPct val="7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IE" sz="1900" dirty="0" err="1"/>
              <a:t>Klien</a:t>
            </a:r>
            <a:r>
              <a:rPr lang="en-IE" sz="1900" dirty="0"/>
              <a:t> </a:t>
            </a:r>
            <a:r>
              <a:rPr lang="en-IE" sz="1900" dirty="0" err="1"/>
              <a:t>dan</a:t>
            </a:r>
            <a:r>
              <a:rPr lang="en-IE" sz="1900" dirty="0"/>
              <a:t> </a:t>
            </a:r>
            <a:r>
              <a:rPr lang="id-ID" sz="1900" dirty="0"/>
              <a:t>atasan</a:t>
            </a:r>
            <a:endParaRPr lang="en-IE" sz="1900" dirty="0"/>
          </a:p>
          <a:p>
            <a:pPr marL="800100" lvl="1" indent="-342900" eaLnBrk="1" fontAlgn="auto" hangingPunct="1">
              <a:lnSpc>
                <a:spcPct val="7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IE" sz="1900" dirty="0" err="1"/>
              <a:t>Produk</a:t>
            </a:r>
            <a:endParaRPr lang="en-IE" sz="1900" dirty="0"/>
          </a:p>
          <a:p>
            <a:pPr marL="800100" lvl="1" indent="-342900" eaLnBrk="1" fontAlgn="auto" hangingPunct="1">
              <a:lnSpc>
                <a:spcPct val="7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IE" sz="1900" dirty="0" err="1"/>
              <a:t>Keputusan</a:t>
            </a:r>
            <a:endParaRPr lang="en-IE" sz="1900" dirty="0"/>
          </a:p>
          <a:p>
            <a:pPr marL="800100" lvl="1" indent="-342900" eaLnBrk="1" fontAlgn="auto" hangingPunct="1">
              <a:lnSpc>
                <a:spcPct val="7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IE" sz="1900" dirty="0" err="1"/>
              <a:t>Manajemen</a:t>
            </a:r>
            <a:endParaRPr lang="en-IE" sz="1900" dirty="0"/>
          </a:p>
          <a:p>
            <a:pPr marL="800100" lvl="1" indent="-342900" eaLnBrk="1" fontAlgn="auto" hangingPunct="1">
              <a:lnSpc>
                <a:spcPct val="7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IE" sz="1900" dirty="0" err="1"/>
              <a:t>Profesi</a:t>
            </a:r>
            <a:endParaRPr lang="en-IE" sz="1900" dirty="0"/>
          </a:p>
          <a:p>
            <a:pPr marL="800100" lvl="1" indent="-342900" eaLnBrk="1" fontAlgn="auto" hangingPunct="1">
              <a:lnSpc>
                <a:spcPct val="7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IE" sz="1900" dirty="0" err="1"/>
              <a:t>Rekan</a:t>
            </a:r>
            <a:r>
              <a:rPr lang="en-IE" sz="1900" dirty="0"/>
              <a:t> </a:t>
            </a:r>
            <a:r>
              <a:rPr lang="en-IE" sz="1900" dirty="0" err="1"/>
              <a:t>sejawat</a:t>
            </a:r>
            <a:endParaRPr lang="en-IE" sz="1900" dirty="0"/>
          </a:p>
          <a:p>
            <a:pPr marL="800100" lvl="1" indent="-342900" eaLnBrk="1" fontAlgn="auto" hangingPunct="1">
              <a:lnSpc>
                <a:spcPct val="7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IE" sz="1900" dirty="0" err="1"/>
              <a:t>Diri</a:t>
            </a:r>
            <a:r>
              <a:rPr lang="en-IE" sz="1900" dirty="0"/>
              <a:t> </a:t>
            </a:r>
            <a:r>
              <a:rPr lang="en-IE" sz="1900" dirty="0" err="1"/>
              <a:t>sendiri</a:t>
            </a:r>
            <a:endParaRPr lang="en-IE" sz="1900" dirty="0"/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en-US" sz="1900" dirty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IE" sz="1900" dirty="0" err="1">
                <a:solidFill>
                  <a:schemeClr val="tx1"/>
                </a:solidFill>
              </a:rPr>
              <a:t>Pengembang</a:t>
            </a:r>
            <a:r>
              <a:rPr lang="en-IE" sz="1900" dirty="0">
                <a:solidFill>
                  <a:schemeClr val="tx1"/>
                </a:solidFill>
              </a:rPr>
              <a:t> </a:t>
            </a:r>
            <a:r>
              <a:rPr lang="en-IE" sz="1900" dirty="0" err="1">
                <a:solidFill>
                  <a:schemeClr val="tx1"/>
                </a:solidFill>
              </a:rPr>
              <a:t>sistem</a:t>
            </a:r>
            <a:r>
              <a:rPr lang="en-IE" sz="1900" dirty="0">
                <a:solidFill>
                  <a:schemeClr val="tx1"/>
                </a:solidFill>
              </a:rPr>
              <a:t> </a:t>
            </a:r>
            <a:r>
              <a:rPr lang="en-IE" sz="1900" dirty="0" err="1">
                <a:solidFill>
                  <a:schemeClr val="tx1"/>
                </a:solidFill>
              </a:rPr>
              <a:t>seharusnya</a:t>
            </a:r>
            <a:r>
              <a:rPr lang="en-IE" sz="1900" dirty="0">
                <a:solidFill>
                  <a:schemeClr val="tx1"/>
                </a:solidFill>
              </a:rPr>
              <a:t> </a:t>
            </a:r>
            <a:r>
              <a:rPr lang="en-IE" sz="1900" dirty="0" err="1">
                <a:solidFill>
                  <a:schemeClr val="tx1"/>
                </a:solidFill>
              </a:rPr>
              <a:t>bertindak</a:t>
            </a:r>
            <a:r>
              <a:rPr lang="en-IE" sz="1900" dirty="0">
                <a:solidFill>
                  <a:schemeClr val="tx1"/>
                </a:solidFill>
              </a:rPr>
              <a:t> </a:t>
            </a:r>
            <a:r>
              <a:rPr lang="en-IE" sz="1900" dirty="0" err="1">
                <a:solidFill>
                  <a:schemeClr val="tx1"/>
                </a:solidFill>
              </a:rPr>
              <a:t>konsisten</a:t>
            </a:r>
            <a:r>
              <a:rPr lang="en-IE" sz="1900" dirty="0">
                <a:solidFill>
                  <a:schemeClr val="tx1"/>
                </a:solidFill>
              </a:rPr>
              <a:t> </a:t>
            </a:r>
            <a:r>
              <a:rPr lang="en-IE" sz="1900" dirty="0" err="1">
                <a:solidFill>
                  <a:schemeClr val="tx1"/>
                </a:solidFill>
              </a:rPr>
              <a:t>dengan</a:t>
            </a:r>
            <a:r>
              <a:rPr lang="en-IE" sz="1900" dirty="0">
                <a:solidFill>
                  <a:schemeClr val="tx1"/>
                </a:solidFill>
              </a:rPr>
              <a:t> </a:t>
            </a:r>
            <a:r>
              <a:rPr lang="en-IE" sz="1900" dirty="0" err="1">
                <a:solidFill>
                  <a:schemeClr val="tx1"/>
                </a:solidFill>
              </a:rPr>
              <a:t>kepentingan</a:t>
            </a:r>
            <a:r>
              <a:rPr lang="en-IE" sz="1900" dirty="0">
                <a:solidFill>
                  <a:schemeClr val="tx1"/>
                </a:solidFill>
              </a:rPr>
              <a:t> </a:t>
            </a:r>
            <a:r>
              <a:rPr lang="en-IE" sz="1900" dirty="0" err="1">
                <a:solidFill>
                  <a:schemeClr val="tx1"/>
                </a:solidFill>
              </a:rPr>
              <a:t>umum</a:t>
            </a:r>
            <a:endParaRPr lang="en-IE" sz="1900" dirty="0">
              <a:solidFill>
                <a:schemeClr val="tx1"/>
              </a:solidFill>
            </a:endParaRPr>
          </a:p>
          <a:p>
            <a:pPr marL="800100" lvl="1" indent="-342900" algn="just" eaLnBrk="1" fontAlgn="auto" hangingPunct="1">
              <a:lnSpc>
                <a:spcPct val="7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IE" sz="1900" dirty="0" err="1"/>
              <a:t>Menyetujui</a:t>
            </a:r>
            <a:r>
              <a:rPr lang="en-IE" sz="1900" dirty="0"/>
              <a:t> </a:t>
            </a:r>
            <a:r>
              <a:rPr lang="en-IE" sz="1900" dirty="0" err="1"/>
              <a:t>sistem</a:t>
            </a:r>
            <a:r>
              <a:rPr lang="en-IE" sz="1900" dirty="0"/>
              <a:t> </a:t>
            </a:r>
            <a:r>
              <a:rPr lang="en-IE" sz="1900" dirty="0" err="1"/>
              <a:t>jika</a:t>
            </a:r>
            <a:r>
              <a:rPr lang="en-IE" sz="1900" dirty="0"/>
              <a:t> </a:t>
            </a:r>
            <a:r>
              <a:rPr lang="en-IE" sz="1900" dirty="0" err="1"/>
              <a:t>memiliki</a:t>
            </a:r>
            <a:r>
              <a:rPr lang="en-IE" sz="1900" dirty="0"/>
              <a:t> </a:t>
            </a:r>
            <a:r>
              <a:rPr lang="en-IE" sz="1900" dirty="0" err="1"/>
              <a:t>keyakinan</a:t>
            </a:r>
            <a:r>
              <a:rPr lang="en-IE" sz="1900" dirty="0"/>
              <a:t> yang </a:t>
            </a:r>
            <a:r>
              <a:rPr lang="en-IE" sz="1900" dirty="0" err="1"/>
              <a:t>kuat</a:t>
            </a:r>
            <a:r>
              <a:rPr lang="en-IE" sz="1900" dirty="0"/>
              <a:t> </a:t>
            </a:r>
            <a:r>
              <a:rPr lang="en-IE" sz="1900" dirty="0" err="1"/>
              <a:t>bahwa</a:t>
            </a:r>
            <a:r>
              <a:rPr lang="en-IE" sz="1900" dirty="0"/>
              <a:t> </a:t>
            </a:r>
            <a:r>
              <a:rPr lang="en-IE" sz="1900" dirty="0" err="1"/>
              <a:t>sistem</a:t>
            </a:r>
            <a:r>
              <a:rPr lang="en-IE" sz="1900" dirty="0"/>
              <a:t> </a:t>
            </a:r>
            <a:r>
              <a:rPr lang="en-IE" sz="1900" dirty="0" err="1"/>
              <a:t>aman</a:t>
            </a:r>
            <a:r>
              <a:rPr lang="en-IE" sz="1900" dirty="0"/>
              <a:t>, </a:t>
            </a:r>
            <a:r>
              <a:rPr lang="en-IE" sz="1900" dirty="0" err="1"/>
              <a:t>memenuhi</a:t>
            </a:r>
            <a:r>
              <a:rPr lang="en-IE" sz="1900" dirty="0"/>
              <a:t> </a:t>
            </a:r>
            <a:r>
              <a:rPr lang="en-IE" sz="1900" dirty="0" err="1"/>
              <a:t>standar</a:t>
            </a:r>
            <a:r>
              <a:rPr lang="en-IE" sz="1900" dirty="0"/>
              <a:t>, </a:t>
            </a:r>
            <a:r>
              <a:rPr lang="en-IE" sz="1900" dirty="0" err="1"/>
              <a:t>melewati</a:t>
            </a:r>
            <a:r>
              <a:rPr lang="en-IE" sz="1900" dirty="0"/>
              <a:t> </a:t>
            </a:r>
            <a:r>
              <a:rPr lang="en-IE" sz="1900" dirty="0" err="1"/>
              <a:t>berbagai</a:t>
            </a:r>
            <a:r>
              <a:rPr lang="en-IE" sz="1900" dirty="0"/>
              <a:t> </a:t>
            </a:r>
            <a:r>
              <a:rPr lang="en-IE" sz="1900" dirty="0" err="1"/>
              <a:t>pengujian</a:t>
            </a:r>
            <a:r>
              <a:rPr lang="en-IE" sz="1900" dirty="0"/>
              <a:t> </a:t>
            </a:r>
            <a:r>
              <a:rPr lang="en-IE" sz="1900" dirty="0" err="1"/>
              <a:t>dan</a:t>
            </a:r>
            <a:r>
              <a:rPr lang="en-IE" sz="1900" dirty="0"/>
              <a:t> </a:t>
            </a:r>
            <a:r>
              <a:rPr lang="en-IE" sz="1900" dirty="0" err="1"/>
              <a:t>tidak</a:t>
            </a:r>
            <a:r>
              <a:rPr lang="en-IE" sz="1900" dirty="0"/>
              <a:t> </a:t>
            </a:r>
            <a:r>
              <a:rPr lang="en-IE" sz="1900" dirty="0" err="1"/>
              <a:t>mengurangi</a:t>
            </a:r>
            <a:r>
              <a:rPr lang="en-IE" sz="1900" dirty="0"/>
              <a:t> </a:t>
            </a:r>
            <a:r>
              <a:rPr lang="en-IE" sz="1900" dirty="0" err="1"/>
              <a:t>kualitas</a:t>
            </a:r>
            <a:r>
              <a:rPr lang="en-IE" sz="1900" dirty="0"/>
              <a:t> </a:t>
            </a:r>
            <a:r>
              <a:rPr lang="en-IE" sz="1900" dirty="0" err="1"/>
              <a:t>hidup</a:t>
            </a:r>
            <a:r>
              <a:rPr lang="en-IE" sz="1900" dirty="0"/>
              <a:t>, </a:t>
            </a:r>
            <a:r>
              <a:rPr lang="en-IE" sz="1900" dirty="0" err="1"/>
              <a:t>privasi</a:t>
            </a:r>
            <a:r>
              <a:rPr lang="en-IE" sz="1900" dirty="0"/>
              <a:t>, </a:t>
            </a:r>
            <a:r>
              <a:rPr lang="en-IE" sz="1900" dirty="0" err="1"/>
              <a:t>atau</a:t>
            </a:r>
            <a:r>
              <a:rPr lang="en-IE" sz="1900" dirty="0"/>
              <a:t> </a:t>
            </a:r>
            <a:r>
              <a:rPr lang="en-IE" sz="1900" dirty="0" err="1"/>
              <a:t>mengganggu</a:t>
            </a:r>
            <a:r>
              <a:rPr lang="en-IE" sz="1900" dirty="0"/>
              <a:t> </a:t>
            </a:r>
            <a:r>
              <a:rPr lang="en-IE" sz="1900" dirty="0" err="1"/>
              <a:t>lingkungan</a:t>
            </a:r>
            <a:r>
              <a:rPr lang="en-IE" sz="1900" dirty="0"/>
              <a:t>.</a:t>
            </a:r>
          </a:p>
          <a:p>
            <a:pPr marL="800100" lvl="1" indent="-342900" algn="just" eaLnBrk="1" fontAlgn="auto" hangingPunct="1">
              <a:lnSpc>
                <a:spcPct val="7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IE" sz="1900" dirty="0" err="1"/>
              <a:t>Menyingkap</a:t>
            </a:r>
            <a:r>
              <a:rPr lang="en-IE" sz="1900" dirty="0"/>
              <a:t> </a:t>
            </a:r>
            <a:r>
              <a:rPr lang="en-IE" sz="1900" dirty="0" err="1"/>
              <a:t>setiap</a:t>
            </a:r>
            <a:r>
              <a:rPr lang="en-IE" sz="1900" dirty="0"/>
              <a:t> </a:t>
            </a:r>
            <a:r>
              <a:rPr lang="en-IE" sz="1900" dirty="0" err="1"/>
              <a:t>bahaya</a:t>
            </a:r>
            <a:r>
              <a:rPr lang="en-IE" sz="1900" dirty="0"/>
              <a:t> </a:t>
            </a:r>
            <a:r>
              <a:rPr lang="en-IE" sz="1900" dirty="0" err="1"/>
              <a:t>potensial</a:t>
            </a:r>
            <a:r>
              <a:rPr lang="en-IE" sz="1900" dirty="0"/>
              <a:t> </a:t>
            </a:r>
            <a:r>
              <a:rPr lang="en-IE" sz="1900" dirty="0" err="1"/>
              <a:t>pada</a:t>
            </a:r>
            <a:r>
              <a:rPr lang="en-IE" sz="1900" dirty="0"/>
              <a:t> </a:t>
            </a:r>
            <a:r>
              <a:rPr lang="en-IE" sz="1900" dirty="0" err="1"/>
              <a:t>pengguna</a:t>
            </a:r>
            <a:r>
              <a:rPr lang="en-IE" sz="1900" dirty="0"/>
              <a:t>.</a:t>
            </a:r>
          </a:p>
          <a:p>
            <a:pPr marL="800100" lvl="1" indent="-342900" algn="just" eaLnBrk="1" fontAlgn="auto" hangingPunct="1">
              <a:lnSpc>
                <a:spcPct val="7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IE" sz="1900" dirty="0" err="1"/>
              <a:t>Adil</a:t>
            </a:r>
            <a:r>
              <a:rPr lang="en-IE" sz="1900" dirty="0"/>
              <a:t> </a:t>
            </a:r>
            <a:r>
              <a:rPr lang="en-IE" sz="1900" dirty="0" err="1"/>
              <a:t>dan</a:t>
            </a:r>
            <a:r>
              <a:rPr lang="en-IE" sz="1900" dirty="0"/>
              <a:t> </a:t>
            </a:r>
            <a:r>
              <a:rPr lang="en-IE" sz="1900" dirty="0" err="1"/>
              <a:t>hindari</a:t>
            </a:r>
            <a:r>
              <a:rPr lang="en-IE" sz="1900" dirty="0"/>
              <a:t> </a:t>
            </a:r>
            <a:r>
              <a:rPr lang="en-IE" sz="1900" dirty="0" err="1"/>
              <a:t>kecurangan</a:t>
            </a:r>
            <a:r>
              <a:rPr lang="en-IE" sz="1900" dirty="0"/>
              <a:t> </a:t>
            </a:r>
            <a:r>
              <a:rPr lang="en-IE" sz="1900" dirty="0" err="1"/>
              <a:t>dalam</a:t>
            </a:r>
            <a:r>
              <a:rPr lang="en-IE" sz="1900" dirty="0"/>
              <a:t> </a:t>
            </a:r>
            <a:r>
              <a:rPr lang="en-IE" sz="1900" dirty="0" err="1"/>
              <a:t>setiap</a:t>
            </a:r>
            <a:r>
              <a:rPr lang="en-IE" sz="1900" dirty="0"/>
              <a:t> </a:t>
            </a:r>
            <a:r>
              <a:rPr lang="en-IE" sz="1900" dirty="0" err="1"/>
              <a:t>pernyataan</a:t>
            </a:r>
            <a:r>
              <a:rPr lang="en-IE" sz="1900" dirty="0"/>
              <a:t> </a:t>
            </a:r>
            <a:r>
              <a:rPr lang="en-IE" sz="1900" dirty="0" err="1"/>
              <a:t>terkait</a:t>
            </a:r>
            <a:r>
              <a:rPr lang="en-IE" sz="1900" dirty="0"/>
              <a:t> </a:t>
            </a:r>
            <a:r>
              <a:rPr lang="en-IE" sz="1900" dirty="0" err="1"/>
              <a:t>dengan</a:t>
            </a:r>
            <a:r>
              <a:rPr lang="en-IE" sz="1900" dirty="0"/>
              <a:t> </a:t>
            </a:r>
            <a:r>
              <a:rPr lang="en-IE" sz="1900" dirty="0" err="1"/>
              <a:t>sistem</a:t>
            </a:r>
            <a:r>
              <a:rPr lang="en-IE" sz="1900" dirty="0"/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935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806955-E859-404F-A131-3DFB5E9FFB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19075"/>
            <a:ext cx="8229600" cy="703263"/>
          </a:xfrm>
        </p:spPr>
        <p:txBody>
          <a:bodyPr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PROFESI IT SECARA UMUM</a:t>
            </a:r>
            <a:endParaRPr lang="en-GB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728FA3E2-BA16-7143-8D77-8B02080745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09613" y="1135063"/>
            <a:ext cx="8434387" cy="4897437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System Analyst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Analyst Programmer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ERP (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enterprise resource planning) </a:t>
            </a: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Consultant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Systems Programmer/ Software Engineer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Web Designer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Systems Engineer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Tester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Database Administrator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Manager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IT Manager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Project Manager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Account Manager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C42D2E59-A146-094A-9A92-3282485FD74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003550" y="6353175"/>
            <a:ext cx="6140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Sumber  indonesia salary guide 2006 dan berbagai sumber</a:t>
            </a:r>
            <a:endParaRPr lang="en-GB" sz="1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31981"/>
      </p:ext>
    </p:extLst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4E397F06-805D-6340-95C7-BEDF1AEA8D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15938" y="279400"/>
            <a:ext cx="78771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IEEE-CS/ACM Code of Ethics and Professional Practice</a:t>
            </a:r>
            <a:endParaRPr lang="en-US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07B8B3E-C789-974F-85BB-92327540C3C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4800" y="1638300"/>
            <a:ext cx="7877175" cy="4343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AutoNum type="arabicPeriod" startAt="2"/>
            </a:pPr>
            <a:r>
              <a:rPr lang="en-IE" altLang="en-US" sz="1900" dirty="0" err="1">
                <a:solidFill>
                  <a:schemeClr val="tx1"/>
                </a:solidFill>
              </a:rPr>
              <a:t>Pengembang</a:t>
            </a:r>
            <a:r>
              <a:rPr lang="en-IE" altLang="en-US" sz="1900" dirty="0">
                <a:solidFill>
                  <a:schemeClr val="tx1"/>
                </a:solidFill>
              </a:rPr>
              <a:t> </a:t>
            </a:r>
            <a:r>
              <a:rPr lang="en-IE" altLang="en-US" sz="1900" dirty="0" err="1">
                <a:solidFill>
                  <a:schemeClr val="tx1"/>
                </a:solidFill>
              </a:rPr>
              <a:t>sistem</a:t>
            </a:r>
            <a:r>
              <a:rPr lang="en-IE" altLang="en-US" sz="1900" dirty="0">
                <a:solidFill>
                  <a:schemeClr val="tx1"/>
                </a:solidFill>
              </a:rPr>
              <a:t> </a:t>
            </a:r>
            <a:r>
              <a:rPr lang="en-IE" altLang="en-US" sz="1900" dirty="0" err="1">
                <a:solidFill>
                  <a:schemeClr val="tx1"/>
                </a:solidFill>
              </a:rPr>
              <a:t>seharusnya</a:t>
            </a:r>
            <a:r>
              <a:rPr lang="en-IE" altLang="en-US" sz="1900" dirty="0">
                <a:solidFill>
                  <a:schemeClr val="tx1"/>
                </a:solidFill>
              </a:rPr>
              <a:t> </a:t>
            </a:r>
            <a:r>
              <a:rPr lang="en-IE" altLang="en-US" sz="1900" dirty="0" err="1">
                <a:solidFill>
                  <a:schemeClr val="tx1"/>
                </a:solidFill>
              </a:rPr>
              <a:t>bertindak</a:t>
            </a:r>
            <a:r>
              <a:rPr lang="en-IE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dalam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cara</a:t>
            </a:r>
            <a:r>
              <a:rPr lang="en-US" altLang="en-US" sz="1900" dirty="0">
                <a:solidFill>
                  <a:schemeClr val="tx1"/>
                </a:solidFill>
              </a:rPr>
              <a:t> yang </a:t>
            </a:r>
            <a:r>
              <a:rPr lang="en-US" altLang="en-US" sz="1900" dirty="0" err="1">
                <a:solidFill>
                  <a:schemeClr val="tx1"/>
                </a:solidFill>
              </a:rPr>
              <a:t>memberikan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perhatian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terbesar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pada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klien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atau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id-ID" altLang="en-US" sz="1900" dirty="0">
                <a:solidFill>
                  <a:schemeClr val="tx1"/>
                </a:solidFill>
              </a:rPr>
              <a:t>atasan</a:t>
            </a:r>
            <a:r>
              <a:rPr lang="en-US" altLang="en-US" sz="1900" dirty="0" err="1">
                <a:solidFill>
                  <a:schemeClr val="tx1"/>
                </a:solidFill>
              </a:rPr>
              <a:t>nya</a:t>
            </a:r>
            <a:r>
              <a:rPr lang="en-US" altLang="en-US" sz="1900" dirty="0">
                <a:solidFill>
                  <a:schemeClr val="tx1"/>
                </a:solidFill>
              </a:rPr>
              <a:t>, </a:t>
            </a:r>
            <a:r>
              <a:rPr lang="en-US" altLang="en-US" sz="1900" dirty="0" err="1">
                <a:solidFill>
                  <a:schemeClr val="tx1"/>
                </a:solidFill>
              </a:rPr>
              <a:t>konsisten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dengan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kepentingan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umum</a:t>
            </a:r>
            <a:r>
              <a:rPr lang="en-US" altLang="en-US" sz="1900" dirty="0">
                <a:solidFill>
                  <a:schemeClr val="tx1"/>
                </a:solidFill>
              </a:rPr>
              <a:t>.</a:t>
            </a:r>
            <a:endParaRPr lang="en-IE" altLang="en-US" sz="1900" dirty="0">
              <a:solidFill>
                <a:schemeClr val="tx1"/>
              </a:solidFill>
            </a:endParaRPr>
          </a:p>
          <a:p>
            <a:pPr marL="800100" lvl="1" indent="-342900" algn="just" eaLnBrk="1" hangingPunct="1">
              <a:lnSpc>
                <a:spcPct val="80000"/>
              </a:lnSpc>
            </a:pPr>
            <a:r>
              <a:rPr lang="en-IE" altLang="en-US" sz="1900" dirty="0" err="1"/>
              <a:t>Jujur</a:t>
            </a:r>
            <a:r>
              <a:rPr lang="en-IE" altLang="en-US" sz="1900" dirty="0"/>
              <a:t> </a:t>
            </a:r>
            <a:r>
              <a:rPr lang="en-IE" altLang="en-US" sz="1900" dirty="0" err="1"/>
              <a:t>akan</a:t>
            </a:r>
            <a:r>
              <a:rPr lang="en-IE" altLang="en-US" sz="1900" dirty="0"/>
              <a:t> </a:t>
            </a:r>
            <a:r>
              <a:rPr lang="en-IE" altLang="en-US" sz="1900" dirty="0" err="1"/>
              <a:t>keterbatasan</a:t>
            </a:r>
            <a:r>
              <a:rPr lang="en-IE" altLang="en-US" sz="1900" dirty="0"/>
              <a:t> </a:t>
            </a:r>
            <a:r>
              <a:rPr lang="en-IE" altLang="en-US" sz="1900" dirty="0" err="1"/>
              <a:t>pengetahuan</a:t>
            </a:r>
            <a:r>
              <a:rPr lang="en-IE" altLang="en-US" sz="1900" dirty="0"/>
              <a:t> </a:t>
            </a:r>
            <a:r>
              <a:rPr lang="en-IE" altLang="en-US" sz="1900" dirty="0" err="1"/>
              <a:t>dan</a:t>
            </a:r>
            <a:r>
              <a:rPr lang="en-IE" altLang="en-US" sz="1900" dirty="0"/>
              <a:t> </a:t>
            </a:r>
            <a:r>
              <a:rPr lang="en-IE" altLang="en-US" sz="1900" dirty="0" err="1"/>
              <a:t>pengalamannya</a:t>
            </a:r>
            <a:r>
              <a:rPr lang="en-IE" altLang="en-US" sz="1900" dirty="0"/>
              <a:t>.</a:t>
            </a:r>
          </a:p>
          <a:p>
            <a:pPr marL="800100" lvl="1" indent="-342900" algn="just" eaLnBrk="1" hangingPunct="1">
              <a:lnSpc>
                <a:spcPct val="80000"/>
              </a:lnSpc>
            </a:pPr>
            <a:r>
              <a:rPr lang="en-IE" altLang="en-US" sz="1900" dirty="0" err="1"/>
              <a:t>Simpan</a:t>
            </a:r>
            <a:r>
              <a:rPr lang="en-IE" altLang="en-US" sz="1900" dirty="0"/>
              <a:t> </a:t>
            </a:r>
            <a:r>
              <a:rPr lang="en-IE" altLang="en-US" sz="1900" dirty="0" err="1"/>
              <a:t>setiap</a:t>
            </a:r>
            <a:r>
              <a:rPr lang="en-IE" altLang="en-US" sz="1900" dirty="0"/>
              <a:t> </a:t>
            </a:r>
            <a:r>
              <a:rPr lang="en-IE" altLang="en-US" sz="1900" dirty="0" err="1"/>
              <a:t>informasi</a:t>
            </a:r>
            <a:r>
              <a:rPr lang="en-IE" altLang="en-US" sz="1900" dirty="0"/>
              <a:t> </a:t>
            </a:r>
            <a:r>
              <a:rPr lang="en-IE" altLang="en-US" sz="1900" dirty="0" err="1"/>
              <a:t>rahasia</a:t>
            </a:r>
            <a:r>
              <a:rPr lang="en-IE" altLang="en-US" sz="1900" dirty="0"/>
              <a:t>, </a:t>
            </a:r>
            <a:r>
              <a:rPr lang="en-IE" altLang="en-US" sz="1900" dirty="0" err="1"/>
              <a:t>konsisten</a:t>
            </a:r>
            <a:r>
              <a:rPr lang="en-IE" altLang="en-US" sz="1900" dirty="0"/>
              <a:t> </a:t>
            </a:r>
            <a:r>
              <a:rPr lang="en-IE" altLang="en-US" sz="1900" dirty="0" err="1"/>
              <a:t>dengan</a:t>
            </a:r>
            <a:r>
              <a:rPr lang="en-IE" altLang="en-US" sz="1900" dirty="0"/>
              <a:t> </a:t>
            </a:r>
            <a:r>
              <a:rPr lang="en-IE" altLang="en-US" sz="1900" dirty="0" err="1"/>
              <a:t>kepentingan</a:t>
            </a:r>
            <a:r>
              <a:rPr lang="en-IE" altLang="en-US" sz="1900" dirty="0"/>
              <a:t> </a:t>
            </a:r>
            <a:r>
              <a:rPr lang="en-IE" altLang="en-US" sz="1900" dirty="0" err="1"/>
              <a:t>umum</a:t>
            </a:r>
            <a:r>
              <a:rPr lang="en-IE" altLang="en-US" sz="1900" dirty="0"/>
              <a:t> </a:t>
            </a:r>
            <a:r>
              <a:rPr lang="en-IE" altLang="en-US" sz="1900" dirty="0" err="1"/>
              <a:t>dan</a:t>
            </a:r>
            <a:r>
              <a:rPr lang="en-IE" altLang="en-US" sz="1900" dirty="0"/>
              <a:t> </a:t>
            </a:r>
            <a:r>
              <a:rPr lang="en-IE" altLang="en-US" sz="1900" dirty="0" err="1"/>
              <a:t>hukum</a:t>
            </a:r>
            <a:r>
              <a:rPr lang="en-US" altLang="en-US" sz="1900" dirty="0"/>
              <a:t>.</a:t>
            </a:r>
            <a:endParaRPr lang="en-IE" altLang="en-US" sz="1900" dirty="0"/>
          </a:p>
          <a:p>
            <a:pPr marL="800100" lvl="1" indent="-342900" algn="just" eaLnBrk="1" hangingPunct="1">
              <a:lnSpc>
                <a:spcPct val="80000"/>
              </a:lnSpc>
            </a:pPr>
            <a:endParaRPr lang="en-US" altLang="en-US" sz="1900" dirty="0"/>
          </a:p>
          <a:p>
            <a:pPr algn="just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altLang="en-US" sz="1900" dirty="0" err="1">
                <a:solidFill>
                  <a:schemeClr val="tx1"/>
                </a:solidFill>
              </a:rPr>
              <a:t>Pengembang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sistem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seharusnya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meyakinkan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bahwa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produknya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dan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segala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perubahannya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memenuhi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standar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profesional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tertinggi</a:t>
            </a:r>
            <a:r>
              <a:rPr lang="en-US" altLang="en-US" sz="1900" dirty="0">
                <a:solidFill>
                  <a:schemeClr val="tx1"/>
                </a:solidFill>
              </a:rPr>
              <a:t> yang </a:t>
            </a:r>
            <a:r>
              <a:rPr lang="en-US" altLang="en-US" sz="1900" dirty="0" err="1">
                <a:solidFill>
                  <a:schemeClr val="tx1"/>
                </a:solidFill>
              </a:rPr>
              <a:t>mungkin</a:t>
            </a:r>
            <a:r>
              <a:rPr lang="en-US" altLang="en-US" sz="1900" dirty="0">
                <a:solidFill>
                  <a:schemeClr val="tx1"/>
                </a:solidFill>
              </a:rPr>
              <a:t>.</a:t>
            </a:r>
            <a:endParaRPr lang="en-IE" altLang="en-US" sz="1900" dirty="0">
              <a:solidFill>
                <a:schemeClr val="tx1"/>
              </a:solidFill>
            </a:endParaRPr>
          </a:p>
          <a:p>
            <a:pPr marL="800100" lvl="1" indent="-342900" algn="just" eaLnBrk="1" hangingPunct="1">
              <a:lnSpc>
                <a:spcPct val="80000"/>
              </a:lnSpc>
            </a:pPr>
            <a:r>
              <a:rPr lang="en-US" altLang="en-US" sz="1900" dirty="0" err="1"/>
              <a:t>Berupaya</a:t>
            </a:r>
            <a:r>
              <a:rPr lang="en-US" altLang="en-US" sz="1900" dirty="0"/>
              <a:t> </a:t>
            </a:r>
            <a:r>
              <a:rPr lang="en-US" altLang="en-US" sz="1900" dirty="0" err="1"/>
              <a:t>untuk</a:t>
            </a:r>
            <a:r>
              <a:rPr lang="en-US" altLang="en-US" sz="1900" dirty="0"/>
              <a:t> </a:t>
            </a:r>
            <a:r>
              <a:rPr lang="en-US" altLang="en-US" sz="1900" dirty="0" err="1"/>
              <a:t>mutu</a:t>
            </a:r>
            <a:r>
              <a:rPr lang="en-US" altLang="en-US" sz="1900" dirty="0"/>
              <a:t> yang </a:t>
            </a:r>
            <a:r>
              <a:rPr lang="en-US" altLang="en-US" sz="1900" dirty="0" err="1"/>
              <a:t>tinggi</a:t>
            </a:r>
            <a:r>
              <a:rPr lang="en-US" altLang="en-US" sz="1900" dirty="0"/>
              <a:t>, </a:t>
            </a:r>
            <a:r>
              <a:rPr lang="en-US" altLang="en-US" sz="1900" dirty="0" err="1"/>
              <a:t>biaya</a:t>
            </a:r>
            <a:r>
              <a:rPr lang="en-US" altLang="en-US" sz="1900" dirty="0"/>
              <a:t> yang </a:t>
            </a:r>
            <a:r>
              <a:rPr lang="en-US" altLang="en-US" sz="1900" dirty="0" err="1"/>
              <a:t>wajar</a:t>
            </a:r>
            <a:r>
              <a:rPr lang="en-US" altLang="en-US" sz="1900" dirty="0"/>
              <a:t>, </a:t>
            </a:r>
            <a:r>
              <a:rPr lang="en-US" altLang="en-US" sz="1900" dirty="0" err="1"/>
              <a:t>dan</a:t>
            </a:r>
            <a:r>
              <a:rPr lang="en-US" altLang="en-US" sz="1900" dirty="0"/>
              <a:t> </a:t>
            </a:r>
            <a:r>
              <a:rPr lang="en-US" altLang="en-US" sz="1900" dirty="0" err="1"/>
              <a:t>jadwal</a:t>
            </a:r>
            <a:r>
              <a:rPr lang="en-US" altLang="en-US" sz="1900" dirty="0"/>
              <a:t> yang </a:t>
            </a:r>
            <a:r>
              <a:rPr lang="en-US" altLang="en-US" sz="1900" dirty="0" err="1"/>
              <a:t>beralasan</a:t>
            </a:r>
            <a:r>
              <a:rPr lang="en-IE" altLang="en-US" sz="1900" dirty="0"/>
              <a:t>.</a:t>
            </a:r>
          </a:p>
          <a:p>
            <a:pPr marL="800100" lvl="1" indent="-342900" algn="just" eaLnBrk="1" hangingPunct="1">
              <a:lnSpc>
                <a:spcPct val="80000"/>
              </a:lnSpc>
            </a:pPr>
            <a:r>
              <a:rPr lang="en-US" altLang="en-US" sz="1900" dirty="0" err="1"/>
              <a:t>Lakukan</a:t>
            </a:r>
            <a:r>
              <a:rPr lang="en-US" altLang="en-US" sz="1900" dirty="0"/>
              <a:t> </a:t>
            </a:r>
            <a:r>
              <a:rPr lang="en-US" altLang="en-US" sz="1900" dirty="0" err="1"/>
              <a:t>pengujian</a:t>
            </a:r>
            <a:r>
              <a:rPr lang="en-US" altLang="en-US" sz="1900" dirty="0"/>
              <a:t>, </a:t>
            </a:r>
            <a:r>
              <a:rPr lang="en-US" altLang="en-US" sz="1900" dirty="0" err="1"/>
              <a:t>penghapusan</a:t>
            </a:r>
            <a:r>
              <a:rPr lang="en-US" altLang="en-US" sz="1900" dirty="0"/>
              <a:t> bug, </a:t>
            </a:r>
            <a:r>
              <a:rPr lang="en-US" altLang="en-US" sz="1900" dirty="0" err="1"/>
              <a:t>dan</a:t>
            </a:r>
            <a:r>
              <a:rPr lang="en-US" altLang="en-US" sz="1900" dirty="0"/>
              <a:t> </a:t>
            </a:r>
            <a:r>
              <a:rPr lang="en-US" altLang="en-US" sz="1900" dirty="0" err="1"/>
              <a:t>pengkajian</a:t>
            </a:r>
            <a:r>
              <a:rPr lang="en-US" altLang="en-US" sz="1900" dirty="0"/>
              <a:t> yang </a:t>
            </a:r>
            <a:r>
              <a:rPr lang="en-US" altLang="en-US" sz="1900" dirty="0" err="1"/>
              <a:t>memadai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terhadap</a:t>
            </a:r>
            <a:r>
              <a:rPr lang="en-US" altLang="en-US" sz="1900" dirty="0"/>
              <a:t> </a:t>
            </a:r>
            <a:r>
              <a:rPr lang="en-US" altLang="en-US" sz="1900" dirty="0" err="1"/>
              <a:t>sistem</a:t>
            </a:r>
            <a:r>
              <a:rPr lang="en-US" altLang="en-US" sz="1900" dirty="0"/>
              <a:t> </a:t>
            </a:r>
            <a:r>
              <a:rPr lang="en-US" altLang="en-US" sz="1900" dirty="0" err="1"/>
              <a:t>dan</a:t>
            </a:r>
            <a:r>
              <a:rPr lang="en-US" altLang="en-US" sz="1900" dirty="0"/>
              <a:t> </a:t>
            </a:r>
            <a:r>
              <a:rPr lang="en-US" altLang="en-US" sz="1900" dirty="0" err="1"/>
              <a:t>dokumen</a:t>
            </a:r>
            <a:r>
              <a:rPr lang="en-US" altLang="en-US" sz="1900" dirty="0"/>
              <a:t> yang </a:t>
            </a:r>
            <a:r>
              <a:rPr lang="en-US" altLang="en-US" sz="1900" dirty="0" err="1"/>
              <a:t>terkait</a:t>
            </a:r>
            <a:r>
              <a:rPr lang="en-US" altLang="en-US" sz="1900" dirty="0"/>
              <a:t>.</a:t>
            </a:r>
            <a:endParaRPr lang="en-IE" altLang="en-US" sz="1900" dirty="0"/>
          </a:p>
          <a:p>
            <a:pPr marL="800100" lvl="1" indent="-342900" algn="just" eaLnBrk="1" hangingPunct="1">
              <a:lnSpc>
                <a:spcPct val="80000"/>
              </a:lnSpc>
            </a:pPr>
            <a:r>
              <a:rPr lang="en-US" altLang="en-US" sz="1900" dirty="0" err="1"/>
              <a:t>Hadapi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setiap</a:t>
            </a:r>
            <a:r>
              <a:rPr lang="en-US" altLang="en-US" sz="1900" dirty="0"/>
              <a:t> </a:t>
            </a:r>
            <a:r>
              <a:rPr lang="en-US" altLang="en-US" sz="1900" dirty="0" err="1"/>
              <a:t>perawatan</a:t>
            </a:r>
            <a:r>
              <a:rPr lang="en-US" altLang="en-US" sz="1900" dirty="0"/>
              <a:t> </a:t>
            </a:r>
            <a:r>
              <a:rPr lang="en-US" altLang="en-US" sz="1900" dirty="0" err="1"/>
              <a:t>sistem</a:t>
            </a:r>
            <a:r>
              <a:rPr lang="en-US" altLang="en-US" sz="1900" dirty="0"/>
              <a:t> </a:t>
            </a:r>
            <a:r>
              <a:rPr lang="en-US" altLang="en-US" sz="1900" dirty="0" err="1"/>
              <a:t>dengan</a:t>
            </a:r>
            <a:r>
              <a:rPr lang="en-US" altLang="en-US" sz="1900" dirty="0"/>
              <a:t> </a:t>
            </a:r>
            <a:r>
              <a:rPr lang="en-US" altLang="en-US" sz="1900" dirty="0" err="1"/>
              <a:t>profesionalisme</a:t>
            </a:r>
            <a:r>
              <a:rPr lang="en-US" altLang="en-US" sz="1900" dirty="0"/>
              <a:t> yang </a:t>
            </a:r>
            <a:r>
              <a:rPr lang="en-US" altLang="en-US" sz="1900" dirty="0" err="1"/>
              <a:t>sama</a:t>
            </a:r>
            <a:r>
              <a:rPr lang="en-US" altLang="en-US" sz="1900" dirty="0"/>
              <a:t> </a:t>
            </a:r>
            <a:r>
              <a:rPr lang="en-US" altLang="en-US" sz="1900" dirty="0" err="1"/>
              <a:t>dengan</a:t>
            </a:r>
            <a:r>
              <a:rPr lang="en-US" altLang="en-US" sz="1900" dirty="0"/>
              <a:t> </a:t>
            </a:r>
            <a:r>
              <a:rPr lang="en-US" altLang="en-US" sz="1900" dirty="0" err="1"/>
              <a:t>pengembangan</a:t>
            </a:r>
            <a:r>
              <a:rPr lang="en-US" altLang="en-US" sz="1900" dirty="0"/>
              <a:t> </a:t>
            </a:r>
            <a:r>
              <a:rPr lang="en-US" altLang="en-US" sz="1900" dirty="0" err="1"/>
              <a:t>baru</a:t>
            </a:r>
            <a:r>
              <a:rPr lang="en-US" alt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14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7A1730D0-9A4F-E847-9114-E31ED256FD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330200"/>
            <a:ext cx="78771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IEEE-CS/ACM Code of Ethics and Professional Practice </a:t>
            </a:r>
            <a:r>
              <a:rPr lang="en-IE" sz="2800" dirty="0"/>
              <a:t>(cont.)</a:t>
            </a:r>
            <a:endParaRPr lang="en-US" sz="2800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4E3DF1E-DFCD-B544-95DE-C7F19D24C9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27050" y="1803400"/>
            <a:ext cx="7878763" cy="4343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AutoNum type="arabicPeriod" startAt="4"/>
            </a:pPr>
            <a:r>
              <a:rPr lang="en-IE" altLang="en-US" sz="2000" dirty="0" err="1">
                <a:solidFill>
                  <a:schemeClr val="tx1"/>
                </a:solidFill>
              </a:rPr>
              <a:t>Pengembang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sistem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seharusnya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memelihara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integritas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dan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independensinya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dalam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membuat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suatu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keputusan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profesional</a:t>
            </a:r>
            <a:endParaRPr lang="en-IE" altLang="en-US" sz="2000" dirty="0">
              <a:solidFill>
                <a:schemeClr val="tx1"/>
              </a:solidFill>
            </a:endParaRPr>
          </a:p>
          <a:p>
            <a:pPr marL="800100" lvl="1" indent="-342900" algn="just" eaLnBrk="1" hangingPunct="1">
              <a:lnSpc>
                <a:spcPct val="90000"/>
              </a:lnSpc>
            </a:pP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terikat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praktik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keuangan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keliru</a:t>
            </a:r>
            <a:r>
              <a:rPr lang="en-IE" altLang="en-US" sz="2000" dirty="0"/>
              <a:t>.</a:t>
            </a:r>
          </a:p>
          <a:p>
            <a:pPr marL="800100" lvl="1" indent="-342900" algn="just" eaLnBrk="1" hangingPunct="1">
              <a:lnSpc>
                <a:spcPct val="90000"/>
              </a:lnSpc>
            </a:pPr>
            <a:r>
              <a:rPr lang="en-US" altLang="en-US" sz="2000" dirty="0" err="1"/>
              <a:t>Perlihatkan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semua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pihak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terkait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konflik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kepentingan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terjadi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dibiarkan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begitu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saja</a:t>
            </a:r>
            <a:r>
              <a:rPr lang="en-US" altLang="en-US" sz="2000" dirty="0"/>
              <a:t>.</a:t>
            </a:r>
          </a:p>
          <a:p>
            <a:pPr marL="800100" lvl="1" indent="-342900" algn="just" eaLnBrk="1" hangingPunct="1">
              <a:lnSpc>
                <a:spcPct val="90000"/>
              </a:lnSpc>
            </a:pPr>
            <a:endParaRPr lang="en-US" altLang="en-US" sz="2000" dirty="0"/>
          </a:p>
          <a:p>
            <a:pPr algn="just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altLang="en-US" sz="2000" dirty="0" err="1">
                <a:solidFill>
                  <a:schemeClr val="tx1"/>
                </a:solidFill>
              </a:rPr>
              <a:t>Manajer</a:t>
            </a:r>
            <a:r>
              <a:rPr lang="en-US" altLang="en-US" sz="2000" dirty="0">
                <a:solidFill>
                  <a:schemeClr val="tx1"/>
                </a:solidFill>
              </a:rPr>
              <a:t>/</a:t>
            </a:r>
            <a:r>
              <a:rPr lang="en-US" altLang="en-US" sz="2000" dirty="0" err="1">
                <a:solidFill>
                  <a:schemeClr val="tx1"/>
                </a:solidFill>
              </a:rPr>
              <a:t>pemimpin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pengembangan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sistem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seharusnya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mengikuti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mendorong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pendekatan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etis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terhadap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manajemen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pengembangan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sistem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endParaRPr lang="en-IE" altLang="en-US" sz="2000" dirty="0">
              <a:solidFill>
                <a:schemeClr val="tx1"/>
              </a:solidFill>
            </a:endParaRPr>
          </a:p>
          <a:p>
            <a:pPr marL="800100" lvl="1" indent="-342900" algn="just" eaLnBrk="1" hangingPunct="1">
              <a:lnSpc>
                <a:spcPct val="90000"/>
              </a:lnSpc>
            </a:pPr>
            <a:r>
              <a:rPr lang="en-US" altLang="en-US" sz="2000" dirty="0" err="1"/>
              <a:t>Yakini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bahwa</a:t>
            </a:r>
            <a:r>
              <a:rPr lang="en-US" altLang="en-US" sz="2000" dirty="0"/>
              <a:t> para </a:t>
            </a:r>
            <a:r>
              <a:rPr lang="en-US" altLang="en-US" sz="2000" dirty="0" err="1"/>
              <a:t>pengembang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sistem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diberitahukan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standar-standar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digunakan</a:t>
            </a:r>
            <a:r>
              <a:rPr lang="en-US" altLang="en-US" sz="2000" dirty="0"/>
              <a:t>.</a:t>
            </a:r>
            <a:endParaRPr lang="en-IE" altLang="en-US" sz="2000" dirty="0"/>
          </a:p>
          <a:p>
            <a:pPr marL="800100" lvl="1" indent="-342900" algn="just" eaLnBrk="1" hangingPunct="1">
              <a:lnSpc>
                <a:spcPct val="90000"/>
              </a:lnSpc>
            </a:pPr>
            <a:r>
              <a:rPr lang="en-US" altLang="en-US" sz="2000" dirty="0" err="1"/>
              <a:t>Memberikan</a:t>
            </a:r>
            <a:r>
              <a:rPr lang="en-US" altLang="en-US" sz="2000" dirty="0"/>
              <a:t> honor yang </a:t>
            </a:r>
            <a:r>
              <a:rPr lang="en-US" altLang="en-US" sz="2000" dirty="0" err="1"/>
              <a:t>adil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memadai</a:t>
            </a:r>
            <a:r>
              <a:rPr lang="en-US" altLang="en-US" sz="2000" dirty="0"/>
              <a:t>.</a:t>
            </a:r>
            <a:endParaRPr lang="en-IE" altLang="en-US" sz="2000" dirty="0"/>
          </a:p>
          <a:p>
            <a:pPr marL="800100" lvl="1" indent="-342900" algn="just" eaLnBrk="1" hangingPunct="1">
              <a:lnSpc>
                <a:spcPct val="90000"/>
              </a:lnSpc>
            </a:pP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memberikan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sanksi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siapapun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memberikan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perhatian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etis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proyek</a:t>
            </a:r>
            <a:r>
              <a:rPr lang="en-US" altLang="en-US" sz="2000" dirty="0"/>
              <a:t>.</a:t>
            </a:r>
          </a:p>
          <a:p>
            <a:pPr marL="800100" lvl="1" indent="-342900" algn="just" eaLnBrk="1" hangingPunct="1"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804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E77311C5-20CB-114F-8F9E-48D0F6B712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6700"/>
            <a:ext cx="78771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IEEE-CS/ACM Code of Ethics and Professional Practice </a:t>
            </a:r>
            <a:r>
              <a:rPr lang="en-IE" sz="2800" dirty="0"/>
              <a:t>(cont.)</a:t>
            </a:r>
            <a:endParaRPr lang="en-US" sz="2800" dirty="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EBFBB0E-D0DA-B540-9906-E4451933AA6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98463" y="1663700"/>
            <a:ext cx="7878762" cy="4343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AutoNum type="arabicPeriod" startAt="6"/>
            </a:pPr>
            <a:r>
              <a:rPr lang="en-IE" altLang="en-US" sz="2000" dirty="0" err="1">
                <a:solidFill>
                  <a:schemeClr val="tx1"/>
                </a:solidFill>
              </a:rPr>
              <a:t>Pengembang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sistem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seharusnya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menaikkan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integritas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dan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reputasinya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konsisten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dengan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kepentingan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umum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endParaRPr lang="en-IE" altLang="en-US" sz="2000" dirty="0">
              <a:solidFill>
                <a:schemeClr val="tx1"/>
              </a:solidFill>
            </a:endParaRPr>
          </a:p>
          <a:p>
            <a:pPr marL="800100" lvl="1" indent="-342900" algn="just" eaLnBrk="1" hangingPunct="1">
              <a:lnSpc>
                <a:spcPct val="80000"/>
              </a:lnSpc>
            </a:pPr>
            <a:r>
              <a:rPr lang="en-US" altLang="en-US" sz="2000" dirty="0" err="1"/>
              <a:t>Memasyarakatkan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pengetahuan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umum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pengembangan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sistem</a:t>
            </a:r>
            <a:r>
              <a:rPr lang="en-US" altLang="en-US" sz="2000" dirty="0"/>
              <a:t>.</a:t>
            </a:r>
            <a:endParaRPr lang="en-IE" altLang="en-US" sz="2000" dirty="0"/>
          </a:p>
          <a:p>
            <a:pPr marL="800100" lvl="1" indent="-342900" algn="just" eaLnBrk="1" hangingPunct="1">
              <a:lnSpc>
                <a:spcPct val="80000"/>
              </a:lnSpc>
            </a:pPr>
            <a:r>
              <a:rPr lang="en-US" altLang="en-US" sz="2000" dirty="0" err="1"/>
              <a:t>Akurat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menyatakan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karakteristik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perangkat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lunak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dikerjakannya</a:t>
            </a:r>
            <a:r>
              <a:rPr lang="en-IE" altLang="en-US" sz="2000" dirty="0"/>
              <a:t>.</a:t>
            </a:r>
          </a:p>
          <a:p>
            <a:pPr marL="800100" lvl="1" indent="-342900" algn="just" eaLnBrk="1" hangingPunct="1">
              <a:lnSpc>
                <a:spcPct val="80000"/>
              </a:lnSpc>
            </a:pPr>
            <a:r>
              <a:rPr lang="en-US" altLang="en-US" sz="2000" dirty="0" err="1"/>
              <a:t>Bertanggung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jawab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mendapatkan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memperbaiki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melaporkan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kesalahan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sistem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dokumentasi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terkait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sedang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dikerjakannya</a:t>
            </a:r>
            <a:r>
              <a:rPr lang="en-US" altLang="en-US" sz="2000" dirty="0"/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AutoNum type="arabicPeriod" startAt="7"/>
            </a:pPr>
            <a:r>
              <a:rPr lang="en-US" altLang="en-US" sz="2000" dirty="0" err="1">
                <a:solidFill>
                  <a:schemeClr val="tx1"/>
                </a:solidFill>
              </a:rPr>
              <a:t>Pengembang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sistem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seharusnya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adil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memberi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dukungan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kepada</a:t>
            </a:r>
            <a:r>
              <a:rPr lang="en-US" altLang="en-US" sz="2000" dirty="0">
                <a:solidFill>
                  <a:schemeClr val="tx1"/>
                </a:solidFill>
              </a:rPr>
              <a:t>  </a:t>
            </a:r>
            <a:r>
              <a:rPr lang="en-US" altLang="en-US" sz="2000" dirty="0" err="1">
                <a:solidFill>
                  <a:schemeClr val="tx1"/>
                </a:solidFill>
              </a:rPr>
              <a:t>rekan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sejawatnya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pPr marL="800100" lvl="1" indent="-342900" algn="just" eaLnBrk="1" hangingPunct="1">
              <a:lnSpc>
                <a:spcPct val="80000"/>
              </a:lnSpc>
            </a:pPr>
            <a:r>
              <a:rPr lang="en-US" altLang="en-US" sz="2000" dirty="0" err="1"/>
              <a:t>Hargai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pekerjaan</a:t>
            </a:r>
            <a:r>
              <a:rPr lang="en-US" altLang="en-US" sz="2000" dirty="0"/>
              <a:t> orang lain </a:t>
            </a:r>
          </a:p>
          <a:p>
            <a:pPr marL="800100" lvl="1" indent="-342900" algn="just" eaLnBrk="1" hangingPunct="1">
              <a:lnSpc>
                <a:spcPct val="80000"/>
              </a:lnSpc>
            </a:pPr>
            <a:r>
              <a:rPr lang="en-US" altLang="en-US" sz="2000" dirty="0" err="1"/>
              <a:t>Berikan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pemahaman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adil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pendapat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perhatian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keberatan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sejawat</a:t>
            </a:r>
            <a:r>
              <a:rPr lang="en-US" altLang="en-US" sz="2000" dirty="0"/>
              <a:t>.</a:t>
            </a:r>
            <a:endParaRPr lang="en-IE" altLang="en-US" sz="2000" dirty="0"/>
          </a:p>
          <a:p>
            <a:pPr marL="800100" lvl="1" indent="-342900" algn="just" eaLnBrk="1" hangingPunct="1">
              <a:lnSpc>
                <a:spcPct val="80000"/>
              </a:lnSpc>
            </a:pP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hal-hal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luar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kompetensi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dimiliki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minta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profesional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berkompetensi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bidang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tersebut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8AF4AC5C-AC77-AA49-A4A2-E31C7DB217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15938" y="279400"/>
            <a:ext cx="78771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IEEE-CS/ACM Code of Ethics and Professional Practice </a:t>
            </a:r>
            <a:r>
              <a:rPr lang="en-IE" sz="2800" dirty="0"/>
              <a:t>(cont.)</a:t>
            </a:r>
            <a:endParaRPr lang="en-US" sz="2800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D999971-E4CF-BC49-8F52-8DDDFC6A730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33388" y="1698625"/>
            <a:ext cx="8229600" cy="4530725"/>
          </a:xfrm>
        </p:spPr>
        <p:txBody>
          <a:bodyPr/>
          <a:lstStyle/>
          <a:p>
            <a:pPr algn="just" eaLnBrk="1" hangingPunct="1">
              <a:buFontTx/>
              <a:buAutoNum type="arabicPeriod" startAt="8"/>
            </a:pPr>
            <a:r>
              <a:rPr lang="en-IE" altLang="en-US" sz="2000" dirty="0" err="1">
                <a:solidFill>
                  <a:schemeClr val="tx1"/>
                </a:solidFill>
              </a:rPr>
              <a:t>Pengembang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sistem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seharusnya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belajar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terus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terkait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dengan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praktik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profesinya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dan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seharusnya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mendukung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pendekatan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etis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dalam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praktik</a:t>
            </a:r>
            <a:r>
              <a:rPr lang="en-IE" altLang="en-US" sz="2000" dirty="0">
                <a:solidFill>
                  <a:schemeClr val="tx1"/>
                </a:solidFill>
              </a:rPr>
              <a:t> </a:t>
            </a:r>
            <a:r>
              <a:rPr lang="en-IE" altLang="en-US" sz="2000" dirty="0" err="1">
                <a:solidFill>
                  <a:schemeClr val="tx1"/>
                </a:solidFill>
              </a:rPr>
              <a:t>profesinya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endParaRPr lang="en-IE" altLang="en-US" sz="2000" dirty="0">
              <a:solidFill>
                <a:schemeClr val="tx1"/>
              </a:solidFill>
            </a:endParaRPr>
          </a:p>
          <a:p>
            <a:pPr marL="800100" lvl="1" indent="-342900" algn="just" eaLnBrk="1" hangingPunct="1"/>
            <a:r>
              <a:rPr lang="en-US" altLang="en-US" sz="2000" dirty="0" err="1"/>
              <a:t>Menambah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pengetahuannya</a:t>
            </a:r>
            <a:endParaRPr lang="en-IE" altLang="en-US" sz="2000" dirty="0"/>
          </a:p>
          <a:p>
            <a:pPr marL="800100" lvl="1" indent="-342900" algn="just" eaLnBrk="1" hangingPunct="1"/>
            <a:r>
              <a:rPr lang="en-IE" altLang="en-US" sz="2000" dirty="0" err="1"/>
              <a:t>Meningkatkan</a:t>
            </a:r>
            <a:r>
              <a:rPr lang="en-IE" altLang="en-US" sz="2000" dirty="0"/>
              <a:t> </a:t>
            </a:r>
            <a:r>
              <a:rPr lang="en-IE" altLang="en-US" sz="2000" dirty="0" err="1"/>
              <a:t>kemampuannya</a:t>
            </a:r>
            <a:r>
              <a:rPr lang="en-IE" altLang="en-US" sz="2000" dirty="0"/>
              <a:t> </a:t>
            </a:r>
            <a:r>
              <a:rPr lang="en-IE" altLang="en-US" sz="2000" dirty="0" err="1"/>
              <a:t>dalam</a:t>
            </a:r>
            <a:r>
              <a:rPr lang="en-IE" altLang="en-US" sz="2000" dirty="0"/>
              <a:t> </a:t>
            </a:r>
            <a:r>
              <a:rPr lang="en-IE" altLang="en-US" sz="2000" dirty="0" err="1"/>
              <a:t>mengembangkan</a:t>
            </a:r>
            <a:r>
              <a:rPr lang="en-IE" altLang="en-US" sz="2000" dirty="0"/>
              <a:t> </a:t>
            </a:r>
            <a:r>
              <a:rPr lang="en-IE" altLang="en-US" sz="2000" dirty="0" err="1"/>
              <a:t>sistem</a:t>
            </a:r>
            <a:r>
              <a:rPr lang="en-IE" altLang="en-US" sz="2000" dirty="0"/>
              <a:t> </a:t>
            </a:r>
            <a:r>
              <a:rPr lang="en-IE" altLang="en-US" sz="2000" dirty="0" err="1"/>
              <a:t>berkualitas</a:t>
            </a:r>
            <a:r>
              <a:rPr lang="en-IE" altLang="en-US" sz="2000" dirty="0"/>
              <a:t> yang </a:t>
            </a:r>
            <a:r>
              <a:rPr lang="en-IE" altLang="en-US" sz="2000" dirty="0" err="1"/>
              <a:t>aman</a:t>
            </a:r>
            <a:r>
              <a:rPr lang="en-IE" altLang="en-US" sz="2000" dirty="0"/>
              <a:t>, </a:t>
            </a:r>
            <a:r>
              <a:rPr lang="en-IE" altLang="en-US" sz="2000" dirty="0" err="1"/>
              <a:t>andal</a:t>
            </a:r>
            <a:r>
              <a:rPr lang="en-IE" altLang="en-US" sz="2000" dirty="0"/>
              <a:t>, </a:t>
            </a:r>
            <a:r>
              <a:rPr lang="en-IE" altLang="en-US" sz="2000" dirty="0" err="1"/>
              <a:t>dan</a:t>
            </a:r>
            <a:r>
              <a:rPr lang="en-IE" altLang="en-US" sz="2000" dirty="0"/>
              <a:t> </a:t>
            </a:r>
            <a:r>
              <a:rPr lang="en-IE" altLang="en-US" sz="2000" dirty="0" err="1"/>
              <a:t>berguna</a:t>
            </a:r>
            <a:endParaRPr lang="en-IE" altLang="en-US" sz="2000" dirty="0"/>
          </a:p>
          <a:p>
            <a:pPr marL="800100" lvl="1" indent="-342900" algn="just" eaLnBrk="1" hangingPunct="1"/>
            <a:r>
              <a:rPr lang="en-IE" altLang="en-US" sz="2000" dirty="0" err="1"/>
              <a:t>Meningkatkan</a:t>
            </a:r>
            <a:r>
              <a:rPr lang="en-IE" altLang="en-US" sz="2000" dirty="0"/>
              <a:t> </a:t>
            </a:r>
            <a:r>
              <a:rPr lang="en-IE" altLang="en-US" sz="2000" dirty="0" err="1"/>
              <a:t>kemampuannya</a:t>
            </a:r>
            <a:r>
              <a:rPr lang="en-IE" altLang="en-US" sz="2000" dirty="0"/>
              <a:t> </a:t>
            </a:r>
            <a:r>
              <a:rPr lang="en-IE" altLang="en-US" sz="2000" dirty="0" err="1"/>
              <a:t>untuk</a:t>
            </a:r>
            <a:r>
              <a:rPr lang="en-IE" altLang="en-US" sz="2000" dirty="0"/>
              <a:t> </a:t>
            </a:r>
            <a:r>
              <a:rPr lang="en-IE" altLang="en-US" sz="2000" dirty="0" err="1"/>
              <a:t>menghasilkan</a:t>
            </a:r>
            <a:r>
              <a:rPr lang="en-IE" altLang="en-US" sz="2000" dirty="0"/>
              <a:t> </a:t>
            </a:r>
            <a:r>
              <a:rPr lang="en-IE" altLang="en-US" sz="2000" dirty="0" err="1"/>
              <a:t>dokumentasi</a:t>
            </a:r>
            <a:r>
              <a:rPr lang="en-IE" altLang="en-US" sz="2000" dirty="0"/>
              <a:t> yang </a:t>
            </a:r>
            <a:r>
              <a:rPr lang="en-IE" altLang="en-US" sz="2000" dirty="0" err="1"/>
              <a:t>akurat</a:t>
            </a:r>
            <a:r>
              <a:rPr lang="en-IE" altLang="en-US" sz="2000" dirty="0"/>
              <a:t>, </a:t>
            </a:r>
            <a:r>
              <a:rPr lang="en-IE" altLang="en-US" sz="2000" dirty="0" err="1"/>
              <a:t>informatif</a:t>
            </a:r>
            <a:r>
              <a:rPr lang="en-IE" altLang="en-US" sz="2000" dirty="0"/>
              <a:t>, </a:t>
            </a:r>
            <a:r>
              <a:rPr lang="en-IE" altLang="en-US" sz="2000" dirty="0" err="1"/>
              <a:t>dan</a:t>
            </a:r>
            <a:r>
              <a:rPr lang="en-IE" altLang="en-US" sz="2000" dirty="0"/>
              <a:t> </a:t>
            </a:r>
            <a:r>
              <a:rPr lang="en-IE" altLang="en-US" sz="2000" dirty="0" err="1"/>
              <a:t>ditulis</a:t>
            </a:r>
            <a:r>
              <a:rPr lang="en-IE" altLang="en-US" sz="2000" dirty="0"/>
              <a:t> </a:t>
            </a:r>
            <a:r>
              <a:rPr lang="en-IE" altLang="en-US" sz="2000" dirty="0" err="1"/>
              <a:t>dengan</a:t>
            </a:r>
            <a:r>
              <a:rPr lang="en-IE" altLang="en-US" sz="2000" dirty="0"/>
              <a:t> </a:t>
            </a:r>
            <a:r>
              <a:rPr lang="en-IE" altLang="en-US" sz="2000" dirty="0" err="1"/>
              <a:t>baik</a:t>
            </a:r>
            <a:r>
              <a:rPr lang="en-IE" altLang="en-US" sz="2000" dirty="0"/>
              <a:t>.</a:t>
            </a:r>
          </a:p>
          <a:p>
            <a:pPr algn="just" eaLnBrk="1" hangingPunct="1"/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A610C4A-B448-894E-A502-B22849A68B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877175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Analyst Programmer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D41A41C-0AD5-6745-ACA6-1B3BDB1CCB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2275" y="1384300"/>
            <a:ext cx="7877175" cy="2597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Merancang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membuat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‘code’ (program)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menguji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program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untuk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mendukung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perencanaan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pengembangan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aplikasi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sistem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1508" name="Picture 4" descr="ZA010357701033">
            <a:extLst>
              <a:ext uri="{FF2B5EF4-FFF2-40B4-BE49-F238E27FC236}">
                <a16:creationId xmlns:a16="http://schemas.microsoft.com/office/drawing/2014/main" id="{0D137A8D-2AA5-1247-B4D9-7E250A46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211513"/>
            <a:ext cx="58578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01472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0A82D2D-5167-5C45-942E-D55611B27F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877175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ERP Consultant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0D200F9-E13B-F743-8C30-257469E432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27075" y="1460500"/>
            <a:ext cx="7877175" cy="434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Memberikan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nasehat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teknis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ataupun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fungsional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pada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implementasi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solusi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ERP.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Harus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mempunyai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beberapa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pengetahuan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tertentu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dalam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rangka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memetakan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proses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2532" name="Picture 5" descr="j0250379">
            <a:extLst>
              <a:ext uri="{FF2B5EF4-FFF2-40B4-BE49-F238E27FC236}">
                <a16:creationId xmlns:a16="http://schemas.microsoft.com/office/drawing/2014/main" id="{4754184B-606E-DF47-9408-5B7A74EDA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81525"/>
            <a:ext cx="36734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20460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BFF1014-498C-8A40-8E05-FC9104E7C3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8463" y="368300"/>
            <a:ext cx="7878762" cy="1143000"/>
          </a:xfrm>
        </p:spPr>
        <p:txBody>
          <a:bodyPr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Systems Programmer/ </a:t>
            </a:r>
            <a:b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Engineer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FFFD6B1-3A39-AE48-8EA0-4B50057FEA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768475"/>
            <a:ext cx="8229600" cy="4530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Terbiasa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dengan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pengembangan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software ‘</a:t>
            </a: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life cycles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’ 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Memiliki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ketrampilan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dalam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men-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desain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aplikasi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menyiapkan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program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menurut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spesifikasi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dokumentasi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/’coding’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pengujian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3556" name="Picture 4" descr="j0290797">
            <a:extLst>
              <a:ext uri="{FF2B5EF4-FFF2-40B4-BE49-F238E27FC236}">
                <a16:creationId xmlns:a16="http://schemas.microsoft.com/office/drawing/2014/main" id="{DB1EF834-0A37-ED4A-8126-7E76ED892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41888"/>
            <a:ext cx="190023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340366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4F04608-CBA9-D94B-9D1E-0EABED0C2A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877175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Systems Engineer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8699555-C0BE-3647-A375-0EC405E156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5938" y="1524000"/>
            <a:ext cx="7877175" cy="434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Menyediakan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rancangan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sistem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konsultasi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terhadap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pelanggan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Memberikan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respon</a:t>
            </a: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terhadap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permintaan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technical queries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serta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dukungannya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Termasuk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melakukan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pelatihan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teknis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pelanggan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IT administrator.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4580" name="Picture 4" descr="j0289987">
            <a:extLst>
              <a:ext uri="{FF2B5EF4-FFF2-40B4-BE49-F238E27FC236}">
                <a16:creationId xmlns:a16="http://schemas.microsoft.com/office/drawing/2014/main" id="{211EC572-7362-B54D-BC6C-277D5995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640263"/>
            <a:ext cx="24542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294775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B5EAE82-82DF-EB4F-9025-796A54FF75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877175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Database Administrator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F58CF0C-585C-1F49-ACD0-F791F62E7F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12900"/>
            <a:ext cx="7877175" cy="434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Bertanggung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jawab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Untuk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administrasi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pemeliharaan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teknis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yang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menyangkut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perusahaan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dalam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pembagian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sistem</a:t>
            </a: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database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5604" name="Picture 4" descr="j0281329">
            <a:extLst>
              <a:ext uri="{FF2B5EF4-FFF2-40B4-BE49-F238E27FC236}">
                <a16:creationId xmlns:a16="http://schemas.microsoft.com/office/drawing/2014/main" id="{16912F03-C7AD-1244-820F-196390A3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149725"/>
            <a:ext cx="198437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11225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03BA8B0-81AE-A943-BCF6-5CC666C8B6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8613" y="406400"/>
            <a:ext cx="7877175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Network Administrator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6F456B3-D8CF-3848-AC89-EA59F6EA9D2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5938" y="1663700"/>
            <a:ext cx="7877175" cy="434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Mengurusi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mengoperasi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jaringan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LAN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maupun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WAN,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manajemen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sistem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serta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dukungan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terhadap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perangkat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kerasnya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5CA99864-D532-EF48-9C7D-653EF94E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4368800"/>
            <a:ext cx="2997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71934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03254FD-B6AC-B84D-87FF-951370C297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877175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 T Executive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C1D7CBB-DCEF-7A40-B1C5-A82AA6B8AE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7050" y="1587500"/>
            <a:ext cx="7878763" cy="434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Memelihara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kecukupan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standard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kesiapan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systems/infrastructure 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untuk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memastikan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pengoperasiannya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dapat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efektif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efisien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Menerapkan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prosedur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IT &amp;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proses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untuk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memastikan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data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terproteksi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secara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maksimum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</p:txBody>
      </p:sp>
      <p:pic>
        <p:nvPicPr>
          <p:cNvPr id="27652" name="Picture 4" descr="j0290801">
            <a:extLst>
              <a:ext uri="{FF2B5EF4-FFF2-40B4-BE49-F238E27FC236}">
                <a16:creationId xmlns:a16="http://schemas.microsoft.com/office/drawing/2014/main" id="{1984620B-FD60-7E44-B2A2-AE77C0F7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41888"/>
            <a:ext cx="1955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378069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Template PPT 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Esa Unggul</Template>
  <TotalTime>42</TotalTime>
  <Words>1432</Words>
  <Application>Microsoft Macintosh PowerPoint</Application>
  <PresentationFormat>On-screen Show (4:3)</PresentationFormat>
  <Paragraphs>145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Wingdings</vt:lpstr>
      <vt:lpstr>Wingdings 2</vt:lpstr>
      <vt:lpstr>Template PPT Esa Unggul</vt:lpstr>
      <vt:lpstr>Dr. Fransiskus Adikara, S.Kom, MMSI</vt:lpstr>
      <vt:lpstr>PROFESI IT SECARA UMUM</vt:lpstr>
      <vt:lpstr>Analyst Programmer</vt:lpstr>
      <vt:lpstr>ERP Consultant</vt:lpstr>
      <vt:lpstr>Systems Programmer/  Software Engineer</vt:lpstr>
      <vt:lpstr>Systems Engineer</vt:lpstr>
      <vt:lpstr>Database Administrator </vt:lpstr>
      <vt:lpstr>Network Administrator </vt:lpstr>
      <vt:lpstr>I T Executive</vt:lpstr>
      <vt:lpstr>IT Administrator</vt:lpstr>
      <vt:lpstr>Account Manager</vt:lpstr>
      <vt:lpstr>Network Support Engineer</vt:lpstr>
      <vt:lpstr>I T Manager</vt:lpstr>
      <vt:lpstr>Business Development Manager</vt:lpstr>
      <vt:lpstr>Project Manager</vt:lpstr>
      <vt:lpstr>PowerPoint Presentation</vt:lpstr>
      <vt:lpstr>Etika Profesional Komputer</vt:lpstr>
      <vt:lpstr>PowerPoint Presentation</vt:lpstr>
      <vt:lpstr>IEEE-CS/ACM Code of Ethics and Professional Practice</vt:lpstr>
      <vt:lpstr>IEEE-CS/ACM Code of Ethics and Professional Practice</vt:lpstr>
      <vt:lpstr>IEEE-CS/ACM Code of Ethics and Professional Practice (cont.)</vt:lpstr>
      <vt:lpstr>IEEE-CS/ACM Code of Ethics and Professional Practice (cont.)</vt:lpstr>
      <vt:lpstr>IEEE-CS/ACM Code of Ethics and Professional Practice (cont.)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OPERATOR6</dc:creator>
  <cp:lastModifiedBy>Fransiskus Adikara</cp:lastModifiedBy>
  <cp:revision>29</cp:revision>
  <dcterms:created xsi:type="dcterms:W3CDTF">2019-08-26T09:21:32Z</dcterms:created>
  <dcterms:modified xsi:type="dcterms:W3CDTF">2019-09-11T16:31:44Z</dcterms:modified>
</cp:coreProperties>
</file>