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485" r:id="rId3"/>
    <p:sldId id="487" r:id="rId4"/>
    <p:sldId id="488" r:id="rId5"/>
    <p:sldId id="489" r:id="rId6"/>
    <p:sldId id="490" r:id="rId7"/>
    <p:sldId id="508" r:id="rId8"/>
    <p:sldId id="521" r:id="rId9"/>
    <p:sldId id="522" r:id="rId10"/>
    <p:sldId id="523" r:id="rId11"/>
    <p:sldId id="524" r:id="rId12"/>
    <p:sldId id="52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6261" y="1"/>
            <a:ext cx="7807739" cy="1065609"/>
          </a:xfrm>
          <a:gradFill flip="none" rotWithShape="1">
            <a:gsLst>
              <a:gs pos="0">
                <a:srgbClr val="4A79CE"/>
              </a:gs>
              <a:gs pos="50000">
                <a:schemeClr val="accent1">
                  <a:tint val="44500"/>
                  <a:satMod val="160000"/>
                </a:schemeClr>
              </a:gs>
              <a:gs pos="100000">
                <a:srgbClr val="FFFFFF"/>
              </a:gs>
            </a:gsLst>
            <a:lin ang="10800000" scaled="1"/>
            <a:tileRect/>
          </a:gradFill>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30696" y="1214437"/>
            <a:ext cx="7752522" cy="4572000"/>
          </a:xfrm>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325987DE-EA58-664E-9B90-9A8E7FDE92C8}"/>
              </a:ext>
            </a:extLst>
          </p:cNvPr>
          <p:cNvSpPr>
            <a:spLocks noGrp="1" noChangeArrowheads="1"/>
          </p:cNvSpPr>
          <p:nvPr>
            <p:ph type="sldNum" sz="quarter" idx="10"/>
          </p:nvPr>
        </p:nvSpPr>
        <p:spPr>
          <a:ln/>
        </p:spPr>
        <p:txBody>
          <a:bodyPr/>
          <a:lstStyle>
            <a:lvl1pPr>
              <a:defRPr/>
            </a:lvl1pPr>
          </a:lstStyle>
          <a:p>
            <a:r>
              <a:rPr lang="en-US" altLang="en-US"/>
              <a:t> Page </a:t>
            </a:r>
            <a:fld id="{9082BDA7-0059-4644-8112-5248EE119EC2}" type="slidenum">
              <a:rPr lang="en-US" altLang="en-US"/>
              <a:pPr/>
              <a:t>‹#›</a:t>
            </a:fld>
            <a:r>
              <a:rPr lang="en-US" altLang="en-US"/>
              <a:t> of </a:t>
            </a:r>
          </a:p>
        </p:txBody>
      </p:sp>
    </p:spTree>
    <p:extLst>
      <p:ext uri="{BB962C8B-B14F-4D97-AF65-F5344CB8AC3E}">
        <p14:creationId xmlns:p14="http://schemas.microsoft.com/office/powerpoint/2010/main" val="128305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stStyle>
          <a:p>
            <a:pPr lvl="0"/>
            <a:r>
              <a:rPr lang="en-US"/>
              <a:t>Click to edit Master text styles</a:t>
            </a:r>
          </a:p>
        </p:txBody>
      </p:sp>
      <p:sp>
        <p:nvSpPr>
          <p:cNvPr id="8" name="Text Placeholder 7"/>
          <p:cNvSpPr>
            <a:spLocks noGrp="1"/>
          </p:cNvSpPr>
          <p:nvPr>
            <p:ph type="body" sz="quarter" idx="10" hasCustomPrompt="1"/>
          </p:nvPr>
        </p:nvSpPr>
        <p:spPr>
          <a:xfrm>
            <a:off x="5868144" y="6495420"/>
            <a:ext cx="3097213" cy="333375"/>
          </a:xfrm>
          <a:prstGeom prst="rect">
            <a:avLst/>
          </a:prstGeom>
        </p:spPr>
        <p:txBody>
          <a:bodyPr/>
          <a:lstStyle>
            <a:lvl1pPr>
              <a:defRPr sz="2000">
                <a:solidFill>
                  <a:schemeClr val="bg1"/>
                </a:solidFill>
              </a:defRPr>
            </a:lvl1pPr>
          </a:lstStyle>
          <a:p>
            <a:pPr lvl="0"/>
            <a:r>
              <a:rPr lang="en-US" dirty="0"/>
              <a:t>www.esaunggul.ac.id</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9/11/19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esaunggul.ac.i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3"/>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6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2806" y="2179887"/>
            <a:ext cx="6145657" cy="648072"/>
          </a:xfrm>
        </p:spPr>
        <p:txBody>
          <a:bodyPr/>
          <a:lstStyle/>
          <a:p>
            <a:pPr algn="l"/>
            <a:r>
              <a:rPr lang="en-US" sz="2800" dirty="0">
                <a:latin typeface="Arial" panose="020B0604020202020204" pitchFamily="34" charset="0"/>
                <a:cs typeface="Arial" panose="020B0604020202020204" pitchFamily="34" charset="0"/>
              </a:rPr>
              <a:t>Dr. Fransiskus Adikara, </a:t>
            </a:r>
            <a:r>
              <a:rPr lang="en-US" sz="2800" dirty="0" err="1">
                <a:latin typeface="Arial" panose="020B0604020202020204" pitchFamily="34" charset="0"/>
                <a:cs typeface="Arial" panose="020B0604020202020204" pitchFamily="34" charset="0"/>
              </a:rPr>
              <a:t>S.Kom</a:t>
            </a:r>
            <a:r>
              <a:rPr lang="en-US" sz="2800" dirty="0">
                <a:latin typeface="Arial" panose="020B0604020202020204" pitchFamily="34" charset="0"/>
                <a:cs typeface="Arial" panose="020B0604020202020204" pitchFamily="34" charset="0"/>
              </a:rPr>
              <a:t>, MMSI</a:t>
            </a:r>
          </a:p>
        </p:txBody>
      </p:sp>
      <p:sp>
        <p:nvSpPr>
          <p:cNvPr id="3" name="Subtitle 2"/>
          <p:cNvSpPr>
            <a:spLocks noGrp="1"/>
          </p:cNvSpPr>
          <p:nvPr>
            <p:ph type="subTitle" idx="1"/>
          </p:nvPr>
        </p:nvSpPr>
        <p:spPr>
          <a:xfrm>
            <a:off x="2987824" y="3573016"/>
            <a:ext cx="5688632" cy="432048"/>
          </a:xfrm>
        </p:spPr>
        <p:txBody>
          <a:bodyPr/>
          <a:lstStyle/>
          <a:p>
            <a:r>
              <a:rPr lang="en-US" sz="2400" dirty="0" err="1">
                <a:latin typeface="Arial" panose="020B0604020202020204" pitchFamily="34" charset="0"/>
                <a:cs typeface="Arial" panose="020B0604020202020204" pitchFamily="34" charset="0"/>
              </a:rPr>
              <a:t>Sesi</a:t>
            </a:r>
            <a:r>
              <a:rPr lang="en-US" sz="2400" dirty="0">
                <a:latin typeface="Arial" panose="020B0604020202020204" pitchFamily="34" charset="0"/>
                <a:cs typeface="Arial" panose="020B0604020202020204" pitchFamily="34" charset="0"/>
              </a:rPr>
              <a:t> 02</a:t>
            </a:r>
          </a:p>
        </p:txBody>
      </p:sp>
      <p:sp>
        <p:nvSpPr>
          <p:cNvPr id="4" name="Text Placeholder 3"/>
          <p:cNvSpPr>
            <a:spLocks noGrp="1"/>
          </p:cNvSpPr>
          <p:nvPr>
            <p:ph type="body" sz="quarter" idx="10"/>
          </p:nvPr>
        </p:nvSpPr>
        <p:spPr>
          <a:xfrm>
            <a:off x="2597341" y="980728"/>
            <a:ext cx="6151123" cy="1080120"/>
          </a:xfrm>
        </p:spPr>
        <p:txBody>
          <a:bodyPr/>
          <a:lstStyle/>
          <a:p>
            <a:pPr algn="l"/>
            <a:r>
              <a:rPr lang="en-US" sz="3200" dirty="0">
                <a:latin typeface="Arial" panose="020B0604020202020204" pitchFamily="34" charset="0"/>
                <a:cs typeface="Arial" panose="020B0604020202020204" pitchFamily="34" charset="0"/>
              </a:rPr>
              <a:t>IT Resource Management</a:t>
            </a:r>
          </a:p>
        </p:txBody>
      </p:sp>
      <p:sp>
        <p:nvSpPr>
          <p:cNvPr id="5" name="Text Placeholder 4"/>
          <p:cNvSpPr>
            <a:spLocks noGrp="1"/>
          </p:cNvSpPr>
          <p:nvPr>
            <p:ph type="body" sz="quarter" idx="11"/>
          </p:nvPr>
        </p:nvSpPr>
        <p:spPr>
          <a:xfrm>
            <a:off x="2987824" y="4149080"/>
            <a:ext cx="5616624" cy="1367507"/>
          </a:xfrm>
        </p:spPr>
        <p:txBody>
          <a:bodyPr/>
          <a:lstStyle/>
          <a:p>
            <a:r>
              <a:rPr lang="en-US" sz="3200" dirty="0" err="1">
                <a:latin typeface="Arial" panose="020B0604020202020204" pitchFamily="34" charset="0"/>
                <a:cs typeface="Arial" panose="020B0604020202020204" pitchFamily="34" charset="0"/>
              </a:rPr>
              <a:t>Sumber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Daya</a:t>
            </a:r>
            <a:r>
              <a:rPr lang="en-US" sz="3200" dirty="0">
                <a:latin typeface="Arial" panose="020B0604020202020204" pitchFamily="34" charset="0"/>
                <a:cs typeface="Arial" panose="020B0604020202020204" pitchFamily="34" charset="0"/>
              </a:rPr>
              <a:t> TI</a:t>
            </a:r>
          </a:p>
        </p:txBody>
      </p:sp>
    </p:spTree>
    <p:extLst>
      <p:ext uri="{BB962C8B-B14F-4D97-AF65-F5344CB8AC3E}">
        <p14:creationId xmlns:p14="http://schemas.microsoft.com/office/powerpoint/2010/main" val="368808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EF91832E-FF67-A048-8084-DD52969BABB2}"/>
              </a:ext>
            </a:extLst>
          </p:cNvPr>
          <p:cNvSpPr>
            <a:spLocks noGrp="1" noChangeArrowheads="1"/>
          </p:cNvSpPr>
          <p:nvPr>
            <p:ph type="title"/>
          </p:nvPr>
        </p:nvSpPr>
        <p:spPr>
          <a:xfrm>
            <a:off x="1336261" y="248478"/>
            <a:ext cx="7807739" cy="988391"/>
          </a:xfrm>
        </p:spPr>
        <p:txBody>
          <a:bodyPr/>
          <a:lstStyle/>
          <a:p>
            <a:pPr eaLnBrk="1" hangingPunct="1">
              <a:defRPr/>
            </a:pPr>
            <a:r>
              <a:rPr lang="en-US"/>
              <a:t>Badan (Indonesia)</a:t>
            </a:r>
            <a:endParaRPr lang="en-GB"/>
          </a:p>
        </p:txBody>
      </p:sp>
      <p:sp>
        <p:nvSpPr>
          <p:cNvPr id="27651" name="Rectangle 1027">
            <a:extLst>
              <a:ext uri="{FF2B5EF4-FFF2-40B4-BE49-F238E27FC236}">
                <a16:creationId xmlns:a16="http://schemas.microsoft.com/office/drawing/2014/main" id="{BECEBCBF-BA0E-6A44-AD94-FA56F0141A21}"/>
              </a:ext>
            </a:extLst>
          </p:cNvPr>
          <p:cNvSpPr>
            <a:spLocks noGrp="1" noChangeArrowheads="1"/>
          </p:cNvSpPr>
          <p:nvPr>
            <p:ph type="body" idx="1"/>
          </p:nvPr>
        </p:nvSpPr>
        <p:spPr/>
        <p:txBody>
          <a:bodyPr/>
          <a:lstStyle/>
          <a:p>
            <a:pPr eaLnBrk="1" hangingPunct="1"/>
            <a:r>
              <a:rPr lang="en-US" altLang="en-US" sz="4174" dirty="0">
                <a:solidFill>
                  <a:schemeClr val="tx1"/>
                </a:solidFill>
              </a:rPr>
              <a:t>ISACA Indonesian Chapter (</a:t>
            </a:r>
            <a:r>
              <a:rPr lang="en-US" altLang="en-US" sz="4174" dirty="0" err="1">
                <a:solidFill>
                  <a:schemeClr val="tx1"/>
                </a:solidFill>
              </a:rPr>
              <a:t>isaca.or.id</a:t>
            </a:r>
            <a:r>
              <a:rPr lang="en-US" altLang="en-US" sz="4174" dirty="0">
                <a:solidFill>
                  <a:schemeClr val="tx1"/>
                </a:solidFill>
              </a:rPr>
              <a:t>)</a:t>
            </a:r>
          </a:p>
          <a:p>
            <a:pPr eaLnBrk="1" hangingPunct="1"/>
            <a:r>
              <a:rPr lang="en-US" altLang="en-US" sz="4174" dirty="0">
                <a:solidFill>
                  <a:schemeClr val="tx1"/>
                </a:solidFill>
              </a:rPr>
              <a:t>ISSA (Information System Security Association) Indonesian Chapter</a:t>
            </a:r>
            <a:endParaRPr lang="en-GB" altLang="en-US" sz="4174" dirty="0">
              <a:solidFill>
                <a:schemeClr val="tx1"/>
              </a:solidFill>
            </a:endParaRPr>
          </a:p>
        </p:txBody>
      </p:sp>
    </p:spTree>
    <p:extLst>
      <p:ext uri="{BB962C8B-B14F-4D97-AF65-F5344CB8AC3E}">
        <p14:creationId xmlns:p14="http://schemas.microsoft.com/office/powerpoint/2010/main" val="7102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2F411C-1871-5447-A019-0DD5595C5975}"/>
              </a:ext>
            </a:extLst>
          </p:cNvPr>
          <p:cNvSpPr>
            <a:spLocks noGrp="1" noChangeArrowheads="1"/>
          </p:cNvSpPr>
          <p:nvPr>
            <p:ph type="title"/>
          </p:nvPr>
        </p:nvSpPr>
        <p:spPr>
          <a:xfrm>
            <a:off x="1372152" y="318881"/>
            <a:ext cx="7542696" cy="1060174"/>
          </a:xfrm>
        </p:spPr>
        <p:txBody>
          <a:bodyPr/>
          <a:lstStyle/>
          <a:p>
            <a:pPr eaLnBrk="1" hangingPunct="1">
              <a:defRPr/>
            </a:pPr>
            <a:r>
              <a:rPr lang="en-US"/>
              <a:t>Sertifikasi</a:t>
            </a:r>
            <a:endParaRPr lang="en-GB"/>
          </a:p>
        </p:txBody>
      </p:sp>
      <p:sp>
        <p:nvSpPr>
          <p:cNvPr id="28675" name="Rectangle 3">
            <a:extLst>
              <a:ext uri="{FF2B5EF4-FFF2-40B4-BE49-F238E27FC236}">
                <a16:creationId xmlns:a16="http://schemas.microsoft.com/office/drawing/2014/main" id="{6F34B7A7-3DC3-CB47-84E0-8B88D4B2ED3A}"/>
              </a:ext>
            </a:extLst>
          </p:cNvPr>
          <p:cNvSpPr>
            <a:spLocks noGrp="1" noChangeArrowheads="1"/>
          </p:cNvSpPr>
          <p:nvPr>
            <p:ph type="body" idx="1"/>
          </p:nvPr>
        </p:nvSpPr>
        <p:spPr>
          <a:xfrm>
            <a:off x="1" y="1521239"/>
            <a:ext cx="8992152" cy="3815522"/>
          </a:xfrm>
        </p:spPr>
        <p:txBody>
          <a:bodyPr/>
          <a:lstStyle/>
          <a:p>
            <a:pPr>
              <a:lnSpc>
                <a:spcPct val="90000"/>
              </a:lnSpc>
            </a:pPr>
            <a:r>
              <a:rPr lang="en-US" altLang="en-US" sz="2696" dirty="0">
                <a:solidFill>
                  <a:schemeClr val="tx1"/>
                </a:solidFill>
              </a:rPr>
              <a:t>CISA (Certified Information Systems Auditor)</a:t>
            </a:r>
          </a:p>
          <a:p>
            <a:pPr>
              <a:lnSpc>
                <a:spcPct val="90000"/>
              </a:lnSpc>
            </a:pPr>
            <a:r>
              <a:rPr lang="en-US" altLang="en-US" sz="2696" dirty="0">
                <a:solidFill>
                  <a:schemeClr val="tx1"/>
                </a:solidFill>
              </a:rPr>
              <a:t>CISM (Certified Information Security Manager)</a:t>
            </a:r>
          </a:p>
          <a:p>
            <a:pPr>
              <a:lnSpc>
                <a:spcPct val="90000"/>
              </a:lnSpc>
            </a:pPr>
            <a:r>
              <a:rPr lang="en-US" altLang="en-US" sz="2696" dirty="0">
                <a:solidFill>
                  <a:schemeClr val="tx1"/>
                </a:solidFill>
              </a:rPr>
              <a:t>CISSP (Certified IS Security Professional)</a:t>
            </a:r>
          </a:p>
          <a:p>
            <a:pPr>
              <a:lnSpc>
                <a:spcPct val="90000"/>
              </a:lnSpc>
            </a:pPr>
            <a:r>
              <a:rPr lang="en-US" altLang="en-US" sz="2696" dirty="0">
                <a:solidFill>
                  <a:schemeClr val="tx1"/>
                </a:solidFill>
              </a:rPr>
              <a:t>CIA (Certified Internal Auditor)</a:t>
            </a:r>
          </a:p>
          <a:p>
            <a:pPr>
              <a:lnSpc>
                <a:spcPct val="90000"/>
              </a:lnSpc>
            </a:pPr>
            <a:endParaRPr lang="en-US" altLang="en-US" sz="2696" dirty="0">
              <a:solidFill>
                <a:schemeClr val="tx1"/>
              </a:solidFill>
            </a:endParaRPr>
          </a:p>
          <a:p>
            <a:pPr>
              <a:lnSpc>
                <a:spcPct val="90000"/>
              </a:lnSpc>
            </a:pPr>
            <a:r>
              <a:rPr lang="en-US" altLang="en-US" sz="2696" u="sng" dirty="0" err="1">
                <a:solidFill>
                  <a:schemeClr val="tx1"/>
                </a:solidFill>
              </a:rPr>
              <a:t>Kualifikasi</a:t>
            </a:r>
            <a:r>
              <a:rPr lang="en-US" altLang="en-US" sz="2696" u="sng" dirty="0">
                <a:solidFill>
                  <a:schemeClr val="tx1"/>
                </a:solidFill>
              </a:rPr>
              <a:t> :</a:t>
            </a:r>
          </a:p>
          <a:p>
            <a:pPr>
              <a:lnSpc>
                <a:spcPct val="90000"/>
              </a:lnSpc>
            </a:pPr>
            <a:r>
              <a:rPr lang="en-US" altLang="en-US" sz="2696" dirty="0" err="1">
                <a:solidFill>
                  <a:schemeClr val="tx1"/>
                </a:solidFill>
              </a:rPr>
              <a:t>Pengalaman</a:t>
            </a:r>
            <a:r>
              <a:rPr lang="en-US" altLang="en-US" sz="2696" dirty="0">
                <a:solidFill>
                  <a:schemeClr val="tx1"/>
                </a:solidFill>
              </a:rPr>
              <a:t> </a:t>
            </a:r>
            <a:r>
              <a:rPr lang="en-US" altLang="en-US" sz="2696" dirty="0" err="1">
                <a:solidFill>
                  <a:schemeClr val="tx1"/>
                </a:solidFill>
              </a:rPr>
              <a:t>dan</a:t>
            </a:r>
            <a:r>
              <a:rPr lang="en-US" altLang="en-US" sz="2696" dirty="0">
                <a:solidFill>
                  <a:schemeClr val="tx1"/>
                </a:solidFill>
              </a:rPr>
              <a:t> </a:t>
            </a:r>
            <a:r>
              <a:rPr lang="en-US" altLang="en-US" sz="2696" dirty="0" err="1">
                <a:solidFill>
                  <a:schemeClr val="tx1"/>
                </a:solidFill>
              </a:rPr>
              <a:t>pengetahuan</a:t>
            </a:r>
            <a:r>
              <a:rPr lang="en-US" altLang="en-US" sz="2696" dirty="0">
                <a:solidFill>
                  <a:schemeClr val="tx1"/>
                </a:solidFill>
              </a:rPr>
              <a:t> </a:t>
            </a:r>
            <a:r>
              <a:rPr lang="en-US" altLang="en-US" sz="2696" dirty="0" err="1">
                <a:solidFill>
                  <a:schemeClr val="tx1"/>
                </a:solidFill>
              </a:rPr>
              <a:t>untuk</a:t>
            </a:r>
            <a:r>
              <a:rPr lang="en-US" altLang="en-US" sz="2696" dirty="0">
                <a:solidFill>
                  <a:schemeClr val="tx1"/>
                </a:solidFill>
              </a:rPr>
              <a:t> </a:t>
            </a:r>
            <a:r>
              <a:rPr lang="en-US" altLang="en-US" sz="2696" dirty="0" err="1">
                <a:solidFill>
                  <a:schemeClr val="tx1"/>
                </a:solidFill>
              </a:rPr>
              <a:t>mengidentifikasi</a:t>
            </a:r>
            <a:r>
              <a:rPr lang="en-US" altLang="en-US" sz="2696" dirty="0">
                <a:solidFill>
                  <a:schemeClr val="tx1"/>
                </a:solidFill>
              </a:rPr>
              <a:t>, </a:t>
            </a:r>
            <a:r>
              <a:rPr lang="en-US" altLang="en-US" sz="2696" dirty="0" err="1">
                <a:solidFill>
                  <a:schemeClr val="tx1"/>
                </a:solidFill>
              </a:rPr>
              <a:t>mengevaluasi</a:t>
            </a:r>
            <a:r>
              <a:rPr lang="en-US" altLang="en-US" sz="2696" dirty="0">
                <a:solidFill>
                  <a:schemeClr val="tx1"/>
                </a:solidFill>
              </a:rPr>
              <a:t>, </a:t>
            </a:r>
            <a:r>
              <a:rPr lang="en-US" altLang="en-US" sz="2696" dirty="0" err="1">
                <a:solidFill>
                  <a:schemeClr val="tx1"/>
                </a:solidFill>
              </a:rPr>
              <a:t>dan</a:t>
            </a:r>
            <a:r>
              <a:rPr lang="en-US" altLang="en-US" sz="2696" dirty="0">
                <a:solidFill>
                  <a:schemeClr val="tx1"/>
                </a:solidFill>
              </a:rPr>
              <a:t> </a:t>
            </a:r>
            <a:r>
              <a:rPr lang="en-US" altLang="en-US" sz="2696" dirty="0" err="1">
                <a:solidFill>
                  <a:schemeClr val="tx1"/>
                </a:solidFill>
              </a:rPr>
              <a:t>memberikan</a:t>
            </a:r>
            <a:r>
              <a:rPr lang="en-US" altLang="en-US" sz="2696" dirty="0">
                <a:solidFill>
                  <a:schemeClr val="tx1"/>
                </a:solidFill>
              </a:rPr>
              <a:t> </a:t>
            </a:r>
            <a:r>
              <a:rPr lang="en-US" altLang="en-US" sz="2696" dirty="0" err="1">
                <a:solidFill>
                  <a:schemeClr val="tx1"/>
                </a:solidFill>
              </a:rPr>
              <a:t>rekomendasi</a:t>
            </a:r>
            <a:r>
              <a:rPr lang="en-US" altLang="en-US" sz="2696" dirty="0">
                <a:solidFill>
                  <a:schemeClr val="tx1"/>
                </a:solidFill>
              </a:rPr>
              <a:t> </a:t>
            </a:r>
            <a:r>
              <a:rPr lang="en-US" altLang="en-US" sz="2696" dirty="0" err="1">
                <a:solidFill>
                  <a:schemeClr val="tx1"/>
                </a:solidFill>
              </a:rPr>
              <a:t>berupa</a:t>
            </a:r>
            <a:r>
              <a:rPr lang="en-US" altLang="en-US" sz="2696" dirty="0">
                <a:solidFill>
                  <a:schemeClr val="tx1"/>
                </a:solidFill>
              </a:rPr>
              <a:t> </a:t>
            </a:r>
            <a:r>
              <a:rPr lang="en-US" altLang="en-US" sz="2696" dirty="0" err="1">
                <a:solidFill>
                  <a:schemeClr val="tx1"/>
                </a:solidFill>
              </a:rPr>
              <a:t>solusi</a:t>
            </a:r>
            <a:r>
              <a:rPr lang="en-US" altLang="en-US" sz="2696" dirty="0">
                <a:solidFill>
                  <a:schemeClr val="tx1"/>
                </a:solidFill>
              </a:rPr>
              <a:t> </a:t>
            </a:r>
            <a:r>
              <a:rPr lang="en-US" altLang="en-US" sz="2696" dirty="0" err="1">
                <a:solidFill>
                  <a:schemeClr val="tx1"/>
                </a:solidFill>
              </a:rPr>
              <a:t>untuk</a:t>
            </a:r>
            <a:r>
              <a:rPr lang="en-US" altLang="en-US" sz="2696" dirty="0">
                <a:solidFill>
                  <a:schemeClr val="tx1"/>
                </a:solidFill>
              </a:rPr>
              <a:t> </a:t>
            </a:r>
            <a:r>
              <a:rPr lang="en-US" altLang="en-US" sz="2696" dirty="0" err="1">
                <a:solidFill>
                  <a:schemeClr val="tx1"/>
                </a:solidFill>
              </a:rPr>
              <a:t>mengurangi</a:t>
            </a:r>
            <a:r>
              <a:rPr lang="en-US" altLang="en-US" sz="2696" dirty="0">
                <a:solidFill>
                  <a:schemeClr val="tx1"/>
                </a:solidFill>
              </a:rPr>
              <a:t> </a:t>
            </a:r>
            <a:r>
              <a:rPr lang="en-US" altLang="en-US" sz="2696" dirty="0" err="1">
                <a:solidFill>
                  <a:schemeClr val="tx1"/>
                </a:solidFill>
              </a:rPr>
              <a:t>kelemahan</a:t>
            </a:r>
            <a:r>
              <a:rPr lang="en-US" altLang="en-US" sz="2696" dirty="0">
                <a:solidFill>
                  <a:schemeClr val="tx1"/>
                </a:solidFill>
              </a:rPr>
              <a:t> </a:t>
            </a:r>
            <a:r>
              <a:rPr lang="en-US" altLang="en-US" sz="2696" dirty="0" err="1">
                <a:solidFill>
                  <a:schemeClr val="tx1"/>
                </a:solidFill>
              </a:rPr>
              <a:t>sistem</a:t>
            </a:r>
            <a:r>
              <a:rPr lang="en-US" altLang="en-US" sz="2696" dirty="0">
                <a:solidFill>
                  <a:schemeClr val="tx1"/>
                </a:solidFill>
              </a:rPr>
              <a:t> IT</a:t>
            </a:r>
          </a:p>
          <a:p>
            <a:pPr>
              <a:lnSpc>
                <a:spcPct val="90000"/>
              </a:lnSpc>
            </a:pPr>
            <a:r>
              <a:rPr lang="en-US" altLang="en-US" sz="2696" dirty="0">
                <a:solidFill>
                  <a:schemeClr val="tx1"/>
                </a:solidFill>
              </a:rPr>
              <a:t>=&gt; </a:t>
            </a:r>
            <a:r>
              <a:rPr lang="en-US" altLang="en-US" sz="2696" dirty="0" err="1">
                <a:solidFill>
                  <a:schemeClr val="tx1"/>
                </a:solidFill>
              </a:rPr>
              <a:t>Mengeluarkan</a:t>
            </a:r>
            <a:r>
              <a:rPr lang="en-US" altLang="en-US" sz="2696" dirty="0">
                <a:solidFill>
                  <a:schemeClr val="tx1"/>
                </a:solidFill>
              </a:rPr>
              <a:t> </a:t>
            </a:r>
            <a:r>
              <a:rPr lang="en-US" altLang="en-US" sz="2696" dirty="0" err="1">
                <a:solidFill>
                  <a:schemeClr val="tx1"/>
                </a:solidFill>
              </a:rPr>
              <a:t>sertifikasi</a:t>
            </a:r>
            <a:r>
              <a:rPr lang="en-US" altLang="en-US" sz="2696" dirty="0">
                <a:solidFill>
                  <a:schemeClr val="tx1"/>
                </a:solidFill>
              </a:rPr>
              <a:t> </a:t>
            </a:r>
            <a:r>
              <a:rPr lang="en-US" altLang="en-US" sz="2696" dirty="0" err="1">
                <a:solidFill>
                  <a:schemeClr val="tx1"/>
                </a:solidFill>
              </a:rPr>
              <a:t>untuk</a:t>
            </a:r>
            <a:r>
              <a:rPr lang="en-US" altLang="en-US" sz="2696" dirty="0">
                <a:solidFill>
                  <a:schemeClr val="tx1"/>
                </a:solidFill>
              </a:rPr>
              <a:t> personal auditor</a:t>
            </a:r>
          </a:p>
        </p:txBody>
      </p:sp>
    </p:spTree>
    <p:extLst>
      <p:ext uri="{BB962C8B-B14F-4D97-AF65-F5344CB8AC3E}">
        <p14:creationId xmlns:p14="http://schemas.microsoft.com/office/powerpoint/2010/main" val="117569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28943A1-709C-704E-8295-5B98E4EF9898}"/>
              </a:ext>
            </a:extLst>
          </p:cNvPr>
          <p:cNvSpPr>
            <a:spLocks noGrp="1" noChangeArrowheads="1"/>
          </p:cNvSpPr>
          <p:nvPr>
            <p:ph type="title"/>
          </p:nvPr>
        </p:nvSpPr>
        <p:spPr>
          <a:xfrm>
            <a:off x="1372152" y="318881"/>
            <a:ext cx="7542696" cy="1060174"/>
          </a:xfrm>
        </p:spPr>
        <p:txBody>
          <a:bodyPr/>
          <a:lstStyle/>
          <a:p>
            <a:pPr eaLnBrk="1" hangingPunct="1">
              <a:defRPr/>
            </a:pPr>
            <a:r>
              <a:rPr lang="en-US" dirty="0" err="1"/>
              <a:t>Lingkup</a:t>
            </a:r>
            <a:r>
              <a:rPr lang="en-US" dirty="0"/>
              <a:t> </a:t>
            </a:r>
            <a:r>
              <a:rPr lang="en-US" dirty="0" err="1"/>
              <a:t>CobiT</a:t>
            </a:r>
            <a:r>
              <a:rPr lang="en-US" dirty="0"/>
              <a:t> -&gt; 4 domains</a:t>
            </a:r>
            <a:endParaRPr lang="en-GB" dirty="0"/>
          </a:p>
        </p:txBody>
      </p:sp>
      <p:sp>
        <p:nvSpPr>
          <p:cNvPr id="30723" name="Rectangle 3">
            <a:extLst>
              <a:ext uri="{FF2B5EF4-FFF2-40B4-BE49-F238E27FC236}">
                <a16:creationId xmlns:a16="http://schemas.microsoft.com/office/drawing/2014/main" id="{99B78460-C475-264A-8164-4064BFE181E5}"/>
              </a:ext>
            </a:extLst>
          </p:cNvPr>
          <p:cNvSpPr>
            <a:spLocks noGrp="1" noChangeArrowheads="1"/>
          </p:cNvSpPr>
          <p:nvPr>
            <p:ph type="body" idx="1"/>
          </p:nvPr>
        </p:nvSpPr>
        <p:spPr/>
        <p:txBody>
          <a:bodyPr/>
          <a:lstStyle/>
          <a:p>
            <a:pPr eaLnBrk="1" hangingPunct="1"/>
            <a:r>
              <a:rPr lang="en-US" altLang="en-US" sz="3826" dirty="0">
                <a:solidFill>
                  <a:schemeClr val="tx1"/>
                </a:solidFill>
              </a:rPr>
              <a:t>Planning &amp; Organization</a:t>
            </a:r>
          </a:p>
          <a:p>
            <a:pPr eaLnBrk="1" hangingPunct="1"/>
            <a:r>
              <a:rPr lang="en-US" altLang="en-US" sz="3826" dirty="0">
                <a:solidFill>
                  <a:schemeClr val="tx1"/>
                </a:solidFill>
              </a:rPr>
              <a:t>Acquisition &amp; Implementation</a:t>
            </a:r>
          </a:p>
          <a:p>
            <a:pPr eaLnBrk="1" hangingPunct="1"/>
            <a:r>
              <a:rPr lang="en-US" altLang="en-US" sz="3826" dirty="0">
                <a:solidFill>
                  <a:schemeClr val="tx1"/>
                </a:solidFill>
              </a:rPr>
              <a:t>Delivery &amp; Support</a:t>
            </a:r>
          </a:p>
          <a:p>
            <a:pPr eaLnBrk="1" hangingPunct="1"/>
            <a:r>
              <a:rPr lang="en-US" altLang="en-US" sz="3826" dirty="0">
                <a:solidFill>
                  <a:schemeClr val="tx1"/>
                </a:solidFill>
              </a:rPr>
              <a:t>Monitoring</a:t>
            </a:r>
          </a:p>
        </p:txBody>
      </p:sp>
    </p:spTree>
    <p:extLst>
      <p:ext uri="{BB962C8B-B14F-4D97-AF65-F5344CB8AC3E}">
        <p14:creationId xmlns:p14="http://schemas.microsoft.com/office/powerpoint/2010/main" val="283506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F04F4D59-48E0-4240-97FD-CE092D5B2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990" y="2089978"/>
            <a:ext cx="1387337" cy="123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59" name="Picture 3">
            <a:extLst>
              <a:ext uri="{FF2B5EF4-FFF2-40B4-BE49-F238E27FC236}">
                <a16:creationId xmlns:a16="http://schemas.microsoft.com/office/drawing/2014/main" id="{4C340BE9-68D3-4A46-9E88-CA2577A83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40"/>
          <a:stretch>
            <a:fillRect/>
          </a:stretch>
        </p:blipFill>
        <p:spPr bwMode="auto">
          <a:xfrm>
            <a:off x="1043609" y="3326848"/>
            <a:ext cx="1292087" cy="10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0" name="Picture 5">
            <a:extLst>
              <a:ext uri="{FF2B5EF4-FFF2-40B4-BE49-F238E27FC236}">
                <a16:creationId xmlns:a16="http://schemas.microsoft.com/office/drawing/2014/main" id="{D950D26D-94D0-C547-BDE6-1540B5935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805" y="2388152"/>
            <a:ext cx="1325217" cy="108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1" name="Picture 6">
            <a:extLst>
              <a:ext uri="{FF2B5EF4-FFF2-40B4-BE49-F238E27FC236}">
                <a16:creationId xmlns:a16="http://schemas.microsoft.com/office/drawing/2014/main" id="{80C2644C-6C63-B944-8CF0-8F3E85BF05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642" y="3388968"/>
            <a:ext cx="1126435" cy="98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2" name="Picture 7">
            <a:extLst>
              <a:ext uri="{FF2B5EF4-FFF2-40B4-BE49-F238E27FC236}">
                <a16:creationId xmlns:a16="http://schemas.microsoft.com/office/drawing/2014/main" id="{EF017DCE-1191-8245-BDED-FA1DAAB54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9403" y="1961599"/>
            <a:ext cx="1114010" cy="117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3" name="Text Box 16">
            <a:extLst>
              <a:ext uri="{FF2B5EF4-FFF2-40B4-BE49-F238E27FC236}">
                <a16:creationId xmlns:a16="http://schemas.microsoft.com/office/drawing/2014/main" id="{D82AA1D1-A1AC-E445-8593-152D147F9101}"/>
              </a:ext>
            </a:extLst>
          </p:cNvPr>
          <p:cNvSpPr txBox="1">
            <a:spLocks noChangeArrowheads="1"/>
          </p:cNvSpPr>
          <p:nvPr/>
        </p:nvSpPr>
        <p:spPr bwMode="auto">
          <a:xfrm>
            <a:off x="4997598" y="3203990"/>
            <a:ext cx="678329" cy="3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algn="ctr" eaLnBrk="1" hangingPunct="1"/>
            <a:r>
              <a:rPr lang="en-US" altLang="en-US" sz="870">
                <a:solidFill>
                  <a:srgbClr val="111111"/>
                </a:solidFill>
                <a:latin typeface="Times New Roman" panose="02020603050405020304" pitchFamily="18" charset="0"/>
              </a:rPr>
              <a:t>Keeping </a:t>
            </a:r>
          </a:p>
          <a:p>
            <a:pPr algn="ctr" eaLnBrk="1" hangingPunct="1"/>
            <a:r>
              <a:rPr lang="en-US" altLang="en-US" sz="870">
                <a:solidFill>
                  <a:srgbClr val="111111"/>
                </a:solidFill>
                <a:latin typeface="Times New Roman" panose="02020603050405020304" pitchFamily="18" charset="0"/>
              </a:rPr>
              <a:t>IT Running</a:t>
            </a:r>
            <a:endParaRPr lang="en-GB" altLang="en-US" sz="870">
              <a:solidFill>
                <a:srgbClr val="111111"/>
              </a:solidFill>
              <a:latin typeface="Times New Roman" panose="02020603050405020304" pitchFamily="18" charset="0"/>
            </a:endParaRPr>
          </a:p>
        </p:txBody>
      </p:sp>
      <p:sp>
        <p:nvSpPr>
          <p:cNvPr id="19464" name="Text Box 17">
            <a:extLst>
              <a:ext uri="{FF2B5EF4-FFF2-40B4-BE49-F238E27FC236}">
                <a16:creationId xmlns:a16="http://schemas.microsoft.com/office/drawing/2014/main" id="{FD33951A-0DF4-BE45-BFA6-24804441B778}"/>
              </a:ext>
            </a:extLst>
          </p:cNvPr>
          <p:cNvSpPr txBox="1">
            <a:spLocks noChangeArrowheads="1"/>
          </p:cNvSpPr>
          <p:nvPr/>
        </p:nvSpPr>
        <p:spPr bwMode="auto">
          <a:xfrm>
            <a:off x="3861076" y="3203990"/>
            <a:ext cx="532455" cy="21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870">
                <a:solidFill>
                  <a:srgbClr val="111111"/>
                </a:solidFill>
                <a:latin typeface="Times New Roman" panose="02020603050405020304" pitchFamily="18" charset="0"/>
              </a:rPr>
              <a:t>Security</a:t>
            </a:r>
            <a:endParaRPr lang="en-GB" altLang="en-US" sz="870">
              <a:solidFill>
                <a:srgbClr val="111111"/>
              </a:solidFill>
              <a:latin typeface="Times New Roman" panose="02020603050405020304" pitchFamily="18" charset="0"/>
            </a:endParaRPr>
          </a:p>
        </p:txBody>
      </p:sp>
      <p:sp>
        <p:nvSpPr>
          <p:cNvPr id="19465" name="Text Box 18">
            <a:extLst>
              <a:ext uri="{FF2B5EF4-FFF2-40B4-BE49-F238E27FC236}">
                <a16:creationId xmlns:a16="http://schemas.microsoft.com/office/drawing/2014/main" id="{7F30699D-86A5-A44A-9770-370F4E1AB479}"/>
              </a:ext>
            </a:extLst>
          </p:cNvPr>
          <p:cNvSpPr txBox="1">
            <a:spLocks noChangeArrowheads="1"/>
          </p:cNvSpPr>
          <p:nvPr/>
        </p:nvSpPr>
        <p:spPr bwMode="auto">
          <a:xfrm>
            <a:off x="1308652" y="4348370"/>
            <a:ext cx="660696" cy="21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870">
                <a:solidFill>
                  <a:srgbClr val="111111"/>
                </a:solidFill>
                <a:latin typeface="Times New Roman" panose="02020603050405020304" pitchFamily="18" charset="0"/>
              </a:rPr>
              <a:t>Value/Cost</a:t>
            </a:r>
            <a:endParaRPr lang="en-GB" altLang="en-US" sz="870">
              <a:solidFill>
                <a:srgbClr val="111111"/>
              </a:solidFill>
              <a:latin typeface="Times New Roman" panose="02020603050405020304" pitchFamily="18" charset="0"/>
            </a:endParaRPr>
          </a:p>
        </p:txBody>
      </p:sp>
      <p:sp>
        <p:nvSpPr>
          <p:cNvPr id="19466" name="Text Box 19">
            <a:extLst>
              <a:ext uri="{FF2B5EF4-FFF2-40B4-BE49-F238E27FC236}">
                <a16:creationId xmlns:a16="http://schemas.microsoft.com/office/drawing/2014/main" id="{9227F23E-54F5-F949-BF07-CAC66BC03E98}"/>
              </a:ext>
            </a:extLst>
          </p:cNvPr>
          <p:cNvSpPr txBox="1">
            <a:spLocks noChangeArrowheads="1"/>
          </p:cNvSpPr>
          <p:nvPr/>
        </p:nvSpPr>
        <p:spPr bwMode="auto">
          <a:xfrm>
            <a:off x="6344479" y="3553239"/>
            <a:ext cx="686344" cy="3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870">
                <a:solidFill>
                  <a:srgbClr val="111111"/>
                </a:solidFill>
                <a:latin typeface="Times New Roman" panose="02020603050405020304" pitchFamily="18" charset="0"/>
              </a:rPr>
              <a:t>Managing </a:t>
            </a:r>
          </a:p>
          <a:p>
            <a:pPr eaLnBrk="1" hangingPunct="1"/>
            <a:r>
              <a:rPr lang="en-US" altLang="en-US" sz="870">
                <a:solidFill>
                  <a:srgbClr val="111111"/>
                </a:solidFill>
                <a:latin typeface="Times New Roman" panose="02020603050405020304" pitchFamily="18" charset="0"/>
              </a:rPr>
              <a:t>Complexity</a:t>
            </a:r>
            <a:endParaRPr lang="en-GB" altLang="en-US" sz="870">
              <a:solidFill>
                <a:srgbClr val="111111"/>
              </a:solidFill>
              <a:latin typeface="Times New Roman" panose="02020603050405020304" pitchFamily="18" charset="0"/>
            </a:endParaRPr>
          </a:p>
        </p:txBody>
      </p:sp>
      <p:sp>
        <p:nvSpPr>
          <p:cNvPr id="19467" name="Text Box 20">
            <a:extLst>
              <a:ext uri="{FF2B5EF4-FFF2-40B4-BE49-F238E27FC236}">
                <a16:creationId xmlns:a16="http://schemas.microsoft.com/office/drawing/2014/main" id="{582F5B39-0261-7749-9B57-43FD92D8D17C}"/>
              </a:ext>
            </a:extLst>
          </p:cNvPr>
          <p:cNvSpPr txBox="1">
            <a:spLocks noChangeArrowheads="1"/>
          </p:cNvSpPr>
          <p:nvPr/>
        </p:nvSpPr>
        <p:spPr bwMode="auto">
          <a:xfrm>
            <a:off x="2573037" y="3486979"/>
            <a:ext cx="556501" cy="48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algn="ctr" eaLnBrk="1" hangingPunct="1"/>
            <a:r>
              <a:rPr lang="en-US" altLang="en-US" sz="870">
                <a:solidFill>
                  <a:srgbClr val="111111"/>
                </a:solidFill>
                <a:latin typeface="Times New Roman" panose="02020603050405020304" pitchFamily="18" charset="0"/>
              </a:rPr>
              <a:t>Aligning</a:t>
            </a:r>
          </a:p>
          <a:p>
            <a:pPr algn="ctr" eaLnBrk="1" hangingPunct="1"/>
            <a:r>
              <a:rPr lang="en-US" altLang="en-US" sz="870">
                <a:solidFill>
                  <a:srgbClr val="111111"/>
                </a:solidFill>
                <a:latin typeface="Times New Roman" panose="02020603050405020304" pitchFamily="18" charset="0"/>
              </a:rPr>
              <a:t>IT with </a:t>
            </a:r>
          </a:p>
          <a:p>
            <a:pPr algn="ctr" eaLnBrk="1" hangingPunct="1"/>
            <a:r>
              <a:rPr lang="en-US" altLang="en-US" sz="870">
                <a:solidFill>
                  <a:srgbClr val="111111"/>
                </a:solidFill>
                <a:latin typeface="Times New Roman" panose="02020603050405020304" pitchFamily="18" charset="0"/>
              </a:rPr>
              <a:t>Business</a:t>
            </a:r>
            <a:endParaRPr lang="en-GB" altLang="en-US" sz="870">
              <a:solidFill>
                <a:srgbClr val="111111"/>
              </a:solidFill>
              <a:latin typeface="Times New Roman" panose="02020603050405020304" pitchFamily="18" charset="0"/>
            </a:endParaRPr>
          </a:p>
        </p:txBody>
      </p:sp>
      <p:sp>
        <p:nvSpPr>
          <p:cNvPr id="19468" name="Text Box 21">
            <a:extLst>
              <a:ext uri="{FF2B5EF4-FFF2-40B4-BE49-F238E27FC236}">
                <a16:creationId xmlns:a16="http://schemas.microsoft.com/office/drawing/2014/main" id="{CD2E5B38-9F85-4D4F-A616-79047B2C0FBB}"/>
              </a:ext>
            </a:extLst>
          </p:cNvPr>
          <p:cNvSpPr txBox="1">
            <a:spLocks noChangeArrowheads="1"/>
          </p:cNvSpPr>
          <p:nvPr/>
        </p:nvSpPr>
        <p:spPr bwMode="auto">
          <a:xfrm>
            <a:off x="7537174" y="4414630"/>
            <a:ext cx="699168" cy="3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870">
                <a:solidFill>
                  <a:srgbClr val="111111"/>
                </a:solidFill>
                <a:latin typeface="Times New Roman" panose="02020603050405020304" pitchFamily="18" charset="0"/>
              </a:rPr>
              <a:t>Regulatory </a:t>
            </a:r>
          </a:p>
          <a:p>
            <a:pPr eaLnBrk="1" hangingPunct="1"/>
            <a:r>
              <a:rPr lang="en-US" altLang="en-US" sz="870">
                <a:solidFill>
                  <a:srgbClr val="111111"/>
                </a:solidFill>
                <a:latin typeface="Times New Roman" panose="02020603050405020304" pitchFamily="18" charset="0"/>
              </a:rPr>
              <a:t>Compliance</a:t>
            </a:r>
            <a:endParaRPr lang="en-GB" altLang="en-US" sz="870">
              <a:solidFill>
                <a:srgbClr val="111111"/>
              </a:solidFill>
              <a:latin typeface="Times New Roman" panose="02020603050405020304" pitchFamily="18" charset="0"/>
            </a:endParaRPr>
          </a:p>
        </p:txBody>
      </p:sp>
      <p:sp>
        <p:nvSpPr>
          <p:cNvPr id="30" name="Title 29">
            <a:extLst>
              <a:ext uri="{FF2B5EF4-FFF2-40B4-BE49-F238E27FC236}">
                <a16:creationId xmlns:a16="http://schemas.microsoft.com/office/drawing/2014/main" id="{E351542A-6FA1-4B47-9730-D5919247609E}"/>
              </a:ext>
            </a:extLst>
          </p:cNvPr>
          <p:cNvSpPr>
            <a:spLocks noGrp="1"/>
          </p:cNvSpPr>
          <p:nvPr>
            <p:ph type="title"/>
          </p:nvPr>
        </p:nvSpPr>
        <p:spPr>
          <a:xfrm>
            <a:off x="1336261" y="248478"/>
            <a:ext cx="7807739" cy="988391"/>
          </a:xfrm>
        </p:spPr>
        <p:txBody>
          <a:bodyPr/>
          <a:lstStyle/>
          <a:p>
            <a:pPr>
              <a:defRPr/>
            </a:pPr>
            <a:r>
              <a:rPr lang="en-US" dirty="0" err="1"/>
              <a:t>Prinsip</a:t>
            </a:r>
            <a:r>
              <a:rPr lang="en-US" dirty="0"/>
              <a:t> Tata </a:t>
            </a:r>
            <a:r>
              <a:rPr lang="en-US" dirty="0" err="1"/>
              <a:t>Kelola</a:t>
            </a:r>
            <a:r>
              <a:rPr lang="en-US" dirty="0"/>
              <a:t> TI </a:t>
            </a:r>
          </a:p>
        </p:txBody>
      </p:sp>
      <p:pic>
        <p:nvPicPr>
          <p:cNvPr id="19470" name="Picture 22">
            <a:extLst>
              <a:ext uri="{FF2B5EF4-FFF2-40B4-BE49-F238E27FC236}">
                <a16:creationId xmlns:a16="http://schemas.microsoft.com/office/drawing/2014/main" id="{A6A543A7-9FED-8045-AABD-2F69CC050B4E}"/>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5698435" y="2700131"/>
            <a:ext cx="1673087" cy="1051891"/>
          </a:xfrm>
        </p:spPr>
      </p:pic>
      <p:sp>
        <p:nvSpPr>
          <p:cNvPr id="19471" name="Text Box 9">
            <a:extLst>
              <a:ext uri="{FF2B5EF4-FFF2-40B4-BE49-F238E27FC236}">
                <a16:creationId xmlns:a16="http://schemas.microsoft.com/office/drawing/2014/main" id="{49FBF229-FDCD-A24C-8C59-71BD700D5FB4}"/>
              </a:ext>
            </a:extLst>
          </p:cNvPr>
          <p:cNvSpPr txBox="1">
            <a:spLocks noChangeArrowheads="1"/>
          </p:cNvSpPr>
          <p:nvPr/>
        </p:nvSpPr>
        <p:spPr bwMode="auto">
          <a:xfrm>
            <a:off x="102153" y="6344478"/>
            <a:ext cx="2029660" cy="16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id-ID" altLang="en-US" sz="522" i="1">
                <a:solidFill>
                  <a:srgbClr val="FF0000"/>
                </a:solidFill>
                <a:latin typeface="Times New Roman" panose="02020603050405020304" pitchFamily="18" charset="0"/>
                <a:cs typeface="Times New Roman" panose="02020603050405020304" pitchFamily="18" charset="0"/>
              </a:rPr>
              <a:t>Modifikasi dari : </a:t>
            </a:r>
            <a:r>
              <a:rPr lang="en-US" altLang="en-US" sz="522" i="1">
                <a:solidFill>
                  <a:srgbClr val="FF0000"/>
                </a:solidFill>
                <a:latin typeface="Times New Roman" panose="02020603050405020304" pitchFamily="18" charset="0"/>
                <a:cs typeface="Times New Roman" panose="02020603050405020304" pitchFamily="18" charset="0"/>
              </a:rPr>
              <a:t>©</a:t>
            </a:r>
            <a:r>
              <a:rPr lang="en-US" altLang="en-US" sz="522" i="1">
                <a:solidFill>
                  <a:srgbClr val="FF0000"/>
                </a:solidFill>
                <a:latin typeface="Times New Roman" panose="02020603050405020304" pitchFamily="18" charset="0"/>
              </a:rPr>
              <a:t>2007 IT Governance Institute. All rights reserved.</a:t>
            </a:r>
          </a:p>
        </p:txBody>
      </p:sp>
      <p:sp>
        <p:nvSpPr>
          <p:cNvPr id="19" name="Rectangle 18">
            <a:extLst>
              <a:ext uri="{FF2B5EF4-FFF2-40B4-BE49-F238E27FC236}">
                <a16:creationId xmlns:a16="http://schemas.microsoft.com/office/drawing/2014/main" id="{339CE747-FE8D-7140-B94A-3292A3AC122A}"/>
              </a:ext>
            </a:extLst>
          </p:cNvPr>
          <p:cNvSpPr/>
          <p:nvPr/>
        </p:nvSpPr>
        <p:spPr>
          <a:xfrm>
            <a:off x="2722340" y="4826103"/>
            <a:ext cx="3671200" cy="789577"/>
          </a:xfrm>
          <a:prstGeom prst="rect">
            <a:avLst/>
          </a:prstGeom>
          <a:noFill/>
        </p:spPr>
        <p:txBody>
          <a:bodyPr wrap="none" lIns="79503" tIns="39752" rIns="79503" bIns="397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id-ID" sz="4609"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Fokus Strategi</a:t>
            </a:r>
            <a:endParaRPr lang="en-US" sz="4609"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Up Arrow 19">
            <a:extLst>
              <a:ext uri="{FF2B5EF4-FFF2-40B4-BE49-F238E27FC236}">
                <a16:creationId xmlns:a16="http://schemas.microsoft.com/office/drawing/2014/main" id="{C6782B4C-D8E4-C044-9799-5BBC14AF1EF3}"/>
              </a:ext>
            </a:extLst>
          </p:cNvPr>
          <p:cNvSpPr/>
          <p:nvPr/>
        </p:nvSpPr>
        <p:spPr bwMode="auto">
          <a:xfrm rot="18836689">
            <a:off x="2342914" y="4113745"/>
            <a:ext cx="463827" cy="861391"/>
          </a:xfrm>
          <a:prstGeom prst="up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79503" tIns="39752" rIns="79503" bIns="39752" anchor="ctr"/>
          <a:lstStyle/>
          <a:p>
            <a:pPr algn="ctr" defTabSz="623908" eaLnBrk="0" hangingPunct="0">
              <a:defRPr/>
            </a:pPr>
            <a:endParaRPr lang="en-US" sz="1217" dirty="0">
              <a:latin typeface="Arial" charset="0"/>
            </a:endParaRPr>
          </a:p>
        </p:txBody>
      </p:sp>
      <p:sp>
        <p:nvSpPr>
          <p:cNvPr id="21" name="Up Arrow 20">
            <a:extLst>
              <a:ext uri="{FF2B5EF4-FFF2-40B4-BE49-F238E27FC236}">
                <a16:creationId xmlns:a16="http://schemas.microsoft.com/office/drawing/2014/main" id="{B9DF82D0-BBA4-A442-831E-370D3AC2B7A5}"/>
              </a:ext>
            </a:extLst>
          </p:cNvPr>
          <p:cNvSpPr/>
          <p:nvPr/>
        </p:nvSpPr>
        <p:spPr bwMode="auto">
          <a:xfrm rot="19008759">
            <a:off x="3204303" y="3775561"/>
            <a:ext cx="463826" cy="861392"/>
          </a:xfrm>
          <a:prstGeom prst="up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79503" tIns="39752" rIns="79503" bIns="39752" anchor="ctr"/>
          <a:lstStyle/>
          <a:p>
            <a:pPr algn="ctr" defTabSz="623908" eaLnBrk="0" hangingPunct="0">
              <a:defRPr/>
            </a:pPr>
            <a:endParaRPr lang="en-US" sz="1217" dirty="0">
              <a:latin typeface="Arial" charset="0"/>
            </a:endParaRPr>
          </a:p>
        </p:txBody>
      </p:sp>
      <p:sp>
        <p:nvSpPr>
          <p:cNvPr id="22" name="Up Arrow 21">
            <a:extLst>
              <a:ext uri="{FF2B5EF4-FFF2-40B4-BE49-F238E27FC236}">
                <a16:creationId xmlns:a16="http://schemas.microsoft.com/office/drawing/2014/main" id="{0293C522-F5B3-3547-8505-65E97180AD9B}"/>
              </a:ext>
            </a:extLst>
          </p:cNvPr>
          <p:cNvSpPr/>
          <p:nvPr/>
        </p:nvSpPr>
        <p:spPr bwMode="auto">
          <a:xfrm>
            <a:off x="3959086" y="3420047"/>
            <a:ext cx="463826" cy="861392"/>
          </a:xfrm>
          <a:prstGeom prst="up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79503" tIns="39752" rIns="79503" bIns="39752" anchor="ctr"/>
          <a:lstStyle/>
          <a:p>
            <a:pPr algn="ctr" defTabSz="623908" eaLnBrk="0" hangingPunct="0">
              <a:defRPr/>
            </a:pPr>
            <a:endParaRPr lang="en-US" sz="1217" dirty="0">
              <a:latin typeface="Arial" charset="0"/>
            </a:endParaRPr>
          </a:p>
        </p:txBody>
      </p:sp>
      <p:sp>
        <p:nvSpPr>
          <p:cNvPr id="23" name="Up Arrow 22">
            <a:extLst>
              <a:ext uri="{FF2B5EF4-FFF2-40B4-BE49-F238E27FC236}">
                <a16:creationId xmlns:a16="http://schemas.microsoft.com/office/drawing/2014/main" id="{8C503073-2E1D-114E-A312-C6BD2EDEFFD3}"/>
              </a:ext>
            </a:extLst>
          </p:cNvPr>
          <p:cNvSpPr/>
          <p:nvPr/>
        </p:nvSpPr>
        <p:spPr bwMode="auto">
          <a:xfrm rot="1747779">
            <a:off x="4802020" y="3427889"/>
            <a:ext cx="463826" cy="861392"/>
          </a:xfrm>
          <a:prstGeom prst="up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79503" tIns="39752" rIns="79503" bIns="39752" anchor="ctr"/>
          <a:lstStyle/>
          <a:p>
            <a:pPr algn="ctr" defTabSz="623908" eaLnBrk="0" hangingPunct="0">
              <a:defRPr/>
            </a:pPr>
            <a:endParaRPr lang="en-US" sz="1217" dirty="0">
              <a:latin typeface="Arial" charset="0"/>
            </a:endParaRPr>
          </a:p>
        </p:txBody>
      </p:sp>
      <p:sp>
        <p:nvSpPr>
          <p:cNvPr id="24" name="Up Arrow 23">
            <a:extLst>
              <a:ext uri="{FF2B5EF4-FFF2-40B4-BE49-F238E27FC236}">
                <a16:creationId xmlns:a16="http://schemas.microsoft.com/office/drawing/2014/main" id="{B0346496-B417-CA4F-8362-6F002A8E0536}"/>
              </a:ext>
            </a:extLst>
          </p:cNvPr>
          <p:cNvSpPr/>
          <p:nvPr/>
        </p:nvSpPr>
        <p:spPr bwMode="auto">
          <a:xfrm rot="1846392">
            <a:off x="5604534" y="3676843"/>
            <a:ext cx="463826" cy="861392"/>
          </a:xfrm>
          <a:prstGeom prst="up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79503" tIns="39752" rIns="79503" bIns="39752" anchor="ctr"/>
          <a:lstStyle/>
          <a:p>
            <a:pPr algn="ctr" defTabSz="623908" eaLnBrk="0" hangingPunct="0">
              <a:defRPr/>
            </a:pPr>
            <a:endParaRPr lang="en-US" sz="1217" dirty="0">
              <a:latin typeface="Arial" charset="0"/>
            </a:endParaRPr>
          </a:p>
        </p:txBody>
      </p:sp>
      <p:sp>
        <p:nvSpPr>
          <p:cNvPr id="25" name="Up Arrow 24">
            <a:extLst>
              <a:ext uri="{FF2B5EF4-FFF2-40B4-BE49-F238E27FC236}">
                <a16:creationId xmlns:a16="http://schemas.microsoft.com/office/drawing/2014/main" id="{FEF8014B-86D5-BD40-A998-293047F55271}"/>
              </a:ext>
            </a:extLst>
          </p:cNvPr>
          <p:cNvSpPr/>
          <p:nvPr/>
        </p:nvSpPr>
        <p:spPr bwMode="auto">
          <a:xfrm rot="2486078">
            <a:off x="6306407" y="4194590"/>
            <a:ext cx="463826" cy="861392"/>
          </a:xfrm>
          <a:prstGeom prst="up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79503" tIns="39752" rIns="79503" bIns="39752" anchor="ctr"/>
          <a:lstStyle/>
          <a:p>
            <a:pPr algn="ctr" defTabSz="623908" eaLnBrk="0" hangingPunct="0">
              <a:defRPr/>
            </a:pPr>
            <a:endParaRPr lang="en-US" sz="1217" dirty="0">
              <a:latin typeface="Arial" charset="0"/>
            </a:endParaRPr>
          </a:p>
        </p:txBody>
      </p:sp>
      <p:sp>
        <p:nvSpPr>
          <p:cNvPr id="2" name="Curved Down Arrow 1">
            <a:extLst>
              <a:ext uri="{FF2B5EF4-FFF2-40B4-BE49-F238E27FC236}">
                <a16:creationId xmlns:a16="http://schemas.microsoft.com/office/drawing/2014/main" id="{C8CDAADA-5B00-734D-B05B-4D1A982046A7}"/>
              </a:ext>
            </a:extLst>
          </p:cNvPr>
          <p:cNvSpPr/>
          <p:nvPr/>
        </p:nvSpPr>
        <p:spPr>
          <a:xfrm>
            <a:off x="623956" y="1760055"/>
            <a:ext cx="7836729" cy="1503293"/>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8593" tIns="44297" rIns="88593" bIns="44297" anchor="ctr"/>
          <a:lstStyle/>
          <a:p>
            <a:pPr algn="ctr">
              <a:defRPr/>
            </a:pPr>
            <a:endParaRPr lang="id-ID" sz="1565">
              <a:solidFill>
                <a:schemeClr val="tx1"/>
              </a:solidFill>
            </a:endParaRPr>
          </a:p>
        </p:txBody>
      </p:sp>
      <p:sp>
        <p:nvSpPr>
          <p:cNvPr id="4" name="Rectangle 3">
            <a:extLst>
              <a:ext uri="{FF2B5EF4-FFF2-40B4-BE49-F238E27FC236}">
                <a16:creationId xmlns:a16="http://schemas.microsoft.com/office/drawing/2014/main" id="{19F8E9AF-DD55-634B-9FDE-FBA58F4C7EC3}"/>
              </a:ext>
            </a:extLst>
          </p:cNvPr>
          <p:cNvSpPr/>
          <p:nvPr/>
        </p:nvSpPr>
        <p:spPr>
          <a:xfrm>
            <a:off x="2980655" y="1308653"/>
            <a:ext cx="3401060" cy="46705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d-ID" sz="2435"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Kebutuhan Tata Kelola TI</a:t>
            </a:r>
            <a:endParaRPr lang="en-US" sz="2435"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9493" name="Rectangle 5">
            <a:extLst>
              <a:ext uri="{FF2B5EF4-FFF2-40B4-BE49-F238E27FC236}">
                <a16:creationId xmlns:a16="http://schemas.microsoft.com/office/drawing/2014/main" id="{F5427B6B-4BAE-B942-A30A-EEFD4BEFBF0E}"/>
              </a:ext>
            </a:extLst>
          </p:cNvPr>
          <p:cNvSpPr>
            <a:spLocks noChangeArrowheads="1"/>
          </p:cNvSpPr>
          <p:nvPr/>
        </p:nvSpPr>
        <p:spPr bwMode="auto">
          <a:xfrm>
            <a:off x="1921565" y="5549348"/>
            <a:ext cx="5367130" cy="77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algn="ctr" eaLnBrk="1" hangingPunct="1"/>
            <a:r>
              <a:rPr lang="id-ID" altLang="en-US" sz="1478" b="1">
                <a:solidFill>
                  <a:srgbClr val="00B050"/>
                </a:solidFill>
              </a:rPr>
              <a:t>Menilai dampak kompetitif dari TI</a:t>
            </a:r>
            <a:br>
              <a:rPr lang="id-ID" altLang="en-US" sz="1478" b="1">
                <a:solidFill>
                  <a:srgbClr val="00B050"/>
                </a:solidFill>
              </a:rPr>
            </a:br>
            <a:r>
              <a:rPr lang="id-ID" altLang="en-US" sz="1478" b="1">
                <a:solidFill>
                  <a:srgbClr val="00B050"/>
                </a:solidFill>
              </a:rPr>
              <a:t>Memastikan keselarasan antara strategi TI &amp; investasi TI berdasarkan sumber daya yang dimiliki</a:t>
            </a:r>
          </a:p>
        </p:txBody>
      </p:sp>
    </p:spTree>
    <p:extLst>
      <p:ext uri="{BB962C8B-B14F-4D97-AF65-F5344CB8AC3E}">
        <p14:creationId xmlns:p14="http://schemas.microsoft.com/office/powerpoint/2010/main" val="1672139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A50CBD-7A36-CA48-A076-EA8AB126AE7F}"/>
              </a:ext>
            </a:extLst>
          </p:cNvPr>
          <p:cNvSpPr>
            <a:spLocks noGrp="1"/>
          </p:cNvSpPr>
          <p:nvPr>
            <p:ph type="title"/>
          </p:nvPr>
        </p:nvSpPr>
        <p:spPr>
          <a:xfrm>
            <a:off x="1336261" y="248478"/>
            <a:ext cx="7807739" cy="988391"/>
          </a:xfrm>
        </p:spPr>
        <p:txBody>
          <a:bodyPr/>
          <a:lstStyle/>
          <a:p>
            <a:pPr>
              <a:defRPr/>
            </a:pPr>
            <a:r>
              <a:rPr lang="fi-FI" dirty="0"/>
              <a:t>Kebijakan dan Aturan Tata Kelola TI</a:t>
            </a:r>
            <a:endParaRPr lang="en-US" dirty="0"/>
          </a:p>
        </p:txBody>
      </p:sp>
      <p:sp>
        <p:nvSpPr>
          <p:cNvPr id="3" name="Content Placeholder 2">
            <a:extLst>
              <a:ext uri="{FF2B5EF4-FFF2-40B4-BE49-F238E27FC236}">
                <a16:creationId xmlns:a16="http://schemas.microsoft.com/office/drawing/2014/main" id="{89141E11-ED0F-3249-912A-D2855B244B9A}"/>
              </a:ext>
            </a:extLst>
          </p:cNvPr>
          <p:cNvSpPr>
            <a:spLocks noGrp="1"/>
          </p:cNvSpPr>
          <p:nvPr>
            <p:ph idx="1"/>
          </p:nvPr>
        </p:nvSpPr>
        <p:spPr>
          <a:xfrm>
            <a:off x="3710609" y="1573696"/>
            <a:ext cx="4903304" cy="4041913"/>
          </a:xfrm>
        </p:spPr>
        <p:txBody>
          <a:bodyPr/>
          <a:lstStyle/>
          <a:p>
            <a:pPr>
              <a:buClr>
                <a:schemeClr val="accent6">
                  <a:lumMod val="75000"/>
                </a:schemeClr>
              </a:buClr>
              <a:buFont typeface="Wingdings 2" pitchFamily="18" charset="2"/>
              <a:buChar char=""/>
              <a:defRPr/>
            </a:pPr>
            <a:r>
              <a:rPr lang="id-ID" sz="1739" dirty="0">
                <a:solidFill>
                  <a:schemeClr val="tx1"/>
                </a:solidFill>
              </a:rPr>
              <a:t>Kebijakan adalah rangkaian konsep dan asas yg menjadi garis besar dan dasar rencana dl pelaksanaan suatu pekerjaan, kepemimpinan, dan cara bertindak (tt pemerintahan, organisasi, dsb).</a:t>
            </a:r>
          </a:p>
          <a:p>
            <a:pPr>
              <a:buClr>
                <a:schemeClr val="accent6">
                  <a:lumMod val="75000"/>
                </a:schemeClr>
              </a:buClr>
              <a:buFont typeface="Wingdings 2" pitchFamily="18" charset="2"/>
              <a:buChar char=""/>
              <a:defRPr/>
            </a:pPr>
            <a:r>
              <a:rPr lang="id-ID" sz="1739" dirty="0">
                <a:solidFill>
                  <a:schemeClr val="tx1"/>
                </a:solidFill>
              </a:rPr>
              <a:t>Aturan adalah tataan (petunjuk, kaidah, ketentuan) yg dibuat untuk mengatur. </a:t>
            </a:r>
          </a:p>
          <a:p>
            <a:pPr>
              <a:buClr>
                <a:schemeClr val="accent6">
                  <a:lumMod val="75000"/>
                </a:schemeClr>
              </a:buClr>
              <a:buFont typeface="Wingdings 2" pitchFamily="18" charset="2"/>
              <a:buChar char=""/>
              <a:defRPr/>
            </a:pPr>
            <a:endParaRPr lang="id-ID" sz="1739" dirty="0">
              <a:solidFill>
                <a:schemeClr val="tx1"/>
              </a:solidFill>
            </a:endParaRPr>
          </a:p>
          <a:p>
            <a:pPr marL="55220">
              <a:buClr>
                <a:schemeClr val="accent6">
                  <a:lumMod val="75000"/>
                </a:schemeClr>
              </a:buClr>
              <a:defRPr/>
            </a:pPr>
            <a:r>
              <a:rPr lang="id-ID" sz="1739" dirty="0">
                <a:solidFill>
                  <a:schemeClr val="tx1"/>
                </a:solidFill>
              </a:rPr>
              <a:t>Kebijakan dan aturan Tata Kelola TI adalah rangkaian konsep pelaksanaan dan aturan pengelolaan teknologi informasi.</a:t>
            </a:r>
          </a:p>
        </p:txBody>
      </p:sp>
      <p:pic>
        <p:nvPicPr>
          <p:cNvPr id="17410" name="Picture 2" descr="D:\Template Power Point\Gambar-Icon\law_icon.jpg">
            <a:extLst>
              <a:ext uri="{FF2B5EF4-FFF2-40B4-BE49-F238E27FC236}">
                <a16:creationId xmlns:a16="http://schemas.microsoft.com/office/drawing/2014/main" id="{586BE26D-788B-234A-8778-030F3025CA50}"/>
              </a:ext>
            </a:extLst>
          </p:cNvPr>
          <p:cNvPicPr>
            <a:picLocks noChangeAspect="1" noChangeArrowheads="1"/>
          </p:cNvPicPr>
          <p:nvPr/>
        </p:nvPicPr>
        <p:blipFill>
          <a:blip r:embed="rId2" cstate="print"/>
          <a:srcRect/>
          <a:stretch>
            <a:fillRect/>
          </a:stretch>
        </p:blipFill>
        <p:spPr bwMode="auto">
          <a:xfrm>
            <a:off x="463826" y="1838739"/>
            <a:ext cx="3114261" cy="311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5" name="Text Box 9">
            <a:extLst>
              <a:ext uri="{FF2B5EF4-FFF2-40B4-BE49-F238E27FC236}">
                <a16:creationId xmlns:a16="http://schemas.microsoft.com/office/drawing/2014/main" id="{4CA23D49-F198-4C4B-BC59-9E334F5C6D45}"/>
              </a:ext>
            </a:extLst>
          </p:cNvPr>
          <p:cNvSpPr txBox="1">
            <a:spLocks noChangeArrowheads="1"/>
          </p:cNvSpPr>
          <p:nvPr/>
        </p:nvSpPr>
        <p:spPr bwMode="auto">
          <a:xfrm>
            <a:off x="6674403" y="3826566"/>
            <a:ext cx="1620895" cy="1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id-ID" altLang="en-US" sz="696">
                <a:solidFill>
                  <a:srgbClr val="FF0000"/>
                </a:solidFill>
                <a:latin typeface="Times New Roman" panose="02020603050405020304" pitchFamily="18" charset="0"/>
                <a:cs typeface="Times New Roman" panose="02020603050405020304" pitchFamily="18" charset="0"/>
              </a:rPr>
              <a:t>Sumber: Kamus Besar Bahasa Indonesia</a:t>
            </a:r>
            <a:endParaRPr lang="en-US" altLang="en-US" sz="696">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51357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4390D52-3D47-4B46-9CD7-F0F0857599B2}"/>
              </a:ext>
            </a:extLst>
          </p:cNvPr>
          <p:cNvSpPr>
            <a:spLocks noGrp="1"/>
          </p:cNvSpPr>
          <p:nvPr>
            <p:ph type="title"/>
          </p:nvPr>
        </p:nvSpPr>
        <p:spPr>
          <a:xfrm>
            <a:off x="1336261" y="248478"/>
            <a:ext cx="7807739" cy="988391"/>
          </a:xfrm>
        </p:spPr>
        <p:txBody>
          <a:bodyPr/>
          <a:lstStyle/>
          <a:p>
            <a:pPr>
              <a:defRPr/>
            </a:pPr>
            <a:r>
              <a:rPr lang="en-US"/>
              <a:t>IT Strategic Plan (ITSP)</a:t>
            </a:r>
            <a:endParaRPr lang="en-US" dirty="0"/>
          </a:p>
        </p:txBody>
      </p:sp>
      <p:sp>
        <p:nvSpPr>
          <p:cNvPr id="3" name="Content Placeholder 2">
            <a:extLst>
              <a:ext uri="{FF2B5EF4-FFF2-40B4-BE49-F238E27FC236}">
                <a16:creationId xmlns:a16="http://schemas.microsoft.com/office/drawing/2014/main" id="{61186048-3B5F-3C43-AED9-05E89E41664D}"/>
              </a:ext>
            </a:extLst>
          </p:cNvPr>
          <p:cNvSpPr>
            <a:spLocks noGrp="1"/>
          </p:cNvSpPr>
          <p:nvPr>
            <p:ph idx="1"/>
          </p:nvPr>
        </p:nvSpPr>
        <p:spPr>
          <a:xfrm>
            <a:off x="2716696" y="1507435"/>
            <a:ext cx="5897217" cy="4373217"/>
          </a:xfrm>
        </p:spPr>
        <p:txBody>
          <a:bodyPr/>
          <a:lstStyle/>
          <a:p>
            <a:pPr>
              <a:buClr>
                <a:schemeClr val="accent6">
                  <a:lumMod val="75000"/>
                </a:schemeClr>
              </a:buClr>
              <a:defRPr/>
            </a:pPr>
            <a:r>
              <a:rPr lang="id-ID" sz="1565" dirty="0">
                <a:solidFill>
                  <a:schemeClr val="tx1"/>
                </a:solidFill>
              </a:rPr>
              <a:t>“ITSP” adalah rencana strategis yang mendefinisikan, bagaimana tujuan TI akan memberikan kontribusinya pada tujuan strategis organisasi dengan mengacu pada pembiayaan dan risiko TI terkait, melalui kebijakan yang diambil oleh para pemangku kepentingan di organisasi</a:t>
            </a:r>
          </a:p>
          <a:p>
            <a:pPr>
              <a:buClr>
                <a:schemeClr val="accent6">
                  <a:lumMod val="75000"/>
                </a:schemeClr>
              </a:buClr>
              <a:buFont typeface="Wingdings 2" pitchFamily="18" charset="2"/>
              <a:buChar char=""/>
              <a:defRPr/>
            </a:pPr>
            <a:endParaRPr lang="id-ID" sz="1565" dirty="0">
              <a:solidFill>
                <a:schemeClr val="tx1"/>
              </a:solidFill>
            </a:endParaRPr>
          </a:p>
          <a:p>
            <a:pPr>
              <a:buClr>
                <a:schemeClr val="accent6">
                  <a:lumMod val="75000"/>
                </a:schemeClr>
              </a:buClr>
              <a:buFont typeface="Wingdings 2" pitchFamily="18" charset="2"/>
              <a:buChar char=""/>
              <a:defRPr/>
            </a:pPr>
            <a:r>
              <a:rPr lang="id-ID" sz="1565" dirty="0">
                <a:solidFill>
                  <a:schemeClr val="tx1"/>
                </a:solidFill>
              </a:rPr>
              <a:t>ITSP harus mencakup bagaimana TI akan menjadi pendukung </a:t>
            </a:r>
            <a:r>
              <a:rPr lang="id-ID" sz="1565" i="1" dirty="0">
                <a:solidFill>
                  <a:schemeClr val="tx1"/>
                </a:solidFill>
              </a:rPr>
              <a:t>key business area</a:t>
            </a:r>
            <a:r>
              <a:rPr lang="id-ID" sz="1565" dirty="0">
                <a:solidFill>
                  <a:schemeClr val="tx1"/>
                </a:solidFill>
              </a:rPr>
              <a:t>, layanan utama TI dan aset TI (</a:t>
            </a:r>
            <a:r>
              <a:rPr lang="id-ID" sz="1565" i="1" dirty="0">
                <a:solidFill>
                  <a:schemeClr val="tx1"/>
                </a:solidFill>
              </a:rPr>
              <a:t>IT Resources</a:t>
            </a:r>
            <a:r>
              <a:rPr lang="id-ID" sz="1565" dirty="0">
                <a:solidFill>
                  <a:schemeClr val="tx1"/>
                </a:solidFill>
              </a:rPr>
              <a:t>). </a:t>
            </a:r>
          </a:p>
          <a:p>
            <a:pPr>
              <a:buClr>
                <a:schemeClr val="accent6">
                  <a:lumMod val="75000"/>
                </a:schemeClr>
              </a:buClr>
              <a:buFont typeface="Wingdings 2" pitchFamily="18" charset="2"/>
              <a:buChar char=""/>
              <a:defRPr/>
            </a:pPr>
            <a:r>
              <a:rPr lang="id-ID" sz="1565" dirty="0">
                <a:solidFill>
                  <a:schemeClr val="tx1"/>
                </a:solidFill>
              </a:rPr>
              <a:t>ITSP harus dapat menentukan bagaimana tujuan dapat terpenuhi, model pengukuran yang akan digunakan dan prosedur untuk memperoleh formal </a:t>
            </a:r>
            <a:r>
              <a:rPr lang="id-ID" sz="1565" i="1" dirty="0">
                <a:solidFill>
                  <a:schemeClr val="tx1"/>
                </a:solidFill>
              </a:rPr>
              <a:t>sign-off </a:t>
            </a:r>
            <a:r>
              <a:rPr lang="id-ID" sz="1565" dirty="0">
                <a:solidFill>
                  <a:schemeClr val="tx1"/>
                </a:solidFill>
              </a:rPr>
              <a:t>dari para pemangku kepentingan. </a:t>
            </a:r>
          </a:p>
          <a:p>
            <a:pPr>
              <a:buClr>
                <a:schemeClr val="accent6">
                  <a:lumMod val="75000"/>
                </a:schemeClr>
              </a:buClr>
              <a:buFont typeface="Wingdings 2" pitchFamily="18" charset="2"/>
              <a:buChar char=""/>
              <a:defRPr/>
            </a:pPr>
            <a:r>
              <a:rPr lang="id-ID" sz="1565" dirty="0">
                <a:solidFill>
                  <a:schemeClr val="tx1"/>
                </a:solidFill>
              </a:rPr>
              <a:t>ITSP harus mencakup investasi / anggaran operasional, sumber pendanaan, sumber strategi, strategi akuisisi, dan persyaratan hukum dan regulasi. Rencana strategis harus cukup rinci untuk memungkinkan definisi rencana taktis TI.</a:t>
            </a:r>
          </a:p>
        </p:txBody>
      </p:sp>
      <p:pic>
        <p:nvPicPr>
          <p:cNvPr id="18434" name="Picture 2" descr="D:\Template Power Point\Gambar-Icon\StratPlanning.jpg">
            <a:extLst>
              <a:ext uri="{FF2B5EF4-FFF2-40B4-BE49-F238E27FC236}">
                <a16:creationId xmlns:a16="http://schemas.microsoft.com/office/drawing/2014/main" id="{0D7BA6AC-0876-E949-8392-5E20174C8B1F}"/>
              </a:ext>
            </a:extLst>
          </p:cNvPr>
          <p:cNvPicPr>
            <a:picLocks noChangeAspect="1" noChangeArrowheads="1"/>
          </p:cNvPicPr>
          <p:nvPr/>
        </p:nvPicPr>
        <p:blipFill>
          <a:blip r:embed="rId2"/>
          <a:srcRect r="19859"/>
          <a:stretch>
            <a:fillRect/>
          </a:stretch>
        </p:blipFill>
        <p:spPr bwMode="auto">
          <a:xfrm>
            <a:off x="198782" y="1507435"/>
            <a:ext cx="2186609" cy="1789043"/>
          </a:xfrm>
          <a:prstGeom prst="rect">
            <a:avLst/>
          </a:prstGeom>
          <a:ln>
            <a:noFill/>
          </a:ln>
          <a:effectLst>
            <a:outerShdw blurRad="292100" dist="139700" dir="2700000" algn="tl" rotWithShape="0">
              <a:srgbClr val="333333">
                <a:alpha val="65000"/>
              </a:srgbClr>
            </a:outerShdw>
          </a:effectLst>
        </p:spPr>
      </p:pic>
      <p:sp>
        <p:nvSpPr>
          <p:cNvPr id="21509" name="Text Box 9">
            <a:extLst>
              <a:ext uri="{FF2B5EF4-FFF2-40B4-BE49-F238E27FC236}">
                <a16:creationId xmlns:a16="http://schemas.microsoft.com/office/drawing/2014/main" id="{B02B2C01-A761-014E-88EF-9526CD7516FF}"/>
              </a:ext>
            </a:extLst>
          </p:cNvPr>
          <p:cNvSpPr txBox="1">
            <a:spLocks noChangeArrowheads="1"/>
          </p:cNvSpPr>
          <p:nvPr/>
        </p:nvSpPr>
        <p:spPr bwMode="auto">
          <a:xfrm>
            <a:off x="102153" y="6344478"/>
            <a:ext cx="1779592" cy="17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609">
                <a:solidFill>
                  <a:srgbClr val="FF0000"/>
                </a:solidFill>
                <a:latin typeface="Times New Roman" panose="02020603050405020304" pitchFamily="18" charset="0"/>
                <a:cs typeface="Times New Roman" panose="02020603050405020304" pitchFamily="18" charset="0"/>
              </a:rPr>
              <a:t>©</a:t>
            </a:r>
            <a:r>
              <a:rPr lang="en-US" altLang="en-US" sz="609">
                <a:solidFill>
                  <a:srgbClr val="FF0000"/>
                </a:solidFill>
                <a:latin typeface="Times New Roman" panose="02020603050405020304" pitchFamily="18" charset="0"/>
              </a:rPr>
              <a:t>2007 IT Governance Institute. All rights reserved.</a:t>
            </a:r>
          </a:p>
        </p:txBody>
      </p:sp>
      <p:cxnSp>
        <p:nvCxnSpPr>
          <p:cNvPr id="21510" name="Elbow Connector 5">
            <a:extLst>
              <a:ext uri="{FF2B5EF4-FFF2-40B4-BE49-F238E27FC236}">
                <a16:creationId xmlns:a16="http://schemas.microsoft.com/office/drawing/2014/main" id="{32ED3730-9BD8-0444-80C8-1515DD5ECDB7}"/>
              </a:ext>
            </a:extLst>
          </p:cNvPr>
          <p:cNvCxnSpPr>
            <a:cxnSpLocks noChangeShapeType="1"/>
          </p:cNvCxnSpPr>
          <p:nvPr/>
        </p:nvCxnSpPr>
        <p:spPr bwMode="auto">
          <a:xfrm rot="16200000" flipH="1">
            <a:off x="3561522" y="1027043"/>
            <a:ext cx="2915478" cy="7454348"/>
          </a:xfrm>
          <a:prstGeom prst="bentConnector2">
            <a:avLst/>
          </a:prstGeom>
          <a:noFill/>
          <a:ln w="2857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F2E4938F-CF72-9A45-8987-E4C86DA459B1}"/>
              </a:ext>
            </a:extLst>
          </p:cNvPr>
          <p:cNvCxnSpPr/>
          <p:nvPr/>
        </p:nvCxnSpPr>
        <p:spPr bwMode="auto">
          <a:xfrm>
            <a:off x="2782956" y="2963794"/>
            <a:ext cx="5632174" cy="138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7903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6042384-EEE0-E24B-BB01-E6109D76F8E1}"/>
              </a:ext>
            </a:extLst>
          </p:cNvPr>
          <p:cNvSpPr>
            <a:spLocks noGrp="1"/>
          </p:cNvSpPr>
          <p:nvPr>
            <p:ph type="title"/>
          </p:nvPr>
        </p:nvSpPr>
        <p:spPr>
          <a:xfrm>
            <a:off x="1336261" y="248478"/>
            <a:ext cx="7807739" cy="988391"/>
          </a:xfrm>
        </p:spPr>
        <p:txBody>
          <a:bodyPr/>
          <a:lstStyle/>
          <a:p>
            <a:pPr>
              <a:defRPr/>
            </a:pPr>
            <a:r>
              <a:rPr lang="en-US" dirty="0"/>
              <a:t>IT Tactical Plan (ITTP)</a:t>
            </a:r>
          </a:p>
        </p:txBody>
      </p:sp>
      <p:sp>
        <p:nvSpPr>
          <p:cNvPr id="3" name="Content Placeholder 2">
            <a:extLst>
              <a:ext uri="{FF2B5EF4-FFF2-40B4-BE49-F238E27FC236}">
                <a16:creationId xmlns:a16="http://schemas.microsoft.com/office/drawing/2014/main" id="{B7F1C382-BD2C-2140-A02B-031A5E64A59D}"/>
              </a:ext>
            </a:extLst>
          </p:cNvPr>
          <p:cNvSpPr>
            <a:spLocks noGrp="1"/>
          </p:cNvSpPr>
          <p:nvPr>
            <p:ph idx="1"/>
          </p:nvPr>
        </p:nvSpPr>
        <p:spPr>
          <a:xfrm>
            <a:off x="2650435" y="1374913"/>
            <a:ext cx="5532783" cy="4240696"/>
          </a:xfrm>
        </p:spPr>
        <p:txBody>
          <a:bodyPr/>
          <a:lstStyle/>
          <a:p>
            <a:pPr marL="11044" indent="-11044">
              <a:buClr>
                <a:schemeClr val="accent6">
                  <a:lumMod val="75000"/>
                </a:schemeClr>
              </a:buClr>
              <a:defRPr/>
            </a:pPr>
            <a:r>
              <a:rPr lang="id-ID" sz="1913" dirty="0">
                <a:solidFill>
                  <a:schemeClr val="tx1"/>
                </a:solidFill>
              </a:rPr>
              <a:t>“ITTP” adalah  sebuah penjabaran dari inisiatif TI, kebutuhan akan sumber daya TI, dan bagaimana penggunaan sumber daya TI serta pencapaian tersebut akan dipantau dan dikelola</a:t>
            </a:r>
          </a:p>
          <a:p>
            <a:pPr>
              <a:buClr>
                <a:schemeClr val="accent6">
                  <a:lumMod val="75000"/>
                </a:schemeClr>
              </a:buClr>
              <a:buFont typeface="Wingdings 2" pitchFamily="18" charset="2"/>
              <a:buChar char=""/>
              <a:defRPr/>
            </a:pPr>
            <a:endParaRPr lang="id-ID" sz="1913" dirty="0">
              <a:solidFill>
                <a:schemeClr val="tx1"/>
              </a:solidFill>
            </a:endParaRPr>
          </a:p>
          <a:p>
            <a:pPr>
              <a:buClr>
                <a:schemeClr val="accent6">
                  <a:lumMod val="75000"/>
                </a:schemeClr>
              </a:buClr>
              <a:buFont typeface="Wingdings 2" pitchFamily="18" charset="2"/>
              <a:buChar char=""/>
              <a:defRPr/>
            </a:pPr>
            <a:r>
              <a:rPr lang="id-ID" sz="1913" dirty="0">
                <a:solidFill>
                  <a:schemeClr val="tx1"/>
                </a:solidFill>
              </a:rPr>
              <a:t>ITTP dibuat berdasarkan portofolio TI yang berasal dari rencana strategik TI (ITSP). </a:t>
            </a:r>
          </a:p>
          <a:p>
            <a:pPr>
              <a:buClr>
                <a:schemeClr val="accent6">
                  <a:lumMod val="75000"/>
                </a:schemeClr>
              </a:buClr>
              <a:buFont typeface="Wingdings 2" pitchFamily="18" charset="2"/>
              <a:buChar char=""/>
              <a:defRPr/>
            </a:pPr>
            <a:r>
              <a:rPr lang="id-ID" sz="1913" dirty="0">
                <a:solidFill>
                  <a:schemeClr val="tx1"/>
                </a:solidFill>
              </a:rPr>
              <a:t>ITTP harus dapat menggambarkan key business area organisasi, layanan TI dan aset TI. </a:t>
            </a:r>
          </a:p>
          <a:p>
            <a:pPr>
              <a:buClr>
                <a:schemeClr val="accent6">
                  <a:lumMod val="75000"/>
                </a:schemeClr>
              </a:buClr>
              <a:buFont typeface="Wingdings 2" pitchFamily="18" charset="2"/>
              <a:buChar char=""/>
              <a:defRPr/>
            </a:pPr>
            <a:r>
              <a:rPr lang="id-ID" sz="1913" dirty="0">
                <a:solidFill>
                  <a:schemeClr val="tx1"/>
                </a:solidFill>
              </a:rPr>
              <a:t>ITTP harus cukup rinci sebagai dasar pendefinisian rencana proyek. </a:t>
            </a:r>
          </a:p>
        </p:txBody>
      </p:sp>
      <p:sp>
        <p:nvSpPr>
          <p:cNvPr id="22532" name="Text Box 9">
            <a:extLst>
              <a:ext uri="{FF2B5EF4-FFF2-40B4-BE49-F238E27FC236}">
                <a16:creationId xmlns:a16="http://schemas.microsoft.com/office/drawing/2014/main" id="{B43D8578-2296-3D44-B48F-0049981062B9}"/>
              </a:ext>
            </a:extLst>
          </p:cNvPr>
          <p:cNvSpPr txBox="1">
            <a:spLocks noChangeArrowheads="1"/>
          </p:cNvSpPr>
          <p:nvPr/>
        </p:nvSpPr>
        <p:spPr bwMode="auto">
          <a:xfrm>
            <a:off x="102153" y="6344478"/>
            <a:ext cx="1779592" cy="17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609">
                <a:solidFill>
                  <a:srgbClr val="FF0000"/>
                </a:solidFill>
                <a:latin typeface="Times New Roman" panose="02020603050405020304" pitchFamily="18" charset="0"/>
                <a:cs typeface="Times New Roman" panose="02020603050405020304" pitchFamily="18" charset="0"/>
              </a:rPr>
              <a:t>©</a:t>
            </a:r>
            <a:r>
              <a:rPr lang="en-US" altLang="en-US" sz="609">
                <a:solidFill>
                  <a:srgbClr val="FF0000"/>
                </a:solidFill>
                <a:latin typeface="Times New Roman" panose="02020603050405020304" pitchFamily="18" charset="0"/>
              </a:rPr>
              <a:t>2007 IT Governance Institute. All rights reserved.</a:t>
            </a:r>
          </a:p>
        </p:txBody>
      </p:sp>
      <p:cxnSp>
        <p:nvCxnSpPr>
          <p:cNvPr id="22533" name="Elbow Connector 5">
            <a:extLst>
              <a:ext uri="{FF2B5EF4-FFF2-40B4-BE49-F238E27FC236}">
                <a16:creationId xmlns:a16="http://schemas.microsoft.com/office/drawing/2014/main" id="{AD22ACF5-D241-B848-9CDE-C05F532F48F1}"/>
              </a:ext>
            </a:extLst>
          </p:cNvPr>
          <p:cNvCxnSpPr>
            <a:cxnSpLocks noChangeShapeType="1"/>
          </p:cNvCxnSpPr>
          <p:nvPr/>
        </p:nvCxnSpPr>
        <p:spPr bwMode="auto">
          <a:xfrm rot="16200000" flipH="1">
            <a:off x="4066070" y="1085712"/>
            <a:ext cx="2204555" cy="7421217"/>
          </a:xfrm>
          <a:prstGeom prst="bentConnector2">
            <a:avLst/>
          </a:prstGeom>
          <a:noFill/>
          <a:ln w="2857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6EDB91A6-A2D3-D64B-8842-07242916CCA6}"/>
              </a:ext>
            </a:extLst>
          </p:cNvPr>
          <p:cNvCxnSpPr/>
          <p:nvPr/>
        </p:nvCxnSpPr>
        <p:spPr bwMode="auto">
          <a:xfrm>
            <a:off x="2849217" y="3163956"/>
            <a:ext cx="5234609" cy="138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9458" name="Picture 2" descr="D:\Template Power Point\Gambar-Icon\planning.png">
            <a:extLst>
              <a:ext uri="{FF2B5EF4-FFF2-40B4-BE49-F238E27FC236}">
                <a16:creationId xmlns:a16="http://schemas.microsoft.com/office/drawing/2014/main" id="{2B39AF65-579C-E145-B486-E7609AFC3CE6}"/>
              </a:ext>
            </a:extLst>
          </p:cNvPr>
          <p:cNvPicPr>
            <a:picLocks noChangeAspect="1" noChangeArrowheads="1"/>
          </p:cNvPicPr>
          <p:nvPr/>
        </p:nvPicPr>
        <p:blipFill>
          <a:blip r:embed="rId2" cstate="print"/>
          <a:srcRect/>
          <a:stretch>
            <a:fillRect/>
          </a:stretch>
        </p:blipFill>
        <p:spPr bwMode="auto">
          <a:xfrm>
            <a:off x="198783" y="1441174"/>
            <a:ext cx="2319130" cy="2565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749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27F6-9014-4946-BC0D-018DE7BF7072}"/>
              </a:ext>
            </a:extLst>
          </p:cNvPr>
          <p:cNvSpPr>
            <a:spLocks noGrp="1"/>
          </p:cNvSpPr>
          <p:nvPr>
            <p:ph type="title"/>
          </p:nvPr>
        </p:nvSpPr>
        <p:spPr>
          <a:xfrm>
            <a:off x="1336261" y="248478"/>
            <a:ext cx="7807739" cy="988391"/>
          </a:xfrm>
        </p:spPr>
        <p:txBody>
          <a:bodyPr/>
          <a:lstStyle/>
          <a:p>
            <a:pPr>
              <a:defRPr/>
            </a:pPr>
            <a:r>
              <a:rPr lang="id-ID"/>
              <a:t>IT Portfolio</a:t>
            </a:r>
            <a:endParaRPr lang="id-ID" dirty="0"/>
          </a:p>
        </p:txBody>
      </p:sp>
      <p:sp>
        <p:nvSpPr>
          <p:cNvPr id="3" name="Content Placeholder 2">
            <a:extLst>
              <a:ext uri="{FF2B5EF4-FFF2-40B4-BE49-F238E27FC236}">
                <a16:creationId xmlns:a16="http://schemas.microsoft.com/office/drawing/2014/main" id="{7AB6A6FA-01EF-F444-9FF7-C248B7A4F70B}"/>
              </a:ext>
            </a:extLst>
          </p:cNvPr>
          <p:cNvSpPr>
            <a:spLocks noGrp="1"/>
          </p:cNvSpPr>
          <p:nvPr>
            <p:ph idx="1"/>
          </p:nvPr>
        </p:nvSpPr>
        <p:spPr>
          <a:xfrm>
            <a:off x="2120348" y="1374913"/>
            <a:ext cx="6361043" cy="4240696"/>
          </a:xfrm>
        </p:spPr>
        <p:txBody>
          <a:bodyPr/>
          <a:lstStyle/>
          <a:p>
            <a:pPr marL="11044" indent="-11044">
              <a:buClr>
                <a:schemeClr val="accent6">
                  <a:lumMod val="75000"/>
                </a:schemeClr>
              </a:buClr>
              <a:defRPr/>
            </a:pPr>
            <a:r>
              <a:rPr lang="id-ID" sz="1913" dirty="0">
                <a:solidFill>
                  <a:schemeClr val="tx1"/>
                </a:solidFill>
              </a:rPr>
              <a:t>“IT Portfolio” adalah sebuah kumpulan dari program-program, proyek-proyek, layanan-layanan dan aset yang dikelola serta dimonitor untuk optimasi proses bisnis organisasi</a:t>
            </a:r>
          </a:p>
          <a:p>
            <a:pPr>
              <a:buClr>
                <a:schemeClr val="accent6">
                  <a:lumMod val="75000"/>
                </a:schemeClr>
              </a:buClr>
              <a:buFont typeface="Wingdings 2" pitchFamily="18" charset="2"/>
              <a:buChar char=""/>
              <a:defRPr/>
            </a:pPr>
            <a:endParaRPr lang="id-ID" sz="1913" dirty="0">
              <a:solidFill>
                <a:schemeClr val="tx1"/>
              </a:solidFill>
            </a:endParaRPr>
          </a:p>
          <a:p>
            <a:pPr>
              <a:buClr>
                <a:schemeClr val="accent6">
                  <a:lumMod val="75000"/>
                </a:schemeClr>
              </a:buClr>
              <a:buFont typeface="Wingdings 2" pitchFamily="18" charset="2"/>
              <a:buChar char=""/>
              <a:defRPr/>
            </a:pPr>
            <a:r>
              <a:rPr lang="id-ID" sz="1391" dirty="0">
                <a:solidFill>
                  <a:schemeClr val="tx1"/>
                </a:solidFill>
              </a:rPr>
              <a:t>ITMP</a:t>
            </a:r>
            <a:r>
              <a:rPr lang="en-US" sz="1391" dirty="0">
                <a:solidFill>
                  <a:schemeClr val="tx1"/>
                </a:solidFill>
              </a:rPr>
              <a:t> </a:t>
            </a:r>
            <a:r>
              <a:rPr lang="id-ID" sz="1391" dirty="0">
                <a:solidFill>
                  <a:schemeClr val="tx1"/>
                </a:solidFill>
              </a:rPr>
              <a:t>dibutuhkan untuk mencapai usaha strategis tertentu dengan tujuan mengidentifikasi, mendefinisikan, mengevaluasi, memprioritaskan, memilih, memulai, mengelola dan mengendalikan program. </a:t>
            </a:r>
          </a:p>
          <a:p>
            <a:pPr>
              <a:buClr>
                <a:schemeClr val="accent6">
                  <a:lumMod val="75000"/>
                </a:schemeClr>
              </a:buClr>
              <a:buFont typeface="Wingdings 2" pitchFamily="18" charset="2"/>
              <a:buChar char=""/>
              <a:defRPr/>
            </a:pPr>
            <a:r>
              <a:rPr lang="id-ID" sz="1391" dirty="0">
                <a:solidFill>
                  <a:schemeClr val="tx1"/>
                </a:solidFill>
              </a:rPr>
              <a:t>Tubuh/Isi ITMP di dalamnya harus termasuk klarifikasi hasil bisnis yang diinginkan, memastikan bahwa tujuan program mendukung pencapaian hasil, memahami ruang lingkup kerja yang diperlukan untuk mencapai hasil, menetapkan pertanggungjawaban yang jelas dengan langkah-langkah pendukung di dalamnya, mendefinisikan proyek-proyek dalam program, mengalokasikan sumber daya dan dana, mendelegasikan wewenang, serta </a:t>
            </a:r>
            <a:r>
              <a:rPr lang="id-ID" sz="1391" i="1" dirty="0">
                <a:solidFill>
                  <a:schemeClr val="tx1"/>
                </a:solidFill>
              </a:rPr>
              <a:t>commissioning</a:t>
            </a:r>
            <a:r>
              <a:rPr lang="id-ID" sz="1391" dirty="0">
                <a:solidFill>
                  <a:schemeClr val="tx1"/>
                </a:solidFill>
              </a:rPr>
              <a:t> yang diperlukan proyek pada saat peluncuran program.</a:t>
            </a:r>
          </a:p>
        </p:txBody>
      </p:sp>
      <p:sp>
        <p:nvSpPr>
          <p:cNvPr id="23556" name="Text Box 9">
            <a:extLst>
              <a:ext uri="{FF2B5EF4-FFF2-40B4-BE49-F238E27FC236}">
                <a16:creationId xmlns:a16="http://schemas.microsoft.com/office/drawing/2014/main" id="{1843DCEC-9137-A343-9201-A49F2E80E9AA}"/>
              </a:ext>
            </a:extLst>
          </p:cNvPr>
          <p:cNvSpPr txBox="1">
            <a:spLocks noChangeArrowheads="1"/>
          </p:cNvSpPr>
          <p:nvPr/>
        </p:nvSpPr>
        <p:spPr bwMode="auto">
          <a:xfrm>
            <a:off x="102153" y="6344478"/>
            <a:ext cx="1779592" cy="17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503" tIns="39752" rIns="79503" bIns="39752">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609">
                <a:solidFill>
                  <a:srgbClr val="FF0000"/>
                </a:solidFill>
                <a:latin typeface="Times New Roman" panose="02020603050405020304" pitchFamily="18" charset="0"/>
                <a:cs typeface="Times New Roman" panose="02020603050405020304" pitchFamily="18" charset="0"/>
              </a:rPr>
              <a:t>©</a:t>
            </a:r>
            <a:r>
              <a:rPr lang="en-US" altLang="en-US" sz="609">
                <a:solidFill>
                  <a:srgbClr val="FF0000"/>
                </a:solidFill>
                <a:latin typeface="Times New Roman" panose="02020603050405020304" pitchFamily="18" charset="0"/>
              </a:rPr>
              <a:t>2007 IT Governance Institute. All rights reserved.</a:t>
            </a:r>
          </a:p>
        </p:txBody>
      </p:sp>
      <p:cxnSp>
        <p:nvCxnSpPr>
          <p:cNvPr id="23557" name="Elbow Connector 5">
            <a:extLst>
              <a:ext uri="{FF2B5EF4-FFF2-40B4-BE49-F238E27FC236}">
                <a16:creationId xmlns:a16="http://schemas.microsoft.com/office/drawing/2014/main" id="{C6DE54B5-1419-004B-9A93-ED3451641985}"/>
              </a:ext>
            </a:extLst>
          </p:cNvPr>
          <p:cNvCxnSpPr>
            <a:cxnSpLocks noChangeShapeType="1"/>
          </p:cNvCxnSpPr>
          <p:nvPr/>
        </p:nvCxnSpPr>
        <p:spPr bwMode="auto">
          <a:xfrm rot="16200000" flipH="1">
            <a:off x="3667815" y="1133337"/>
            <a:ext cx="2371587" cy="7388087"/>
          </a:xfrm>
          <a:prstGeom prst="bentConnector2">
            <a:avLst/>
          </a:prstGeom>
          <a:noFill/>
          <a:ln w="2857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EE1F7217-C397-1B4F-8A1C-3D8193DCAF24}"/>
              </a:ext>
            </a:extLst>
          </p:cNvPr>
          <p:cNvCxnSpPr/>
          <p:nvPr/>
        </p:nvCxnSpPr>
        <p:spPr bwMode="auto">
          <a:xfrm>
            <a:off x="2319131" y="2898913"/>
            <a:ext cx="6029739"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23559" name="Picture 2" descr="D:\Template Power Point\Gambar-Icon\portfolio.png">
            <a:extLst>
              <a:ext uri="{FF2B5EF4-FFF2-40B4-BE49-F238E27FC236}">
                <a16:creationId xmlns:a16="http://schemas.microsoft.com/office/drawing/2014/main" id="{5A3295D8-EC5A-0B4E-A4A5-D31E9E87C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1174"/>
            <a:ext cx="2319130" cy="239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85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6600F1F-E69B-5049-940D-7D32B54F4231}"/>
              </a:ext>
            </a:extLst>
          </p:cNvPr>
          <p:cNvGrpSpPr>
            <a:grpSpLocks/>
          </p:cNvGrpSpPr>
          <p:nvPr/>
        </p:nvGrpSpPr>
        <p:grpSpPr bwMode="auto">
          <a:xfrm>
            <a:off x="303696" y="1488109"/>
            <a:ext cx="5114511" cy="2504109"/>
            <a:chOff x="592" y="1512"/>
            <a:chExt cx="4608" cy="2152"/>
          </a:xfrm>
        </p:grpSpPr>
        <p:sp>
          <p:nvSpPr>
            <p:cNvPr id="24644" name="Rectangle 5">
              <a:extLst>
                <a:ext uri="{FF2B5EF4-FFF2-40B4-BE49-F238E27FC236}">
                  <a16:creationId xmlns:a16="http://schemas.microsoft.com/office/drawing/2014/main" id="{4C8D744F-36B8-CB49-83B5-86F3E1703CA3}"/>
                </a:ext>
              </a:extLst>
            </p:cNvPr>
            <p:cNvSpPr>
              <a:spLocks noChangeArrowheads="1"/>
            </p:cNvSpPr>
            <p:nvPr/>
          </p:nvSpPr>
          <p:spPr bwMode="auto">
            <a:xfrm>
              <a:off x="2448" y="1512"/>
              <a:ext cx="2752" cy="215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45" name="AutoShape 6">
              <a:extLst>
                <a:ext uri="{FF2B5EF4-FFF2-40B4-BE49-F238E27FC236}">
                  <a16:creationId xmlns:a16="http://schemas.microsoft.com/office/drawing/2014/main" id="{463493F2-7D78-0E41-A6D0-FB49FCB3A31D}"/>
                </a:ext>
              </a:extLst>
            </p:cNvPr>
            <p:cNvSpPr>
              <a:spLocks noChangeArrowheads="1"/>
            </p:cNvSpPr>
            <p:nvPr/>
          </p:nvSpPr>
          <p:spPr bwMode="auto">
            <a:xfrm>
              <a:off x="594" y="2058"/>
              <a:ext cx="1121" cy="771"/>
            </a:xfrm>
            <a:prstGeom prst="roundRect">
              <a:avLst>
                <a:gd name="adj" fmla="val 11792"/>
              </a:avLst>
            </a:prstGeom>
            <a:solidFill>
              <a:srgbClr val="FFB46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grpSp>
          <p:nvGrpSpPr>
            <p:cNvPr id="24646" name="Group 7">
              <a:extLst>
                <a:ext uri="{FF2B5EF4-FFF2-40B4-BE49-F238E27FC236}">
                  <a16:creationId xmlns:a16="http://schemas.microsoft.com/office/drawing/2014/main" id="{A5FC4B6F-18E1-3D45-AAD0-37119F168278}"/>
                </a:ext>
              </a:extLst>
            </p:cNvPr>
            <p:cNvGrpSpPr>
              <a:grpSpLocks/>
            </p:cNvGrpSpPr>
            <p:nvPr/>
          </p:nvGrpSpPr>
          <p:grpSpPr bwMode="auto">
            <a:xfrm>
              <a:off x="592" y="2296"/>
              <a:ext cx="1123" cy="577"/>
              <a:chOff x="3320" y="3444"/>
              <a:chExt cx="1123" cy="577"/>
            </a:xfrm>
          </p:grpSpPr>
          <p:sp>
            <p:nvSpPr>
              <p:cNvPr id="24688" name="AutoShape 8">
                <a:extLst>
                  <a:ext uri="{FF2B5EF4-FFF2-40B4-BE49-F238E27FC236}">
                    <a16:creationId xmlns:a16="http://schemas.microsoft.com/office/drawing/2014/main" id="{D778553A-6BA1-504B-B873-399984DD73D9}"/>
                  </a:ext>
                </a:extLst>
              </p:cNvPr>
              <p:cNvSpPr>
                <a:spLocks noChangeArrowheads="1"/>
              </p:cNvSpPr>
              <p:nvPr/>
            </p:nvSpPr>
            <p:spPr bwMode="auto">
              <a:xfrm>
                <a:off x="3321" y="3448"/>
                <a:ext cx="1122" cy="573"/>
              </a:xfrm>
              <a:prstGeom prst="roundRect">
                <a:avLst>
                  <a:gd name="adj" fmla="val 14708"/>
                </a:avLst>
              </a:prstGeom>
              <a:solidFill>
                <a:srgbClr val="FFD1A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89" name="Rectangle 9">
                <a:extLst>
                  <a:ext uri="{FF2B5EF4-FFF2-40B4-BE49-F238E27FC236}">
                    <a16:creationId xmlns:a16="http://schemas.microsoft.com/office/drawing/2014/main" id="{A03766FA-D6FB-814C-9FC2-4A493BC7ADF8}"/>
                  </a:ext>
                </a:extLst>
              </p:cNvPr>
              <p:cNvSpPr>
                <a:spLocks noChangeArrowheads="1"/>
              </p:cNvSpPr>
              <p:nvPr/>
            </p:nvSpPr>
            <p:spPr bwMode="auto">
              <a:xfrm>
                <a:off x="3320" y="3444"/>
                <a:ext cx="1123" cy="165"/>
              </a:xfrm>
              <a:prstGeom prst="rect">
                <a:avLst/>
              </a:prstGeom>
              <a:solidFill>
                <a:srgbClr val="FFD1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grpSp>
        <p:sp>
          <p:nvSpPr>
            <p:cNvPr id="24647" name="Text Box 10">
              <a:extLst>
                <a:ext uri="{FF2B5EF4-FFF2-40B4-BE49-F238E27FC236}">
                  <a16:creationId xmlns:a16="http://schemas.microsoft.com/office/drawing/2014/main" id="{990FEB75-3EAC-154C-9B7E-67B8C312B8D4}"/>
                </a:ext>
              </a:extLst>
            </p:cNvPr>
            <p:cNvSpPr txBox="1">
              <a:spLocks noChangeArrowheads="1"/>
            </p:cNvSpPr>
            <p:nvPr/>
          </p:nvSpPr>
          <p:spPr bwMode="auto">
            <a:xfrm>
              <a:off x="592" y="2096"/>
              <a:ext cx="110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044">
                  <a:solidFill>
                    <a:schemeClr val="tx1"/>
                  </a:solidFill>
                  <a:latin typeface="Times New Roman" panose="02020603050405020304" pitchFamily="18" charset="0"/>
                </a:rPr>
                <a:t>Business Strategy</a:t>
              </a:r>
            </a:p>
          </p:txBody>
        </p:sp>
        <p:sp>
          <p:nvSpPr>
            <p:cNvPr id="24648" name="Oval 11">
              <a:extLst>
                <a:ext uri="{FF2B5EF4-FFF2-40B4-BE49-F238E27FC236}">
                  <a16:creationId xmlns:a16="http://schemas.microsoft.com/office/drawing/2014/main" id="{C15215F1-F101-AB4A-80C3-8CF53744BE43}"/>
                </a:ext>
              </a:extLst>
            </p:cNvPr>
            <p:cNvSpPr>
              <a:spLocks noChangeArrowheads="1"/>
            </p:cNvSpPr>
            <p:nvPr/>
          </p:nvSpPr>
          <p:spPr bwMode="auto">
            <a:xfrm>
              <a:off x="988" y="2372"/>
              <a:ext cx="306"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49" name="Oval 12">
              <a:extLst>
                <a:ext uri="{FF2B5EF4-FFF2-40B4-BE49-F238E27FC236}">
                  <a16:creationId xmlns:a16="http://schemas.microsoft.com/office/drawing/2014/main" id="{A3DE5969-2DFD-5E48-A9A9-EB2480611417}"/>
                </a:ext>
              </a:extLst>
            </p:cNvPr>
            <p:cNvSpPr>
              <a:spLocks noChangeArrowheads="1"/>
            </p:cNvSpPr>
            <p:nvPr/>
          </p:nvSpPr>
          <p:spPr bwMode="auto">
            <a:xfrm>
              <a:off x="730" y="2648"/>
              <a:ext cx="306"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50" name="Oval 13">
              <a:extLst>
                <a:ext uri="{FF2B5EF4-FFF2-40B4-BE49-F238E27FC236}">
                  <a16:creationId xmlns:a16="http://schemas.microsoft.com/office/drawing/2014/main" id="{67E1FC9C-9257-1248-B0D5-F88B9700F5DB}"/>
                </a:ext>
              </a:extLst>
            </p:cNvPr>
            <p:cNvSpPr>
              <a:spLocks noChangeArrowheads="1"/>
            </p:cNvSpPr>
            <p:nvPr/>
          </p:nvSpPr>
          <p:spPr bwMode="auto">
            <a:xfrm>
              <a:off x="1258" y="2648"/>
              <a:ext cx="306"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grpSp>
          <p:nvGrpSpPr>
            <p:cNvPr id="24651" name="Group 14">
              <a:extLst>
                <a:ext uri="{FF2B5EF4-FFF2-40B4-BE49-F238E27FC236}">
                  <a16:creationId xmlns:a16="http://schemas.microsoft.com/office/drawing/2014/main" id="{7FCD07D1-9D26-4C42-8A32-B69C58A45058}"/>
                </a:ext>
              </a:extLst>
            </p:cNvPr>
            <p:cNvGrpSpPr>
              <a:grpSpLocks/>
            </p:cNvGrpSpPr>
            <p:nvPr/>
          </p:nvGrpSpPr>
          <p:grpSpPr bwMode="auto">
            <a:xfrm>
              <a:off x="2506" y="2291"/>
              <a:ext cx="768" cy="1340"/>
              <a:chOff x="2410" y="2299"/>
              <a:chExt cx="768" cy="1340"/>
            </a:xfrm>
          </p:grpSpPr>
          <p:sp>
            <p:nvSpPr>
              <p:cNvPr id="24683" name="Rectangle 15">
                <a:extLst>
                  <a:ext uri="{FF2B5EF4-FFF2-40B4-BE49-F238E27FC236}">
                    <a16:creationId xmlns:a16="http://schemas.microsoft.com/office/drawing/2014/main" id="{F481D367-B94F-B447-9975-F653A4A6B5AC}"/>
                  </a:ext>
                </a:extLst>
              </p:cNvPr>
              <p:cNvSpPr>
                <a:spLocks noChangeArrowheads="1"/>
              </p:cNvSpPr>
              <p:nvPr/>
            </p:nvSpPr>
            <p:spPr bwMode="auto">
              <a:xfrm>
                <a:off x="2610" y="2299"/>
                <a:ext cx="360" cy="790"/>
              </a:xfrm>
              <a:prstGeom prst="rect">
                <a:avLst/>
              </a:prstGeom>
              <a:solidFill>
                <a:srgbClr val="FFEE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84" name="Oval 16">
                <a:extLst>
                  <a:ext uri="{FF2B5EF4-FFF2-40B4-BE49-F238E27FC236}">
                    <a16:creationId xmlns:a16="http://schemas.microsoft.com/office/drawing/2014/main" id="{0133C12B-263A-E743-9792-C50A49BDE504}"/>
                  </a:ext>
                </a:extLst>
              </p:cNvPr>
              <p:cNvSpPr>
                <a:spLocks noChangeArrowheads="1"/>
              </p:cNvSpPr>
              <p:nvPr/>
            </p:nvSpPr>
            <p:spPr bwMode="auto">
              <a:xfrm>
                <a:off x="2646" y="2557"/>
                <a:ext cx="288" cy="288"/>
              </a:xfrm>
              <a:prstGeom prst="ellipse">
                <a:avLst/>
              </a:prstGeom>
              <a:solidFill>
                <a:schemeClr val="bg1"/>
              </a:solidFill>
              <a:ln w="12700" algn="ctr">
                <a:solidFill>
                  <a:srgbClr val="CC3300"/>
                </a:solidFill>
                <a:round/>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85" name="Text Box 17">
                <a:extLst>
                  <a:ext uri="{FF2B5EF4-FFF2-40B4-BE49-F238E27FC236}">
                    <a16:creationId xmlns:a16="http://schemas.microsoft.com/office/drawing/2014/main" id="{11C76283-8B62-1C4F-B4CC-E2ABC062AA13}"/>
                  </a:ext>
                </a:extLst>
              </p:cNvPr>
              <p:cNvSpPr txBox="1">
                <a:spLocks noChangeArrowheads="1"/>
              </p:cNvSpPr>
              <p:nvPr/>
            </p:nvSpPr>
            <p:spPr bwMode="auto">
              <a:xfrm>
                <a:off x="2410" y="3283"/>
                <a:ext cx="768"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044">
                    <a:solidFill>
                      <a:schemeClr val="tx1"/>
                    </a:solidFill>
                    <a:latin typeface="Times New Roman" panose="02020603050405020304" pitchFamily="18" charset="0"/>
                  </a:rPr>
                  <a:t>Information </a:t>
                </a:r>
                <a:br>
                  <a:rPr lang="en-US" altLang="en-US" sz="1044">
                    <a:solidFill>
                      <a:schemeClr val="tx1"/>
                    </a:solidFill>
                    <a:latin typeface="Times New Roman" panose="02020603050405020304" pitchFamily="18" charset="0"/>
                  </a:rPr>
                </a:br>
                <a:r>
                  <a:rPr lang="en-US" altLang="en-US" sz="1044">
                    <a:solidFill>
                      <a:schemeClr val="tx1"/>
                    </a:solidFill>
                    <a:latin typeface="Times New Roman" panose="02020603050405020304" pitchFamily="18" charset="0"/>
                  </a:rPr>
                  <a:t>Criteria</a:t>
                </a:r>
              </a:p>
            </p:txBody>
          </p:sp>
          <p:sp>
            <p:nvSpPr>
              <p:cNvPr id="24686" name="Rectangle 18">
                <a:extLst>
                  <a:ext uri="{FF2B5EF4-FFF2-40B4-BE49-F238E27FC236}">
                    <a16:creationId xmlns:a16="http://schemas.microsoft.com/office/drawing/2014/main" id="{87DA252A-ACDF-394E-82F6-898B59688B4F}"/>
                  </a:ext>
                </a:extLst>
              </p:cNvPr>
              <p:cNvSpPr>
                <a:spLocks noChangeArrowheads="1"/>
              </p:cNvSpPr>
              <p:nvPr/>
            </p:nvSpPr>
            <p:spPr bwMode="auto">
              <a:xfrm>
                <a:off x="2762" y="2665"/>
                <a:ext cx="56" cy="149"/>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87" name="Rectangle 19">
                <a:extLst>
                  <a:ext uri="{FF2B5EF4-FFF2-40B4-BE49-F238E27FC236}">
                    <a16:creationId xmlns:a16="http://schemas.microsoft.com/office/drawing/2014/main" id="{47662718-D410-654F-AE36-581E6CCA5186}"/>
                  </a:ext>
                </a:extLst>
              </p:cNvPr>
              <p:cNvSpPr>
                <a:spLocks noChangeArrowheads="1"/>
              </p:cNvSpPr>
              <p:nvPr/>
            </p:nvSpPr>
            <p:spPr bwMode="auto">
              <a:xfrm>
                <a:off x="2762" y="2600"/>
                <a:ext cx="56" cy="46"/>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grpSp>
        <p:grpSp>
          <p:nvGrpSpPr>
            <p:cNvPr id="24652" name="Group 20">
              <a:extLst>
                <a:ext uri="{FF2B5EF4-FFF2-40B4-BE49-F238E27FC236}">
                  <a16:creationId xmlns:a16="http://schemas.microsoft.com/office/drawing/2014/main" id="{C9E42AB2-6CA3-854F-9C70-B1B13B19500A}"/>
                </a:ext>
              </a:extLst>
            </p:cNvPr>
            <p:cNvGrpSpPr>
              <a:grpSpLocks/>
            </p:cNvGrpSpPr>
            <p:nvPr/>
          </p:nvGrpSpPr>
          <p:grpSpPr bwMode="auto">
            <a:xfrm>
              <a:off x="3768" y="1620"/>
              <a:ext cx="1128" cy="819"/>
              <a:chOff x="4464" y="3204"/>
              <a:chExt cx="1128" cy="819"/>
            </a:xfrm>
          </p:grpSpPr>
          <p:sp>
            <p:nvSpPr>
              <p:cNvPr id="24677" name="AutoShape 21">
                <a:extLst>
                  <a:ext uri="{FF2B5EF4-FFF2-40B4-BE49-F238E27FC236}">
                    <a16:creationId xmlns:a16="http://schemas.microsoft.com/office/drawing/2014/main" id="{50EC03D1-795E-B544-A75E-395093D7A6CD}"/>
                  </a:ext>
                </a:extLst>
              </p:cNvPr>
              <p:cNvSpPr>
                <a:spLocks noChangeArrowheads="1"/>
              </p:cNvSpPr>
              <p:nvPr/>
            </p:nvSpPr>
            <p:spPr bwMode="auto">
              <a:xfrm>
                <a:off x="4471" y="3204"/>
                <a:ext cx="1121" cy="771"/>
              </a:xfrm>
              <a:prstGeom prst="roundRect">
                <a:avLst>
                  <a:gd name="adj" fmla="val 11792"/>
                </a:avLst>
              </a:prstGeom>
              <a:solidFill>
                <a:srgbClr val="8ACC8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grpSp>
            <p:nvGrpSpPr>
              <p:cNvPr id="24678" name="Group 22">
                <a:extLst>
                  <a:ext uri="{FF2B5EF4-FFF2-40B4-BE49-F238E27FC236}">
                    <a16:creationId xmlns:a16="http://schemas.microsoft.com/office/drawing/2014/main" id="{FECC5FA6-B888-7043-8AB0-38C2AF1B1B83}"/>
                  </a:ext>
                </a:extLst>
              </p:cNvPr>
              <p:cNvGrpSpPr>
                <a:grpSpLocks/>
              </p:cNvGrpSpPr>
              <p:nvPr/>
            </p:nvGrpSpPr>
            <p:grpSpPr bwMode="auto">
              <a:xfrm>
                <a:off x="4469" y="3446"/>
                <a:ext cx="1123" cy="577"/>
                <a:chOff x="4469" y="3446"/>
                <a:chExt cx="1123" cy="577"/>
              </a:xfrm>
            </p:grpSpPr>
            <p:sp>
              <p:nvSpPr>
                <p:cNvPr id="24681" name="AutoShape 23">
                  <a:extLst>
                    <a:ext uri="{FF2B5EF4-FFF2-40B4-BE49-F238E27FC236}">
                      <a16:creationId xmlns:a16="http://schemas.microsoft.com/office/drawing/2014/main" id="{09E81F5F-C961-264F-8080-B51FCF31F3B6}"/>
                    </a:ext>
                  </a:extLst>
                </p:cNvPr>
                <p:cNvSpPr>
                  <a:spLocks noChangeArrowheads="1"/>
                </p:cNvSpPr>
                <p:nvPr/>
              </p:nvSpPr>
              <p:spPr bwMode="auto">
                <a:xfrm>
                  <a:off x="4470" y="3450"/>
                  <a:ext cx="1122" cy="573"/>
                </a:xfrm>
                <a:prstGeom prst="roundRect">
                  <a:avLst>
                    <a:gd name="adj" fmla="val 14708"/>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82" name="Rectangle 24">
                  <a:extLst>
                    <a:ext uri="{FF2B5EF4-FFF2-40B4-BE49-F238E27FC236}">
                      <a16:creationId xmlns:a16="http://schemas.microsoft.com/office/drawing/2014/main" id="{2207AE18-44BC-B845-BC27-4167D787DBC3}"/>
                    </a:ext>
                  </a:extLst>
                </p:cNvPr>
                <p:cNvSpPr>
                  <a:spLocks noChangeArrowheads="1"/>
                </p:cNvSpPr>
                <p:nvPr/>
              </p:nvSpPr>
              <p:spPr bwMode="auto">
                <a:xfrm>
                  <a:off x="4469" y="3446"/>
                  <a:ext cx="1123" cy="165"/>
                </a:xfrm>
                <a:prstGeom prst="rect">
                  <a:avLst/>
                </a:prstGeom>
                <a:solidFill>
                  <a:srgbClr val="D5FF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grpSp>
          <p:sp>
            <p:nvSpPr>
              <p:cNvPr id="24679" name="Text Box 25">
                <a:extLst>
                  <a:ext uri="{FF2B5EF4-FFF2-40B4-BE49-F238E27FC236}">
                    <a16:creationId xmlns:a16="http://schemas.microsoft.com/office/drawing/2014/main" id="{58DFAC44-B798-6741-A24C-FCEEEE6F5978}"/>
                  </a:ext>
                </a:extLst>
              </p:cNvPr>
              <p:cNvSpPr txBox="1">
                <a:spLocks noChangeArrowheads="1"/>
              </p:cNvSpPr>
              <p:nvPr/>
            </p:nvSpPr>
            <p:spPr bwMode="auto">
              <a:xfrm>
                <a:off x="4464" y="3235"/>
                <a:ext cx="110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044">
                    <a:solidFill>
                      <a:schemeClr val="tx1"/>
                    </a:solidFill>
                    <a:latin typeface="Times New Roman" panose="02020603050405020304" pitchFamily="18" charset="0"/>
                  </a:rPr>
                  <a:t>IT Resources</a:t>
                </a:r>
              </a:p>
            </p:txBody>
          </p:sp>
          <p:pic>
            <p:nvPicPr>
              <p:cNvPr id="24680" name="Picture 26" descr="resource">
                <a:extLst>
                  <a:ext uri="{FF2B5EF4-FFF2-40B4-BE49-F238E27FC236}">
                    <a16:creationId xmlns:a16="http://schemas.microsoft.com/office/drawing/2014/main" id="{E4CDB890-A9A6-FB42-B626-19EB69C79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 y="3491"/>
                <a:ext cx="576"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653" name="AutoShape 27">
              <a:extLst>
                <a:ext uri="{FF2B5EF4-FFF2-40B4-BE49-F238E27FC236}">
                  <a16:creationId xmlns:a16="http://schemas.microsoft.com/office/drawing/2014/main" id="{52A162D9-9773-5340-9A29-00CE316E8943}"/>
                </a:ext>
              </a:extLst>
            </p:cNvPr>
            <p:cNvCxnSpPr>
              <a:cxnSpLocks noChangeShapeType="1"/>
              <a:stCxn id="24683" idx="0"/>
              <a:endCxn id="24681" idx="1"/>
            </p:cNvCxnSpPr>
            <p:nvPr/>
          </p:nvCxnSpPr>
          <p:spPr bwMode="auto">
            <a:xfrm rot="-5400000">
              <a:off x="3261" y="1778"/>
              <a:ext cx="138" cy="8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54" name="AutoShape 28">
              <a:extLst>
                <a:ext uri="{FF2B5EF4-FFF2-40B4-BE49-F238E27FC236}">
                  <a16:creationId xmlns:a16="http://schemas.microsoft.com/office/drawing/2014/main" id="{9A09D4CE-9BD1-1346-9C9F-219482D96EAA}"/>
                </a:ext>
              </a:extLst>
            </p:cNvPr>
            <p:cNvCxnSpPr>
              <a:cxnSpLocks noChangeShapeType="1"/>
              <a:stCxn id="24681" idx="3"/>
              <a:endCxn id="24675" idx="3"/>
            </p:cNvCxnSpPr>
            <p:nvPr/>
          </p:nvCxnSpPr>
          <p:spPr bwMode="auto">
            <a:xfrm flipH="1">
              <a:off x="4891" y="2153"/>
              <a:ext cx="5" cy="1095"/>
            </a:xfrm>
            <a:prstGeom prst="bentConnector3">
              <a:avLst>
                <a:gd name="adj1" fmla="val -288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55" name="AutoShape 29">
              <a:extLst>
                <a:ext uri="{FF2B5EF4-FFF2-40B4-BE49-F238E27FC236}">
                  <a16:creationId xmlns:a16="http://schemas.microsoft.com/office/drawing/2014/main" id="{2BE5AB07-D7DF-B241-A2B2-9542FB891A77}"/>
                </a:ext>
              </a:extLst>
            </p:cNvPr>
            <p:cNvCxnSpPr>
              <a:cxnSpLocks noChangeShapeType="1"/>
              <a:stCxn id="24675" idx="1"/>
              <a:endCxn id="24683" idx="2"/>
            </p:cNvCxnSpPr>
            <p:nvPr/>
          </p:nvCxnSpPr>
          <p:spPr bwMode="auto">
            <a:xfrm rot="10800000">
              <a:off x="2886" y="3081"/>
              <a:ext cx="883" cy="167"/>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56" name="AutoShape 30">
              <a:extLst>
                <a:ext uri="{FF2B5EF4-FFF2-40B4-BE49-F238E27FC236}">
                  <a16:creationId xmlns:a16="http://schemas.microsoft.com/office/drawing/2014/main" id="{2BA88A70-4B38-FB40-B55B-8EF5EC3CB7A3}"/>
                </a:ext>
              </a:extLst>
            </p:cNvPr>
            <p:cNvCxnSpPr>
              <a:cxnSpLocks noChangeShapeType="1"/>
              <a:stCxn id="24644" idx="1"/>
              <a:endCxn id="24688" idx="3"/>
            </p:cNvCxnSpPr>
            <p:nvPr/>
          </p:nvCxnSpPr>
          <p:spPr bwMode="auto">
            <a:xfrm flipH="1" flipV="1">
              <a:off x="1715" y="2587"/>
              <a:ext cx="733" cy="1"/>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4657" name="AutoShape 31">
              <a:extLst>
                <a:ext uri="{FF2B5EF4-FFF2-40B4-BE49-F238E27FC236}">
                  <a16:creationId xmlns:a16="http://schemas.microsoft.com/office/drawing/2014/main" id="{F3D3D75E-9B92-BE4E-B7AE-1CF9B0E57684}"/>
                </a:ext>
              </a:extLst>
            </p:cNvPr>
            <p:cNvSpPr>
              <a:spLocks noChangeArrowheads="1"/>
            </p:cNvSpPr>
            <p:nvPr/>
          </p:nvSpPr>
          <p:spPr bwMode="auto">
            <a:xfrm>
              <a:off x="3770" y="2715"/>
              <a:ext cx="1121" cy="771"/>
            </a:xfrm>
            <a:prstGeom prst="roundRect">
              <a:avLst>
                <a:gd name="adj" fmla="val 11792"/>
              </a:avLst>
            </a:prstGeom>
            <a:solidFill>
              <a:srgbClr val="E49FE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grpSp>
          <p:nvGrpSpPr>
            <p:cNvPr id="24658" name="Group 32">
              <a:extLst>
                <a:ext uri="{FF2B5EF4-FFF2-40B4-BE49-F238E27FC236}">
                  <a16:creationId xmlns:a16="http://schemas.microsoft.com/office/drawing/2014/main" id="{DE8AE955-9947-734C-8765-EBE0DEFA7FCB}"/>
                </a:ext>
              </a:extLst>
            </p:cNvPr>
            <p:cNvGrpSpPr>
              <a:grpSpLocks/>
            </p:cNvGrpSpPr>
            <p:nvPr/>
          </p:nvGrpSpPr>
          <p:grpSpPr bwMode="auto">
            <a:xfrm>
              <a:off x="3768" y="2957"/>
              <a:ext cx="1123" cy="577"/>
              <a:chOff x="3320" y="3444"/>
              <a:chExt cx="1123" cy="577"/>
            </a:xfrm>
          </p:grpSpPr>
          <p:sp>
            <p:nvSpPr>
              <p:cNvPr id="24675" name="AutoShape 33">
                <a:extLst>
                  <a:ext uri="{FF2B5EF4-FFF2-40B4-BE49-F238E27FC236}">
                    <a16:creationId xmlns:a16="http://schemas.microsoft.com/office/drawing/2014/main" id="{B0CBCF15-CC5E-8741-AAD5-315FC9F289E5}"/>
                  </a:ext>
                </a:extLst>
              </p:cNvPr>
              <p:cNvSpPr>
                <a:spLocks noChangeArrowheads="1"/>
              </p:cNvSpPr>
              <p:nvPr/>
            </p:nvSpPr>
            <p:spPr bwMode="auto">
              <a:xfrm>
                <a:off x="3321" y="3448"/>
                <a:ext cx="1122" cy="573"/>
              </a:xfrm>
              <a:prstGeom prst="roundRect">
                <a:avLst>
                  <a:gd name="adj" fmla="val 14708"/>
                </a:avLst>
              </a:prstGeom>
              <a:solidFill>
                <a:srgbClr val="FFCDF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76" name="Rectangle 34">
                <a:extLst>
                  <a:ext uri="{FF2B5EF4-FFF2-40B4-BE49-F238E27FC236}">
                    <a16:creationId xmlns:a16="http://schemas.microsoft.com/office/drawing/2014/main" id="{3741190C-30D0-E04B-A62F-7AF6FEEA7D64}"/>
                  </a:ext>
                </a:extLst>
              </p:cNvPr>
              <p:cNvSpPr>
                <a:spLocks noChangeArrowheads="1"/>
              </p:cNvSpPr>
              <p:nvPr/>
            </p:nvSpPr>
            <p:spPr bwMode="auto">
              <a:xfrm>
                <a:off x="3320" y="3444"/>
                <a:ext cx="1123" cy="165"/>
              </a:xfrm>
              <a:prstGeom prst="rect">
                <a:avLst/>
              </a:prstGeom>
              <a:solidFill>
                <a:srgbClr val="FFCD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grpSp>
        <p:sp>
          <p:nvSpPr>
            <p:cNvPr id="24659" name="Text Box 35">
              <a:extLst>
                <a:ext uri="{FF2B5EF4-FFF2-40B4-BE49-F238E27FC236}">
                  <a16:creationId xmlns:a16="http://schemas.microsoft.com/office/drawing/2014/main" id="{8C84E129-509A-2A43-B2C6-58E992FE22E1}"/>
                </a:ext>
              </a:extLst>
            </p:cNvPr>
            <p:cNvSpPr txBox="1">
              <a:spLocks noChangeArrowheads="1"/>
            </p:cNvSpPr>
            <p:nvPr/>
          </p:nvSpPr>
          <p:spPr bwMode="auto">
            <a:xfrm>
              <a:off x="3790" y="2753"/>
              <a:ext cx="110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044">
                  <a:solidFill>
                    <a:schemeClr val="tx1"/>
                  </a:solidFill>
                  <a:latin typeface="Times New Roman" panose="02020603050405020304" pitchFamily="18" charset="0"/>
                </a:rPr>
                <a:t>IT Processes</a:t>
              </a:r>
            </a:p>
          </p:txBody>
        </p:sp>
        <p:sp>
          <p:nvSpPr>
            <p:cNvPr id="24660" name="Line 36">
              <a:extLst>
                <a:ext uri="{FF2B5EF4-FFF2-40B4-BE49-F238E27FC236}">
                  <a16:creationId xmlns:a16="http://schemas.microsoft.com/office/drawing/2014/main" id="{A88B1AC6-874E-AD46-AFA5-EACE1EABF693}"/>
                </a:ext>
              </a:extLst>
            </p:cNvPr>
            <p:cNvSpPr>
              <a:spLocks noChangeShapeType="1"/>
            </p:cNvSpPr>
            <p:nvPr/>
          </p:nvSpPr>
          <p:spPr bwMode="auto">
            <a:xfrm>
              <a:off x="3952" y="3447"/>
              <a:ext cx="2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65"/>
            </a:p>
          </p:txBody>
        </p:sp>
        <p:sp>
          <p:nvSpPr>
            <p:cNvPr id="24661" name="Line 37">
              <a:extLst>
                <a:ext uri="{FF2B5EF4-FFF2-40B4-BE49-F238E27FC236}">
                  <a16:creationId xmlns:a16="http://schemas.microsoft.com/office/drawing/2014/main" id="{C1684BC8-30C8-1D4C-889C-2E19334E4D1A}"/>
                </a:ext>
              </a:extLst>
            </p:cNvPr>
            <p:cNvSpPr>
              <a:spLocks noChangeShapeType="1"/>
            </p:cNvSpPr>
            <p:nvPr/>
          </p:nvSpPr>
          <p:spPr bwMode="auto">
            <a:xfrm>
              <a:off x="3950" y="3285"/>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62" name="Line 38">
              <a:extLst>
                <a:ext uri="{FF2B5EF4-FFF2-40B4-BE49-F238E27FC236}">
                  <a16:creationId xmlns:a16="http://schemas.microsoft.com/office/drawing/2014/main" id="{7E9C0462-B651-8E41-B444-337ACADFC60B}"/>
                </a:ext>
              </a:extLst>
            </p:cNvPr>
            <p:cNvSpPr>
              <a:spLocks noChangeShapeType="1"/>
            </p:cNvSpPr>
            <p:nvPr/>
          </p:nvSpPr>
          <p:spPr bwMode="auto">
            <a:xfrm>
              <a:off x="4475" y="3449"/>
              <a:ext cx="211"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565"/>
            </a:p>
          </p:txBody>
        </p:sp>
        <p:sp>
          <p:nvSpPr>
            <p:cNvPr id="24663" name="Line 39">
              <a:extLst>
                <a:ext uri="{FF2B5EF4-FFF2-40B4-BE49-F238E27FC236}">
                  <a16:creationId xmlns:a16="http://schemas.microsoft.com/office/drawing/2014/main" id="{885CADE0-AB72-C84F-BD1E-47B5E7F38F40}"/>
                </a:ext>
              </a:extLst>
            </p:cNvPr>
            <p:cNvSpPr>
              <a:spLocks noChangeShapeType="1"/>
            </p:cNvSpPr>
            <p:nvPr/>
          </p:nvSpPr>
          <p:spPr bwMode="auto">
            <a:xfrm>
              <a:off x="4688" y="3253"/>
              <a:ext cx="0" cy="1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64" name="Line 40">
              <a:extLst>
                <a:ext uri="{FF2B5EF4-FFF2-40B4-BE49-F238E27FC236}">
                  <a16:creationId xmlns:a16="http://schemas.microsoft.com/office/drawing/2014/main" id="{0D7689A9-21B0-BA4A-8D4C-93CDAC47D2B5}"/>
                </a:ext>
              </a:extLst>
            </p:cNvPr>
            <p:cNvSpPr>
              <a:spLocks noChangeShapeType="1"/>
            </p:cNvSpPr>
            <p:nvPr/>
          </p:nvSpPr>
          <p:spPr bwMode="auto">
            <a:xfrm>
              <a:off x="3956" y="3075"/>
              <a:ext cx="7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65" name="Line 41">
              <a:extLst>
                <a:ext uri="{FF2B5EF4-FFF2-40B4-BE49-F238E27FC236}">
                  <a16:creationId xmlns:a16="http://schemas.microsoft.com/office/drawing/2014/main" id="{F58FC528-6AC6-7C40-BF3D-3E32FB142399}"/>
                </a:ext>
              </a:extLst>
            </p:cNvPr>
            <p:cNvSpPr>
              <a:spLocks noChangeShapeType="1"/>
            </p:cNvSpPr>
            <p:nvPr/>
          </p:nvSpPr>
          <p:spPr bwMode="auto">
            <a:xfrm>
              <a:off x="3954" y="3075"/>
              <a:ext cx="0" cy="1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65"/>
            </a:p>
          </p:txBody>
        </p:sp>
        <p:sp>
          <p:nvSpPr>
            <p:cNvPr id="24666" name="Line 42">
              <a:extLst>
                <a:ext uri="{FF2B5EF4-FFF2-40B4-BE49-F238E27FC236}">
                  <a16:creationId xmlns:a16="http://schemas.microsoft.com/office/drawing/2014/main" id="{CF459603-19C0-FB49-BC84-47B23843D4B9}"/>
                </a:ext>
              </a:extLst>
            </p:cNvPr>
            <p:cNvSpPr>
              <a:spLocks noChangeShapeType="1"/>
            </p:cNvSpPr>
            <p:nvPr/>
          </p:nvSpPr>
          <p:spPr bwMode="auto">
            <a:xfrm>
              <a:off x="4688" y="3075"/>
              <a:ext cx="0" cy="1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65"/>
            </a:p>
          </p:txBody>
        </p:sp>
        <p:sp>
          <p:nvSpPr>
            <p:cNvPr id="24667" name="Rectangle 43">
              <a:extLst>
                <a:ext uri="{FF2B5EF4-FFF2-40B4-BE49-F238E27FC236}">
                  <a16:creationId xmlns:a16="http://schemas.microsoft.com/office/drawing/2014/main" id="{BA4B1EC1-FAF1-D84E-98E0-AACCA4AB2153}"/>
                </a:ext>
              </a:extLst>
            </p:cNvPr>
            <p:cNvSpPr>
              <a:spLocks noChangeArrowheads="1"/>
            </p:cNvSpPr>
            <p:nvPr/>
          </p:nvSpPr>
          <p:spPr bwMode="auto">
            <a:xfrm rot="2700000">
              <a:off x="3891" y="3201"/>
              <a:ext cx="124" cy="1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68" name="Rectangle 44">
              <a:extLst>
                <a:ext uri="{FF2B5EF4-FFF2-40B4-BE49-F238E27FC236}">
                  <a16:creationId xmlns:a16="http://schemas.microsoft.com/office/drawing/2014/main" id="{45B09D86-0772-8A4B-9019-5EBCA95E76BC}"/>
                </a:ext>
              </a:extLst>
            </p:cNvPr>
            <p:cNvSpPr>
              <a:spLocks noChangeArrowheads="1"/>
            </p:cNvSpPr>
            <p:nvPr/>
          </p:nvSpPr>
          <p:spPr bwMode="auto">
            <a:xfrm rot="2700000">
              <a:off x="4624" y="3201"/>
              <a:ext cx="124" cy="1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69" name="Line 45">
              <a:extLst>
                <a:ext uri="{FF2B5EF4-FFF2-40B4-BE49-F238E27FC236}">
                  <a16:creationId xmlns:a16="http://schemas.microsoft.com/office/drawing/2014/main" id="{A2200D34-FBAD-BD46-A45E-6B13B47993D6}"/>
                </a:ext>
              </a:extLst>
            </p:cNvPr>
            <p:cNvSpPr>
              <a:spLocks noChangeShapeType="1"/>
            </p:cNvSpPr>
            <p:nvPr/>
          </p:nvSpPr>
          <p:spPr bwMode="auto">
            <a:xfrm>
              <a:off x="4312" y="3064"/>
              <a:ext cx="0"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565"/>
            </a:p>
          </p:txBody>
        </p:sp>
        <p:sp>
          <p:nvSpPr>
            <p:cNvPr id="24670" name="AutoShape 46">
              <a:extLst>
                <a:ext uri="{FF2B5EF4-FFF2-40B4-BE49-F238E27FC236}">
                  <a16:creationId xmlns:a16="http://schemas.microsoft.com/office/drawing/2014/main" id="{7D3EB15F-A3D0-E149-8363-F402A6A78533}"/>
                </a:ext>
              </a:extLst>
            </p:cNvPr>
            <p:cNvSpPr>
              <a:spLocks noChangeArrowheads="1"/>
            </p:cNvSpPr>
            <p:nvPr/>
          </p:nvSpPr>
          <p:spPr bwMode="auto">
            <a:xfrm>
              <a:off x="4166" y="3005"/>
              <a:ext cx="303" cy="141"/>
            </a:xfrm>
            <a:prstGeom prst="hexagon">
              <a:avLst>
                <a:gd name="adj" fmla="val 53723"/>
                <a:gd name="vf" fmla="val 11547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71" name="Rectangle 47">
              <a:extLst>
                <a:ext uri="{FF2B5EF4-FFF2-40B4-BE49-F238E27FC236}">
                  <a16:creationId xmlns:a16="http://schemas.microsoft.com/office/drawing/2014/main" id="{78F2E3E1-1158-0047-A392-DE56A0E77B31}"/>
                </a:ext>
              </a:extLst>
            </p:cNvPr>
            <p:cNvSpPr>
              <a:spLocks noChangeArrowheads="1"/>
            </p:cNvSpPr>
            <p:nvPr/>
          </p:nvSpPr>
          <p:spPr bwMode="auto">
            <a:xfrm>
              <a:off x="4175" y="3391"/>
              <a:ext cx="291" cy="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391"/>
            </a:p>
          </p:txBody>
        </p:sp>
        <p:sp>
          <p:nvSpPr>
            <p:cNvPr id="24672" name="Line 48">
              <a:extLst>
                <a:ext uri="{FF2B5EF4-FFF2-40B4-BE49-F238E27FC236}">
                  <a16:creationId xmlns:a16="http://schemas.microsoft.com/office/drawing/2014/main" id="{7DA2573B-3E9C-DB42-8D47-5B7472CD7323}"/>
                </a:ext>
              </a:extLst>
            </p:cNvPr>
            <p:cNvSpPr>
              <a:spLocks noChangeShapeType="1"/>
            </p:cNvSpPr>
            <p:nvPr/>
          </p:nvSpPr>
          <p:spPr bwMode="auto">
            <a:xfrm>
              <a:off x="1036" y="2720"/>
              <a:ext cx="22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565"/>
            </a:p>
          </p:txBody>
        </p:sp>
        <p:sp>
          <p:nvSpPr>
            <p:cNvPr id="24673" name="Line 49">
              <a:extLst>
                <a:ext uri="{FF2B5EF4-FFF2-40B4-BE49-F238E27FC236}">
                  <a16:creationId xmlns:a16="http://schemas.microsoft.com/office/drawing/2014/main" id="{DEBB15F0-8E2F-3441-95EB-0DF22AB5BB88}"/>
                </a:ext>
              </a:extLst>
            </p:cNvPr>
            <p:cNvSpPr>
              <a:spLocks noChangeShapeType="1"/>
            </p:cNvSpPr>
            <p:nvPr/>
          </p:nvSpPr>
          <p:spPr bwMode="auto">
            <a:xfrm flipV="1">
              <a:off x="924" y="2508"/>
              <a:ext cx="136" cy="14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565"/>
            </a:p>
          </p:txBody>
        </p:sp>
        <p:sp>
          <p:nvSpPr>
            <p:cNvPr id="24674" name="Line 50">
              <a:extLst>
                <a:ext uri="{FF2B5EF4-FFF2-40B4-BE49-F238E27FC236}">
                  <a16:creationId xmlns:a16="http://schemas.microsoft.com/office/drawing/2014/main" id="{6E0D4DCC-19A8-A54F-A7B4-E8F9591A6F30}"/>
                </a:ext>
              </a:extLst>
            </p:cNvPr>
            <p:cNvSpPr>
              <a:spLocks noChangeShapeType="1"/>
            </p:cNvSpPr>
            <p:nvPr/>
          </p:nvSpPr>
          <p:spPr bwMode="auto">
            <a:xfrm>
              <a:off x="1212" y="2512"/>
              <a:ext cx="128" cy="1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565"/>
            </a:p>
          </p:txBody>
        </p:sp>
      </p:grpSp>
      <p:sp>
        <p:nvSpPr>
          <p:cNvPr id="24579" name="Text Box 9">
            <a:extLst>
              <a:ext uri="{FF2B5EF4-FFF2-40B4-BE49-F238E27FC236}">
                <a16:creationId xmlns:a16="http://schemas.microsoft.com/office/drawing/2014/main" id="{A7643B1B-232D-A24F-BBDB-571C9166141F}"/>
              </a:ext>
            </a:extLst>
          </p:cNvPr>
          <p:cNvSpPr txBox="1">
            <a:spLocks noChangeArrowheads="1"/>
          </p:cNvSpPr>
          <p:nvPr/>
        </p:nvSpPr>
        <p:spPr bwMode="auto">
          <a:xfrm>
            <a:off x="66261" y="6369327"/>
            <a:ext cx="1806905" cy="1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609" i="1">
                <a:solidFill>
                  <a:schemeClr val="tx1"/>
                </a:solidFill>
                <a:latin typeface="Times New Roman" panose="02020603050405020304" pitchFamily="18" charset="0"/>
                <a:cs typeface="Times New Roman" panose="02020603050405020304" pitchFamily="18" charset="0"/>
              </a:rPr>
              <a:t>©</a:t>
            </a:r>
            <a:r>
              <a:rPr lang="en-US" altLang="en-US" sz="609" i="1">
                <a:solidFill>
                  <a:schemeClr val="tx1"/>
                </a:solidFill>
                <a:latin typeface="Times New Roman" panose="02020603050405020304" pitchFamily="18" charset="0"/>
              </a:rPr>
              <a:t>2007 IT Governance Institute. All rights reserved.</a:t>
            </a:r>
          </a:p>
        </p:txBody>
      </p:sp>
      <p:sp>
        <p:nvSpPr>
          <p:cNvPr id="24580" name="Line 5">
            <a:extLst>
              <a:ext uri="{FF2B5EF4-FFF2-40B4-BE49-F238E27FC236}">
                <a16:creationId xmlns:a16="http://schemas.microsoft.com/office/drawing/2014/main" id="{9BD3C63B-AD48-174F-9A5D-16285D81D759}"/>
              </a:ext>
            </a:extLst>
          </p:cNvPr>
          <p:cNvSpPr>
            <a:spLocks noChangeShapeType="1"/>
          </p:cNvSpPr>
          <p:nvPr/>
        </p:nvSpPr>
        <p:spPr bwMode="auto">
          <a:xfrm>
            <a:off x="6660598" y="4179956"/>
            <a:ext cx="0" cy="34234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581" name="Line 6">
            <a:extLst>
              <a:ext uri="{FF2B5EF4-FFF2-40B4-BE49-F238E27FC236}">
                <a16:creationId xmlns:a16="http://schemas.microsoft.com/office/drawing/2014/main" id="{BAED6DA3-58CF-A240-B227-4B658269D349}"/>
              </a:ext>
            </a:extLst>
          </p:cNvPr>
          <p:cNvSpPr>
            <a:spLocks noChangeShapeType="1"/>
          </p:cNvSpPr>
          <p:nvPr/>
        </p:nvSpPr>
        <p:spPr bwMode="auto">
          <a:xfrm>
            <a:off x="5325717" y="5164207"/>
            <a:ext cx="31473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582" name="Line 7">
            <a:extLst>
              <a:ext uri="{FF2B5EF4-FFF2-40B4-BE49-F238E27FC236}">
                <a16:creationId xmlns:a16="http://schemas.microsoft.com/office/drawing/2014/main" id="{302FF083-F08F-CD48-AE2E-6929BBC3B2D4}"/>
              </a:ext>
            </a:extLst>
          </p:cNvPr>
          <p:cNvSpPr>
            <a:spLocks noChangeShapeType="1"/>
          </p:cNvSpPr>
          <p:nvPr/>
        </p:nvSpPr>
        <p:spPr bwMode="auto">
          <a:xfrm flipH="1">
            <a:off x="7396369" y="4979229"/>
            <a:ext cx="3478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565"/>
          </a:p>
        </p:txBody>
      </p:sp>
      <p:grpSp>
        <p:nvGrpSpPr>
          <p:cNvPr id="24583" name="Group 8">
            <a:extLst>
              <a:ext uri="{FF2B5EF4-FFF2-40B4-BE49-F238E27FC236}">
                <a16:creationId xmlns:a16="http://schemas.microsoft.com/office/drawing/2014/main" id="{4EFCAAE4-9878-1B46-BE13-71BE7A0B1B07}"/>
              </a:ext>
            </a:extLst>
          </p:cNvPr>
          <p:cNvGrpSpPr>
            <a:grpSpLocks/>
          </p:cNvGrpSpPr>
          <p:nvPr/>
        </p:nvGrpSpPr>
        <p:grpSpPr bwMode="auto">
          <a:xfrm>
            <a:off x="5951055" y="2767773"/>
            <a:ext cx="1681370" cy="1580597"/>
            <a:chOff x="3101" y="1393"/>
            <a:chExt cx="1116" cy="1145"/>
          </a:xfrm>
        </p:grpSpPr>
        <p:sp>
          <p:nvSpPr>
            <p:cNvPr id="24636" name="Rectangle 9">
              <a:extLst>
                <a:ext uri="{FF2B5EF4-FFF2-40B4-BE49-F238E27FC236}">
                  <a16:creationId xmlns:a16="http://schemas.microsoft.com/office/drawing/2014/main" id="{DA85FC92-CED5-4043-8375-0A41AA791714}"/>
                </a:ext>
              </a:extLst>
            </p:cNvPr>
            <p:cNvSpPr>
              <a:spLocks noChangeArrowheads="1"/>
            </p:cNvSpPr>
            <p:nvPr/>
          </p:nvSpPr>
          <p:spPr bwMode="auto">
            <a:xfrm>
              <a:off x="3103" y="1393"/>
              <a:ext cx="1114" cy="168"/>
            </a:xfrm>
            <a:prstGeom prst="rect">
              <a:avLst/>
            </a:prstGeom>
            <a:solidFill>
              <a:srgbClr val="173663"/>
            </a:solidFill>
            <a:ln w="9525" algn="ctr">
              <a:solidFill>
                <a:srgbClr val="5C93CA"/>
              </a:solidFill>
              <a:miter lim="800000"/>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37" name="Rectangle 10">
              <a:extLst>
                <a:ext uri="{FF2B5EF4-FFF2-40B4-BE49-F238E27FC236}">
                  <a16:creationId xmlns:a16="http://schemas.microsoft.com/office/drawing/2014/main" id="{250F5D86-D9B0-4F4E-864C-D9FD082E1A90}"/>
                </a:ext>
              </a:extLst>
            </p:cNvPr>
            <p:cNvSpPr>
              <a:spLocks noChangeArrowheads="1"/>
            </p:cNvSpPr>
            <p:nvPr/>
          </p:nvSpPr>
          <p:spPr bwMode="auto">
            <a:xfrm>
              <a:off x="3102" y="1562"/>
              <a:ext cx="1114" cy="976"/>
            </a:xfrm>
            <a:prstGeom prst="rect">
              <a:avLst/>
            </a:prstGeom>
            <a:solidFill>
              <a:srgbClr val="C6D8F2"/>
            </a:solidFill>
            <a:ln w="9525" algn="ctr">
              <a:solidFill>
                <a:srgbClr val="5C93CA"/>
              </a:solidFill>
              <a:miter lim="800000"/>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38" name="Line 11">
              <a:extLst>
                <a:ext uri="{FF2B5EF4-FFF2-40B4-BE49-F238E27FC236}">
                  <a16:creationId xmlns:a16="http://schemas.microsoft.com/office/drawing/2014/main" id="{2D860766-A509-514D-A3E1-113D139A7491}"/>
                </a:ext>
              </a:extLst>
            </p:cNvPr>
            <p:cNvSpPr>
              <a:spLocks noChangeShapeType="1"/>
            </p:cNvSpPr>
            <p:nvPr/>
          </p:nvSpPr>
          <p:spPr bwMode="auto">
            <a:xfrm>
              <a:off x="3105" y="1703"/>
              <a:ext cx="1109" cy="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39" name="Line 12">
              <a:extLst>
                <a:ext uri="{FF2B5EF4-FFF2-40B4-BE49-F238E27FC236}">
                  <a16:creationId xmlns:a16="http://schemas.microsoft.com/office/drawing/2014/main" id="{3E97C993-4112-B347-941C-C6D150444975}"/>
                </a:ext>
              </a:extLst>
            </p:cNvPr>
            <p:cNvSpPr>
              <a:spLocks noChangeShapeType="1"/>
            </p:cNvSpPr>
            <p:nvPr/>
          </p:nvSpPr>
          <p:spPr bwMode="auto">
            <a:xfrm>
              <a:off x="3105" y="1847"/>
              <a:ext cx="1109" cy="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40" name="Line 13">
              <a:extLst>
                <a:ext uri="{FF2B5EF4-FFF2-40B4-BE49-F238E27FC236}">
                  <a16:creationId xmlns:a16="http://schemas.microsoft.com/office/drawing/2014/main" id="{5DF09B7A-E870-BE4B-999C-508E4E816225}"/>
                </a:ext>
              </a:extLst>
            </p:cNvPr>
            <p:cNvSpPr>
              <a:spLocks noChangeShapeType="1"/>
            </p:cNvSpPr>
            <p:nvPr/>
          </p:nvSpPr>
          <p:spPr bwMode="auto">
            <a:xfrm>
              <a:off x="3105" y="1985"/>
              <a:ext cx="1109" cy="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41" name="Line 14">
              <a:extLst>
                <a:ext uri="{FF2B5EF4-FFF2-40B4-BE49-F238E27FC236}">
                  <a16:creationId xmlns:a16="http://schemas.microsoft.com/office/drawing/2014/main" id="{4F942F37-5EA2-9649-91DB-CDBD92E3DAED}"/>
                </a:ext>
              </a:extLst>
            </p:cNvPr>
            <p:cNvSpPr>
              <a:spLocks noChangeShapeType="1"/>
            </p:cNvSpPr>
            <p:nvPr/>
          </p:nvSpPr>
          <p:spPr bwMode="auto">
            <a:xfrm>
              <a:off x="3101" y="2127"/>
              <a:ext cx="1109" cy="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42" name="Line 15">
              <a:extLst>
                <a:ext uri="{FF2B5EF4-FFF2-40B4-BE49-F238E27FC236}">
                  <a16:creationId xmlns:a16="http://schemas.microsoft.com/office/drawing/2014/main" id="{2EB5C03D-C64A-0A41-9CD6-A823DCA00323}"/>
                </a:ext>
              </a:extLst>
            </p:cNvPr>
            <p:cNvSpPr>
              <a:spLocks noChangeShapeType="1"/>
            </p:cNvSpPr>
            <p:nvPr/>
          </p:nvSpPr>
          <p:spPr bwMode="auto">
            <a:xfrm>
              <a:off x="3105" y="2257"/>
              <a:ext cx="1109" cy="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43" name="Line 16">
              <a:extLst>
                <a:ext uri="{FF2B5EF4-FFF2-40B4-BE49-F238E27FC236}">
                  <a16:creationId xmlns:a16="http://schemas.microsoft.com/office/drawing/2014/main" id="{97552102-CD16-C749-B007-2B4B94C69B45}"/>
                </a:ext>
              </a:extLst>
            </p:cNvPr>
            <p:cNvSpPr>
              <a:spLocks noChangeShapeType="1"/>
            </p:cNvSpPr>
            <p:nvPr/>
          </p:nvSpPr>
          <p:spPr bwMode="auto">
            <a:xfrm>
              <a:off x="3105" y="2397"/>
              <a:ext cx="1109" cy="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grpSp>
      <p:sp>
        <p:nvSpPr>
          <p:cNvPr id="24584" name="Rectangle 17">
            <a:extLst>
              <a:ext uri="{FF2B5EF4-FFF2-40B4-BE49-F238E27FC236}">
                <a16:creationId xmlns:a16="http://schemas.microsoft.com/office/drawing/2014/main" id="{C681E678-9937-A642-A1EB-6402D84A84A9}"/>
              </a:ext>
            </a:extLst>
          </p:cNvPr>
          <p:cNvSpPr>
            <a:spLocks noChangeArrowheads="1"/>
          </p:cNvSpPr>
          <p:nvPr/>
        </p:nvSpPr>
        <p:spPr bwMode="auto">
          <a:xfrm>
            <a:off x="4242077" y="5528642"/>
            <a:ext cx="1129196" cy="186358"/>
          </a:xfrm>
          <a:prstGeom prst="rect">
            <a:avLst/>
          </a:prstGeom>
          <a:solidFill>
            <a:srgbClr val="C6D8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a:latin typeface="Times New Roman" panose="02020603050405020304" pitchFamily="18" charset="0"/>
              </a:rPr>
              <a:t>Processes</a:t>
            </a:r>
          </a:p>
        </p:txBody>
      </p:sp>
      <p:sp>
        <p:nvSpPr>
          <p:cNvPr id="24585" name="Rectangle 18">
            <a:extLst>
              <a:ext uri="{FF2B5EF4-FFF2-40B4-BE49-F238E27FC236}">
                <a16:creationId xmlns:a16="http://schemas.microsoft.com/office/drawing/2014/main" id="{ED02C4B4-9D32-214F-B0E1-287F36B035DA}"/>
              </a:ext>
            </a:extLst>
          </p:cNvPr>
          <p:cNvSpPr>
            <a:spLocks noChangeArrowheads="1"/>
          </p:cNvSpPr>
          <p:nvPr/>
        </p:nvSpPr>
        <p:spPr bwMode="auto">
          <a:xfrm>
            <a:off x="4243457" y="5724664"/>
            <a:ext cx="1129196" cy="182217"/>
          </a:xfrm>
          <a:prstGeom prst="rect">
            <a:avLst/>
          </a:prstGeom>
          <a:solidFill>
            <a:srgbClr val="C6D8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a:latin typeface="Times New Roman" panose="02020603050405020304" pitchFamily="18" charset="0"/>
              </a:rPr>
              <a:t>Activities</a:t>
            </a:r>
          </a:p>
        </p:txBody>
      </p:sp>
      <p:sp>
        <p:nvSpPr>
          <p:cNvPr id="24586" name="Rectangle 19">
            <a:extLst>
              <a:ext uri="{FF2B5EF4-FFF2-40B4-BE49-F238E27FC236}">
                <a16:creationId xmlns:a16="http://schemas.microsoft.com/office/drawing/2014/main" id="{E1605265-27E9-6A44-9136-3E278E0B5A34}"/>
              </a:ext>
            </a:extLst>
          </p:cNvPr>
          <p:cNvSpPr>
            <a:spLocks noChangeArrowheads="1"/>
          </p:cNvSpPr>
          <p:nvPr/>
        </p:nvSpPr>
        <p:spPr bwMode="auto">
          <a:xfrm>
            <a:off x="4253120" y="5073099"/>
            <a:ext cx="1129196" cy="240196"/>
          </a:xfrm>
          <a:prstGeom prst="rect">
            <a:avLst/>
          </a:prstGeom>
          <a:solidFill>
            <a:srgbClr val="1736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587" name="Rectangle 20">
            <a:extLst>
              <a:ext uri="{FF2B5EF4-FFF2-40B4-BE49-F238E27FC236}">
                <a16:creationId xmlns:a16="http://schemas.microsoft.com/office/drawing/2014/main" id="{E71F2C55-A88B-4C42-8E75-FA37BDD24795}"/>
              </a:ext>
            </a:extLst>
          </p:cNvPr>
          <p:cNvSpPr>
            <a:spLocks noChangeArrowheads="1"/>
          </p:cNvSpPr>
          <p:nvPr/>
        </p:nvSpPr>
        <p:spPr bwMode="auto">
          <a:xfrm>
            <a:off x="4240696" y="5307773"/>
            <a:ext cx="1141620" cy="211206"/>
          </a:xfrm>
          <a:prstGeom prst="rect">
            <a:avLst/>
          </a:prstGeom>
          <a:solidFill>
            <a:srgbClr val="C6D8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a:latin typeface="Times New Roman" panose="02020603050405020304" pitchFamily="18" charset="0"/>
              </a:rPr>
              <a:t>Domains</a:t>
            </a:r>
          </a:p>
        </p:txBody>
      </p:sp>
      <p:sp>
        <p:nvSpPr>
          <p:cNvPr id="24588" name="Text Box 21">
            <a:extLst>
              <a:ext uri="{FF2B5EF4-FFF2-40B4-BE49-F238E27FC236}">
                <a16:creationId xmlns:a16="http://schemas.microsoft.com/office/drawing/2014/main" id="{D00561B7-D4FD-5541-ABFB-B274BD39FCD4}"/>
              </a:ext>
            </a:extLst>
          </p:cNvPr>
          <p:cNvSpPr txBox="1">
            <a:spLocks noChangeArrowheads="1"/>
          </p:cNvSpPr>
          <p:nvPr/>
        </p:nvSpPr>
        <p:spPr bwMode="auto">
          <a:xfrm>
            <a:off x="4240696" y="5071717"/>
            <a:ext cx="906017"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b="1">
                <a:solidFill>
                  <a:schemeClr val="bg1"/>
                </a:solidFill>
                <a:latin typeface="Times New Roman" panose="02020603050405020304" pitchFamily="18" charset="0"/>
              </a:rPr>
              <a:t>IT Processes</a:t>
            </a:r>
          </a:p>
        </p:txBody>
      </p:sp>
      <p:sp>
        <p:nvSpPr>
          <p:cNvPr id="24589" name="Line 22">
            <a:extLst>
              <a:ext uri="{FF2B5EF4-FFF2-40B4-BE49-F238E27FC236}">
                <a16:creationId xmlns:a16="http://schemas.microsoft.com/office/drawing/2014/main" id="{CEF8D262-552A-6F4F-B0D1-F00B85C6D10C}"/>
              </a:ext>
            </a:extLst>
          </p:cNvPr>
          <p:cNvSpPr>
            <a:spLocks noChangeShapeType="1"/>
          </p:cNvSpPr>
          <p:nvPr/>
        </p:nvSpPr>
        <p:spPr bwMode="auto">
          <a:xfrm>
            <a:off x="4251739" y="5524500"/>
            <a:ext cx="1122294" cy="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pic>
        <p:nvPicPr>
          <p:cNvPr id="24590" name="Picture 23" descr="cleancube">
            <a:extLst>
              <a:ext uri="{FF2B5EF4-FFF2-40B4-BE49-F238E27FC236}">
                <a16:creationId xmlns:a16="http://schemas.microsoft.com/office/drawing/2014/main" id="{9363B620-CBDB-714A-982D-F121D67E6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795" y="4422913"/>
            <a:ext cx="1791804" cy="178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Line 24">
            <a:extLst>
              <a:ext uri="{FF2B5EF4-FFF2-40B4-BE49-F238E27FC236}">
                <a16:creationId xmlns:a16="http://schemas.microsoft.com/office/drawing/2014/main" id="{DCB7A0BE-27C0-2444-A174-7A037A0BC7C9}"/>
              </a:ext>
            </a:extLst>
          </p:cNvPr>
          <p:cNvSpPr>
            <a:spLocks noChangeShapeType="1"/>
          </p:cNvSpPr>
          <p:nvPr/>
        </p:nvSpPr>
        <p:spPr bwMode="auto">
          <a:xfrm>
            <a:off x="5641838" y="5440294"/>
            <a:ext cx="1151283" cy="0"/>
          </a:xfrm>
          <a:prstGeom prst="line">
            <a:avLst/>
          </a:prstGeom>
          <a:noFill/>
          <a:ln w="9525">
            <a:solidFill>
              <a:srgbClr val="89ADE3"/>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592" name="Line 25">
            <a:extLst>
              <a:ext uri="{FF2B5EF4-FFF2-40B4-BE49-F238E27FC236}">
                <a16:creationId xmlns:a16="http://schemas.microsoft.com/office/drawing/2014/main" id="{275123C2-42B6-174A-AF28-2F014086DDB2}"/>
              </a:ext>
            </a:extLst>
          </p:cNvPr>
          <p:cNvSpPr>
            <a:spLocks noChangeShapeType="1"/>
          </p:cNvSpPr>
          <p:nvPr/>
        </p:nvSpPr>
        <p:spPr bwMode="auto">
          <a:xfrm>
            <a:off x="5634935" y="5835098"/>
            <a:ext cx="1147142" cy="0"/>
          </a:xfrm>
          <a:prstGeom prst="line">
            <a:avLst/>
          </a:prstGeom>
          <a:noFill/>
          <a:ln w="9525">
            <a:solidFill>
              <a:srgbClr val="89ADE3"/>
            </a:solidFill>
            <a:round/>
            <a:headEnd/>
            <a:tailEnd/>
          </a:ln>
          <a:extLst>
            <a:ext uri="{909E8E84-426E-40DD-AFC4-6F175D3DCCD1}">
              <a14:hiddenFill xmlns:a14="http://schemas.microsoft.com/office/drawing/2010/main">
                <a:noFill/>
              </a14:hiddenFill>
            </a:ext>
          </a:extLst>
        </p:spPr>
        <p:txBody>
          <a:bodyPr/>
          <a:lstStyle/>
          <a:p>
            <a:endParaRPr lang="en-US" sz="1565"/>
          </a:p>
        </p:txBody>
      </p:sp>
      <p:grpSp>
        <p:nvGrpSpPr>
          <p:cNvPr id="24593" name="Group 26">
            <a:extLst>
              <a:ext uri="{FF2B5EF4-FFF2-40B4-BE49-F238E27FC236}">
                <a16:creationId xmlns:a16="http://schemas.microsoft.com/office/drawing/2014/main" id="{5CA94BD7-84EB-C44F-8CA7-9087E75F4BA2}"/>
              </a:ext>
            </a:extLst>
          </p:cNvPr>
          <p:cNvGrpSpPr>
            <a:grpSpLocks/>
          </p:cNvGrpSpPr>
          <p:nvPr/>
        </p:nvGrpSpPr>
        <p:grpSpPr bwMode="auto">
          <a:xfrm>
            <a:off x="5810251" y="5126935"/>
            <a:ext cx="720587" cy="992533"/>
            <a:chOff x="3150" y="804"/>
            <a:chExt cx="834" cy="1149"/>
          </a:xfrm>
        </p:grpSpPr>
        <p:sp>
          <p:nvSpPr>
            <p:cNvPr id="24618" name="Oval 27">
              <a:extLst>
                <a:ext uri="{FF2B5EF4-FFF2-40B4-BE49-F238E27FC236}">
                  <a16:creationId xmlns:a16="http://schemas.microsoft.com/office/drawing/2014/main" id="{E549FA29-BE57-B045-94C1-906BE128A422}"/>
                </a:ext>
              </a:extLst>
            </p:cNvPr>
            <p:cNvSpPr>
              <a:spLocks noChangeArrowheads="1"/>
            </p:cNvSpPr>
            <p:nvPr/>
          </p:nvSpPr>
          <p:spPr bwMode="auto">
            <a:xfrm>
              <a:off x="3186" y="1827"/>
              <a:ext cx="126" cy="126"/>
            </a:xfrm>
            <a:prstGeom prst="ellipse">
              <a:avLst/>
            </a:prstGeom>
            <a:solidFill>
              <a:srgbClr val="FFFFFF"/>
            </a:solidFill>
            <a:ln w="9525" algn="ctr">
              <a:solidFill>
                <a:srgbClr val="265995"/>
              </a:solidFill>
              <a:round/>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19" name="Oval 28">
              <a:extLst>
                <a:ext uri="{FF2B5EF4-FFF2-40B4-BE49-F238E27FC236}">
                  <a16:creationId xmlns:a16="http://schemas.microsoft.com/office/drawing/2014/main" id="{07009AF5-182B-A243-BB7B-92080632FD36}"/>
                </a:ext>
              </a:extLst>
            </p:cNvPr>
            <p:cNvSpPr>
              <a:spLocks noChangeArrowheads="1"/>
            </p:cNvSpPr>
            <p:nvPr/>
          </p:nvSpPr>
          <p:spPr bwMode="auto">
            <a:xfrm>
              <a:off x="3394" y="1827"/>
              <a:ext cx="126" cy="126"/>
            </a:xfrm>
            <a:prstGeom prst="ellipse">
              <a:avLst/>
            </a:prstGeom>
            <a:solidFill>
              <a:srgbClr val="FFFFFF"/>
            </a:solidFill>
            <a:ln w="9525" algn="ctr">
              <a:solidFill>
                <a:srgbClr val="265995"/>
              </a:solidFill>
              <a:round/>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20" name="Oval 29">
              <a:extLst>
                <a:ext uri="{FF2B5EF4-FFF2-40B4-BE49-F238E27FC236}">
                  <a16:creationId xmlns:a16="http://schemas.microsoft.com/office/drawing/2014/main" id="{41CC364D-BE74-1C4B-B524-20FA36116BB3}"/>
                </a:ext>
              </a:extLst>
            </p:cNvPr>
            <p:cNvSpPr>
              <a:spLocks noChangeArrowheads="1"/>
            </p:cNvSpPr>
            <p:nvPr/>
          </p:nvSpPr>
          <p:spPr bwMode="auto">
            <a:xfrm>
              <a:off x="3620" y="1827"/>
              <a:ext cx="126" cy="126"/>
            </a:xfrm>
            <a:prstGeom prst="ellipse">
              <a:avLst/>
            </a:prstGeom>
            <a:solidFill>
              <a:srgbClr val="FFFFFF"/>
            </a:solidFill>
            <a:ln w="9525" algn="ctr">
              <a:solidFill>
                <a:srgbClr val="265995"/>
              </a:solidFill>
              <a:round/>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21" name="Oval 30">
              <a:extLst>
                <a:ext uri="{FF2B5EF4-FFF2-40B4-BE49-F238E27FC236}">
                  <a16:creationId xmlns:a16="http://schemas.microsoft.com/office/drawing/2014/main" id="{9A2479C5-2788-9846-A398-EC24F2BEC223}"/>
                </a:ext>
              </a:extLst>
            </p:cNvPr>
            <p:cNvSpPr>
              <a:spLocks noChangeArrowheads="1"/>
            </p:cNvSpPr>
            <p:nvPr/>
          </p:nvSpPr>
          <p:spPr bwMode="auto">
            <a:xfrm>
              <a:off x="3847" y="1827"/>
              <a:ext cx="126" cy="126"/>
            </a:xfrm>
            <a:prstGeom prst="ellipse">
              <a:avLst/>
            </a:prstGeom>
            <a:solidFill>
              <a:srgbClr val="FFFFFF"/>
            </a:solidFill>
            <a:ln w="9525" algn="ctr">
              <a:solidFill>
                <a:srgbClr val="265995"/>
              </a:solidFill>
              <a:round/>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22" name="Rectangle 31">
              <a:extLst>
                <a:ext uri="{FF2B5EF4-FFF2-40B4-BE49-F238E27FC236}">
                  <a16:creationId xmlns:a16="http://schemas.microsoft.com/office/drawing/2014/main" id="{FA123830-93A6-4849-9FA4-A6310D0C7DDE}"/>
                </a:ext>
              </a:extLst>
            </p:cNvPr>
            <p:cNvSpPr>
              <a:spLocks noChangeArrowheads="1"/>
            </p:cNvSpPr>
            <p:nvPr/>
          </p:nvSpPr>
          <p:spPr bwMode="auto">
            <a:xfrm>
              <a:off x="3150" y="1302"/>
              <a:ext cx="240" cy="87"/>
            </a:xfrm>
            <a:prstGeom prst="rect">
              <a:avLst/>
            </a:prstGeom>
            <a:solidFill>
              <a:srgbClr val="FFFFFF"/>
            </a:solidFill>
            <a:ln w="9525" algn="ctr">
              <a:solidFill>
                <a:srgbClr val="265995"/>
              </a:solidFill>
              <a:miter lim="800000"/>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23" name="Rectangle 32">
              <a:extLst>
                <a:ext uri="{FF2B5EF4-FFF2-40B4-BE49-F238E27FC236}">
                  <a16:creationId xmlns:a16="http://schemas.microsoft.com/office/drawing/2014/main" id="{D6059797-5D45-974D-8E9F-A42697E7D8F2}"/>
                </a:ext>
              </a:extLst>
            </p:cNvPr>
            <p:cNvSpPr>
              <a:spLocks noChangeArrowheads="1"/>
            </p:cNvSpPr>
            <p:nvPr/>
          </p:nvSpPr>
          <p:spPr bwMode="auto">
            <a:xfrm>
              <a:off x="3448" y="1386"/>
              <a:ext cx="240" cy="87"/>
            </a:xfrm>
            <a:prstGeom prst="rect">
              <a:avLst/>
            </a:prstGeom>
            <a:solidFill>
              <a:srgbClr val="FFFFFF"/>
            </a:solidFill>
            <a:ln w="9525" algn="ctr">
              <a:solidFill>
                <a:srgbClr val="265995"/>
              </a:solidFill>
              <a:miter lim="800000"/>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24" name="Rectangle 33">
              <a:extLst>
                <a:ext uri="{FF2B5EF4-FFF2-40B4-BE49-F238E27FC236}">
                  <a16:creationId xmlns:a16="http://schemas.microsoft.com/office/drawing/2014/main" id="{5DA02839-8EB2-B947-B383-EB1D1D885188}"/>
                </a:ext>
              </a:extLst>
            </p:cNvPr>
            <p:cNvSpPr>
              <a:spLocks noChangeArrowheads="1"/>
            </p:cNvSpPr>
            <p:nvPr/>
          </p:nvSpPr>
          <p:spPr bwMode="auto">
            <a:xfrm>
              <a:off x="3744" y="1221"/>
              <a:ext cx="240" cy="87"/>
            </a:xfrm>
            <a:prstGeom prst="rect">
              <a:avLst/>
            </a:prstGeom>
            <a:solidFill>
              <a:srgbClr val="FFFFFF"/>
            </a:solidFill>
            <a:ln w="9525" algn="ctr">
              <a:solidFill>
                <a:srgbClr val="265995"/>
              </a:solidFill>
              <a:miter lim="800000"/>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grpSp>
          <p:nvGrpSpPr>
            <p:cNvPr id="24625" name="Group 34">
              <a:extLst>
                <a:ext uri="{FF2B5EF4-FFF2-40B4-BE49-F238E27FC236}">
                  <a16:creationId xmlns:a16="http://schemas.microsoft.com/office/drawing/2014/main" id="{C1D8034E-05EA-8848-991A-9F086FCB45AA}"/>
                </a:ext>
              </a:extLst>
            </p:cNvPr>
            <p:cNvGrpSpPr>
              <a:grpSpLocks/>
            </p:cNvGrpSpPr>
            <p:nvPr/>
          </p:nvGrpSpPr>
          <p:grpSpPr bwMode="auto">
            <a:xfrm>
              <a:off x="3173" y="804"/>
              <a:ext cx="532" cy="213"/>
              <a:chOff x="3173" y="804"/>
              <a:chExt cx="532" cy="213"/>
            </a:xfrm>
          </p:grpSpPr>
          <p:sp>
            <p:nvSpPr>
              <p:cNvPr id="24633" name="Oval 35">
                <a:extLst>
                  <a:ext uri="{FF2B5EF4-FFF2-40B4-BE49-F238E27FC236}">
                    <a16:creationId xmlns:a16="http://schemas.microsoft.com/office/drawing/2014/main" id="{70FEE25B-B41A-8846-A960-31FE39CEF1F6}"/>
                  </a:ext>
                </a:extLst>
              </p:cNvPr>
              <p:cNvSpPr>
                <a:spLocks noChangeArrowheads="1"/>
              </p:cNvSpPr>
              <p:nvPr/>
            </p:nvSpPr>
            <p:spPr bwMode="auto">
              <a:xfrm>
                <a:off x="3258" y="804"/>
                <a:ext cx="447" cy="192"/>
              </a:xfrm>
              <a:prstGeom prst="ellipse">
                <a:avLst/>
              </a:prstGeom>
              <a:solidFill>
                <a:srgbClr val="FFFFFF"/>
              </a:solidFill>
              <a:ln w="9525" algn="ctr">
                <a:solidFill>
                  <a:srgbClr val="265995"/>
                </a:solidFill>
                <a:round/>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34" name="Oval 36">
                <a:extLst>
                  <a:ext uri="{FF2B5EF4-FFF2-40B4-BE49-F238E27FC236}">
                    <a16:creationId xmlns:a16="http://schemas.microsoft.com/office/drawing/2014/main" id="{4168F6FD-6380-754B-AE69-9045D4148F93}"/>
                  </a:ext>
                </a:extLst>
              </p:cNvPr>
              <p:cNvSpPr>
                <a:spLocks noChangeArrowheads="1"/>
              </p:cNvSpPr>
              <p:nvPr/>
            </p:nvSpPr>
            <p:spPr bwMode="auto">
              <a:xfrm>
                <a:off x="3213" y="816"/>
                <a:ext cx="447" cy="192"/>
              </a:xfrm>
              <a:prstGeom prst="ellipse">
                <a:avLst/>
              </a:prstGeom>
              <a:solidFill>
                <a:srgbClr val="FFFFFF"/>
              </a:solidFill>
              <a:ln w="9525" algn="ctr">
                <a:solidFill>
                  <a:srgbClr val="265995"/>
                </a:solidFill>
                <a:round/>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35" name="Oval 37">
                <a:extLst>
                  <a:ext uri="{FF2B5EF4-FFF2-40B4-BE49-F238E27FC236}">
                    <a16:creationId xmlns:a16="http://schemas.microsoft.com/office/drawing/2014/main" id="{ED5D25D2-11A3-CF44-869A-2FD867D4548C}"/>
                  </a:ext>
                </a:extLst>
              </p:cNvPr>
              <p:cNvSpPr>
                <a:spLocks noChangeArrowheads="1"/>
              </p:cNvSpPr>
              <p:nvPr/>
            </p:nvSpPr>
            <p:spPr bwMode="auto">
              <a:xfrm>
                <a:off x="3173" y="825"/>
                <a:ext cx="447" cy="192"/>
              </a:xfrm>
              <a:prstGeom prst="ellipse">
                <a:avLst/>
              </a:prstGeom>
              <a:solidFill>
                <a:srgbClr val="FFFFFF"/>
              </a:solidFill>
              <a:ln w="9525" algn="ctr">
                <a:solidFill>
                  <a:srgbClr val="265995"/>
                </a:solidFill>
                <a:round/>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grpSp>
        <p:cxnSp>
          <p:nvCxnSpPr>
            <p:cNvPr id="24626" name="AutoShape 38">
              <a:extLst>
                <a:ext uri="{FF2B5EF4-FFF2-40B4-BE49-F238E27FC236}">
                  <a16:creationId xmlns:a16="http://schemas.microsoft.com/office/drawing/2014/main" id="{684C347E-8BE5-9A4E-89BE-DA0D935BBBF8}"/>
                </a:ext>
              </a:extLst>
            </p:cNvPr>
            <p:cNvCxnSpPr>
              <a:cxnSpLocks noChangeShapeType="1"/>
              <a:stCxn id="24635" idx="4"/>
              <a:endCxn id="24622" idx="0"/>
            </p:cNvCxnSpPr>
            <p:nvPr/>
          </p:nvCxnSpPr>
          <p:spPr bwMode="auto">
            <a:xfrm rot="5400000">
              <a:off x="3191" y="1096"/>
              <a:ext cx="285" cy="127"/>
            </a:xfrm>
            <a:prstGeom prst="bentConnector3">
              <a:avLst>
                <a:gd name="adj1" fmla="val 49824"/>
              </a:avLst>
            </a:prstGeom>
            <a:noFill/>
            <a:ln w="9525">
              <a:solidFill>
                <a:srgbClr val="265995"/>
              </a:solidFill>
              <a:miter lim="800000"/>
              <a:headEnd/>
              <a:tailEnd/>
            </a:ln>
            <a:extLst>
              <a:ext uri="{909E8E84-426E-40DD-AFC4-6F175D3DCCD1}">
                <a14:hiddenFill xmlns:a14="http://schemas.microsoft.com/office/drawing/2010/main">
                  <a:noFill/>
                </a14:hiddenFill>
              </a:ext>
            </a:extLst>
          </p:spPr>
        </p:cxnSp>
        <p:cxnSp>
          <p:nvCxnSpPr>
            <p:cNvPr id="24627" name="AutoShape 39">
              <a:extLst>
                <a:ext uri="{FF2B5EF4-FFF2-40B4-BE49-F238E27FC236}">
                  <a16:creationId xmlns:a16="http://schemas.microsoft.com/office/drawing/2014/main" id="{BB704C8E-6C5F-2D4D-A209-5E82CCB136CB}"/>
                </a:ext>
              </a:extLst>
            </p:cNvPr>
            <p:cNvCxnSpPr>
              <a:cxnSpLocks noChangeShapeType="1"/>
              <a:stCxn id="24635" idx="4"/>
              <a:endCxn id="24623" idx="0"/>
            </p:cNvCxnSpPr>
            <p:nvPr/>
          </p:nvCxnSpPr>
          <p:spPr bwMode="auto">
            <a:xfrm rot="16200000" flipH="1">
              <a:off x="3298" y="1116"/>
              <a:ext cx="369" cy="171"/>
            </a:xfrm>
            <a:prstGeom prst="bentConnector3">
              <a:avLst>
                <a:gd name="adj1" fmla="val 49866"/>
              </a:avLst>
            </a:prstGeom>
            <a:noFill/>
            <a:ln w="9525">
              <a:solidFill>
                <a:srgbClr val="265995"/>
              </a:solidFill>
              <a:miter lim="800000"/>
              <a:headEnd/>
              <a:tailEnd/>
            </a:ln>
            <a:extLst>
              <a:ext uri="{909E8E84-426E-40DD-AFC4-6F175D3DCCD1}">
                <a14:hiddenFill xmlns:a14="http://schemas.microsoft.com/office/drawing/2010/main">
                  <a:noFill/>
                </a14:hiddenFill>
              </a:ext>
            </a:extLst>
          </p:spPr>
        </p:cxnSp>
        <p:cxnSp>
          <p:nvCxnSpPr>
            <p:cNvPr id="24628" name="AutoShape 40">
              <a:extLst>
                <a:ext uri="{FF2B5EF4-FFF2-40B4-BE49-F238E27FC236}">
                  <a16:creationId xmlns:a16="http://schemas.microsoft.com/office/drawing/2014/main" id="{DBBC3639-E827-5A48-9ECC-0F12526A14A3}"/>
                </a:ext>
              </a:extLst>
            </p:cNvPr>
            <p:cNvCxnSpPr>
              <a:cxnSpLocks noChangeShapeType="1"/>
              <a:stCxn id="24635" idx="4"/>
              <a:endCxn id="24624" idx="0"/>
            </p:cNvCxnSpPr>
            <p:nvPr/>
          </p:nvCxnSpPr>
          <p:spPr bwMode="auto">
            <a:xfrm rot="16200000" flipH="1">
              <a:off x="3529" y="885"/>
              <a:ext cx="204" cy="467"/>
            </a:xfrm>
            <a:prstGeom prst="bentConnector3">
              <a:avLst>
                <a:gd name="adj1" fmla="val 50000"/>
              </a:avLst>
            </a:prstGeom>
            <a:noFill/>
            <a:ln w="9525">
              <a:solidFill>
                <a:srgbClr val="265995"/>
              </a:solidFill>
              <a:miter lim="800000"/>
              <a:headEnd/>
              <a:tailEnd/>
            </a:ln>
            <a:extLst>
              <a:ext uri="{909E8E84-426E-40DD-AFC4-6F175D3DCCD1}">
                <a14:hiddenFill xmlns:a14="http://schemas.microsoft.com/office/drawing/2010/main">
                  <a:noFill/>
                </a14:hiddenFill>
              </a:ext>
            </a:extLst>
          </p:spPr>
        </p:cxnSp>
        <p:cxnSp>
          <p:nvCxnSpPr>
            <p:cNvPr id="24629" name="AutoShape 41">
              <a:extLst>
                <a:ext uri="{FF2B5EF4-FFF2-40B4-BE49-F238E27FC236}">
                  <a16:creationId xmlns:a16="http://schemas.microsoft.com/office/drawing/2014/main" id="{E1A32B04-7C87-574B-A974-04C614A74AA5}"/>
                </a:ext>
              </a:extLst>
            </p:cNvPr>
            <p:cNvCxnSpPr>
              <a:cxnSpLocks noChangeShapeType="1"/>
              <a:stCxn id="24623" idx="2"/>
              <a:endCxn id="24618" idx="0"/>
            </p:cNvCxnSpPr>
            <p:nvPr/>
          </p:nvCxnSpPr>
          <p:spPr bwMode="auto">
            <a:xfrm rot="5400000">
              <a:off x="3232" y="1490"/>
              <a:ext cx="354" cy="319"/>
            </a:xfrm>
            <a:prstGeom prst="bentConnector3">
              <a:avLst>
                <a:gd name="adj1" fmla="val 49718"/>
              </a:avLst>
            </a:prstGeom>
            <a:noFill/>
            <a:ln w="9525">
              <a:solidFill>
                <a:srgbClr val="265995"/>
              </a:solidFill>
              <a:miter lim="800000"/>
              <a:headEnd/>
              <a:tailEnd/>
            </a:ln>
            <a:extLst>
              <a:ext uri="{909E8E84-426E-40DD-AFC4-6F175D3DCCD1}">
                <a14:hiddenFill xmlns:a14="http://schemas.microsoft.com/office/drawing/2010/main">
                  <a:noFill/>
                </a14:hiddenFill>
              </a:ext>
            </a:extLst>
          </p:spPr>
        </p:cxnSp>
        <p:cxnSp>
          <p:nvCxnSpPr>
            <p:cNvPr id="24630" name="AutoShape 42">
              <a:extLst>
                <a:ext uri="{FF2B5EF4-FFF2-40B4-BE49-F238E27FC236}">
                  <a16:creationId xmlns:a16="http://schemas.microsoft.com/office/drawing/2014/main" id="{184E2D8E-DE00-7E4D-9419-8482F8B2D5F4}"/>
                </a:ext>
              </a:extLst>
            </p:cNvPr>
            <p:cNvCxnSpPr>
              <a:cxnSpLocks noChangeShapeType="1"/>
              <a:stCxn id="24623" idx="2"/>
              <a:endCxn id="24619" idx="0"/>
            </p:cNvCxnSpPr>
            <p:nvPr/>
          </p:nvCxnSpPr>
          <p:spPr bwMode="auto">
            <a:xfrm rot="5400000">
              <a:off x="3336" y="1594"/>
              <a:ext cx="354" cy="111"/>
            </a:xfrm>
            <a:prstGeom prst="bentConnector3">
              <a:avLst>
                <a:gd name="adj1" fmla="val 49718"/>
              </a:avLst>
            </a:prstGeom>
            <a:noFill/>
            <a:ln w="9525">
              <a:solidFill>
                <a:srgbClr val="265995"/>
              </a:solidFill>
              <a:miter lim="800000"/>
              <a:headEnd/>
              <a:tailEnd/>
            </a:ln>
            <a:extLst>
              <a:ext uri="{909E8E84-426E-40DD-AFC4-6F175D3DCCD1}">
                <a14:hiddenFill xmlns:a14="http://schemas.microsoft.com/office/drawing/2010/main">
                  <a:noFill/>
                </a14:hiddenFill>
              </a:ext>
            </a:extLst>
          </p:spPr>
        </p:cxnSp>
        <p:cxnSp>
          <p:nvCxnSpPr>
            <p:cNvPr id="24631" name="AutoShape 43">
              <a:extLst>
                <a:ext uri="{FF2B5EF4-FFF2-40B4-BE49-F238E27FC236}">
                  <a16:creationId xmlns:a16="http://schemas.microsoft.com/office/drawing/2014/main" id="{069B56C8-9E27-3342-9371-41DD292D1EBA}"/>
                </a:ext>
              </a:extLst>
            </p:cNvPr>
            <p:cNvCxnSpPr>
              <a:cxnSpLocks noChangeShapeType="1"/>
              <a:stCxn id="24623" idx="2"/>
              <a:endCxn id="24620" idx="0"/>
            </p:cNvCxnSpPr>
            <p:nvPr/>
          </p:nvCxnSpPr>
          <p:spPr bwMode="auto">
            <a:xfrm rot="16200000" flipH="1">
              <a:off x="3449" y="1592"/>
              <a:ext cx="354" cy="115"/>
            </a:xfrm>
            <a:prstGeom prst="bentConnector3">
              <a:avLst>
                <a:gd name="adj1" fmla="val 49718"/>
              </a:avLst>
            </a:prstGeom>
            <a:noFill/>
            <a:ln w="9525">
              <a:solidFill>
                <a:srgbClr val="265995"/>
              </a:solidFill>
              <a:miter lim="800000"/>
              <a:headEnd/>
              <a:tailEnd/>
            </a:ln>
            <a:extLst>
              <a:ext uri="{909E8E84-426E-40DD-AFC4-6F175D3DCCD1}">
                <a14:hiddenFill xmlns:a14="http://schemas.microsoft.com/office/drawing/2010/main">
                  <a:noFill/>
                </a14:hiddenFill>
              </a:ext>
            </a:extLst>
          </p:spPr>
        </p:cxnSp>
        <p:cxnSp>
          <p:nvCxnSpPr>
            <p:cNvPr id="24632" name="AutoShape 44">
              <a:extLst>
                <a:ext uri="{FF2B5EF4-FFF2-40B4-BE49-F238E27FC236}">
                  <a16:creationId xmlns:a16="http://schemas.microsoft.com/office/drawing/2014/main" id="{61A16C46-7F9F-7C4A-ABAA-DCC4933353E0}"/>
                </a:ext>
              </a:extLst>
            </p:cNvPr>
            <p:cNvCxnSpPr>
              <a:cxnSpLocks noChangeShapeType="1"/>
              <a:stCxn id="24623" idx="2"/>
              <a:endCxn id="24621" idx="0"/>
            </p:cNvCxnSpPr>
            <p:nvPr/>
          </p:nvCxnSpPr>
          <p:spPr bwMode="auto">
            <a:xfrm rot="16200000" flipH="1">
              <a:off x="3562" y="1479"/>
              <a:ext cx="354" cy="342"/>
            </a:xfrm>
            <a:prstGeom prst="bentConnector3">
              <a:avLst>
                <a:gd name="adj1" fmla="val 49718"/>
              </a:avLst>
            </a:prstGeom>
            <a:noFill/>
            <a:ln w="9525">
              <a:solidFill>
                <a:srgbClr val="265995"/>
              </a:solidFill>
              <a:miter lim="800000"/>
              <a:headEnd/>
              <a:tailEnd/>
            </a:ln>
            <a:extLst>
              <a:ext uri="{909E8E84-426E-40DD-AFC4-6F175D3DCCD1}">
                <a14:hiddenFill xmlns:a14="http://schemas.microsoft.com/office/drawing/2010/main">
                  <a:noFill/>
                </a14:hiddenFill>
              </a:ext>
            </a:extLst>
          </p:spPr>
        </p:cxnSp>
      </p:grpSp>
      <p:sp>
        <p:nvSpPr>
          <p:cNvPr id="24594" name="Line 45">
            <a:extLst>
              <a:ext uri="{FF2B5EF4-FFF2-40B4-BE49-F238E27FC236}">
                <a16:creationId xmlns:a16="http://schemas.microsoft.com/office/drawing/2014/main" id="{AB4D9FD9-36B7-2545-AF67-A4825DE1FF80}"/>
              </a:ext>
            </a:extLst>
          </p:cNvPr>
          <p:cNvSpPr>
            <a:spLocks noChangeShapeType="1"/>
          </p:cNvSpPr>
          <p:nvPr/>
        </p:nvSpPr>
        <p:spPr bwMode="auto">
          <a:xfrm flipV="1">
            <a:off x="5781261" y="4511261"/>
            <a:ext cx="691598" cy="513522"/>
          </a:xfrm>
          <a:prstGeom prst="line">
            <a:avLst/>
          </a:prstGeom>
          <a:noFill/>
          <a:ln w="9525">
            <a:solidFill>
              <a:srgbClr val="89ADE3"/>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595" name="Line 46">
            <a:extLst>
              <a:ext uri="{FF2B5EF4-FFF2-40B4-BE49-F238E27FC236}">
                <a16:creationId xmlns:a16="http://schemas.microsoft.com/office/drawing/2014/main" id="{7EF2927B-FC6A-1E43-8876-2DB642978065}"/>
              </a:ext>
            </a:extLst>
          </p:cNvPr>
          <p:cNvSpPr>
            <a:spLocks noChangeShapeType="1"/>
          </p:cNvSpPr>
          <p:nvPr/>
        </p:nvSpPr>
        <p:spPr bwMode="auto">
          <a:xfrm flipV="1">
            <a:off x="5923446" y="4516783"/>
            <a:ext cx="679174" cy="509381"/>
          </a:xfrm>
          <a:prstGeom prst="line">
            <a:avLst/>
          </a:prstGeom>
          <a:noFill/>
          <a:ln w="9525">
            <a:solidFill>
              <a:srgbClr val="89ADE3"/>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596" name="Line 47">
            <a:extLst>
              <a:ext uri="{FF2B5EF4-FFF2-40B4-BE49-F238E27FC236}">
                <a16:creationId xmlns:a16="http://schemas.microsoft.com/office/drawing/2014/main" id="{A609BECE-418F-8C42-8D61-8D4432073A8C}"/>
              </a:ext>
            </a:extLst>
          </p:cNvPr>
          <p:cNvSpPr>
            <a:spLocks noChangeShapeType="1"/>
          </p:cNvSpPr>
          <p:nvPr/>
        </p:nvSpPr>
        <p:spPr bwMode="auto">
          <a:xfrm flipV="1">
            <a:off x="6072534" y="4520925"/>
            <a:ext cx="691597" cy="509380"/>
          </a:xfrm>
          <a:prstGeom prst="line">
            <a:avLst/>
          </a:prstGeom>
          <a:noFill/>
          <a:ln w="9525">
            <a:solidFill>
              <a:srgbClr val="89ADE3"/>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597" name="Line 48">
            <a:extLst>
              <a:ext uri="{FF2B5EF4-FFF2-40B4-BE49-F238E27FC236}">
                <a16:creationId xmlns:a16="http://schemas.microsoft.com/office/drawing/2014/main" id="{655BF022-AE93-8A4D-901D-B446DA1CE41F}"/>
              </a:ext>
            </a:extLst>
          </p:cNvPr>
          <p:cNvSpPr>
            <a:spLocks noChangeShapeType="1"/>
          </p:cNvSpPr>
          <p:nvPr/>
        </p:nvSpPr>
        <p:spPr bwMode="auto">
          <a:xfrm flipV="1">
            <a:off x="6258891" y="4516783"/>
            <a:ext cx="675033" cy="509381"/>
          </a:xfrm>
          <a:prstGeom prst="line">
            <a:avLst/>
          </a:prstGeom>
          <a:noFill/>
          <a:ln w="9525">
            <a:solidFill>
              <a:srgbClr val="89ADE3"/>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598" name="Line 49">
            <a:extLst>
              <a:ext uri="{FF2B5EF4-FFF2-40B4-BE49-F238E27FC236}">
                <a16:creationId xmlns:a16="http://schemas.microsoft.com/office/drawing/2014/main" id="{7162FBCE-E28F-0041-9594-51EFDB0449C5}"/>
              </a:ext>
            </a:extLst>
          </p:cNvPr>
          <p:cNvSpPr>
            <a:spLocks noChangeShapeType="1"/>
          </p:cNvSpPr>
          <p:nvPr/>
        </p:nvSpPr>
        <p:spPr bwMode="auto">
          <a:xfrm flipV="1">
            <a:off x="6420403" y="4516783"/>
            <a:ext cx="691597" cy="517663"/>
          </a:xfrm>
          <a:prstGeom prst="line">
            <a:avLst/>
          </a:prstGeom>
          <a:noFill/>
          <a:ln w="9525">
            <a:solidFill>
              <a:srgbClr val="89ADE3"/>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599" name="Line 50">
            <a:extLst>
              <a:ext uri="{FF2B5EF4-FFF2-40B4-BE49-F238E27FC236}">
                <a16:creationId xmlns:a16="http://schemas.microsoft.com/office/drawing/2014/main" id="{CD8C1D83-823F-CA48-A0F5-30846B7395FA}"/>
              </a:ext>
            </a:extLst>
          </p:cNvPr>
          <p:cNvSpPr>
            <a:spLocks noChangeShapeType="1"/>
          </p:cNvSpPr>
          <p:nvPr/>
        </p:nvSpPr>
        <p:spPr bwMode="auto">
          <a:xfrm flipV="1">
            <a:off x="6620566" y="4514022"/>
            <a:ext cx="650185" cy="509381"/>
          </a:xfrm>
          <a:prstGeom prst="line">
            <a:avLst/>
          </a:prstGeom>
          <a:noFill/>
          <a:ln w="9525">
            <a:solidFill>
              <a:srgbClr val="89ADE3"/>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00" name="Line 51">
            <a:extLst>
              <a:ext uri="{FF2B5EF4-FFF2-40B4-BE49-F238E27FC236}">
                <a16:creationId xmlns:a16="http://schemas.microsoft.com/office/drawing/2014/main" id="{46896491-A730-0F4E-BFD3-E5ECFBBE2F02}"/>
              </a:ext>
            </a:extLst>
          </p:cNvPr>
          <p:cNvSpPr>
            <a:spLocks noChangeShapeType="1"/>
          </p:cNvSpPr>
          <p:nvPr/>
        </p:nvSpPr>
        <p:spPr bwMode="auto">
          <a:xfrm>
            <a:off x="6936685" y="4917109"/>
            <a:ext cx="0" cy="1151283"/>
          </a:xfrm>
          <a:prstGeom prst="line">
            <a:avLst/>
          </a:prstGeom>
          <a:noFill/>
          <a:ln w="9525">
            <a:solidFill>
              <a:srgbClr val="0A182C"/>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01" name="Line 52">
            <a:extLst>
              <a:ext uri="{FF2B5EF4-FFF2-40B4-BE49-F238E27FC236}">
                <a16:creationId xmlns:a16="http://schemas.microsoft.com/office/drawing/2014/main" id="{A28A5143-2215-F149-96EB-514973CF3F02}"/>
              </a:ext>
            </a:extLst>
          </p:cNvPr>
          <p:cNvSpPr>
            <a:spLocks noChangeShapeType="1"/>
          </p:cNvSpPr>
          <p:nvPr/>
        </p:nvSpPr>
        <p:spPr bwMode="auto">
          <a:xfrm>
            <a:off x="7107859" y="4781826"/>
            <a:ext cx="0" cy="1147142"/>
          </a:xfrm>
          <a:prstGeom prst="line">
            <a:avLst/>
          </a:prstGeom>
          <a:noFill/>
          <a:ln w="9525">
            <a:solidFill>
              <a:srgbClr val="0A182C"/>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02" name="Line 53">
            <a:extLst>
              <a:ext uri="{FF2B5EF4-FFF2-40B4-BE49-F238E27FC236}">
                <a16:creationId xmlns:a16="http://schemas.microsoft.com/office/drawing/2014/main" id="{FF67A24E-1F5D-1444-A1DE-0C554C8513F7}"/>
              </a:ext>
            </a:extLst>
          </p:cNvPr>
          <p:cNvSpPr>
            <a:spLocks noChangeShapeType="1"/>
          </p:cNvSpPr>
          <p:nvPr/>
        </p:nvSpPr>
        <p:spPr bwMode="auto">
          <a:xfrm>
            <a:off x="7265229" y="4649305"/>
            <a:ext cx="0" cy="1155424"/>
          </a:xfrm>
          <a:prstGeom prst="line">
            <a:avLst/>
          </a:prstGeom>
          <a:noFill/>
          <a:ln w="9525">
            <a:solidFill>
              <a:srgbClr val="0A182C"/>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03" name="Line 54">
            <a:extLst>
              <a:ext uri="{FF2B5EF4-FFF2-40B4-BE49-F238E27FC236}">
                <a16:creationId xmlns:a16="http://schemas.microsoft.com/office/drawing/2014/main" id="{12FDE7ED-139D-2E43-A47A-9F8A94353A2D}"/>
              </a:ext>
            </a:extLst>
          </p:cNvPr>
          <p:cNvSpPr>
            <a:spLocks noChangeShapeType="1"/>
          </p:cNvSpPr>
          <p:nvPr/>
        </p:nvSpPr>
        <p:spPr bwMode="auto">
          <a:xfrm>
            <a:off x="4257261" y="5716381"/>
            <a:ext cx="1122294" cy="138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04" name="Text Box 55">
            <a:extLst>
              <a:ext uri="{FF2B5EF4-FFF2-40B4-BE49-F238E27FC236}">
                <a16:creationId xmlns:a16="http://schemas.microsoft.com/office/drawing/2014/main" id="{40EF3F36-FC44-9741-B337-E289235F4F25}"/>
              </a:ext>
            </a:extLst>
          </p:cNvPr>
          <p:cNvSpPr txBox="1">
            <a:spLocks noChangeArrowheads="1"/>
          </p:cNvSpPr>
          <p:nvPr/>
        </p:nvSpPr>
        <p:spPr bwMode="auto">
          <a:xfrm>
            <a:off x="5959337" y="2983120"/>
            <a:ext cx="1235489" cy="141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spcBef>
                <a:spcPct val="10000"/>
              </a:spcBef>
              <a:spcAft>
                <a:spcPct val="10000"/>
              </a:spcAft>
            </a:pPr>
            <a:r>
              <a:rPr lang="en-US" altLang="en-US" sz="1044">
                <a:solidFill>
                  <a:schemeClr val="tx1"/>
                </a:solidFill>
                <a:latin typeface="Times New Roman" panose="02020603050405020304" pitchFamily="18" charset="0"/>
              </a:rPr>
              <a:t>Effectiveness</a:t>
            </a:r>
          </a:p>
          <a:p>
            <a:pPr eaLnBrk="1" hangingPunct="1">
              <a:spcBef>
                <a:spcPct val="10000"/>
              </a:spcBef>
              <a:spcAft>
                <a:spcPct val="10000"/>
              </a:spcAft>
            </a:pPr>
            <a:r>
              <a:rPr lang="en-US" altLang="en-US" sz="1044">
                <a:solidFill>
                  <a:schemeClr val="tx1"/>
                </a:solidFill>
                <a:latin typeface="Times New Roman" panose="02020603050405020304" pitchFamily="18" charset="0"/>
              </a:rPr>
              <a:t>Efficiency</a:t>
            </a:r>
          </a:p>
          <a:p>
            <a:pPr eaLnBrk="1" hangingPunct="1">
              <a:spcBef>
                <a:spcPct val="10000"/>
              </a:spcBef>
              <a:spcAft>
                <a:spcPct val="10000"/>
              </a:spcAft>
            </a:pPr>
            <a:r>
              <a:rPr lang="en-US" altLang="en-US" sz="1044">
                <a:solidFill>
                  <a:schemeClr val="tx1"/>
                </a:solidFill>
                <a:latin typeface="Times New Roman" panose="02020603050405020304" pitchFamily="18" charset="0"/>
              </a:rPr>
              <a:t>Confidentiality</a:t>
            </a:r>
          </a:p>
          <a:p>
            <a:pPr eaLnBrk="1" hangingPunct="1">
              <a:spcBef>
                <a:spcPct val="10000"/>
              </a:spcBef>
              <a:spcAft>
                <a:spcPct val="10000"/>
              </a:spcAft>
            </a:pPr>
            <a:r>
              <a:rPr lang="en-US" altLang="en-US" sz="1044">
                <a:solidFill>
                  <a:schemeClr val="tx1"/>
                </a:solidFill>
                <a:latin typeface="Times New Roman" panose="02020603050405020304" pitchFamily="18" charset="0"/>
              </a:rPr>
              <a:t>Integrity</a:t>
            </a:r>
          </a:p>
          <a:p>
            <a:pPr eaLnBrk="1" hangingPunct="1">
              <a:spcBef>
                <a:spcPct val="10000"/>
              </a:spcBef>
              <a:spcAft>
                <a:spcPct val="10000"/>
              </a:spcAft>
            </a:pPr>
            <a:r>
              <a:rPr lang="en-US" altLang="en-US" sz="1044">
                <a:solidFill>
                  <a:schemeClr val="tx1"/>
                </a:solidFill>
                <a:latin typeface="Times New Roman" panose="02020603050405020304" pitchFamily="18" charset="0"/>
              </a:rPr>
              <a:t>Availability</a:t>
            </a:r>
          </a:p>
          <a:p>
            <a:pPr eaLnBrk="1" hangingPunct="1">
              <a:spcBef>
                <a:spcPct val="10000"/>
              </a:spcBef>
              <a:spcAft>
                <a:spcPct val="10000"/>
              </a:spcAft>
            </a:pPr>
            <a:r>
              <a:rPr lang="en-US" altLang="en-US" sz="1044">
                <a:solidFill>
                  <a:schemeClr val="tx1"/>
                </a:solidFill>
                <a:latin typeface="Times New Roman" panose="02020603050405020304" pitchFamily="18" charset="0"/>
              </a:rPr>
              <a:t>Compliance</a:t>
            </a:r>
          </a:p>
          <a:p>
            <a:pPr eaLnBrk="1" hangingPunct="1">
              <a:spcBef>
                <a:spcPct val="10000"/>
              </a:spcBef>
              <a:spcAft>
                <a:spcPct val="10000"/>
              </a:spcAft>
            </a:pPr>
            <a:r>
              <a:rPr lang="en-US" altLang="en-US" sz="1044">
                <a:solidFill>
                  <a:schemeClr val="tx1"/>
                </a:solidFill>
                <a:latin typeface="Times New Roman" panose="02020603050405020304" pitchFamily="18" charset="0"/>
              </a:rPr>
              <a:t>Reliability</a:t>
            </a:r>
          </a:p>
        </p:txBody>
      </p:sp>
      <p:sp>
        <p:nvSpPr>
          <p:cNvPr id="24605" name="Rectangle 56">
            <a:extLst>
              <a:ext uri="{FF2B5EF4-FFF2-40B4-BE49-F238E27FC236}">
                <a16:creationId xmlns:a16="http://schemas.microsoft.com/office/drawing/2014/main" id="{35EA0CFE-CB10-AD45-AF67-2CEEDFF8B3BF}"/>
              </a:ext>
            </a:extLst>
          </p:cNvPr>
          <p:cNvSpPr>
            <a:spLocks noChangeArrowheads="1"/>
          </p:cNvSpPr>
          <p:nvPr/>
        </p:nvSpPr>
        <p:spPr bwMode="auto">
          <a:xfrm>
            <a:off x="4251739" y="5068957"/>
            <a:ext cx="1126435" cy="837924"/>
          </a:xfrm>
          <a:prstGeom prst="rect">
            <a:avLst/>
          </a:prstGeom>
          <a:noFill/>
          <a:ln w="12700" algn="ctr">
            <a:solidFill>
              <a:srgbClr val="5C93C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06" name="Rectangle 57">
            <a:extLst>
              <a:ext uri="{FF2B5EF4-FFF2-40B4-BE49-F238E27FC236}">
                <a16:creationId xmlns:a16="http://schemas.microsoft.com/office/drawing/2014/main" id="{E9FED672-528E-274E-98C0-7E6D5D32D554}"/>
              </a:ext>
            </a:extLst>
          </p:cNvPr>
          <p:cNvSpPr>
            <a:spLocks noChangeArrowheads="1"/>
          </p:cNvSpPr>
          <p:nvPr/>
        </p:nvSpPr>
        <p:spPr bwMode="auto">
          <a:xfrm>
            <a:off x="7749761" y="4839805"/>
            <a:ext cx="1129196" cy="240196"/>
          </a:xfrm>
          <a:prstGeom prst="rect">
            <a:avLst/>
          </a:prstGeom>
          <a:solidFill>
            <a:srgbClr val="173663"/>
          </a:solidFill>
          <a:ln w="9525" algn="ctr">
            <a:solidFill>
              <a:srgbClr val="5C93CA"/>
            </a:solidFill>
            <a:miter lim="800000"/>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07" name="Rectangle 58">
            <a:extLst>
              <a:ext uri="{FF2B5EF4-FFF2-40B4-BE49-F238E27FC236}">
                <a16:creationId xmlns:a16="http://schemas.microsoft.com/office/drawing/2014/main" id="{7344CC22-7DE2-9E47-8CDC-0BB689E816BC}"/>
              </a:ext>
            </a:extLst>
          </p:cNvPr>
          <p:cNvSpPr>
            <a:spLocks noChangeArrowheads="1"/>
          </p:cNvSpPr>
          <p:nvPr/>
        </p:nvSpPr>
        <p:spPr bwMode="auto">
          <a:xfrm>
            <a:off x="7748381" y="5086903"/>
            <a:ext cx="1129196" cy="1120913"/>
          </a:xfrm>
          <a:prstGeom prst="rect">
            <a:avLst/>
          </a:prstGeom>
          <a:solidFill>
            <a:srgbClr val="C6D8F2"/>
          </a:solidFill>
          <a:ln w="9525" algn="ctr">
            <a:solidFill>
              <a:srgbClr val="5C93CA"/>
            </a:solidFill>
            <a:miter lim="800000"/>
            <a:headEnd/>
            <a:tailEnd/>
          </a:ln>
        </p:spPr>
        <p:txBody>
          <a:bodyPr wrap="none" anchor="ct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endParaRPr lang="id-ID" altLang="en-US" sz="1478"/>
          </a:p>
        </p:txBody>
      </p:sp>
      <p:sp>
        <p:nvSpPr>
          <p:cNvPr id="24608" name="Text Box 59">
            <a:extLst>
              <a:ext uri="{FF2B5EF4-FFF2-40B4-BE49-F238E27FC236}">
                <a16:creationId xmlns:a16="http://schemas.microsoft.com/office/drawing/2014/main" id="{E88C28FF-D072-B544-9DCD-2AE7733CF864}"/>
              </a:ext>
            </a:extLst>
          </p:cNvPr>
          <p:cNvSpPr txBox="1">
            <a:spLocks noChangeArrowheads="1"/>
          </p:cNvSpPr>
          <p:nvPr/>
        </p:nvSpPr>
        <p:spPr bwMode="auto">
          <a:xfrm>
            <a:off x="7781512" y="4849468"/>
            <a:ext cx="1007717"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b="1">
                <a:solidFill>
                  <a:schemeClr val="bg1"/>
                </a:solidFill>
                <a:latin typeface="Times New Roman" panose="02020603050405020304" pitchFamily="18" charset="0"/>
              </a:rPr>
              <a:t>IT Resources</a:t>
            </a:r>
          </a:p>
        </p:txBody>
      </p:sp>
      <p:sp>
        <p:nvSpPr>
          <p:cNvPr id="24609" name="Line 60">
            <a:extLst>
              <a:ext uri="{FF2B5EF4-FFF2-40B4-BE49-F238E27FC236}">
                <a16:creationId xmlns:a16="http://schemas.microsoft.com/office/drawing/2014/main" id="{AA4A8153-1DAF-1D4C-BD5A-07FA409BDB6E}"/>
              </a:ext>
            </a:extLst>
          </p:cNvPr>
          <p:cNvSpPr>
            <a:spLocks noChangeShapeType="1"/>
          </p:cNvSpPr>
          <p:nvPr/>
        </p:nvSpPr>
        <p:spPr bwMode="auto">
          <a:xfrm>
            <a:off x="7748381" y="5376794"/>
            <a:ext cx="1122293" cy="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10" name="Line 61">
            <a:extLst>
              <a:ext uri="{FF2B5EF4-FFF2-40B4-BE49-F238E27FC236}">
                <a16:creationId xmlns:a16="http://schemas.microsoft.com/office/drawing/2014/main" id="{7A9D3B2D-3273-B54B-A762-B7A1FCBEEBF2}"/>
              </a:ext>
            </a:extLst>
          </p:cNvPr>
          <p:cNvSpPr>
            <a:spLocks noChangeShapeType="1"/>
          </p:cNvSpPr>
          <p:nvPr/>
        </p:nvSpPr>
        <p:spPr bwMode="auto">
          <a:xfrm>
            <a:off x="7753903" y="5651500"/>
            <a:ext cx="1114010" cy="1381"/>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11" name="Line 62">
            <a:extLst>
              <a:ext uri="{FF2B5EF4-FFF2-40B4-BE49-F238E27FC236}">
                <a16:creationId xmlns:a16="http://schemas.microsoft.com/office/drawing/2014/main" id="{A5752DD5-264E-9E4F-B644-8EA96081FAAD}"/>
              </a:ext>
            </a:extLst>
          </p:cNvPr>
          <p:cNvSpPr>
            <a:spLocks noChangeShapeType="1"/>
          </p:cNvSpPr>
          <p:nvPr/>
        </p:nvSpPr>
        <p:spPr bwMode="auto">
          <a:xfrm>
            <a:off x="7759425" y="5948294"/>
            <a:ext cx="1114010" cy="1380"/>
          </a:xfrm>
          <a:prstGeom prst="line">
            <a:avLst/>
          </a:prstGeom>
          <a:noFill/>
          <a:ln w="9525">
            <a:solidFill>
              <a:srgbClr val="5C93CA"/>
            </a:solidFill>
            <a:round/>
            <a:headEnd/>
            <a:tailEnd/>
          </a:ln>
          <a:extLst>
            <a:ext uri="{909E8E84-426E-40DD-AFC4-6F175D3DCCD1}">
              <a14:hiddenFill xmlns:a14="http://schemas.microsoft.com/office/drawing/2010/main">
                <a:noFill/>
              </a14:hiddenFill>
            </a:ext>
          </a:extLst>
        </p:spPr>
        <p:txBody>
          <a:bodyPr/>
          <a:lstStyle/>
          <a:p>
            <a:endParaRPr lang="en-US" sz="1565"/>
          </a:p>
        </p:txBody>
      </p:sp>
      <p:sp>
        <p:nvSpPr>
          <p:cNvPr id="24612" name="Text Box 63">
            <a:extLst>
              <a:ext uri="{FF2B5EF4-FFF2-40B4-BE49-F238E27FC236}">
                <a16:creationId xmlns:a16="http://schemas.microsoft.com/office/drawing/2014/main" id="{037B8957-C7D5-A14D-97EE-833D46AC2C6A}"/>
              </a:ext>
            </a:extLst>
          </p:cNvPr>
          <p:cNvSpPr txBox="1">
            <a:spLocks noChangeArrowheads="1"/>
          </p:cNvSpPr>
          <p:nvPr/>
        </p:nvSpPr>
        <p:spPr bwMode="auto">
          <a:xfrm>
            <a:off x="7793935" y="5108989"/>
            <a:ext cx="869149"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a:solidFill>
                  <a:schemeClr val="tx1"/>
                </a:solidFill>
                <a:latin typeface="Times New Roman" panose="02020603050405020304" pitchFamily="18" charset="0"/>
              </a:rPr>
              <a:t>Applications</a:t>
            </a:r>
            <a:endParaRPr lang="en-US" altLang="en-US" sz="1044" b="1">
              <a:solidFill>
                <a:schemeClr val="tx1"/>
              </a:solidFill>
              <a:latin typeface="Times New Roman" panose="02020603050405020304" pitchFamily="18" charset="0"/>
            </a:endParaRPr>
          </a:p>
        </p:txBody>
      </p:sp>
      <p:sp>
        <p:nvSpPr>
          <p:cNvPr id="24613" name="Text Box 64">
            <a:extLst>
              <a:ext uri="{FF2B5EF4-FFF2-40B4-BE49-F238E27FC236}">
                <a16:creationId xmlns:a16="http://schemas.microsoft.com/office/drawing/2014/main" id="{3B7980BB-C7F0-4D4D-9E21-3A4161197698}"/>
              </a:ext>
            </a:extLst>
          </p:cNvPr>
          <p:cNvSpPr txBox="1">
            <a:spLocks noChangeArrowheads="1"/>
          </p:cNvSpPr>
          <p:nvPr/>
        </p:nvSpPr>
        <p:spPr bwMode="auto">
          <a:xfrm>
            <a:off x="7793935" y="5379555"/>
            <a:ext cx="825867"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a:solidFill>
                  <a:schemeClr val="tx1"/>
                </a:solidFill>
                <a:latin typeface="Times New Roman" panose="02020603050405020304" pitchFamily="18" charset="0"/>
              </a:rPr>
              <a:t>Information</a:t>
            </a:r>
            <a:endParaRPr lang="en-US" altLang="en-US" sz="1044" b="1">
              <a:solidFill>
                <a:schemeClr val="tx1"/>
              </a:solidFill>
              <a:latin typeface="Times New Roman" panose="02020603050405020304" pitchFamily="18" charset="0"/>
            </a:endParaRPr>
          </a:p>
        </p:txBody>
      </p:sp>
      <p:sp>
        <p:nvSpPr>
          <p:cNvPr id="24614" name="Text Box 65">
            <a:extLst>
              <a:ext uri="{FF2B5EF4-FFF2-40B4-BE49-F238E27FC236}">
                <a16:creationId xmlns:a16="http://schemas.microsoft.com/office/drawing/2014/main" id="{362854A6-176B-FC43-9C1C-F0E5B52A611A}"/>
              </a:ext>
            </a:extLst>
          </p:cNvPr>
          <p:cNvSpPr txBox="1">
            <a:spLocks noChangeArrowheads="1"/>
          </p:cNvSpPr>
          <p:nvPr/>
        </p:nvSpPr>
        <p:spPr bwMode="auto">
          <a:xfrm>
            <a:off x="7793935" y="5677729"/>
            <a:ext cx="915635"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a:solidFill>
                  <a:schemeClr val="tx1"/>
                </a:solidFill>
                <a:latin typeface="Times New Roman" panose="02020603050405020304" pitchFamily="18" charset="0"/>
              </a:rPr>
              <a:t>Infrastructure</a:t>
            </a:r>
            <a:endParaRPr lang="en-US" altLang="en-US" sz="1044" b="1">
              <a:solidFill>
                <a:schemeClr val="tx1"/>
              </a:solidFill>
              <a:latin typeface="Times New Roman" panose="02020603050405020304" pitchFamily="18" charset="0"/>
            </a:endParaRPr>
          </a:p>
        </p:txBody>
      </p:sp>
      <p:sp>
        <p:nvSpPr>
          <p:cNvPr id="24615" name="Text Box 66">
            <a:extLst>
              <a:ext uri="{FF2B5EF4-FFF2-40B4-BE49-F238E27FC236}">
                <a16:creationId xmlns:a16="http://schemas.microsoft.com/office/drawing/2014/main" id="{11109556-ECBA-B147-B278-93A16A271A19}"/>
              </a:ext>
            </a:extLst>
          </p:cNvPr>
          <p:cNvSpPr txBox="1">
            <a:spLocks noChangeArrowheads="1"/>
          </p:cNvSpPr>
          <p:nvPr/>
        </p:nvSpPr>
        <p:spPr bwMode="auto">
          <a:xfrm>
            <a:off x="7793935" y="5942772"/>
            <a:ext cx="548548" cy="2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044">
                <a:solidFill>
                  <a:schemeClr val="tx1"/>
                </a:solidFill>
                <a:latin typeface="Times New Roman" panose="02020603050405020304" pitchFamily="18" charset="0"/>
              </a:rPr>
              <a:t>People</a:t>
            </a:r>
            <a:endParaRPr lang="en-US" altLang="en-US" sz="1044" b="1">
              <a:solidFill>
                <a:schemeClr val="tx1"/>
              </a:solidFill>
              <a:latin typeface="Times New Roman" panose="02020603050405020304" pitchFamily="18" charset="0"/>
            </a:endParaRPr>
          </a:p>
        </p:txBody>
      </p:sp>
      <p:sp>
        <p:nvSpPr>
          <p:cNvPr id="24616" name="Text Box 74">
            <a:extLst>
              <a:ext uri="{FF2B5EF4-FFF2-40B4-BE49-F238E27FC236}">
                <a16:creationId xmlns:a16="http://schemas.microsoft.com/office/drawing/2014/main" id="{830CD331-916E-534A-A15D-31AF1C03BDF3}"/>
              </a:ext>
            </a:extLst>
          </p:cNvPr>
          <p:cNvSpPr txBox="1">
            <a:spLocks noChangeArrowheads="1"/>
          </p:cNvSpPr>
          <p:nvPr/>
        </p:nvSpPr>
        <p:spPr bwMode="auto">
          <a:xfrm>
            <a:off x="5963478" y="2747065"/>
            <a:ext cx="1572866" cy="2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rgbClr val="000000"/>
                </a:solidFill>
                <a:latin typeface="Arial" panose="020B0604020202020204" pitchFamily="34" charset="0"/>
                <a:cs typeface="Arial" panose="020B0604020202020204" pitchFamily="34" charset="0"/>
              </a:defRPr>
            </a:lvl1pPr>
            <a:lvl2pPr marL="742950" indent="-285750" eaLnBrk="0" hangingPunct="0">
              <a:defRPr sz="1700">
                <a:solidFill>
                  <a:srgbClr val="000000"/>
                </a:solidFill>
                <a:latin typeface="Arial" panose="020B0604020202020204" pitchFamily="34" charset="0"/>
                <a:cs typeface="Arial" panose="020B0604020202020204" pitchFamily="34" charset="0"/>
              </a:defRPr>
            </a:lvl2pPr>
            <a:lvl3pPr marL="1143000" indent="-228600" eaLnBrk="0" hangingPunct="0">
              <a:defRPr sz="1700">
                <a:solidFill>
                  <a:srgbClr val="000000"/>
                </a:solidFill>
                <a:latin typeface="Arial" panose="020B0604020202020204" pitchFamily="34" charset="0"/>
                <a:cs typeface="Arial" panose="020B0604020202020204" pitchFamily="34" charset="0"/>
              </a:defRPr>
            </a:lvl3pPr>
            <a:lvl4pPr marL="1600200" indent="-228600" eaLnBrk="0" hangingPunct="0">
              <a:defRPr sz="1700">
                <a:solidFill>
                  <a:srgbClr val="000000"/>
                </a:solidFill>
                <a:latin typeface="Arial" panose="020B0604020202020204" pitchFamily="34" charset="0"/>
                <a:cs typeface="Arial" panose="020B0604020202020204" pitchFamily="34" charset="0"/>
              </a:defRPr>
            </a:lvl4pPr>
            <a:lvl5pPr marL="2057400" indent="-228600" eaLnBrk="0" hangingPunct="0">
              <a:defRPr sz="17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rgbClr val="000000"/>
                </a:solidFill>
                <a:latin typeface="Arial" panose="020B0604020202020204" pitchFamily="34" charset="0"/>
                <a:cs typeface="Arial" panose="020B0604020202020204" pitchFamily="34" charset="0"/>
              </a:defRPr>
            </a:lvl9pPr>
          </a:lstStyle>
          <a:p>
            <a:pPr eaLnBrk="1" hangingPunct="1"/>
            <a:r>
              <a:rPr lang="en-US" altLang="en-US" sz="1217" b="1">
                <a:solidFill>
                  <a:schemeClr val="bg1"/>
                </a:solidFill>
                <a:latin typeface="Times New Roman" panose="02020603050405020304" pitchFamily="18" charset="0"/>
              </a:rPr>
              <a:t>Information Criteria</a:t>
            </a:r>
          </a:p>
        </p:txBody>
      </p:sp>
      <p:sp>
        <p:nvSpPr>
          <p:cNvPr id="119" name="Title 118">
            <a:extLst>
              <a:ext uri="{FF2B5EF4-FFF2-40B4-BE49-F238E27FC236}">
                <a16:creationId xmlns:a16="http://schemas.microsoft.com/office/drawing/2014/main" id="{492F379E-426E-C846-9E47-C507B1878529}"/>
              </a:ext>
            </a:extLst>
          </p:cNvPr>
          <p:cNvSpPr>
            <a:spLocks noGrp="1"/>
          </p:cNvSpPr>
          <p:nvPr>
            <p:ph type="title"/>
          </p:nvPr>
        </p:nvSpPr>
        <p:spPr>
          <a:xfrm>
            <a:off x="1336261" y="248478"/>
            <a:ext cx="7807739" cy="988391"/>
          </a:xfrm>
        </p:spPr>
        <p:txBody>
          <a:bodyPr/>
          <a:lstStyle/>
          <a:p>
            <a:pPr>
              <a:defRPr/>
            </a:pPr>
            <a:r>
              <a:rPr lang="en-US" dirty="0"/>
              <a:t>Best Practice IT Governance</a:t>
            </a:r>
          </a:p>
        </p:txBody>
      </p:sp>
    </p:spTree>
    <p:extLst>
      <p:ext uri="{BB962C8B-B14F-4D97-AF65-F5344CB8AC3E}">
        <p14:creationId xmlns:p14="http://schemas.microsoft.com/office/powerpoint/2010/main" val="3763092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a:extLst>
              <a:ext uri="{FF2B5EF4-FFF2-40B4-BE49-F238E27FC236}">
                <a16:creationId xmlns:a16="http://schemas.microsoft.com/office/drawing/2014/main" id="{7C17A8F9-C2A4-BD42-8131-536E6D2FBEC3}"/>
              </a:ext>
            </a:extLst>
          </p:cNvPr>
          <p:cNvSpPr>
            <a:spLocks noGrp="1" noChangeArrowheads="1"/>
          </p:cNvSpPr>
          <p:nvPr>
            <p:ph type="title"/>
          </p:nvPr>
        </p:nvSpPr>
        <p:spPr>
          <a:xfrm>
            <a:off x="1372152" y="3782391"/>
            <a:ext cx="7542696" cy="1060174"/>
          </a:xfrm>
        </p:spPr>
        <p:txBody>
          <a:bodyPr/>
          <a:lstStyle/>
          <a:p>
            <a:pPr eaLnBrk="1" hangingPunct="1">
              <a:defRPr/>
            </a:pPr>
            <a:r>
              <a:rPr lang="en-US" sz="7739" dirty="0" err="1">
                <a:effectLst>
                  <a:outerShdw blurRad="38100" dist="38100" dir="2700000" algn="tl">
                    <a:srgbClr val="000000"/>
                  </a:outerShdw>
                </a:effectLst>
              </a:rPr>
              <a:t>CobiT</a:t>
            </a:r>
            <a:br>
              <a:rPr lang="en-US" sz="7739" dirty="0">
                <a:effectLst>
                  <a:outerShdw blurRad="38100" dist="38100" dir="2700000" algn="tl">
                    <a:srgbClr val="000000"/>
                  </a:outerShdw>
                </a:effectLst>
              </a:rPr>
            </a:br>
            <a:r>
              <a:rPr lang="en-US" sz="7739" dirty="0">
                <a:effectLst>
                  <a:outerShdw blurRad="38100" dist="38100" dir="2700000" algn="tl">
                    <a:srgbClr val="000000"/>
                  </a:outerShdw>
                </a:effectLst>
              </a:rPr>
              <a:t> </a:t>
            </a:r>
            <a:r>
              <a:rPr lang="en-US" sz="3478" dirty="0"/>
              <a:t>Control Objectives for Information and Related Technology</a:t>
            </a:r>
            <a:endParaRPr lang="en-GB" sz="3478" dirty="0"/>
          </a:p>
        </p:txBody>
      </p:sp>
    </p:spTree>
    <p:extLst>
      <p:ext uri="{BB962C8B-B14F-4D97-AF65-F5344CB8AC3E}">
        <p14:creationId xmlns:p14="http://schemas.microsoft.com/office/powerpoint/2010/main" val="211984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DCD0A56-42FD-234B-9A69-A02F8767B06C}"/>
              </a:ext>
            </a:extLst>
          </p:cNvPr>
          <p:cNvSpPr>
            <a:spLocks noGrp="1" noChangeArrowheads="1"/>
          </p:cNvSpPr>
          <p:nvPr>
            <p:ph type="title"/>
          </p:nvPr>
        </p:nvSpPr>
        <p:spPr>
          <a:xfrm>
            <a:off x="1372152" y="318881"/>
            <a:ext cx="7542696" cy="1060174"/>
          </a:xfrm>
        </p:spPr>
        <p:txBody>
          <a:bodyPr/>
          <a:lstStyle/>
          <a:p>
            <a:pPr eaLnBrk="1" hangingPunct="1">
              <a:defRPr/>
            </a:pPr>
            <a:r>
              <a:rPr lang="en-US" dirty="0" err="1"/>
              <a:t>CobiT</a:t>
            </a:r>
            <a:endParaRPr lang="en-US" dirty="0"/>
          </a:p>
        </p:txBody>
      </p:sp>
      <p:sp>
        <p:nvSpPr>
          <p:cNvPr id="26627" name="Rectangle 3">
            <a:extLst>
              <a:ext uri="{FF2B5EF4-FFF2-40B4-BE49-F238E27FC236}">
                <a16:creationId xmlns:a16="http://schemas.microsoft.com/office/drawing/2014/main" id="{5A22379B-90C5-8348-B746-66134B7573A9}"/>
              </a:ext>
            </a:extLst>
          </p:cNvPr>
          <p:cNvSpPr>
            <a:spLocks noGrp="1" noChangeArrowheads="1"/>
          </p:cNvSpPr>
          <p:nvPr>
            <p:ph type="body" idx="1"/>
          </p:nvPr>
        </p:nvSpPr>
        <p:spPr/>
        <p:txBody>
          <a:bodyPr/>
          <a:lstStyle/>
          <a:p>
            <a:pPr eaLnBrk="1" hangingPunct="1">
              <a:buFont typeface="Wingdings 2" pitchFamily="2" charset="2"/>
              <a:buNone/>
            </a:pPr>
            <a:r>
              <a:rPr lang="en-US" altLang="en-US" sz="3826" dirty="0" err="1">
                <a:solidFill>
                  <a:schemeClr val="tx1"/>
                </a:solidFill>
              </a:rPr>
              <a:t>Dibuat</a:t>
            </a:r>
            <a:r>
              <a:rPr lang="en-US" altLang="en-US" sz="3826" dirty="0">
                <a:solidFill>
                  <a:schemeClr val="tx1"/>
                </a:solidFill>
              </a:rPr>
              <a:t> </a:t>
            </a:r>
            <a:r>
              <a:rPr lang="en-US" altLang="en-US" sz="3826" dirty="0" err="1">
                <a:solidFill>
                  <a:schemeClr val="tx1"/>
                </a:solidFill>
              </a:rPr>
              <a:t>oleh</a:t>
            </a:r>
            <a:r>
              <a:rPr lang="en-US" altLang="en-US" sz="3826" dirty="0">
                <a:solidFill>
                  <a:schemeClr val="tx1"/>
                </a:solidFill>
              </a:rPr>
              <a:t> </a:t>
            </a:r>
            <a:r>
              <a:rPr lang="en-US" altLang="en-US" sz="3826" dirty="0" err="1">
                <a:solidFill>
                  <a:schemeClr val="tx1"/>
                </a:solidFill>
              </a:rPr>
              <a:t>organisasi</a:t>
            </a:r>
            <a:r>
              <a:rPr lang="en-US" altLang="en-US" sz="3826" dirty="0">
                <a:solidFill>
                  <a:schemeClr val="tx1"/>
                </a:solidFill>
              </a:rPr>
              <a:t> ISACA (Information Systems Audit and Control Association) </a:t>
            </a:r>
            <a:r>
              <a:rPr lang="en-US" altLang="en-US" sz="3826" dirty="0" err="1">
                <a:solidFill>
                  <a:schemeClr val="tx1"/>
                </a:solidFill>
              </a:rPr>
              <a:t>dan</a:t>
            </a:r>
            <a:r>
              <a:rPr lang="en-US" altLang="en-US" sz="3826" dirty="0">
                <a:solidFill>
                  <a:schemeClr val="tx1"/>
                </a:solidFill>
              </a:rPr>
              <a:t> </a:t>
            </a:r>
            <a:r>
              <a:rPr lang="en-US" altLang="en-US" sz="3826" dirty="0" err="1">
                <a:solidFill>
                  <a:schemeClr val="tx1"/>
                </a:solidFill>
              </a:rPr>
              <a:t>dikembangkan</a:t>
            </a:r>
            <a:r>
              <a:rPr lang="en-US" altLang="en-US" sz="3826" dirty="0">
                <a:solidFill>
                  <a:schemeClr val="tx1"/>
                </a:solidFill>
              </a:rPr>
              <a:t> </a:t>
            </a:r>
            <a:r>
              <a:rPr lang="en-US" altLang="en-US" sz="3826" dirty="0" err="1">
                <a:solidFill>
                  <a:schemeClr val="tx1"/>
                </a:solidFill>
              </a:rPr>
              <a:t>oleh</a:t>
            </a:r>
            <a:r>
              <a:rPr lang="en-US" altLang="en-US" sz="3826" dirty="0">
                <a:solidFill>
                  <a:schemeClr val="tx1"/>
                </a:solidFill>
              </a:rPr>
              <a:t> IT Governance Institute</a:t>
            </a:r>
          </a:p>
          <a:p>
            <a:pPr eaLnBrk="1" hangingPunct="1">
              <a:buFont typeface="Wingdings" pitchFamily="2" charset="2"/>
              <a:buNone/>
            </a:pPr>
            <a:r>
              <a:rPr lang="en-US" altLang="en-US" sz="3826" dirty="0">
                <a:solidFill>
                  <a:schemeClr val="tx1"/>
                </a:solidFill>
              </a:rPr>
              <a:t>-&gt; focus on audit, control and security issues</a:t>
            </a:r>
          </a:p>
        </p:txBody>
      </p:sp>
    </p:spTree>
    <p:extLst>
      <p:ext uri="{BB962C8B-B14F-4D97-AF65-F5344CB8AC3E}">
        <p14:creationId xmlns:p14="http://schemas.microsoft.com/office/powerpoint/2010/main" val="302342829"/>
      </p:ext>
    </p:extLst>
  </p:cSld>
  <p:clrMapOvr>
    <a:masterClrMapping/>
  </p:clrMapOvr>
</p:sld>
</file>

<file path=ppt/theme/theme1.xml><?xml version="1.0" encoding="utf-8"?>
<a:theme xmlns:a="http://schemas.openxmlformats.org/drawingml/2006/main" name="Template PPT Esa Ungg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Esa Unggul</Template>
  <TotalTime>18</TotalTime>
  <Words>645</Words>
  <Application>Microsoft Macintosh PowerPoint</Application>
  <PresentationFormat>On-screen Show (4:3)</PresentationFormat>
  <Paragraphs>90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Times New Roman</vt:lpstr>
      <vt:lpstr>Wingdings</vt:lpstr>
      <vt:lpstr>Wingdings 2</vt:lpstr>
      <vt:lpstr>Template PPT Esa Unggul</vt:lpstr>
      <vt:lpstr>Dr. Fransiskus Adikara, S.Kom, MMSI</vt:lpstr>
      <vt:lpstr>Prinsip Tata Kelola TI </vt:lpstr>
      <vt:lpstr>Kebijakan dan Aturan Tata Kelola TI</vt:lpstr>
      <vt:lpstr>IT Strategic Plan (ITSP)</vt:lpstr>
      <vt:lpstr>IT Tactical Plan (ITTP)</vt:lpstr>
      <vt:lpstr>IT Portfolio</vt:lpstr>
      <vt:lpstr>Best Practice IT Governance</vt:lpstr>
      <vt:lpstr>CobiT  Control Objectives for Information and Related Technology</vt:lpstr>
      <vt:lpstr>CobiT</vt:lpstr>
      <vt:lpstr>Badan (Indonesia)</vt:lpstr>
      <vt:lpstr>Sertifikasi</vt:lpstr>
      <vt:lpstr>Lingkup CobiT -&gt; 4 domains</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OPERATOR6</dc:creator>
  <cp:lastModifiedBy>Fransiskus Adikara</cp:lastModifiedBy>
  <cp:revision>9</cp:revision>
  <dcterms:created xsi:type="dcterms:W3CDTF">2019-08-26T09:21:32Z</dcterms:created>
  <dcterms:modified xsi:type="dcterms:W3CDTF">2019-09-11T15:54:15Z</dcterms:modified>
</cp:coreProperties>
</file>