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529" r:id="rId3"/>
    <p:sldId id="530" r:id="rId4"/>
    <p:sldId id="531" r:id="rId5"/>
    <p:sldId id="532" r:id="rId6"/>
    <p:sldId id="509" r:id="rId7"/>
    <p:sldId id="510" r:id="rId8"/>
    <p:sldId id="511" r:id="rId9"/>
    <p:sldId id="516" r:id="rId10"/>
    <p:sldId id="520" r:id="rId11"/>
    <p:sldId id="494" r:id="rId12"/>
    <p:sldId id="495" r:id="rId13"/>
    <p:sldId id="496" r:id="rId14"/>
    <p:sldId id="497" r:id="rId15"/>
    <p:sldId id="498" r:id="rId16"/>
    <p:sldId id="499" r:id="rId17"/>
    <p:sldId id="501" r:id="rId18"/>
    <p:sldId id="502" r:id="rId19"/>
    <p:sldId id="503" r:id="rId20"/>
    <p:sldId id="504" r:id="rId21"/>
    <p:sldId id="505" r:id="rId22"/>
    <p:sldId id="506" r:id="rId23"/>
    <p:sldId id="50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E2E1E-D5C7-4745-9819-7A6B9643C688}" type="doc">
      <dgm:prSet loTypeId="urn:microsoft.com/office/officeart/2005/8/layout/vList6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B93AC1-5199-4D4C-8A36-D92296614784}">
      <dgm:prSet phldrT="[Text]" custT="1"/>
      <dgm:spPr/>
      <dgm:t>
        <a:bodyPr/>
        <a:lstStyle/>
        <a:p>
          <a:r>
            <a:rPr lang="en-US" sz="2000" dirty="0"/>
            <a:t>Step 1 - Profile</a:t>
          </a:r>
        </a:p>
      </dgm:t>
    </dgm:pt>
    <dgm:pt modelId="{44E65AA3-E25C-4ABC-9357-1D830220F6D1}" type="parTrans" cxnId="{B6F46FFA-A986-4AB0-B0AB-B93A337788A5}">
      <dgm:prSet/>
      <dgm:spPr/>
      <dgm:t>
        <a:bodyPr/>
        <a:lstStyle/>
        <a:p>
          <a:endParaRPr lang="en-US" sz="1400"/>
        </a:p>
      </dgm:t>
    </dgm:pt>
    <dgm:pt modelId="{6B200A9D-2F06-473B-B560-AFEB52F838A0}" type="sibTrans" cxnId="{B6F46FFA-A986-4AB0-B0AB-B93A337788A5}">
      <dgm:prSet/>
      <dgm:spPr/>
      <dgm:t>
        <a:bodyPr/>
        <a:lstStyle/>
        <a:p>
          <a:endParaRPr lang="en-US" sz="1400"/>
        </a:p>
      </dgm:t>
    </dgm:pt>
    <dgm:pt modelId="{17A8B66F-AF90-491F-ACDB-6627866D7DD1}">
      <dgm:prSet phldrT="[Text]" custT="1"/>
      <dgm:spPr/>
      <dgm:t>
        <a:bodyPr/>
        <a:lstStyle/>
        <a:p>
          <a:r>
            <a:rPr lang="en-US" sz="2000" dirty="0"/>
            <a:t>Step 2 - Identifikasi</a:t>
          </a:r>
        </a:p>
      </dgm:t>
    </dgm:pt>
    <dgm:pt modelId="{D1F6FC7B-C6C1-4249-87F9-FF12E0DF33C2}" type="parTrans" cxnId="{BCC7EE1F-C801-499E-A2D0-ED828D09A2DD}">
      <dgm:prSet/>
      <dgm:spPr/>
      <dgm:t>
        <a:bodyPr/>
        <a:lstStyle/>
        <a:p>
          <a:endParaRPr lang="en-US" sz="1400"/>
        </a:p>
      </dgm:t>
    </dgm:pt>
    <dgm:pt modelId="{054F58BB-F9CD-4CCF-A28A-4E6275F97146}" type="sibTrans" cxnId="{BCC7EE1F-C801-499E-A2D0-ED828D09A2DD}">
      <dgm:prSet/>
      <dgm:spPr/>
      <dgm:t>
        <a:bodyPr/>
        <a:lstStyle/>
        <a:p>
          <a:endParaRPr lang="en-US" sz="1400"/>
        </a:p>
      </dgm:t>
    </dgm:pt>
    <dgm:pt modelId="{E8AF1764-6B66-49C9-9550-E47A5577540C}">
      <dgm:prSet phldrT="[Text]" custT="1"/>
      <dgm:spPr/>
      <dgm:t>
        <a:bodyPr/>
        <a:lstStyle/>
        <a:p>
          <a:r>
            <a:rPr lang="en-US" sz="2000" dirty="0"/>
            <a:t>Step 3 - Analisis</a:t>
          </a:r>
        </a:p>
      </dgm:t>
    </dgm:pt>
    <dgm:pt modelId="{2F47EB2C-A0E3-454F-AFC6-F476E29481BC}" type="parTrans" cxnId="{FF093636-7F07-479D-A8D3-F36694E73A98}">
      <dgm:prSet/>
      <dgm:spPr/>
      <dgm:t>
        <a:bodyPr/>
        <a:lstStyle/>
        <a:p>
          <a:endParaRPr lang="en-US" sz="1400"/>
        </a:p>
      </dgm:t>
    </dgm:pt>
    <dgm:pt modelId="{3C21AED9-2135-4BDC-BA0D-31BA7A77AD92}" type="sibTrans" cxnId="{FF093636-7F07-479D-A8D3-F36694E73A98}">
      <dgm:prSet/>
      <dgm:spPr/>
      <dgm:t>
        <a:bodyPr/>
        <a:lstStyle/>
        <a:p>
          <a:endParaRPr lang="en-US" sz="1400"/>
        </a:p>
      </dgm:t>
    </dgm:pt>
    <dgm:pt modelId="{9378FD5B-AAE8-403A-8292-B1CA2FDFF6D6}">
      <dgm:prSet phldrT="[Text]" custT="1"/>
      <dgm:spPr/>
      <dgm:t>
        <a:bodyPr/>
        <a:lstStyle/>
        <a:p>
          <a:r>
            <a:rPr lang="en-US" sz="2000" dirty="0"/>
            <a:t>Step 5 – </a:t>
          </a:r>
          <a:r>
            <a:rPr lang="id-ID" sz="2000" dirty="0"/>
            <a:t>Implementasi</a:t>
          </a:r>
          <a:endParaRPr lang="en-US" sz="2000" dirty="0"/>
        </a:p>
      </dgm:t>
    </dgm:pt>
    <dgm:pt modelId="{431778CC-607E-460D-B299-80E753911F71}" type="parTrans" cxnId="{58581E35-77F2-49B7-85D1-D62E15CD569C}">
      <dgm:prSet/>
      <dgm:spPr/>
      <dgm:t>
        <a:bodyPr/>
        <a:lstStyle/>
        <a:p>
          <a:endParaRPr lang="en-US" sz="1400"/>
        </a:p>
      </dgm:t>
    </dgm:pt>
    <dgm:pt modelId="{43C28AE8-2BFB-45D0-AE87-C8B640A3754E}" type="sibTrans" cxnId="{58581E35-77F2-49B7-85D1-D62E15CD569C}">
      <dgm:prSet/>
      <dgm:spPr/>
      <dgm:t>
        <a:bodyPr/>
        <a:lstStyle/>
        <a:p>
          <a:endParaRPr lang="en-US" sz="1400"/>
        </a:p>
      </dgm:t>
    </dgm:pt>
    <dgm:pt modelId="{034140F7-C693-4521-90A2-32D785BE16B3}">
      <dgm:prSet phldrT="[Text]" custT="1"/>
      <dgm:spPr/>
      <dgm:t>
        <a:bodyPr/>
        <a:lstStyle/>
        <a:p>
          <a:r>
            <a:rPr lang="en-US" sz="2000" dirty="0"/>
            <a:t>Step 4 - Rancangan</a:t>
          </a:r>
        </a:p>
      </dgm:t>
    </dgm:pt>
    <dgm:pt modelId="{1E312E31-7F0E-4AE2-A492-1EBAC99F1B6B}" type="parTrans" cxnId="{CD079CE6-6A73-4667-83C2-0FD90F55F896}">
      <dgm:prSet/>
      <dgm:spPr/>
      <dgm:t>
        <a:bodyPr/>
        <a:lstStyle/>
        <a:p>
          <a:endParaRPr lang="en-US" sz="1400"/>
        </a:p>
      </dgm:t>
    </dgm:pt>
    <dgm:pt modelId="{7FCC2E6C-00A5-4A62-AEF6-D57CA8A01381}" type="sibTrans" cxnId="{CD079CE6-6A73-4667-83C2-0FD90F55F896}">
      <dgm:prSet/>
      <dgm:spPr/>
      <dgm:t>
        <a:bodyPr/>
        <a:lstStyle/>
        <a:p>
          <a:endParaRPr lang="en-US" sz="1400"/>
        </a:p>
      </dgm:t>
    </dgm:pt>
    <dgm:pt modelId="{66E4C9FD-9564-44DD-B29F-2578BB98C4F8}">
      <dgm:prSet custT="1"/>
      <dgm:spPr/>
      <dgm:t>
        <a:bodyPr/>
        <a:lstStyle/>
        <a:p>
          <a:r>
            <a:rPr lang="en-US" sz="1400" dirty="0"/>
            <a:t>Visi, Misi, Nilai, </a:t>
          </a:r>
          <a:r>
            <a:rPr lang="en-US" sz="1400" dirty="0" err="1"/>
            <a:t>Tujuan</a:t>
          </a:r>
          <a:r>
            <a:rPr lang="en-US" sz="1400" dirty="0"/>
            <a:t> </a:t>
          </a:r>
          <a:r>
            <a:rPr lang="id-ID" sz="1400" dirty="0"/>
            <a:t>Organisasi</a:t>
          </a:r>
          <a:endParaRPr lang="en-US" sz="1400" dirty="0"/>
        </a:p>
      </dgm:t>
    </dgm:pt>
    <dgm:pt modelId="{4368F2DC-885A-43B5-BDF8-ADE4148F91C6}" type="parTrans" cxnId="{6BA8CADB-3BFF-4701-AA7D-218DC909446D}">
      <dgm:prSet/>
      <dgm:spPr/>
      <dgm:t>
        <a:bodyPr/>
        <a:lstStyle/>
        <a:p>
          <a:endParaRPr lang="en-US" sz="1400"/>
        </a:p>
      </dgm:t>
    </dgm:pt>
    <dgm:pt modelId="{6F23B961-7310-4D6C-90B4-C7867EA53100}" type="sibTrans" cxnId="{6BA8CADB-3BFF-4701-AA7D-218DC909446D}">
      <dgm:prSet/>
      <dgm:spPr/>
      <dgm:t>
        <a:bodyPr/>
        <a:lstStyle/>
        <a:p>
          <a:endParaRPr lang="en-US" sz="1400"/>
        </a:p>
      </dgm:t>
    </dgm:pt>
    <dgm:pt modelId="{446CC16A-B340-4091-83A6-FE03F36E7C1A}">
      <dgm:prSet custT="1"/>
      <dgm:spPr/>
      <dgm:t>
        <a:bodyPr/>
        <a:lstStyle/>
        <a:p>
          <a:r>
            <a:rPr lang="en-US" sz="1400" dirty="0"/>
            <a:t>Kebijakan, Layanan, Sasaran TI</a:t>
          </a:r>
        </a:p>
      </dgm:t>
    </dgm:pt>
    <dgm:pt modelId="{39A8587B-243E-438C-961A-F2AD2305A1DC}" type="parTrans" cxnId="{1200F154-FCEA-449A-B405-106EB041AABE}">
      <dgm:prSet/>
      <dgm:spPr/>
      <dgm:t>
        <a:bodyPr/>
        <a:lstStyle/>
        <a:p>
          <a:endParaRPr lang="en-US" sz="1400"/>
        </a:p>
      </dgm:t>
    </dgm:pt>
    <dgm:pt modelId="{5065F3C6-9B35-4068-AA1D-534D77F27A98}" type="sibTrans" cxnId="{1200F154-FCEA-449A-B405-106EB041AABE}">
      <dgm:prSet/>
      <dgm:spPr/>
      <dgm:t>
        <a:bodyPr/>
        <a:lstStyle/>
        <a:p>
          <a:endParaRPr lang="en-US" sz="1400"/>
        </a:p>
      </dgm:t>
    </dgm:pt>
    <dgm:pt modelId="{B3ECE5A4-3666-48AA-B513-6D6269525EE8}">
      <dgm:prSet custT="1"/>
      <dgm:spPr/>
      <dgm:t>
        <a:bodyPr/>
        <a:lstStyle/>
        <a:p>
          <a:r>
            <a:rPr lang="en-US" sz="1400" dirty="0"/>
            <a:t>Kondisi TI Saat Ini &amp; Yang Diharapkan</a:t>
          </a:r>
        </a:p>
      </dgm:t>
    </dgm:pt>
    <dgm:pt modelId="{60918E3F-8B8F-4DE0-BD21-334C837B0C19}" type="parTrans" cxnId="{5A2CA4BC-F35B-4233-8961-CC0F32C2387D}">
      <dgm:prSet/>
      <dgm:spPr/>
      <dgm:t>
        <a:bodyPr/>
        <a:lstStyle/>
        <a:p>
          <a:endParaRPr lang="en-US" sz="1400"/>
        </a:p>
      </dgm:t>
    </dgm:pt>
    <dgm:pt modelId="{6884C05F-2429-4FD1-84F9-1F02963468DD}" type="sibTrans" cxnId="{5A2CA4BC-F35B-4233-8961-CC0F32C2387D}">
      <dgm:prSet/>
      <dgm:spPr/>
      <dgm:t>
        <a:bodyPr/>
        <a:lstStyle/>
        <a:p>
          <a:endParaRPr lang="en-US" sz="1400"/>
        </a:p>
      </dgm:t>
    </dgm:pt>
    <dgm:pt modelId="{C27897A4-9D63-4D5F-A97A-A041464ACAF2}">
      <dgm:prSet custT="1"/>
      <dgm:spPr/>
      <dgm:t>
        <a:bodyPr/>
        <a:lstStyle/>
        <a:p>
          <a:r>
            <a:rPr lang="en-US" sz="1400" dirty="0"/>
            <a:t>Tingkat Kematangan Proses TI</a:t>
          </a:r>
        </a:p>
      </dgm:t>
    </dgm:pt>
    <dgm:pt modelId="{C7D3D467-6F95-435D-BECF-F85BA01B403E}" type="parTrans" cxnId="{9E056322-CCD3-445C-A2EF-6724AB8CC80C}">
      <dgm:prSet/>
      <dgm:spPr/>
      <dgm:t>
        <a:bodyPr/>
        <a:lstStyle/>
        <a:p>
          <a:endParaRPr lang="en-US" sz="1400"/>
        </a:p>
      </dgm:t>
    </dgm:pt>
    <dgm:pt modelId="{B8BC3608-43BB-4444-9993-AEC8FAD5B20E}" type="sibTrans" cxnId="{9E056322-CCD3-445C-A2EF-6724AB8CC80C}">
      <dgm:prSet/>
      <dgm:spPr/>
      <dgm:t>
        <a:bodyPr/>
        <a:lstStyle/>
        <a:p>
          <a:endParaRPr lang="en-US" sz="1400"/>
        </a:p>
      </dgm:t>
    </dgm:pt>
    <dgm:pt modelId="{F6ECBBA8-8FFA-4E19-8778-E5C36D103E53}">
      <dgm:prSet custT="1"/>
      <dgm:spPr/>
      <dgm:t>
        <a:bodyPr/>
        <a:lstStyle/>
        <a:p>
          <a:r>
            <a:rPr lang="en-US" sz="1400" dirty="0"/>
            <a:t>Layanan TI, Sumber Daya TI, Kesenjangan</a:t>
          </a:r>
        </a:p>
      </dgm:t>
    </dgm:pt>
    <dgm:pt modelId="{EA2ED72B-1FB8-42B7-A1EE-E2DE93E215DC}" type="parTrans" cxnId="{585CD70F-C997-480E-B4B4-333B8404E97B}">
      <dgm:prSet/>
      <dgm:spPr/>
      <dgm:t>
        <a:bodyPr/>
        <a:lstStyle/>
        <a:p>
          <a:endParaRPr lang="en-US" sz="1400"/>
        </a:p>
      </dgm:t>
    </dgm:pt>
    <dgm:pt modelId="{B8FC328A-1A0E-4759-BE91-AB5EF95B8D96}" type="sibTrans" cxnId="{585CD70F-C997-480E-B4B4-333B8404E97B}">
      <dgm:prSet/>
      <dgm:spPr/>
      <dgm:t>
        <a:bodyPr/>
        <a:lstStyle/>
        <a:p>
          <a:endParaRPr lang="en-US" sz="1400"/>
        </a:p>
      </dgm:t>
    </dgm:pt>
    <dgm:pt modelId="{AF6BCBA8-B9F7-4F82-B0A4-0D24EBB7BFC2}">
      <dgm:prSet custT="1"/>
      <dgm:spPr/>
      <dgm:t>
        <a:bodyPr/>
        <a:lstStyle/>
        <a:p>
          <a:r>
            <a:rPr lang="en-US" sz="1400" dirty="0"/>
            <a:t>Strategi Pengorganisasian TI Dalam Kerangka Rencana Strategi TI</a:t>
          </a:r>
        </a:p>
      </dgm:t>
    </dgm:pt>
    <dgm:pt modelId="{FC733BFA-EFE7-4AD1-AEB7-7EF27735CEED}" type="parTrans" cxnId="{B7D13739-235A-4E65-B61F-AF66847C3572}">
      <dgm:prSet/>
      <dgm:spPr/>
      <dgm:t>
        <a:bodyPr/>
        <a:lstStyle/>
        <a:p>
          <a:endParaRPr lang="en-US" sz="1400"/>
        </a:p>
      </dgm:t>
    </dgm:pt>
    <dgm:pt modelId="{76A9CAB9-E981-42D1-90AD-54929AB07446}" type="sibTrans" cxnId="{B7D13739-235A-4E65-B61F-AF66847C3572}">
      <dgm:prSet/>
      <dgm:spPr/>
      <dgm:t>
        <a:bodyPr/>
        <a:lstStyle/>
        <a:p>
          <a:endParaRPr lang="en-US" sz="1400"/>
        </a:p>
      </dgm:t>
    </dgm:pt>
    <dgm:pt modelId="{22DF132A-AA78-40B5-9AB9-0EDA05FB5E92}">
      <dgm:prSet custT="1"/>
      <dgm:spPr/>
      <dgm:t>
        <a:bodyPr/>
        <a:lstStyle/>
        <a:p>
          <a:r>
            <a:rPr lang="id-ID" sz="1400" dirty="0"/>
            <a:t>Monitor</a:t>
          </a:r>
          <a:endParaRPr lang="en-US" sz="1400" dirty="0"/>
        </a:p>
      </dgm:t>
    </dgm:pt>
    <dgm:pt modelId="{707CB49E-7E68-44F0-A30E-543B7684CFE0}" type="parTrans" cxnId="{13D1BE96-5F70-4254-B466-537F6FDE7565}">
      <dgm:prSet/>
      <dgm:spPr/>
      <dgm:t>
        <a:bodyPr/>
        <a:lstStyle/>
        <a:p>
          <a:endParaRPr lang="en-US" sz="1400"/>
        </a:p>
      </dgm:t>
    </dgm:pt>
    <dgm:pt modelId="{91DE15A4-001D-4F4D-B96B-BC1546C6EA53}" type="sibTrans" cxnId="{13D1BE96-5F70-4254-B466-537F6FDE7565}">
      <dgm:prSet/>
      <dgm:spPr/>
      <dgm:t>
        <a:bodyPr/>
        <a:lstStyle/>
        <a:p>
          <a:endParaRPr lang="en-US" sz="1400"/>
        </a:p>
      </dgm:t>
    </dgm:pt>
    <dgm:pt modelId="{1A5B60CA-C018-4B60-9E55-A6D513F1D974}">
      <dgm:prSet custT="1"/>
      <dgm:spPr/>
      <dgm:t>
        <a:bodyPr/>
        <a:lstStyle/>
        <a:p>
          <a:r>
            <a:rPr lang="id-ID" sz="1400" dirty="0"/>
            <a:t>Evaluasi</a:t>
          </a:r>
          <a:endParaRPr lang="en-US" sz="1400" dirty="0"/>
        </a:p>
      </dgm:t>
    </dgm:pt>
    <dgm:pt modelId="{DF00BF7F-6FF5-4290-81C9-806C98BA78A1}" type="parTrans" cxnId="{1DCA135A-C579-49DB-B62A-8D405857F2F0}">
      <dgm:prSet/>
      <dgm:spPr/>
      <dgm:t>
        <a:bodyPr/>
        <a:lstStyle/>
        <a:p>
          <a:endParaRPr lang="en-US" sz="1400"/>
        </a:p>
      </dgm:t>
    </dgm:pt>
    <dgm:pt modelId="{1E8035F9-78E2-4D34-845D-0204FF259708}" type="sibTrans" cxnId="{1DCA135A-C579-49DB-B62A-8D405857F2F0}">
      <dgm:prSet/>
      <dgm:spPr/>
      <dgm:t>
        <a:bodyPr/>
        <a:lstStyle/>
        <a:p>
          <a:endParaRPr lang="en-US" sz="1400"/>
        </a:p>
      </dgm:t>
    </dgm:pt>
    <dgm:pt modelId="{268992EC-EE2D-45D8-A61E-7A1FD619C1EB}">
      <dgm:prSet custT="1"/>
      <dgm:spPr/>
      <dgm:t>
        <a:bodyPr/>
        <a:lstStyle/>
        <a:p>
          <a:endParaRPr lang="en-US" sz="1400" dirty="0"/>
        </a:p>
      </dgm:t>
    </dgm:pt>
    <dgm:pt modelId="{76002ADC-ED37-42C9-95DD-EE125AE1DC97}" type="parTrans" cxnId="{4A20F2BE-D8D4-40BE-9C8C-86C8B58C4CBA}">
      <dgm:prSet/>
      <dgm:spPr/>
      <dgm:t>
        <a:bodyPr/>
        <a:lstStyle/>
        <a:p>
          <a:endParaRPr lang="en-US" sz="1400"/>
        </a:p>
      </dgm:t>
    </dgm:pt>
    <dgm:pt modelId="{08276858-3297-4B6A-98AA-C81FA13458F7}" type="sibTrans" cxnId="{4A20F2BE-D8D4-40BE-9C8C-86C8B58C4CBA}">
      <dgm:prSet/>
      <dgm:spPr/>
      <dgm:t>
        <a:bodyPr/>
        <a:lstStyle/>
        <a:p>
          <a:endParaRPr lang="en-US" sz="1400"/>
        </a:p>
      </dgm:t>
    </dgm:pt>
    <dgm:pt modelId="{A9B3A93B-8F41-4BD1-8FD0-42A25A842DEE}">
      <dgm:prSet custT="1"/>
      <dgm:spPr/>
      <dgm:t>
        <a:bodyPr/>
        <a:lstStyle/>
        <a:p>
          <a:r>
            <a:rPr lang="en-US" sz="1400" dirty="0"/>
            <a:t>Keselarasan Organisasi - TI</a:t>
          </a:r>
        </a:p>
      </dgm:t>
    </dgm:pt>
    <dgm:pt modelId="{FF8B6083-B47F-449D-B0C1-51F3A533EFB1}" type="parTrans" cxnId="{7438A21B-84EC-41E8-9A5A-E4B3A2B36C9B}">
      <dgm:prSet/>
      <dgm:spPr/>
      <dgm:t>
        <a:bodyPr/>
        <a:lstStyle/>
        <a:p>
          <a:endParaRPr lang="en-US" sz="1400"/>
        </a:p>
      </dgm:t>
    </dgm:pt>
    <dgm:pt modelId="{A00539D2-657A-4813-AB24-9EC5B68943FA}" type="sibTrans" cxnId="{7438A21B-84EC-41E8-9A5A-E4B3A2B36C9B}">
      <dgm:prSet/>
      <dgm:spPr/>
      <dgm:t>
        <a:bodyPr/>
        <a:lstStyle/>
        <a:p>
          <a:endParaRPr lang="en-US" sz="1400"/>
        </a:p>
      </dgm:t>
    </dgm:pt>
    <dgm:pt modelId="{00FBA471-656E-4B16-B5E2-8EEAC9043AEF}">
      <dgm:prSet custT="1"/>
      <dgm:spPr/>
      <dgm:t>
        <a:bodyPr/>
        <a:lstStyle/>
        <a:p>
          <a:r>
            <a:rPr lang="id-ID" sz="1400" dirty="0"/>
            <a:t>Implementasi</a:t>
          </a:r>
          <a:endParaRPr lang="en-US" sz="1400" dirty="0"/>
        </a:p>
      </dgm:t>
    </dgm:pt>
    <dgm:pt modelId="{6716A5B7-08E7-408A-8C4C-8F0FD45B0ED5}" type="parTrans" cxnId="{E911815B-6D5E-4012-8923-F9FD3DBDDA56}">
      <dgm:prSet/>
      <dgm:spPr/>
      <dgm:t>
        <a:bodyPr/>
        <a:lstStyle/>
        <a:p>
          <a:endParaRPr lang="id-ID"/>
        </a:p>
      </dgm:t>
    </dgm:pt>
    <dgm:pt modelId="{266B65D3-F694-4A26-92DC-F7850AB08339}" type="sibTrans" cxnId="{E911815B-6D5E-4012-8923-F9FD3DBDDA56}">
      <dgm:prSet/>
      <dgm:spPr/>
      <dgm:t>
        <a:bodyPr/>
        <a:lstStyle/>
        <a:p>
          <a:endParaRPr lang="id-ID"/>
        </a:p>
      </dgm:t>
    </dgm:pt>
    <dgm:pt modelId="{3267CAA7-0717-4FBC-8B21-1EC4BAB40DD5}">
      <dgm:prSet custT="1"/>
      <dgm:spPr/>
      <dgm:t>
        <a:bodyPr/>
        <a:lstStyle/>
        <a:p>
          <a:r>
            <a:rPr lang="id-ID" sz="1400" dirty="0"/>
            <a:t>Struktur Organisasi Eksisting</a:t>
          </a:r>
          <a:endParaRPr lang="en-US" sz="1400" dirty="0"/>
        </a:p>
      </dgm:t>
    </dgm:pt>
    <dgm:pt modelId="{6AF8003B-F613-4AFB-AE63-2DB7B02EA766}" type="parTrans" cxnId="{4365F44F-ADC2-4C08-9F40-5C64D2D0AA78}">
      <dgm:prSet/>
      <dgm:spPr/>
      <dgm:t>
        <a:bodyPr/>
        <a:lstStyle/>
        <a:p>
          <a:endParaRPr lang="id-ID"/>
        </a:p>
      </dgm:t>
    </dgm:pt>
    <dgm:pt modelId="{2FA40466-1318-4379-9BBC-2566AE3515F8}" type="sibTrans" cxnId="{4365F44F-ADC2-4C08-9F40-5C64D2D0AA78}">
      <dgm:prSet/>
      <dgm:spPr/>
      <dgm:t>
        <a:bodyPr/>
        <a:lstStyle/>
        <a:p>
          <a:endParaRPr lang="id-ID"/>
        </a:p>
      </dgm:t>
    </dgm:pt>
    <dgm:pt modelId="{1FCB37AA-4676-4F74-8EA6-E5627E9346F3}" type="pres">
      <dgm:prSet presAssocID="{EFEE2E1E-D5C7-4745-9819-7A6B9643C688}" presName="Name0" presStyleCnt="0">
        <dgm:presLayoutVars>
          <dgm:dir/>
          <dgm:animLvl val="lvl"/>
          <dgm:resizeHandles/>
        </dgm:presLayoutVars>
      </dgm:prSet>
      <dgm:spPr/>
    </dgm:pt>
    <dgm:pt modelId="{39092B1A-4983-4646-BF0D-69B5C692A699}" type="pres">
      <dgm:prSet presAssocID="{61B93AC1-5199-4D4C-8A36-D92296614784}" presName="linNode" presStyleCnt="0"/>
      <dgm:spPr/>
    </dgm:pt>
    <dgm:pt modelId="{2324665A-A791-4D27-BDF7-94EF69B3366F}" type="pres">
      <dgm:prSet presAssocID="{61B93AC1-5199-4D4C-8A36-D92296614784}" presName="parentShp" presStyleLbl="node1" presStyleIdx="0" presStyleCnt="5">
        <dgm:presLayoutVars>
          <dgm:bulletEnabled val="1"/>
        </dgm:presLayoutVars>
      </dgm:prSet>
      <dgm:spPr/>
    </dgm:pt>
    <dgm:pt modelId="{EE2FCCB7-B317-4B80-AA90-C4E009885B1E}" type="pres">
      <dgm:prSet presAssocID="{61B93AC1-5199-4D4C-8A36-D92296614784}" presName="childShp" presStyleLbl="bgAccFollowNode1" presStyleIdx="0" presStyleCnt="5">
        <dgm:presLayoutVars>
          <dgm:bulletEnabled val="1"/>
        </dgm:presLayoutVars>
      </dgm:prSet>
      <dgm:spPr/>
    </dgm:pt>
    <dgm:pt modelId="{0A2323FF-DBB4-4BFB-BE63-41CD4D6CD7E2}" type="pres">
      <dgm:prSet presAssocID="{6B200A9D-2F06-473B-B560-AFEB52F838A0}" presName="spacing" presStyleCnt="0"/>
      <dgm:spPr/>
    </dgm:pt>
    <dgm:pt modelId="{62FCE438-E3F7-4D6A-B0A7-14CE86BDB546}" type="pres">
      <dgm:prSet presAssocID="{17A8B66F-AF90-491F-ACDB-6627866D7DD1}" presName="linNode" presStyleCnt="0"/>
      <dgm:spPr/>
    </dgm:pt>
    <dgm:pt modelId="{D6ADD54C-8A22-4CB6-AD9B-EE8A62D7E80F}" type="pres">
      <dgm:prSet presAssocID="{17A8B66F-AF90-491F-ACDB-6627866D7DD1}" presName="parentShp" presStyleLbl="node1" presStyleIdx="1" presStyleCnt="5">
        <dgm:presLayoutVars>
          <dgm:bulletEnabled val="1"/>
        </dgm:presLayoutVars>
      </dgm:prSet>
      <dgm:spPr/>
    </dgm:pt>
    <dgm:pt modelId="{221F627E-F68C-4307-ADD9-3AB741DE6AAB}" type="pres">
      <dgm:prSet presAssocID="{17A8B66F-AF90-491F-ACDB-6627866D7DD1}" presName="childShp" presStyleLbl="bgAccFollowNode1" presStyleIdx="1" presStyleCnt="5">
        <dgm:presLayoutVars>
          <dgm:bulletEnabled val="1"/>
        </dgm:presLayoutVars>
      </dgm:prSet>
      <dgm:spPr/>
    </dgm:pt>
    <dgm:pt modelId="{3180535C-BB0F-429E-831D-D7668593079E}" type="pres">
      <dgm:prSet presAssocID="{054F58BB-F9CD-4CCF-A28A-4E6275F97146}" presName="spacing" presStyleCnt="0"/>
      <dgm:spPr/>
    </dgm:pt>
    <dgm:pt modelId="{93DC5BB3-9AA5-4130-A66C-74214A089CBE}" type="pres">
      <dgm:prSet presAssocID="{E8AF1764-6B66-49C9-9550-E47A5577540C}" presName="linNode" presStyleCnt="0"/>
      <dgm:spPr/>
    </dgm:pt>
    <dgm:pt modelId="{5359556B-5BA1-48C9-A5E6-2C28E6AE600B}" type="pres">
      <dgm:prSet presAssocID="{E8AF1764-6B66-49C9-9550-E47A5577540C}" presName="parentShp" presStyleLbl="node1" presStyleIdx="2" presStyleCnt="5">
        <dgm:presLayoutVars>
          <dgm:bulletEnabled val="1"/>
        </dgm:presLayoutVars>
      </dgm:prSet>
      <dgm:spPr/>
    </dgm:pt>
    <dgm:pt modelId="{59D6FE3E-DC99-439F-97E3-93F4D6E86089}" type="pres">
      <dgm:prSet presAssocID="{E8AF1764-6B66-49C9-9550-E47A5577540C}" presName="childShp" presStyleLbl="bgAccFollowNode1" presStyleIdx="2" presStyleCnt="5">
        <dgm:presLayoutVars>
          <dgm:bulletEnabled val="1"/>
        </dgm:presLayoutVars>
      </dgm:prSet>
      <dgm:spPr/>
    </dgm:pt>
    <dgm:pt modelId="{222B753C-34A0-446D-86A2-B31C402983A0}" type="pres">
      <dgm:prSet presAssocID="{3C21AED9-2135-4BDC-BA0D-31BA7A77AD92}" presName="spacing" presStyleCnt="0"/>
      <dgm:spPr/>
    </dgm:pt>
    <dgm:pt modelId="{CC0DCEB5-A455-42F9-9CB7-487E5B12766A}" type="pres">
      <dgm:prSet presAssocID="{034140F7-C693-4521-90A2-32D785BE16B3}" presName="linNode" presStyleCnt="0"/>
      <dgm:spPr/>
    </dgm:pt>
    <dgm:pt modelId="{B9A0F273-7D5C-4EF8-BC30-0F7350F2E641}" type="pres">
      <dgm:prSet presAssocID="{034140F7-C693-4521-90A2-32D785BE16B3}" presName="parentShp" presStyleLbl="node1" presStyleIdx="3" presStyleCnt="5">
        <dgm:presLayoutVars>
          <dgm:bulletEnabled val="1"/>
        </dgm:presLayoutVars>
      </dgm:prSet>
      <dgm:spPr/>
    </dgm:pt>
    <dgm:pt modelId="{8059B1C3-A96A-438F-AEB3-DE0D7AEA7B3E}" type="pres">
      <dgm:prSet presAssocID="{034140F7-C693-4521-90A2-32D785BE16B3}" presName="childShp" presStyleLbl="bgAccFollowNode1" presStyleIdx="3" presStyleCnt="5">
        <dgm:presLayoutVars>
          <dgm:bulletEnabled val="1"/>
        </dgm:presLayoutVars>
      </dgm:prSet>
      <dgm:spPr/>
    </dgm:pt>
    <dgm:pt modelId="{98CFE19D-6D68-410E-AA6B-725933114E06}" type="pres">
      <dgm:prSet presAssocID="{7FCC2E6C-00A5-4A62-AEF6-D57CA8A01381}" presName="spacing" presStyleCnt="0"/>
      <dgm:spPr/>
    </dgm:pt>
    <dgm:pt modelId="{1B6B367C-3CBA-40D2-99A7-0EA4246F3428}" type="pres">
      <dgm:prSet presAssocID="{9378FD5B-AAE8-403A-8292-B1CA2FDFF6D6}" presName="linNode" presStyleCnt="0"/>
      <dgm:spPr/>
    </dgm:pt>
    <dgm:pt modelId="{D8BE9F45-225C-40F8-88A0-090F0F5F98E4}" type="pres">
      <dgm:prSet presAssocID="{9378FD5B-AAE8-403A-8292-B1CA2FDFF6D6}" presName="parentShp" presStyleLbl="node1" presStyleIdx="4" presStyleCnt="5">
        <dgm:presLayoutVars>
          <dgm:bulletEnabled val="1"/>
        </dgm:presLayoutVars>
      </dgm:prSet>
      <dgm:spPr/>
    </dgm:pt>
    <dgm:pt modelId="{182A1016-5DEB-4903-87DE-AD85F26C6D93}" type="pres">
      <dgm:prSet presAssocID="{9378FD5B-AAE8-403A-8292-B1CA2FDFF6D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7B0CA02-54E3-4B5F-B14F-F930D4788ECD}" type="presOf" srcId="{3267CAA7-0717-4FBC-8B21-1EC4BAB40DD5}" destId="{221F627E-F68C-4307-ADD9-3AB741DE6AAB}" srcOrd="0" destOrd="2" presId="urn:microsoft.com/office/officeart/2005/8/layout/vList6"/>
    <dgm:cxn modelId="{DAAF8207-D093-4037-807F-811BA924CCB7}" type="presOf" srcId="{AF6BCBA8-B9F7-4F82-B0A4-0D24EBB7BFC2}" destId="{8059B1C3-A96A-438F-AEB3-DE0D7AEA7B3E}" srcOrd="0" destOrd="0" presId="urn:microsoft.com/office/officeart/2005/8/layout/vList6"/>
    <dgm:cxn modelId="{8C18F308-2E6A-4B4C-8260-378DA6B2645E}" type="presOf" srcId="{EFEE2E1E-D5C7-4745-9819-7A6B9643C688}" destId="{1FCB37AA-4676-4F74-8EA6-E5627E9346F3}" srcOrd="0" destOrd="0" presId="urn:microsoft.com/office/officeart/2005/8/layout/vList6"/>
    <dgm:cxn modelId="{585CD70F-C997-480E-B4B4-333B8404E97B}" srcId="{E8AF1764-6B66-49C9-9550-E47A5577540C}" destId="{F6ECBBA8-8FFA-4E19-8778-E5C36D103E53}" srcOrd="1" destOrd="0" parTransId="{EA2ED72B-1FB8-42B7-A1EE-E2DE93E215DC}" sibTransId="{B8FC328A-1A0E-4759-BE91-AB5EF95B8D96}"/>
    <dgm:cxn modelId="{E860641A-FDDD-403A-BA39-199F4E928EA4}" type="presOf" srcId="{F6ECBBA8-8FFA-4E19-8778-E5C36D103E53}" destId="{59D6FE3E-DC99-439F-97E3-93F4D6E86089}" srcOrd="0" destOrd="1" presId="urn:microsoft.com/office/officeart/2005/8/layout/vList6"/>
    <dgm:cxn modelId="{7438A21B-84EC-41E8-9A5A-E4B3A2B36C9B}" srcId="{E8AF1764-6B66-49C9-9550-E47A5577540C}" destId="{A9B3A93B-8F41-4BD1-8FD0-42A25A842DEE}" srcOrd="0" destOrd="0" parTransId="{FF8B6083-B47F-449D-B0C1-51F3A533EFB1}" sibTransId="{A00539D2-657A-4813-AB24-9EC5B68943FA}"/>
    <dgm:cxn modelId="{BCC7EE1F-C801-499E-A2D0-ED828D09A2DD}" srcId="{EFEE2E1E-D5C7-4745-9819-7A6B9643C688}" destId="{17A8B66F-AF90-491F-ACDB-6627866D7DD1}" srcOrd="1" destOrd="0" parTransId="{D1F6FC7B-C6C1-4249-87F9-FF12E0DF33C2}" sibTransId="{054F58BB-F9CD-4CCF-A28A-4E6275F97146}"/>
    <dgm:cxn modelId="{9E056322-CCD3-445C-A2EF-6724AB8CC80C}" srcId="{17A8B66F-AF90-491F-ACDB-6627866D7DD1}" destId="{C27897A4-9D63-4D5F-A97A-A041464ACAF2}" srcOrd="1" destOrd="0" parTransId="{C7D3D467-6F95-435D-BECF-F85BA01B403E}" sibTransId="{B8BC3608-43BB-4444-9993-AEC8FAD5B20E}"/>
    <dgm:cxn modelId="{EE23A82D-7E8F-4759-ABBB-78E844ACE57B}" type="presOf" srcId="{17A8B66F-AF90-491F-ACDB-6627866D7DD1}" destId="{D6ADD54C-8A22-4CB6-AD9B-EE8A62D7E80F}" srcOrd="0" destOrd="0" presId="urn:microsoft.com/office/officeart/2005/8/layout/vList6"/>
    <dgm:cxn modelId="{58581E35-77F2-49B7-85D1-D62E15CD569C}" srcId="{EFEE2E1E-D5C7-4745-9819-7A6B9643C688}" destId="{9378FD5B-AAE8-403A-8292-B1CA2FDFF6D6}" srcOrd="4" destOrd="0" parTransId="{431778CC-607E-460D-B299-80E753911F71}" sibTransId="{43C28AE8-2BFB-45D0-AE87-C8B640A3754E}"/>
    <dgm:cxn modelId="{FF093636-7F07-479D-A8D3-F36694E73A98}" srcId="{EFEE2E1E-D5C7-4745-9819-7A6B9643C688}" destId="{E8AF1764-6B66-49C9-9550-E47A5577540C}" srcOrd="2" destOrd="0" parTransId="{2F47EB2C-A0E3-454F-AFC6-F476E29481BC}" sibTransId="{3C21AED9-2135-4BDC-BA0D-31BA7A77AD92}"/>
    <dgm:cxn modelId="{B7D13739-235A-4E65-B61F-AF66847C3572}" srcId="{034140F7-C693-4521-90A2-32D785BE16B3}" destId="{AF6BCBA8-B9F7-4F82-B0A4-0D24EBB7BFC2}" srcOrd="0" destOrd="0" parTransId="{FC733BFA-EFE7-4AD1-AEB7-7EF27735CEED}" sibTransId="{76A9CAB9-E981-42D1-90AD-54929AB07446}"/>
    <dgm:cxn modelId="{85511847-0377-4905-964A-3A693D714EBD}" type="presOf" srcId="{446CC16A-B340-4091-83A6-FE03F36E7C1A}" destId="{EE2FCCB7-B317-4B80-AA90-C4E009885B1E}" srcOrd="0" destOrd="1" presId="urn:microsoft.com/office/officeart/2005/8/layout/vList6"/>
    <dgm:cxn modelId="{ECDF4B48-EB75-4AAE-AF21-AF2699C728A9}" type="presOf" srcId="{E8AF1764-6B66-49C9-9550-E47A5577540C}" destId="{5359556B-5BA1-48C9-A5E6-2C28E6AE600B}" srcOrd="0" destOrd="0" presId="urn:microsoft.com/office/officeart/2005/8/layout/vList6"/>
    <dgm:cxn modelId="{4365F44F-ADC2-4C08-9F40-5C64D2D0AA78}" srcId="{17A8B66F-AF90-491F-ACDB-6627866D7DD1}" destId="{3267CAA7-0717-4FBC-8B21-1EC4BAB40DD5}" srcOrd="2" destOrd="0" parTransId="{6AF8003B-F613-4AFB-AE63-2DB7B02EA766}" sibTransId="{2FA40466-1318-4379-9BBC-2566AE3515F8}"/>
    <dgm:cxn modelId="{9E86E550-8A8A-4007-AF3C-870EAE5D0FA8}" type="presOf" srcId="{034140F7-C693-4521-90A2-32D785BE16B3}" destId="{B9A0F273-7D5C-4EF8-BC30-0F7350F2E641}" srcOrd="0" destOrd="0" presId="urn:microsoft.com/office/officeart/2005/8/layout/vList6"/>
    <dgm:cxn modelId="{1200F154-FCEA-449A-B405-106EB041AABE}" srcId="{61B93AC1-5199-4D4C-8A36-D92296614784}" destId="{446CC16A-B340-4091-83A6-FE03F36E7C1A}" srcOrd="1" destOrd="0" parTransId="{39A8587B-243E-438C-961A-F2AD2305A1DC}" sibTransId="{5065F3C6-9B35-4068-AA1D-534D77F27A98}"/>
    <dgm:cxn modelId="{1DCA135A-C579-49DB-B62A-8D405857F2F0}" srcId="{9378FD5B-AAE8-403A-8292-B1CA2FDFF6D6}" destId="{1A5B60CA-C018-4B60-9E55-A6D513F1D974}" srcOrd="2" destOrd="0" parTransId="{DF00BF7F-6FF5-4290-81C9-806C98BA78A1}" sibTransId="{1E8035F9-78E2-4D34-845D-0204FF259708}"/>
    <dgm:cxn modelId="{E911815B-6D5E-4012-8923-F9FD3DBDDA56}" srcId="{9378FD5B-AAE8-403A-8292-B1CA2FDFF6D6}" destId="{00FBA471-656E-4B16-B5E2-8EEAC9043AEF}" srcOrd="0" destOrd="0" parTransId="{6716A5B7-08E7-408A-8C4C-8F0FD45B0ED5}" sibTransId="{266B65D3-F694-4A26-92DC-F7850AB08339}"/>
    <dgm:cxn modelId="{8BFC578A-C2B5-48EF-A3B0-7B7214416A28}" type="presOf" srcId="{1A5B60CA-C018-4B60-9E55-A6D513F1D974}" destId="{182A1016-5DEB-4903-87DE-AD85F26C6D93}" srcOrd="0" destOrd="2" presId="urn:microsoft.com/office/officeart/2005/8/layout/vList6"/>
    <dgm:cxn modelId="{13D1BE96-5F70-4254-B466-537F6FDE7565}" srcId="{9378FD5B-AAE8-403A-8292-B1CA2FDFF6D6}" destId="{22DF132A-AA78-40B5-9AB9-0EDA05FB5E92}" srcOrd="1" destOrd="0" parTransId="{707CB49E-7E68-44F0-A30E-543B7684CFE0}" sibTransId="{91DE15A4-001D-4F4D-B96B-BC1546C6EA53}"/>
    <dgm:cxn modelId="{4EA84898-89B2-4B5D-AC1E-6A02A68D3F31}" type="presOf" srcId="{00FBA471-656E-4B16-B5E2-8EEAC9043AEF}" destId="{182A1016-5DEB-4903-87DE-AD85F26C6D93}" srcOrd="0" destOrd="0" presId="urn:microsoft.com/office/officeart/2005/8/layout/vList6"/>
    <dgm:cxn modelId="{1004B7B1-7817-4B70-86A8-AA1CB541F8EA}" type="presOf" srcId="{61B93AC1-5199-4D4C-8A36-D92296614784}" destId="{2324665A-A791-4D27-BDF7-94EF69B3366F}" srcOrd="0" destOrd="0" presId="urn:microsoft.com/office/officeart/2005/8/layout/vList6"/>
    <dgm:cxn modelId="{04DA8DB8-BEFB-45E4-A31D-178183B60112}" type="presOf" srcId="{A9B3A93B-8F41-4BD1-8FD0-42A25A842DEE}" destId="{59D6FE3E-DC99-439F-97E3-93F4D6E86089}" srcOrd="0" destOrd="0" presId="urn:microsoft.com/office/officeart/2005/8/layout/vList6"/>
    <dgm:cxn modelId="{5A2CA4BC-F35B-4233-8961-CC0F32C2387D}" srcId="{17A8B66F-AF90-491F-ACDB-6627866D7DD1}" destId="{B3ECE5A4-3666-48AA-B513-6D6269525EE8}" srcOrd="0" destOrd="0" parTransId="{60918E3F-8B8F-4DE0-BD21-334C837B0C19}" sibTransId="{6884C05F-2429-4FD1-84F9-1F02963468DD}"/>
    <dgm:cxn modelId="{4EC56CBD-19BD-4975-A55C-3C181AE2C743}" type="presOf" srcId="{9378FD5B-AAE8-403A-8292-B1CA2FDFF6D6}" destId="{D8BE9F45-225C-40F8-88A0-090F0F5F98E4}" srcOrd="0" destOrd="0" presId="urn:microsoft.com/office/officeart/2005/8/layout/vList6"/>
    <dgm:cxn modelId="{4A20F2BE-D8D4-40BE-9C8C-86C8B58C4CBA}" srcId="{E8AF1764-6B66-49C9-9550-E47A5577540C}" destId="{268992EC-EE2D-45D8-A61E-7A1FD619C1EB}" srcOrd="2" destOrd="0" parTransId="{76002ADC-ED37-42C9-95DD-EE125AE1DC97}" sibTransId="{08276858-3297-4B6A-98AA-C81FA13458F7}"/>
    <dgm:cxn modelId="{74847DC6-5BC9-4E83-96EF-A2570EA44D31}" type="presOf" srcId="{268992EC-EE2D-45D8-A61E-7A1FD619C1EB}" destId="{59D6FE3E-DC99-439F-97E3-93F4D6E86089}" srcOrd="0" destOrd="2" presId="urn:microsoft.com/office/officeart/2005/8/layout/vList6"/>
    <dgm:cxn modelId="{FBF156CC-9533-433C-851F-9730220344C4}" type="presOf" srcId="{B3ECE5A4-3666-48AA-B513-6D6269525EE8}" destId="{221F627E-F68C-4307-ADD9-3AB741DE6AAB}" srcOrd="0" destOrd="0" presId="urn:microsoft.com/office/officeart/2005/8/layout/vList6"/>
    <dgm:cxn modelId="{771BBCD2-E281-4123-817E-FAD6F9F0C797}" type="presOf" srcId="{66E4C9FD-9564-44DD-B29F-2578BB98C4F8}" destId="{EE2FCCB7-B317-4B80-AA90-C4E009885B1E}" srcOrd="0" destOrd="0" presId="urn:microsoft.com/office/officeart/2005/8/layout/vList6"/>
    <dgm:cxn modelId="{680ADAD5-8A02-4927-85B1-B32ECCB98470}" type="presOf" srcId="{22DF132A-AA78-40B5-9AB9-0EDA05FB5E92}" destId="{182A1016-5DEB-4903-87DE-AD85F26C6D93}" srcOrd="0" destOrd="1" presId="urn:microsoft.com/office/officeart/2005/8/layout/vList6"/>
    <dgm:cxn modelId="{6BA8CADB-3BFF-4701-AA7D-218DC909446D}" srcId="{61B93AC1-5199-4D4C-8A36-D92296614784}" destId="{66E4C9FD-9564-44DD-B29F-2578BB98C4F8}" srcOrd="0" destOrd="0" parTransId="{4368F2DC-885A-43B5-BDF8-ADE4148F91C6}" sibTransId="{6F23B961-7310-4D6C-90B4-C7867EA53100}"/>
    <dgm:cxn modelId="{6C0578DC-3E37-4BC4-BC5C-89BD912BB030}" type="presOf" srcId="{C27897A4-9D63-4D5F-A97A-A041464ACAF2}" destId="{221F627E-F68C-4307-ADD9-3AB741DE6AAB}" srcOrd="0" destOrd="1" presId="urn:microsoft.com/office/officeart/2005/8/layout/vList6"/>
    <dgm:cxn modelId="{CD079CE6-6A73-4667-83C2-0FD90F55F896}" srcId="{EFEE2E1E-D5C7-4745-9819-7A6B9643C688}" destId="{034140F7-C693-4521-90A2-32D785BE16B3}" srcOrd="3" destOrd="0" parTransId="{1E312E31-7F0E-4AE2-A492-1EBAC99F1B6B}" sibTransId="{7FCC2E6C-00A5-4A62-AEF6-D57CA8A01381}"/>
    <dgm:cxn modelId="{B6F46FFA-A986-4AB0-B0AB-B93A337788A5}" srcId="{EFEE2E1E-D5C7-4745-9819-7A6B9643C688}" destId="{61B93AC1-5199-4D4C-8A36-D92296614784}" srcOrd="0" destOrd="0" parTransId="{44E65AA3-E25C-4ABC-9357-1D830220F6D1}" sibTransId="{6B200A9D-2F06-473B-B560-AFEB52F838A0}"/>
    <dgm:cxn modelId="{4C2F9696-2B90-4325-8CF6-BF663ADF38B9}" type="presParOf" srcId="{1FCB37AA-4676-4F74-8EA6-E5627E9346F3}" destId="{39092B1A-4983-4646-BF0D-69B5C692A699}" srcOrd="0" destOrd="0" presId="urn:microsoft.com/office/officeart/2005/8/layout/vList6"/>
    <dgm:cxn modelId="{604DE75E-5ADC-4617-9351-88F4E9D665A5}" type="presParOf" srcId="{39092B1A-4983-4646-BF0D-69B5C692A699}" destId="{2324665A-A791-4D27-BDF7-94EF69B3366F}" srcOrd="0" destOrd="0" presId="urn:microsoft.com/office/officeart/2005/8/layout/vList6"/>
    <dgm:cxn modelId="{30743B70-D013-4E73-8D90-C1F66FD773F1}" type="presParOf" srcId="{39092B1A-4983-4646-BF0D-69B5C692A699}" destId="{EE2FCCB7-B317-4B80-AA90-C4E009885B1E}" srcOrd="1" destOrd="0" presId="urn:microsoft.com/office/officeart/2005/8/layout/vList6"/>
    <dgm:cxn modelId="{4C78A202-9B24-4D6F-988B-386182BCD3C6}" type="presParOf" srcId="{1FCB37AA-4676-4F74-8EA6-E5627E9346F3}" destId="{0A2323FF-DBB4-4BFB-BE63-41CD4D6CD7E2}" srcOrd="1" destOrd="0" presId="urn:microsoft.com/office/officeart/2005/8/layout/vList6"/>
    <dgm:cxn modelId="{D1C4A86F-BEA7-4D6B-AB21-15A3B6C7376E}" type="presParOf" srcId="{1FCB37AA-4676-4F74-8EA6-E5627E9346F3}" destId="{62FCE438-E3F7-4D6A-B0A7-14CE86BDB546}" srcOrd="2" destOrd="0" presId="urn:microsoft.com/office/officeart/2005/8/layout/vList6"/>
    <dgm:cxn modelId="{80AC2D31-7BC6-4D87-9C30-8D3EC848A39E}" type="presParOf" srcId="{62FCE438-E3F7-4D6A-B0A7-14CE86BDB546}" destId="{D6ADD54C-8A22-4CB6-AD9B-EE8A62D7E80F}" srcOrd="0" destOrd="0" presId="urn:microsoft.com/office/officeart/2005/8/layout/vList6"/>
    <dgm:cxn modelId="{7AC39376-5128-40DF-9B6E-BF9A846BC75E}" type="presParOf" srcId="{62FCE438-E3F7-4D6A-B0A7-14CE86BDB546}" destId="{221F627E-F68C-4307-ADD9-3AB741DE6AAB}" srcOrd="1" destOrd="0" presId="urn:microsoft.com/office/officeart/2005/8/layout/vList6"/>
    <dgm:cxn modelId="{5AD08BA5-9B96-4743-89DE-6D3FEDA86E68}" type="presParOf" srcId="{1FCB37AA-4676-4F74-8EA6-E5627E9346F3}" destId="{3180535C-BB0F-429E-831D-D7668593079E}" srcOrd="3" destOrd="0" presId="urn:microsoft.com/office/officeart/2005/8/layout/vList6"/>
    <dgm:cxn modelId="{955DE120-43C9-4B6F-A3D9-6A7F11127038}" type="presParOf" srcId="{1FCB37AA-4676-4F74-8EA6-E5627E9346F3}" destId="{93DC5BB3-9AA5-4130-A66C-74214A089CBE}" srcOrd="4" destOrd="0" presId="urn:microsoft.com/office/officeart/2005/8/layout/vList6"/>
    <dgm:cxn modelId="{54277DFA-2B13-4F84-842E-8517375C74DF}" type="presParOf" srcId="{93DC5BB3-9AA5-4130-A66C-74214A089CBE}" destId="{5359556B-5BA1-48C9-A5E6-2C28E6AE600B}" srcOrd="0" destOrd="0" presId="urn:microsoft.com/office/officeart/2005/8/layout/vList6"/>
    <dgm:cxn modelId="{686BA662-DE51-46E8-91A6-99DCB765D610}" type="presParOf" srcId="{93DC5BB3-9AA5-4130-A66C-74214A089CBE}" destId="{59D6FE3E-DC99-439F-97E3-93F4D6E86089}" srcOrd="1" destOrd="0" presId="urn:microsoft.com/office/officeart/2005/8/layout/vList6"/>
    <dgm:cxn modelId="{B1EE3521-223C-424A-8175-5772AF8DEE6F}" type="presParOf" srcId="{1FCB37AA-4676-4F74-8EA6-E5627E9346F3}" destId="{222B753C-34A0-446D-86A2-B31C402983A0}" srcOrd="5" destOrd="0" presId="urn:microsoft.com/office/officeart/2005/8/layout/vList6"/>
    <dgm:cxn modelId="{66EBB258-3768-443D-959D-C7128EB1FFA3}" type="presParOf" srcId="{1FCB37AA-4676-4F74-8EA6-E5627E9346F3}" destId="{CC0DCEB5-A455-42F9-9CB7-487E5B12766A}" srcOrd="6" destOrd="0" presId="urn:microsoft.com/office/officeart/2005/8/layout/vList6"/>
    <dgm:cxn modelId="{777BFC36-3456-4EF2-82D7-7529DC89F6E0}" type="presParOf" srcId="{CC0DCEB5-A455-42F9-9CB7-487E5B12766A}" destId="{B9A0F273-7D5C-4EF8-BC30-0F7350F2E641}" srcOrd="0" destOrd="0" presId="urn:microsoft.com/office/officeart/2005/8/layout/vList6"/>
    <dgm:cxn modelId="{62B6B80D-B1E5-4EA7-AAF3-AFCFDDCE1154}" type="presParOf" srcId="{CC0DCEB5-A455-42F9-9CB7-487E5B12766A}" destId="{8059B1C3-A96A-438F-AEB3-DE0D7AEA7B3E}" srcOrd="1" destOrd="0" presId="urn:microsoft.com/office/officeart/2005/8/layout/vList6"/>
    <dgm:cxn modelId="{33D1C207-E8E0-42BA-8371-4ECED97C35AC}" type="presParOf" srcId="{1FCB37AA-4676-4F74-8EA6-E5627E9346F3}" destId="{98CFE19D-6D68-410E-AA6B-725933114E06}" srcOrd="7" destOrd="0" presId="urn:microsoft.com/office/officeart/2005/8/layout/vList6"/>
    <dgm:cxn modelId="{BDCC0B7A-3D58-4B91-A18F-95C5A789D7A6}" type="presParOf" srcId="{1FCB37AA-4676-4F74-8EA6-E5627E9346F3}" destId="{1B6B367C-3CBA-40D2-99A7-0EA4246F3428}" srcOrd="8" destOrd="0" presId="urn:microsoft.com/office/officeart/2005/8/layout/vList6"/>
    <dgm:cxn modelId="{9D706EA9-1381-4907-9D13-3ACE05C9D22A}" type="presParOf" srcId="{1B6B367C-3CBA-40D2-99A7-0EA4246F3428}" destId="{D8BE9F45-225C-40F8-88A0-090F0F5F98E4}" srcOrd="0" destOrd="0" presId="urn:microsoft.com/office/officeart/2005/8/layout/vList6"/>
    <dgm:cxn modelId="{79265492-09DE-4735-B3C6-69A5406C9DA5}" type="presParOf" srcId="{1B6B367C-3CBA-40D2-99A7-0EA4246F3428}" destId="{182A1016-5DEB-4903-87DE-AD85F26C6D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18983-1E6D-4219-8664-9F5BF641129C}" type="doc">
      <dgm:prSet loTypeId="urn:microsoft.com/office/officeart/2005/8/layout/pyramid2" loCatId="pyramid" qsTypeId="urn:microsoft.com/office/officeart/2005/8/quickstyle/simple3" qsCatId="simple" csTypeId="urn:microsoft.com/office/officeart/2005/8/colors/colorful4" csCatId="colorful" phldr="1"/>
      <dgm:spPr/>
    </dgm:pt>
    <dgm:pt modelId="{C9321A16-6A68-48CE-B823-78A54F510C34}">
      <dgm:prSet phldrT="[Text]"/>
      <dgm:spPr/>
      <dgm:t>
        <a:bodyPr/>
        <a:lstStyle/>
        <a:p>
          <a:r>
            <a:rPr lang="en-US" dirty="0"/>
            <a:t>Tujuan Organisasi</a:t>
          </a:r>
        </a:p>
      </dgm:t>
    </dgm:pt>
    <dgm:pt modelId="{C2C0AB1F-CA69-4881-91A7-96C966685D14}" type="parTrans" cxnId="{34B3FDA2-46AB-4033-842F-F31686B2B3C0}">
      <dgm:prSet/>
      <dgm:spPr/>
      <dgm:t>
        <a:bodyPr/>
        <a:lstStyle/>
        <a:p>
          <a:endParaRPr lang="en-US"/>
        </a:p>
      </dgm:t>
    </dgm:pt>
    <dgm:pt modelId="{390F7D34-0E86-4CF2-8676-C0B1C046F05B}" type="sibTrans" cxnId="{34B3FDA2-46AB-4033-842F-F31686B2B3C0}">
      <dgm:prSet/>
      <dgm:spPr/>
      <dgm:t>
        <a:bodyPr/>
        <a:lstStyle/>
        <a:p>
          <a:endParaRPr lang="en-US"/>
        </a:p>
      </dgm:t>
    </dgm:pt>
    <dgm:pt modelId="{581708FA-3D3B-443C-A4E1-D0349786D132}">
      <dgm:prSet phldrT="[Text]"/>
      <dgm:spPr/>
      <dgm:t>
        <a:bodyPr/>
        <a:lstStyle/>
        <a:p>
          <a:r>
            <a:rPr lang="en-US" dirty="0"/>
            <a:t>Tujuan TI</a:t>
          </a:r>
        </a:p>
      </dgm:t>
    </dgm:pt>
    <dgm:pt modelId="{03982A2A-3092-4DD8-8F6E-C426515DEF4F}" type="parTrans" cxnId="{3F2F32DE-6623-4D61-B970-37FF306902FB}">
      <dgm:prSet/>
      <dgm:spPr/>
      <dgm:t>
        <a:bodyPr/>
        <a:lstStyle/>
        <a:p>
          <a:endParaRPr lang="en-US"/>
        </a:p>
      </dgm:t>
    </dgm:pt>
    <dgm:pt modelId="{3CDDAC14-EB23-485E-BABB-D07BE51D4869}" type="sibTrans" cxnId="{3F2F32DE-6623-4D61-B970-37FF306902FB}">
      <dgm:prSet/>
      <dgm:spPr/>
      <dgm:t>
        <a:bodyPr/>
        <a:lstStyle/>
        <a:p>
          <a:endParaRPr lang="en-US"/>
        </a:p>
      </dgm:t>
    </dgm:pt>
    <dgm:pt modelId="{40C8B2A5-2EFD-4477-B3C0-63B90099C0E2}">
      <dgm:prSet phldrT="[Text]"/>
      <dgm:spPr/>
      <dgm:t>
        <a:bodyPr/>
        <a:lstStyle/>
        <a:p>
          <a:r>
            <a:rPr lang="en-US" dirty="0"/>
            <a:t>Tujuan Proses TI</a:t>
          </a:r>
        </a:p>
      </dgm:t>
    </dgm:pt>
    <dgm:pt modelId="{6A87D3D5-DDE2-454A-B7BE-FEED8AD6B36E}" type="parTrans" cxnId="{6DA62E69-A9B0-4283-898B-0D55335557ED}">
      <dgm:prSet/>
      <dgm:spPr/>
      <dgm:t>
        <a:bodyPr/>
        <a:lstStyle/>
        <a:p>
          <a:endParaRPr lang="en-US"/>
        </a:p>
      </dgm:t>
    </dgm:pt>
    <dgm:pt modelId="{E76E6FBA-C773-4E8B-B183-6CD38DA04ACD}" type="sibTrans" cxnId="{6DA62E69-A9B0-4283-898B-0D55335557ED}">
      <dgm:prSet/>
      <dgm:spPr/>
      <dgm:t>
        <a:bodyPr/>
        <a:lstStyle/>
        <a:p>
          <a:endParaRPr lang="en-US"/>
        </a:p>
      </dgm:t>
    </dgm:pt>
    <dgm:pt modelId="{9FEB1A10-F101-491E-87A9-E88107BABB80}" type="pres">
      <dgm:prSet presAssocID="{44318983-1E6D-4219-8664-9F5BF641129C}" presName="compositeShape" presStyleCnt="0">
        <dgm:presLayoutVars>
          <dgm:dir/>
          <dgm:resizeHandles/>
        </dgm:presLayoutVars>
      </dgm:prSet>
      <dgm:spPr/>
    </dgm:pt>
    <dgm:pt modelId="{E56D13B1-59F4-4F79-A227-B86F11D2D62A}" type="pres">
      <dgm:prSet presAssocID="{44318983-1E6D-4219-8664-9F5BF641129C}" presName="pyramid" presStyleLbl="node1" presStyleIdx="0" presStyleCnt="1"/>
      <dgm:spPr/>
    </dgm:pt>
    <dgm:pt modelId="{839FB84F-9AEC-4B33-83E2-E2B0D353F755}" type="pres">
      <dgm:prSet presAssocID="{44318983-1E6D-4219-8664-9F5BF641129C}" presName="theList" presStyleCnt="0"/>
      <dgm:spPr/>
    </dgm:pt>
    <dgm:pt modelId="{8365A9D7-D436-4AD5-92ED-4BC348FED862}" type="pres">
      <dgm:prSet presAssocID="{C9321A16-6A68-48CE-B823-78A54F510C34}" presName="aNode" presStyleLbl="fgAcc1" presStyleIdx="0" presStyleCnt="3">
        <dgm:presLayoutVars>
          <dgm:bulletEnabled val="1"/>
        </dgm:presLayoutVars>
      </dgm:prSet>
      <dgm:spPr/>
    </dgm:pt>
    <dgm:pt modelId="{38185996-EDB8-4A4E-AB55-1409F944959B}" type="pres">
      <dgm:prSet presAssocID="{C9321A16-6A68-48CE-B823-78A54F510C34}" presName="aSpace" presStyleCnt="0"/>
      <dgm:spPr/>
    </dgm:pt>
    <dgm:pt modelId="{6AA252DC-B915-4D05-B147-4985784E0603}" type="pres">
      <dgm:prSet presAssocID="{581708FA-3D3B-443C-A4E1-D0349786D132}" presName="aNode" presStyleLbl="fgAcc1" presStyleIdx="1" presStyleCnt="3">
        <dgm:presLayoutVars>
          <dgm:bulletEnabled val="1"/>
        </dgm:presLayoutVars>
      </dgm:prSet>
      <dgm:spPr/>
    </dgm:pt>
    <dgm:pt modelId="{370BBA9A-DB1A-4862-81F5-2DEA47EA2CAB}" type="pres">
      <dgm:prSet presAssocID="{581708FA-3D3B-443C-A4E1-D0349786D132}" presName="aSpace" presStyleCnt="0"/>
      <dgm:spPr/>
    </dgm:pt>
    <dgm:pt modelId="{5D8B8BEF-DA7F-4D97-9FA8-AC8830AF96E7}" type="pres">
      <dgm:prSet presAssocID="{40C8B2A5-2EFD-4477-B3C0-63B90099C0E2}" presName="aNode" presStyleLbl="fgAcc1" presStyleIdx="2" presStyleCnt="3">
        <dgm:presLayoutVars>
          <dgm:bulletEnabled val="1"/>
        </dgm:presLayoutVars>
      </dgm:prSet>
      <dgm:spPr/>
    </dgm:pt>
    <dgm:pt modelId="{75EF05CE-7266-4114-ABB3-BB0932F206F3}" type="pres">
      <dgm:prSet presAssocID="{40C8B2A5-2EFD-4477-B3C0-63B90099C0E2}" presName="aSpace" presStyleCnt="0"/>
      <dgm:spPr/>
    </dgm:pt>
  </dgm:ptLst>
  <dgm:cxnLst>
    <dgm:cxn modelId="{6DA62E69-A9B0-4283-898B-0D55335557ED}" srcId="{44318983-1E6D-4219-8664-9F5BF641129C}" destId="{40C8B2A5-2EFD-4477-B3C0-63B90099C0E2}" srcOrd="2" destOrd="0" parTransId="{6A87D3D5-DDE2-454A-B7BE-FEED8AD6B36E}" sibTransId="{E76E6FBA-C773-4E8B-B183-6CD38DA04ACD}"/>
    <dgm:cxn modelId="{664B076E-229D-48A7-AC59-AC13815DAD06}" type="presOf" srcId="{44318983-1E6D-4219-8664-9F5BF641129C}" destId="{9FEB1A10-F101-491E-87A9-E88107BABB80}" srcOrd="0" destOrd="0" presId="urn:microsoft.com/office/officeart/2005/8/layout/pyramid2"/>
    <dgm:cxn modelId="{9BB9E473-F34B-40A9-A387-D7AB8C92A486}" type="presOf" srcId="{581708FA-3D3B-443C-A4E1-D0349786D132}" destId="{6AA252DC-B915-4D05-B147-4985784E0603}" srcOrd="0" destOrd="0" presId="urn:microsoft.com/office/officeart/2005/8/layout/pyramid2"/>
    <dgm:cxn modelId="{34B3FDA2-46AB-4033-842F-F31686B2B3C0}" srcId="{44318983-1E6D-4219-8664-9F5BF641129C}" destId="{C9321A16-6A68-48CE-B823-78A54F510C34}" srcOrd="0" destOrd="0" parTransId="{C2C0AB1F-CA69-4881-91A7-96C966685D14}" sibTransId="{390F7D34-0E86-4CF2-8676-C0B1C046F05B}"/>
    <dgm:cxn modelId="{3F2F32DE-6623-4D61-B970-37FF306902FB}" srcId="{44318983-1E6D-4219-8664-9F5BF641129C}" destId="{581708FA-3D3B-443C-A4E1-D0349786D132}" srcOrd="1" destOrd="0" parTransId="{03982A2A-3092-4DD8-8F6E-C426515DEF4F}" sibTransId="{3CDDAC14-EB23-485E-BABB-D07BE51D4869}"/>
    <dgm:cxn modelId="{AAC52DE9-1CFF-44E4-8506-D216700AE03B}" type="presOf" srcId="{C9321A16-6A68-48CE-B823-78A54F510C34}" destId="{8365A9D7-D436-4AD5-92ED-4BC348FED862}" srcOrd="0" destOrd="0" presId="urn:microsoft.com/office/officeart/2005/8/layout/pyramid2"/>
    <dgm:cxn modelId="{E56E73E9-9273-43A9-8D4A-04353EE7B61D}" type="presOf" srcId="{40C8B2A5-2EFD-4477-B3C0-63B90099C0E2}" destId="{5D8B8BEF-DA7F-4D97-9FA8-AC8830AF96E7}" srcOrd="0" destOrd="0" presId="urn:microsoft.com/office/officeart/2005/8/layout/pyramid2"/>
    <dgm:cxn modelId="{769DBD87-28E2-42DC-9109-758648C13062}" type="presParOf" srcId="{9FEB1A10-F101-491E-87A9-E88107BABB80}" destId="{E56D13B1-59F4-4F79-A227-B86F11D2D62A}" srcOrd="0" destOrd="0" presId="urn:microsoft.com/office/officeart/2005/8/layout/pyramid2"/>
    <dgm:cxn modelId="{A27BE755-D79E-42CC-88D6-E9F57DA70AA6}" type="presParOf" srcId="{9FEB1A10-F101-491E-87A9-E88107BABB80}" destId="{839FB84F-9AEC-4B33-83E2-E2B0D353F755}" srcOrd="1" destOrd="0" presId="urn:microsoft.com/office/officeart/2005/8/layout/pyramid2"/>
    <dgm:cxn modelId="{78A33CD6-2982-4B55-BB75-E45C346BD1C7}" type="presParOf" srcId="{839FB84F-9AEC-4B33-83E2-E2B0D353F755}" destId="{8365A9D7-D436-4AD5-92ED-4BC348FED862}" srcOrd="0" destOrd="0" presId="urn:microsoft.com/office/officeart/2005/8/layout/pyramid2"/>
    <dgm:cxn modelId="{9896F29B-93CC-4ED0-B3B6-2CC69E6661AB}" type="presParOf" srcId="{839FB84F-9AEC-4B33-83E2-E2B0D353F755}" destId="{38185996-EDB8-4A4E-AB55-1409F944959B}" srcOrd="1" destOrd="0" presId="urn:microsoft.com/office/officeart/2005/8/layout/pyramid2"/>
    <dgm:cxn modelId="{9A954612-302B-49E7-B407-54F94D5AB969}" type="presParOf" srcId="{839FB84F-9AEC-4B33-83E2-E2B0D353F755}" destId="{6AA252DC-B915-4D05-B147-4985784E0603}" srcOrd="2" destOrd="0" presId="urn:microsoft.com/office/officeart/2005/8/layout/pyramid2"/>
    <dgm:cxn modelId="{13A418D1-1276-4581-BEF5-2526B94A9C24}" type="presParOf" srcId="{839FB84F-9AEC-4B33-83E2-E2B0D353F755}" destId="{370BBA9A-DB1A-4862-81F5-2DEA47EA2CAB}" srcOrd="3" destOrd="0" presId="urn:microsoft.com/office/officeart/2005/8/layout/pyramid2"/>
    <dgm:cxn modelId="{AF11B5B4-492F-48CF-B887-360390F5102F}" type="presParOf" srcId="{839FB84F-9AEC-4B33-83E2-E2B0D353F755}" destId="{5D8B8BEF-DA7F-4D97-9FA8-AC8830AF96E7}" srcOrd="4" destOrd="0" presId="urn:microsoft.com/office/officeart/2005/8/layout/pyramid2"/>
    <dgm:cxn modelId="{6ECB1CFA-D1E4-4A62-BF62-EC8165F3DBC8}" type="presParOf" srcId="{839FB84F-9AEC-4B33-83E2-E2B0D353F755}" destId="{75EF05CE-7266-4114-ABB3-BB0932F206F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C1333-3C01-4B46-82DA-786DCF72BAF3}" type="doc">
      <dgm:prSet loTypeId="urn:microsoft.com/office/officeart/2005/8/layout/equation2" loCatId="process" qsTypeId="urn:microsoft.com/office/officeart/2005/8/quickstyle/simple5" qsCatId="simple" csTypeId="urn:microsoft.com/office/officeart/2005/8/colors/colorful3" csCatId="colorful" phldr="1"/>
      <dgm:spPr/>
    </dgm:pt>
    <dgm:pt modelId="{4B698404-9DCA-4ADA-89F2-C61E0B43325C}">
      <dgm:prSet phldrT="[Text]"/>
      <dgm:spPr/>
      <dgm:t>
        <a:bodyPr/>
        <a:lstStyle/>
        <a:p>
          <a:r>
            <a:rPr lang="en-US" dirty="0"/>
            <a:t>2.79</a:t>
          </a:r>
        </a:p>
      </dgm:t>
    </dgm:pt>
    <dgm:pt modelId="{ACA56C98-B992-4B10-9DA0-25674A979BBF}" type="parTrans" cxnId="{6AF560C8-7EBC-4BC0-B7C5-DBEE48163861}">
      <dgm:prSet/>
      <dgm:spPr/>
      <dgm:t>
        <a:bodyPr/>
        <a:lstStyle/>
        <a:p>
          <a:endParaRPr lang="en-US"/>
        </a:p>
      </dgm:t>
    </dgm:pt>
    <dgm:pt modelId="{72449D82-9070-4918-BB72-060E774ABF37}" type="sibTrans" cxnId="{6AF560C8-7EBC-4BC0-B7C5-DBEE48163861}">
      <dgm:prSet/>
      <dgm:spPr/>
      <dgm:t>
        <a:bodyPr/>
        <a:lstStyle/>
        <a:p>
          <a:endParaRPr lang="en-US"/>
        </a:p>
      </dgm:t>
    </dgm:pt>
    <dgm:pt modelId="{542C3B10-DE10-416D-9713-0A53CAC57F5B}">
      <dgm:prSet phldrT="[Text]"/>
      <dgm:spPr/>
      <dgm:t>
        <a:bodyPr/>
        <a:lstStyle/>
        <a:p>
          <a:r>
            <a:rPr lang="en-US" dirty="0"/>
            <a:t>1.21</a:t>
          </a:r>
        </a:p>
      </dgm:t>
    </dgm:pt>
    <dgm:pt modelId="{702953F7-F700-421A-9C21-5D850F9758EF}" type="parTrans" cxnId="{B9C699F3-DF5E-43E5-AB7E-7D372618608A}">
      <dgm:prSet/>
      <dgm:spPr/>
      <dgm:t>
        <a:bodyPr/>
        <a:lstStyle/>
        <a:p>
          <a:endParaRPr lang="en-US"/>
        </a:p>
      </dgm:t>
    </dgm:pt>
    <dgm:pt modelId="{00F04C62-22E6-4472-BFB9-11BF6892F0D1}" type="sibTrans" cxnId="{B9C699F3-DF5E-43E5-AB7E-7D372618608A}">
      <dgm:prSet/>
      <dgm:spPr/>
      <dgm:t>
        <a:bodyPr/>
        <a:lstStyle/>
        <a:p>
          <a:endParaRPr lang="en-US"/>
        </a:p>
      </dgm:t>
    </dgm:pt>
    <dgm:pt modelId="{A33A5474-ED59-4604-B8FA-E32BCB92C0D8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182B7F92-A92B-4473-B519-4D1699846773}" type="parTrans" cxnId="{025DF04E-3AA1-453D-9EAA-EEE5B48E8C2F}">
      <dgm:prSet/>
      <dgm:spPr/>
      <dgm:t>
        <a:bodyPr/>
        <a:lstStyle/>
        <a:p>
          <a:endParaRPr lang="en-US"/>
        </a:p>
      </dgm:t>
    </dgm:pt>
    <dgm:pt modelId="{3B5FA0CF-315C-43EE-80F3-71F6F030743B}" type="sibTrans" cxnId="{025DF04E-3AA1-453D-9EAA-EEE5B48E8C2F}">
      <dgm:prSet/>
      <dgm:spPr/>
      <dgm:t>
        <a:bodyPr/>
        <a:lstStyle/>
        <a:p>
          <a:endParaRPr lang="en-US"/>
        </a:p>
      </dgm:t>
    </dgm:pt>
    <dgm:pt modelId="{FD4BCC0B-35AE-4622-88BB-DCCD4F87F60B}" type="pres">
      <dgm:prSet presAssocID="{EA2C1333-3C01-4B46-82DA-786DCF72BAF3}" presName="Name0" presStyleCnt="0">
        <dgm:presLayoutVars>
          <dgm:dir/>
          <dgm:resizeHandles val="exact"/>
        </dgm:presLayoutVars>
      </dgm:prSet>
      <dgm:spPr/>
    </dgm:pt>
    <dgm:pt modelId="{9B2763A9-E56E-40F6-817F-B3B79CC50798}" type="pres">
      <dgm:prSet presAssocID="{EA2C1333-3C01-4B46-82DA-786DCF72BAF3}" presName="vNodes" presStyleCnt="0"/>
      <dgm:spPr/>
    </dgm:pt>
    <dgm:pt modelId="{36661B23-B6D4-493E-955F-84CDFD9B5B04}" type="pres">
      <dgm:prSet presAssocID="{4B698404-9DCA-4ADA-89F2-C61E0B43325C}" presName="node" presStyleLbl="node1" presStyleIdx="0" presStyleCnt="3">
        <dgm:presLayoutVars>
          <dgm:bulletEnabled val="1"/>
        </dgm:presLayoutVars>
      </dgm:prSet>
      <dgm:spPr/>
    </dgm:pt>
    <dgm:pt modelId="{088B39DD-F153-4149-9AF0-BAE3536A90AC}" type="pres">
      <dgm:prSet presAssocID="{72449D82-9070-4918-BB72-060E774ABF37}" presName="spacerT" presStyleCnt="0"/>
      <dgm:spPr/>
    </dgm:pt>
    <dgm:pt modelId="{DD830762-6A49-4E58-9944-CB3F91F660E4}" type="pres">
      <dgm:prSet presAssocID="{72449D82-9070-4918-BB72-060E774ABF37}" presName="sibTrans" presStyleLbl="sibTrans2D1" presStyleIdx="0" presStyleCnt="2"/>
      <dgm:spPr/>
    </dgm:pt>
    <dgm:pt modelId="{5082A9EA-A065-45B4-9B1F-26B2D709E141}" type="pres">
      <dgm:prSet presAssocID="{72449D82-9070-4918-BB72-060E774ABF37}" presName="spacerB" presStyleCnt="0"/>
      <dgm:spPr/>
    </dgm:pt>
    <dgm:pt modelId="{5E09F438-DFA1-495A-8A03-0996071E0AA7}" type="pres">
      <dgm:prSet presAssocID="{542C3B10-DE10-416D-9713-0A53CAC57F5B}" presName="node" presStyleLbl="node1" presStyleIdx="1" presStyleCnt="3">
        <dgm:presLayoutVars>
          <dgm:bulletEnabled val="1"/>
        </dgm:presLayoutVars>
      </dgm:prSet>
      <dgm:spPr/>
    </dgm:pt>
    <dgm:pt modelId="{13341182-E56A-472C-9118-4A586BFFFBB1}" type="pres">
      <dgm:prSet presAssocID="{EA2C1333-3C01-4B46-82DA-786DCF72BAF3}" presName="sibTransLast" presStyleLbl="sibTrans2D1" presStyleIdx="1" presStyleCnt="2"/>
      <dgm:spPr/>
    </dgm:pt>
    <dgm:pt modelId="{0D2E7BAD-5B67-4159-AD11-345E28272E0B}" type="pres">
      <dgm:prSet presAssocID="{EA2C1333-3C01-4B46-82DA-786DCF72BAF3}" presName="connectorText" presStyleLbl="sibTrans2D1" presStyleIdx="1" presStyleCnt="2"/>
      <dgm:spPr/>
    </dgm:pt>
    <dgm:pt modelId="{49637796-9B93-4E3F-897C-455912CDA614}" type="pres">
      <dgm:prSet presAssocID="{EA2C1333-3C01-4B46-82DA-786DCF72BAF3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2DD1A43F-CC31-4975-B51A-13463EFAA8E7}" type="presOf" srcId="{00F04C62-22E6-4472-BFB9-11BF6892F0D1}" destId="{0D2E7BAD-5B67-4159-AD11-345E28272E0B}" srcOrd="1" destOrd="0" presId="urn:microsoft.com/office/officeart/2005/8/layout/equation2"/>
    <dgm:cxn modelId="{025DF04E-3AA1-453D-9EAA-EEE5B48E8C2F}" srcId="{EA2C1333-3C01-4B46-82DA-786DCF72BAF3}" destId="{A33A5474-ED59-4604-B8FA-E32BCB92C0D8}" srcOrd="2" destOrd="0" parTransId="{182B7F92-A92B-4473-B519-4D1699846773}" sibTransId="{3B5FA0CF-315C-43EE-80F3-71F6F030743B}"/>
    <dgm:cxn modelId="{9556AB5C-7982-4B4C-AC86-76023C6056E1}" type="presOf" srcId="{00F04C62-22E6-4472-BFB9-11BF6892F0D1}" destId="{13341182-E56A-472C-9118-4A586BFFFBB1}" srcOrd="0" destOrd="0" presId="urn:microsoft.com/office/officeart/2005/8/layout/equation2"/>
    <dgm:cxn modelId="{E633D36F-5DF9-4228-946A-6AA856EE03F7}" type="presOf" srcId="{EA2C1333-3C01-4B46-82DA-786DCF72BAF3}" destId="{FD4BCC0B-35AE-4622-88BB-DCCD4F87F60B}" srcOrd="0" destOrd="0" presId="urn:microsoft.com/office/officeart/2005/8/layout/equation2"/>
    <dgm:cxn modelId="{61F564A4-08E6-4113-8F4D-90903F92AC55}" type="presOf" srcId="{A33A5474-ED59-4604-B8FA-E32BCB92C0D8}" destId="{49637796-9B93-4E3F-897C-455912CDA614}" srcOrd="0" destOrd="0" presId="urn:microsoft.com/office/officeart/2005/8/layout/equation2"/>
    <dgm:cxn modelId="{6AF560C8-7EBC-4BC0-B7C5-DBEE48163861}" srcId="{EA2C1333-3C01-4B46-82DA-786DCF72BAF3}" destId="{4B698404-9DCA-4ADA-89F2-C61E0B43325C}" srcOrd="0" destOrd="0" parTransId="{ACA56C98-B992-4B10-9DA0-25674A979BBF}" sibTransId="{72449D82-9070-4918-BB72-060E774ABF37}"/>
    <dgm:cxn modelId="{FAC272D5-1E1D-4883-8D11-A070B9EC722A}" type="presOf" srcId="{542C3B10-DE10-416D-9713-0A53CAC57F5B}" destId="{5E09F438-DFA1-495A-8A03-0996071E0AA7}" srcOrd="0" destOrd="0" presId="urn:microsoft.com/office/officeart/2005/8/layout/equation2"/>
    <dgm:cxn modelId="{122574EE-69CC-432C-8EB4-9FDF44F997BE}" type="presOf" srcId="{4B698404-9DCA-4ADA-89F2-C61E0B43325C}" destId="{36661B23-B6D4-493E-955F-84CDFD9B5B04}" srcOrd="0" destOrd="0" presId="urn:microsoft.com/office/officeart/2005/8/layout/equation2"/>
    <dgm:cxn modelId="{B9C699F3-DF5E-43E5-AB7E-7D372618608A}" srcId="{EA2C1333-3C01-4B46-82DA-786DCF72BAF3}" destId="{542C3B10-DE10-416D-9713-0A53CAC57F5B}" srcOrd="1" destOrd="0" parTransId="{702953F7-F700-421A-9C21-5D850F9758EF}" sibTransId="{00F04C62-22E6-4472-BFB9-11BF6892F0D1}"/>
    <dgm:cxn modelId="{C0E891F4-7694-4BAA-9D18-921E90DAFAF0}" type="presOf" srcId="{72449D82-9070-4918-BB72-060E774ABF37}" destId="{DD830762-6A49-4E58-9944-CB3F91F660E4}" srcOrd="0" destOrd="0" presId="urn:microsoft.com/office/officeart/2005/8/layout/equation2"/>
    <dgm:cxn modelId="{0FC039A8-255D-44B5-A114-A64B46896D8A}" type="presParOf" srcId="{FD4BCC0B-35AE-4622-88BB-DCCD4F87F60B}" destId="{9B2763A9-E56E-40F6-817F-B3B79CC50798}" srcOrd="0" destOrd="0" presId="urn:microsoft.com/office/officeart/2005/8/layout/equation2"/>
    <dgm:cxn modelId="{5F8EC9E5-5E9C-4ADA-87D2-005409DA6172}" type="presParOf" srcId="{9B2763A9-E56E-40F6-817F-B3B79CC50798}" destId="{36661B23-B6D4-493E-955F-84CDFD9B5B04}" srcOrd="0" destOrd="0" presId="urn:microsoft.com/office/officeart/2005/8/layout/equation2"/>
    <dgm:cxn modelId="{93FB0E12-2F11-4577-AD38-2026C527BA4B}" type="presParOf" srcId="{9B2763A9-E56E-40F6-817F-B3B79CC50798}" destId="{088B39DD-F153-4149-9AF0-BAE3536A90AC}" srcOrd="1" destOrd="0" presId="urn:microsoft.com/office/officeart/2005/8/layout/equation2"/>
    <dgm:cxn modelId="{F9B2C83A-ADF4-450E-B67D-10EDFAB6D34D}" type="presParOf" srcId="{9B2763A9-E56E-40F6-817F-B3B79CC50798}" destId="{DD830762-6A49-4E58-9944-CB3F91F660E4}" srcOrd="2" destOrd="0" presId="urn:microsoft.com/office/officeart/2005/8/layout/equation2"/>
    <dgm:cxn modelId="{C31006C4-ADF7-4A56-AA9B-5523C24E32A7}" type="presParOf" srcId="{9B2763A9-E56E-40F6-817F-B3B79CC50798}" destId="{5082A9EA-A065-45B4-9B1F-26B2D709E141}" srcOrd="3" destOrd="0" presId="urn:microsoft.com/office/officeart/2005/8/layout/equation2"/>
    <dgm:cxn modelId="{F72B5904-F67F-408B-A16E-609C8C9F8CAE}" type="presParOf" srcId="{9B2763A9-E56E-40F6-817F-B3B79CC50798}" destId="{5E09F438-DFA1-495A-8A03-0996071E0AA7}" srcOrd="4" destOrd="0" presId="urn:microsoft.com/office/officeart/2005/8/layout/equation2"/>
    <dgm:cxn modelId="{1EAF7023-6593-49A9-9F22-1C3AC5EA65D7}" type="presParOf" srcId="{FD4BCC0B-35AE-4622-88BB-DCCD4F87F60B}" destId="{13341182-E56A-472C-9118-4A586BFFFBB1}" srcOrd="1" destOrd="0" presId="urn:microsoft.com/office/officeart/2005/8/layout/equation2"/>
    <dgm:cxn modelId="{DC059D35-2C52-445D-893D-569FB4469D5B}" type="presParOf" srcId="{13341182-E56A-472C-9118-4A586BFFFBB1}" destId="{0D2E7BAD-5B67-4159-AD11-345E28272E0B}" srcOrd="0" destOrd="0" presId="urn:microsoft.com/office/officeart/2005/8/layout/equation2"/>
    <dgm:cxn modelId="{BFCE77B4-399D-4E64-A8CE-96261AEAD8EA}" type="presParOf" srcId="{FD4BCC0B-35AE-4622-88BB-DCCD4F87F60B}" destId="{49637796-9B93-4E3F-897C-455912CDA61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FCCB7-B317-4B80-AA90-C4E009885B1E}">
      <dsp:nvSpPr>
        <dsp:cNvPr id="0" name=""/>
        <dsp:cNvSpPr/>
      </dsp:nvSpPr>
      <dsp:spPr>
        <a:xfrm>
          <a:off x="2808135" y="1517"/>
          <a:ext cx="4212203" cy="82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Visi, Misi, Nilai, </a:t>
          </a:r>
          <a:r>
            <a:rPr lang="en-US" sz="1400" kern="1200" dirty="0" err="1"/>
            <a:t>Tujuan</a:t>
          </a:r>
          <a:r>
            <a:rPr lang="en-US" sz="1400" kern="1200" dirty="0"/>
            <a:t> </a:t>
          </a:r>
          <a:r>
            <a:rPr lang="id-ID" sz="1400" kern="1200" dirty="0"/>
            <a:t>Organisasi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Kebijakan, Layanan, Sasaran TI</a:t>
          </a:r>
        </a:p>
      </dsp:txBody>
      <dsp:txXfrm>
        <a:off x="2808135" y="104212"/>
        <a:ext cx="3904117" cy="616173"/>
      </dsp:txXfrm>
    </dsp:sp>
    <dsp:sp modelId="{2324665A-A791-4D27-BDF7-94EF69B3366F}">
      <dsp:nvSpPr>
        <dsp:cNvPr id="0" name=""/>
        <dsp:cNvSpPr/>
      </dsp:nvSpPr>
      <dsp:spPr>
        <a:xfrm>
          <a:off x="0" y="1517"/>
          <a:ext cx="2808135" cy="8215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1 - Profile</a:t>
          </a:r>
        </a:p>
      </dsp:txBody>
      <dsp:txXfrm>
        <a:off x="40105" y="41622"/>
        <a:ext cx="2727925" cy="741353"/>
      </dsp:txXfrm>
    </dsp:sp>
    <dsp:sp modelId="{221F627E-F68C-4307-ADD9-3AB741DE6AAB}">
      <dsp:nvSpPr>
        <dsp:cNvPr id="0" name=""/>
        <dsp:cNvSpPr/>
      </dsp:nvSpPr>
      <dsp:spPr>
        <a:xfrm>
          <a:off x="2808135" y="905237"/>
          <a:ext cx="4212203" cy="82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Kondisi TI Saat Ini &amp; Yang Diharapkan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Tingkat Kematangan Proses 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kern="1200" dirty="0"/>
            <a:t>Struktur Organisasi Eksisting</a:t>
          </a:r>
          <a:endParaRPr lang="en-US" sz="1400" kern="1200" dirty="0"/>
        </a:p>
      </dsp:txBody>
      <dsp:txXfrm>
        <a:off x="2808135" y="1007932"/>
        <a:ext cx="3904117" cy="616173"/>
      </dsp:txXfrm>
    </dsp:sp>
    <dsp:sp modelId="{D6ADD54C-8A22-4CB6-AD9B-EE8A62D7E80F}">
      <dsp:nvSpPr>
        <dsp:cNvPr id="0" name=""/>
        <dsp:cNvSpPr/>
      </dsp:nvSpPr>
      <dsp:spPr>
        <a:xfrm>
          <a:off x="0" y="905237"/>
          <a:ext cx="2808135" cy="821563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2 - Identifikasi</a:t>
          </a:r>
        </a:p>
      </dsp:txBody>
      <dsp:txXfrm>
        <a:off x="40105" y="945342"/>
        <a:ext cx="2727925" cy="741353"/>
      </dsp:txXfrm>
    </dsp:sp>
    <dsp:sp modelId="{59D6FE3E-DC99-439F-97E3-93F4D6E86089}">
      <dsp:nvSpPr>
        <dsp:cNvPr id="0" name=""/>
        <dsp:cNvSpPr/>
      </dsp:nvSpPr>
      <dsp:spPr>
        <a:xfrm>
          <a:off x="2808135" y="1808957"/>
          <a:ext cx="4212203" cy="82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Keselarasan Organisasi - 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Layanan TI, Sumber Daya TI, Kesenjangan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2808135" y="1911652"/>
        <a:ext cx="3904117" cy="616173"/>
      </dsp:txXfrm>
    </dsp:sp>
    <dsp:sp modelId="{5359556B-5BA1-48C9-A5E6-2C28E6AE600B}">
      <dsp:nvSpPr>
        <dsp:cNvPr id="0" name=""/>
        <dsp:cNvSpPr/>
      </dsp:nvSpPr>
      <dsp:spPr>
        <a:xfrm>
          <a:off x="0" y="1808957"/>
          <a:ext cx="2808135" cy="82156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3 - Analisis</a:t>
          </a:r>
        </a:p>
      </dsp:txBody>
      <dsp:txXfrm>
        <a:off x="40105" y="1849062"/>
        <a:ext cx="2727925" cy="741353"/>
      </dsp:txXfrm>
    </dsp:sp>
    <dsp:sp modelId="{8059B1C3-A96A-438F-AEB3-DE0D7AEA7B3E}">
      <dsp:nvSpPr>
        <dsp:cNvPr id="0" name=""/>
        <dsp:cNvSpPr/>
      </dsp:nvSpPr>
      <dsp:spPr>
        <a:xfrm>
          <a:off x="2808135" y="2712677"/>
          <a:ext cx="4212203" cy="82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Strategi Pengorganisasian TI Dalam Kerangka Rencana Strategi TI</a:t>
          </a:r>
        </a:p>
      </dsp:txBody>
      <dsp:txXfrm>
        <a:off x="2808135" y="2815372"/>
        <a:ext cx="3904117" cy="616173"/>
      </dsp:txXfrm>
    </dsp:sp>
    <dsp:sp modelId="{B9A0F273-7D5C-4EF8-BC30-0F7350F2E641}">
      <dsp:nvSpPr>
        <dsp:cNvPr id="0" name=""/>
        <dsp:cNvSpPr/>
      </dsp:nvSpPr>
      <dsp:spPr>
        <a:xfrm>
          <a:off x="0" y="2712677"/>
          <a:ext cx="2808135" cy="821563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4 - Rancangan</a:t>
          </a:r>
        </a:p>
      </dsp:txBody>
      <dsp:txXfrm>
        <a:off x="40105" y="2752782"/>
        <a:ext cx="2727925" cy="741353"/>
      </dsp:txXfrm>
    </dsp:sp>
    <dsp:sp modelId="{182A1016-5DEB-4903-87DE-AD85F26C6D93}">
      <dsp:nvSpPr>
        <dsp:cNvPr id="0" name=""/>
        <dsp:cNvSpPr/>
      </dsp:nvSpPr>
      <dsp:spPr>
        <a:xfrm>
          <a:off x="2808135" y="3616397"/>
          <a:ext cx="4212203" cy="8215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kern="1200" dirty="0"/>
            <a:t>Implementasi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kern="1200" dirty="0"/>
            <a:t>Monitor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400" kern="1200" dirty="0"/>
            <a:t>Evaluasi</a:t>
          </a:r>
          <a:endParaRPr lang="en-US" sz="1400" kern="1200" dirty="0"/>
        </a:p>
      </dsp:txBody>
      <dsp:txXfrm>
        <a:off x="2808135" y="3719092"/>
        <a:ext cx="3904117" cy="616173"/>
      </dsp:txXfrm>
    </dsp:sp>
    <dsp:sp modelId="{D8BE9F45-225C-40F8-88A0-090F0F5F98E4}">
      <dsp:nvSpPr>
        <dsp:cNvPr id="0" name=""/>
        <dsp:cNvSpPr/>
      </dsp:nvSpPr>
      <dsp:spPr>
        <a:xfrm>
          <a:off x="0" y="3616397"/>
          <a:ext cx="2808135" cy="82156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5 – </a:t>
          </a:r>
          <a:r>
            <a:rPr lang="id-ID" sz="2000" kern="1200" dirty="0"/>
            <a:t>Implementasi</a:t>
          </a:r>
          <a:endParaRPr lang="en-US" sz="2000" kern="1200" dirty="0"/>
        </a:p>
      </dsp:txBody>
      <dsp:txXfrm>
        <a:off x="40105" y="3656502"/>
        <a:ext cx="2727925" cy="7413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D13B1-59F4-4F79-A227-B86F11D2D62A}">
      <dsp:nvSpPr>
        <dsp:cNvPr id="0" name=""/>
        <dsp:cNvSpPr/>
      </dsp:nvSpPr>
      <dsp:spPr>
        <a:xfrm>
          <a:off x="0" y="0"/>
          <a:ext cx="2716695" cy="3039165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5A9D7-D436-4AD5-92ED-4BC348FED862}">
      <dsp:nvSpPr>
        <dsp:cNvPr id="0" name=""/>
        <dsp:cNvSpPr/>
      </dsp:nvSpPr>
      <dsp:spPr>
        <a:xfrm>
          <a:off x="1358347" y="305548"/>
          <a:ext cx="1765852" cy="7194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Tujuan Organisasi</a:t>
          </a:r>
        </a:p>
      </dsp:txBody>
      <dsp:txXfrm>
        <a:off x="1393467" y="340668"/>
        <a:ext cx="1695612" cy="649187"/>
      </dsp:txXfrm>
    </dsp:sp>
    <dsp:sp modelId="{6AA252DC-B915-4D05-B147-4985784E0603}">
      <dsp:nvSpPr>
        <dsp:cNvPr id="0" name=""/>
        <dsp:cNvSpPr/>
      </dsp:nvSpPr>
      <dsp:spPr>
        <a:xfrm>
          <a:off x="1358347" y="1114904"/>
          <a:ext cx="1765852" cy="7194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Tujuan TI</a:t>
          </a:r>
        </a:p>
      </dsp:txBody>
      <dsp:txXfrm>
        <a:off x="1393467" y="1150024"/>
        <a:ext cx="1695612" cy="649187"/>
      </dsp:txXfrm>
    </dsp:sp>
    <dsp:sp modelId="{5D8B8BEF-DA7F-4D97-9FA8-AC8830AF96E7}">
      <dsp:nvSpPr>
        <dsp:cNvPr id="0" name=""/>
        <dsp:cNvSpPr/>
      </dsp:nvSpPr>
      <dsp:spPr>
        <a:xfrm>
          <a:off x="1358347" y="1924260"/>
          <a:ext cx="1765852" cy="7194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Tujuan Proses TI</a:t>
          </a:r>
        </a:p>
      </dsp:txBody>
      <dsp:txXfrm>
        <a:off x="1393467" y="1959380"/>
        <a:ext cx="1695612" cy="649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1B23-B6D4-493E-955F-84CDFD9B5B04}">
      <dsp:nvSpPr>
        <dsp:cNvPr id="0" name=""/>
        <dsp:cNvSpPr/>
      </dsp:nvSpPr>
      <dsp:spPr>
        <a:xfrm>
          <a:off x="6875" y="921"/>
          <a:ext cx="440680" cy="4406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2.79</a:t>
          </a:r>
        </a:p>
      </dsp:txBody>
      <dsp:txXfrm>
        <a:off x="71411" y="65457"/>
        <a:ext cx="311608" cy="311608"/>
      </dsp:txXfrm>
    </dsp:sp>
    <dsp:sp modelId="{DD830762-6A49-4E58-9944-CB3F91F660E4}">
      <dsp:nvSpPr>
        <dsp:cNvPr id="0" name=""/>
        <dsp:cNvSpPr/>
      </dsp:nvSpPr>
      <dsp:spPr>
        <a:xfrm>
          <a:off x="99418" y="477385"/>
          <a:ext cx="255594" cy="255594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297" y="575124"/>
        <a:ext cx="187836" cy="60116"/>
      </dsp:txXfrm>
    </dsp:sp>
    <dsp:sp modelId="{5E09F438-DFA1-495A-8A03-0996071E0AA7}">
      <dsp:nvSpPr>
        <dsp:cNvPr id="0" name=""/>
        <dsp:cNvSpPr/>
      </dsp:nvSpPr>
      <dsp:spPr>
        <a:xfrm>
          <a:off x="6875" y="768762"/>
          <a:ext cx="440680" cy="44068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1.21</a:t>
          </a:r>
        </a:p>
      </dsp:txBody>
      <dsp:txXfrm>
        <a:off x="71411" y="833298"/>
        <a:ext cx="311608" cy="311608"/>
      </dsp:txXfrm>
    </dsp:sp>
    <dsp:sp modelId="{13341182-E56A-472C-9118-4A586BFFFBB1}">
      <dsp:nvSpPr>
        <dsp:cNvPr id="0" name=""/>
        <dsp:cNvSpPr/>
      </dsp:nvSpPr>
      <dsp:spPr>
        <a:xfrm>
          <a:off x="513657" y="523216"/>
          <a:ext cx="140136" cy="163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13657" y="556002"/>
        <a:ext cx="98095" cy="98360"/>
      </dsp:txXfrm>
    </dsp:sp>
    <dsp:sp modelId="{49637796-9B93-4E3F-897C-455912CDA614}">
      <dsp:nvSpPr>
        <dsp:cNvPr id="0" name=""/>
        <dsp:cNvSpPr/>
      </dsp:nvSpPr>
      <dsp:spPr>
        <a:xfrm>
          <a:off x="711963" y="164502"/>
          <a:ext cx="881360" cy="88136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4</a:t>
          </a:r>
        </a:p>
      </dsp:txBody>
      <dsp:txXfrm>
        <a:off x="841035" y="293574"/>
        <a:ext cx="623216" cy="623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61" y="1"/>
            <a:ext cx="7807739" cy="1065609"/>
          </a:xfrm>
          <a:gradFill flip="none" rotWithShape="1">
            <a:gsLst>
              <a:gs pos="0">
                <a:srgbClr val="4A79C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1214437"/>
            <a:ext cx="7752522" cy="4572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987DE-EA58-664E-9B90-9A8E7FDE92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Page </a:t>
            </a:r>
            <a:fld id="{9082BDA7-0059-4644-8112-5248EE119EC2}" type="slidenum">
              <a:rPr lang="en-US" altLang="en-US"/>
              <a:pPr/>
              <a:t>‹#›</a:t>
            </a:fld>
            <a:r>
              <a:rPr lang="en-US" altLang="en-US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12830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2F04D9-F67B-134A-A407-C994DFB731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Page </a:t>
            </a:r>
            <a:fld id="{C9ADA57D-B9E7-2E4C-AAE4-0443C65CC391}" type="slidenum">
              <a:rPr lang="en-US" altLang="en-US"/>
              <a:pPr/>
              <a:t>‹#›</a:t>
            </a:fld>
            <a:r>
              <a:rPr lang="en-US" altLang="en-US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237393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esaunggul.ac.i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4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Fransiskus Adikara,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MMSI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03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7341" y="980728"/>
            <a:ext cx="6151123" cy="1080120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Resource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Siklus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Sumberdaya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</a:t>
            </a: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A0394CD7-2E85-8A4A-B5F2-BF6693FF4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49457"/>
            <a:ext cx="4496077" cy="4955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FFB63847-8C82-AB49-934F-3E5BF0F3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74" y="4141305"/>
            <a:ext cx="2578652" cy="19740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EBE3512C-BC04-8E4A-B9BF-FE684E942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826" y="5201478"/>
            <a:ext cx="3270250" cy="984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F8C8DB19-00E3-914E-97A5-E2658292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99" y="2020956"/>
            <a:ext cx="2800902" cy="701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EA98F73B-3CD7-2D4E-9105-05B4E3B5A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153" y="531468"/>
            <a:ext cx="3422098" cy="16896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7" name="Freeform 9">
            <a:extLst>
              <a:ext uri="{FF2B5EF4-FFF2-40B4-BE49-F238E27FC236}">
                <a16:creationId xmlns:a16="http://schemas.microsoft.com/office/drawing/2014/main" id="{3AC383EA-AEC6-9F40-A32A-15F652DB06DD}"/>
              </a:ext>
            </a:extLst>
          </p:cNvPr>
          <p:cNvSpPr>
            <a:spLocks/>
          </p:cNvSpPr>
          <p:nvPr/>
        </p:nvSpPr>
        <p:spPr bwMode="auto">
          <a:xfrm>
            <a:off x="7009848" y="2228022"/>
            <a:ext cx="610152" cy="635000"/>
          </a:xfrm>
          <a:custGeom>
            <a:avLst/>
            <a:gdLst>
              <a:gd name="T0" fmla="*/ 0 w 337"/>
              <a:gd name="T1" fmla="*/ 0 h 385"/>
              <a:gd name="T2" fmla="*/ 1455319750 w 337"/>
              <a:gd name="T3" fmla="*/ 518966935 h 385"/>
              <a:gd name="T4" fmla="*/ 1455319750 w 337"/>
              <a:gd name="T5" fmla="*/ 1383909139 h 385"/>
              <a:gd name="T6" fmla="*/ 0 60000 65536"/>
              <a:gd name="T7" fmla="*/ 0 60000 65536"/>
              <a:gd name="T8" fmla="*/ 0 60000 65536"/>
              <a:gd name="T9" fmla="*/ 0 w 337"/>
              <a:gd name="T10" fmla="*/ 0 h 385"/>
              <a:gd name="T11" fmla="*/ 337 w 33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385">
                <a:moveTo>
                  <a:pt x="0" y="0"/>
                </a:moveTo>
                <a:lnTo>
                  <a:pt x="336" y="144"/>
                </a:lnTo>
                <a:lnTo>
                  <a:pt x="33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593" tIns="44297" rIns="88593" bIns="44297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68" name="Rectangle 10">
            <a:extLst>
              <a:ext uri="{FF2B5EF4-FFF2-40B4-BE49-F238E27FC236}">
                <a16:creationId xmlns:a16="http://schemas.microsoft.com/office/drawing/2014/main" id="{7A6F0FA6-05BD-E942-B4E7-38590B83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077" y="5270500"/>
            <a:ext cx="3656771" cy="94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9" tIns="44605" rIns="89209" bIns="44605">
            <a:spAutoFit/>
          </a:bodyPr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138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AI1  Identify automated solutions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AI2  Acquire and maintain application software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AI3  Acquire and maintain technology infrastructure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AI4  Develop and maintain IT procedures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AI5  Install and accredit systems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AI6  Manage changes</a:t>
            </a:r>
          </a:p>
        </p:txBody>
      </p:sp>
      <p:sp>
        <p:nvSpPr>
          <p:cNvPr id="40969" name="Rectangle 11">
            <a:extLst>
              <a:ext uri="{FF2B5EF4-FFF2-40B4-BE49-F238E27FC236}">
                <a16:creationId xmlns:a16="http://schemas.microsoft.com/office/drawing/2014/main" id="{70730853-257A-774E-9AB6-D5EE0D473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48" y="2091359"/>
            <a:ext cx="2839555" cy="6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9" tIns="44605" rIns="89209" bIns="44605">
            <a:spAutoFit/>
          </a:bodyPr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138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M1  Monitor the process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M2  Assess internal control adequacy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M3  Obtain independent assurance</a:t>
            </a:r>
            <a:endParaRPr lang="en-GB" altLang="en-US" sz="783" b="1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M4  Provide for independent audit</a:t>
            </a:r>
          </a:p>
        </p:txBody>
      </p:sp>
      <p:sp>
        <p:nvSpPr>
          <p:cNvPr id="40970" name="Rectangle 12">
            <a:extLst>
              <a:ext uri="{FF2B5EF4-FFF2-40B4-BE49-F238E27FC236}">
                <a16:creationId xmlns:a16="http://schemas.microsoft.com/office/drawing/2014/main" id="{861BF350-318A-BA4E-9EA4-AD5B61B2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" y="4202044"/>
            <a:ext cx="2858880" cy="197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9" tIns="44605" rIns="89209" bIns="44605">
            <a:spAutoFit/>
          </a:bodyPr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138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DS1  Define service levels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DS2  Manage third-party services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DS3  Manage performance and capacity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DS4  Ensure continuous service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DS5  Ensure systems security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DS6  Identify and attribute costs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DS7  Educate and train users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DS8  Assist and advise IT customers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DS9  Manage the configuration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DS10  Manage problems and incidents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DS11  Manage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DS12  Manage facilities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DS13  Manage operations</a:t>
            </a:r>
          </a:p>
        </p:txBody>
      </p:sp>
      <p:sp>
        <p:nvSpPr>
          <p:cNvPr id="40971" name="Freeform 13">
            <a:extLst>
              <a:ext uri="{FF2B5EF4-FFF2-40B4-BE49-F238E27FC236}">
                <a16:creationId xmlns:a16="http://schemas.microsoft.com/office/drawing/2014/main" id="{433C57D1-72A1-924B-8E9B-E3FCE42675E0}"/>
              </a:ext>
            </a:extLst>
          </p:cNvPr>
          <p:cNvSpPr>
            <a:spLocks/>
          </p:cNvSpPr>
          <p:nvPr/>
        </p:nvSpPr>
        <p:spPr bwMode="auto">
          <a:xfrm>
            <a:off x="2818848" y="4983370"/>
            <a:ext cx="1678609" cy="284370"/>
          </a:xfrm>
          <a:custGeom>
            <a:avLst/>
            <a:gdLst>
              <a:gd name="T0" fmla="*/ 0 w 1057"/>
              <a:gd name="T1" fmla="*/ 550894830 h 193"/>
              <a:gd name="T2" fmla="*/ 2147483647 w 1057"/>
              <a:gd name="T3" fmla="*/ 550894830 h 193"/>
              <a:gd name="T4" fmla="*/ 2147483647 w 1057"/>
              <a:gd name="T5" fmla="*/ 0 h 193"/>
              <a:gd name="T6" fmla="*/ 0 60000 65536"/>
              <a:gd name="T7" fmla="*/ 0 60000 65536"/>
              <a:gd name="T8" fmla="*/ 0 60000 65536"/>
              <a:gd name="T9" fmla="*/ 0 w 1057"/>
              <a:gd name="T10" fmla="*/ 0 h 193"/>
              <a:gd name="T11" fmla="*/ 1057 w 1057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7" h="193">
                <a:moveTo>
                  <a:pt x="0" y="192"/>
                </a:moveTo>
                <a:lnTo>
                  <a:pt x="768" y="192"/>
                </a:lnTo>
                <a:lnTo>
                  <a:pt x="1056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593" tIns="44297" rIns="88593" bIns="44297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72" name="Line 14">
            <a:extLst>
              <a:ext uri="{FF2B5EF4-FFF2-40B4-BE49-F238E27FC236}">
                <a16:creationId xmlns:a16="http://schemas.microsoft.com/office/drawing/2014/main" id="{E4C588F9-7572-A64A-814F-F73BAE4AA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652" y="4206186"/>
            <a:ext cx="0" cy="9897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8593" tIns="44297" rIns="88593" bIns="44297" anchor="ctr"/>
          <a:lstStyle/>
          <a:p>
            <a:endParaRPr lang="en-US" sz="1565"/>
          </a:p>
        </p:txBody>
      </p:sp>
      <p:grpSp>
        <p:nvGrpSpPr>
          <p:cNvPr id="40973" name="Group 15">
            <a:extLst>
              <a:ext uri="{FF2B5EF4-FFF2-40B4-BE49-F238E27FC236}">
                <a16:creationId xmlns:a16="http://schemas.microsoft.com/office/drawing/2014/main" id="{3BBCB992-6817-0940-9B9B-F3EE66FB5392}"/>
              </a:ext>
            </a:extLst>
          </p:cNvPr>
          <p:cNvGrpSpPr>
            <a:grpSpLocks/>
          </p:cNvGrpSpPr>
          <p:nvPr/>
        </p:nvGrpSpPr>
        <p:grpSpPr bwMode="auto">
          <a:xfrm>
            <a:off x="2268055" y="2015435"/>
            <a:ext cx="5944152" cy="3463511"/>
            <a:chOff x="1344" y="1632"/>
            <a:chExt cx="3744" cy="2352"/>
          </a:xfrm>
        </p:grpSpPr>
        <p:sp>
          <p:nvSpPr>
            <p:cNvPr id="14352" name="Rectangle 16">
              <a:extLst>
                <a:ext uri="{FF2B5EF4-FFF2-40B4-BE49-F238E27FC236}">
                  <a16:creationId xmlns:a16="http://schemas.microsoft.com/office/drawing/2014/main" id="{BEDC8952-1BCD-854D-8B1B-AAE707B73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891"/>
              <a:ext cx="931" cy="557"/>
            </a:xfrm>
            <a:prstGeom prst="rect">
              <a:avLst/>
            </a:prstGeom>
            <a:gradFill rotWithShape="0">
              <a:gsLst>
                <a:gs pos="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53" name="Rectangle 17">
              <a:extLst>
                <a:ext uri="{FF2B5EF4-FFF2-40B4-BE49-F238E27FC236}">
                  <a16:creationId xmlns:a16="http://schemas.microsoft.com/office/drawing/2014/main" id="{C20F117E-8FFB-F847-B174-982E7109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632"/>
              <a:ext cx="892" cy="288"/>
            </a:xfrm>
            <a:prstGeom prst="rect">
              <a:avLst/>
            </a:prstGeom>
            <a:gradFill rotWithShape="0">
              <a:gsLst>
                <a:gs pos="0">
                  <a:srgbClr val="B4105D">
                    <a:gamma/>
                    <a:shade val="80000"/>
                    <a:invGamma/>
                  </a:srgbClr>
                </a:gs>
                <a:gs pos="5000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54" name="Rectangle 18">
              <a:extLst>
                <a:ext uri="{FF2B5EF4-FFF2-40B4-BE49-F238E27FC236}">
                  <a16:creationId xmlns:a16="http://schemas.microsoft.com/office/drawing/2014/main" id="{F299E444-C239-5A49-9B29-FA1830EDD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1644"/>
              <a:ext cx="771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48315" tIns="23468" rIns="48315" bIns="23468">
              <a:spAutoFit/>
            </a:bodyPr>
            <a:lstStyle/>
            <a:p>
              <a:pPr algn="ctr" defTabSz="319934" eaLnBrk="0" hangingPunct="0">
                <a:lnSpc>
                  <a:spcPct val="80000"/>
                </a:lnSpc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IT  </a:t>
              </a:r>
            </a:p>
            <a:p>
              <a:pPr algn="ctr" defTabSz="319934" eaLnBrk="0" hangingPunct="0">
                <a:lnSpc>
                  <a:spcPct val="80000"/>
                </a:lnSpc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RESOURCES</a:t>
              </a:r>
            </a:p>
          </p:txBody>
        </p:sp>
        <p:sp>
          <p:nvSpPr>
            <p:cNvPr id="14355" name="Rectangle 19">
              <a:extLst>
                <a:ext uri="{FF2B5EF4-FFF2-40B4-BE49-F238E27FC236}">
                  <a16:creationId xmlns:a16="http://schemas.microsoft.com/office/drawing/2014/main" id="{5D807B6F-2CDD-6040-BD74-60250C930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961"/>
              <a:ext cx="885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48315" tIns="23468" rIns="48315" bIns="23468">
              <a:spAutoFit/>
            </a:bodyPr>
            <a:lstStyle/>
            <a:p>
              <a:pPr marL="110746" indent="-110746" defTabSz="319934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Data</a:t>
              </a:r>
            </a:p>
            <a:p>
              <a:pPr marL="110746" indent="-110746" defTabSz="319934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Application systems</a:t>
              </a:r>
            </a:p>
            <a:p>
              <a:pPr marL="110746" indent="-110746" defTabSz="319934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Technology</a:t>
              </a:r>
            </a:p>
            <a:p>
              <a:pPr marL="110746" indent="-110746" defTabSz="319934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Facilities</a:t>
              </a:r>
            </a:p>
            <a:p>
              <a:pPr marL="110746" indent="-110746" defTabSz="319934" eaLnBrk="0" hangingPunct="0">
                <a:lnSpc>
                  <a:spcPct val="9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People</a:t>
              </a:r>
            </a:p>
          </p:txBody>
        </p:sp>
        <p:sp>
          <p:nvSpPr>
            <p:cNvPr id="14356" name="Rectangle 20">
              <a:extLst>
                <a:ext uri="{FF2B5EF4-FFF2-40B4-BE49-F238E27FC236}">
                  <a16:creationId xmlns:a16="http://schemas.microsoft.com/office/drawing/2014/main" id="{18B6F5DF-285D-3F4E-9D68-C71EB5392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" y="2208"/>
              <a:ext cx="1191" cy="337"/>
            </a:xfrm>
            <a:prstGeom prst="rect">
              <a:avLst/>
            </a:prstGeom>
            <a:gradFill rotWithShape="0">
              <a:gsLst>
                <a:gs pos="0">
                  <a:srgbClr val="B4105D">
                    <a:gamma/>
                    <a:shade val="80000"/>
                    <a:invGamma/>
                  </a:srgbClr>
                </a:gs>
                <a:gs pos="5000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57" name="Rectangle 21">
              <a:extLst>
                <a:ext uri="{FF2B5EF4-FFF2-40B4-BE49-F238E27FC236}">
                  <a16:creationId xmlns:a16="http://schemas.microsoft.com/office/drawing/2014/main" id="{00378DB4-44E3-8A49-8716-2D7507C1E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3" y="2232"/>
              <a:ext cx="66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48315" tIns="23468" rIns="48315" bIns="23468">
              <a:spAutoFit/>
            </a:bodyPr>
            <a:lstStyle/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PLAN AND </a:t>
              </a:r>
            </a:p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ORGANISE</a:t>
              </a:r>
            </a:p>
          </p:txBody>
        </p:sp>
        <p:sp>
          <p:nvSpPr>
            <p:cNvPr id="14358" name="Rectangle 22">
              <a:extLst>
                <a:ext uri="{FF2B5EF4-FFF2-40B4-BE49-F238E27FC236}">
                  <a16:creationId xmlns:a16="http://schemas.microsoft.com/office/drawing/2014/main" id="{5D226718-AE75-EA40-B9A2-12114F45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832"/>
              <a:ext cx="1344" cy="337"/>
            </a:xfrm>
            <a:prstGeom prst="rect">
              <a:avLst/>
            </a:prstGeom>
            <a:gradFill rotWithShape="0">
              <a:gsLst>
                <a:gs pos="0">
                  <a:srgbClr val="B4105D">
                    <a:gamma/>
                    <a:shade val="80000"/>
                    <a:invGamma/>
                  </a:srgbClr>
                </a:gs>
                <a:gs pos="5000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59" name="Rectangle 23">
              <a:extLst>
                <a:ext uri="{FF2B5EF4-FFF2-40B4-BE49-F238E27FC236}">
                  <a16:creationId xmlns:a16="http://schemas.microsoft.com/office/drawing/2014/main" id="{265F9FD4-5AB5-E149-9765-C6FFCB76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56"/>
              <a:ext cx="1182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48315" tIns="23468" rIns="48315" bIns="23468">
              <a:spAutoFit/>
            </a:bodyPr>
            <a:lstStyle/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ACQUIRE  AND</a:t>
              </a:r>
            </a:p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IMPLEMENT</a:t>
              </a:r>
            </a:p>
          </p:txBody>
        </p:sp>
        <p:sp>
          <p:nvSpPr>
            <p:cNvPr id="14360" name="Rectangle 24">
              <a:extLst>
                <a:ext uri="{FF2B5EF4-FFF2-40B4-BE49-F238E27FC236}">
                  <a16:creationId xmlns:a16="http://schemas.microsoft.com/office/drawing/2014/main" id="{32B9F675-79BA-804F-8EAC-08F056AC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601"/>
              <a:ext cx="1045" cy="383"/>
            </a:xfrm>
            <a:prstGeom prst="rect">
              <a:avLst/>
            </a:prstGeom>
            <a:gradFill rotWithShape="0">
              <a:gsLst>
                <a:gs pos="0">
                  <a:srgbClr val="B4105D">
                    <a:gamma/>
                    <a:shade val="80000"/>
                    <a:invGamma/>
                  </a:srgbClr>
                </a:gs>
                <a:gs pos="5000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61" name="Rectangle 25">
              <a:extLst>
                <a:ext uri="{FF2B5EF4-FFF2-40B4-BE49-F238E27FC236}">
                  <a16:creationId xmlns:a16="http://schemas.microsoft.com/office/drawing/2014/main" id="{6D18A216-7D00-7E44-AD00-CF85725B0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6"/>
              <a:ext cx="960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48315" tIns="23468" rIns="48315" bIns="23468">
              <a:spAutoFit/>
            </a:bodyPr>
            <a:lstStyle/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DELIVER AND  SUPPORT</a:t>
              </a:r>
            </a:p>
          </p:txBody>
        </p:sp>
        <p:sp>
          <p:nvSpPr>
            <p:cNvPr id="14362" name="Rectangle 26">
              <a:extLst>
                <a:ext uri="{FF2B5EF4-FFF2-40B4-BE49-F238E27FC236}">
                  <a16:creationId xmlns:a16="http://schemas.microsoft.com/office/drawing/2014/main" id="{FF966E5F-6F79-6045-B59E-F788F0002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5" y="2545"/>
              <a:ext cx="903" cy="336"/>
            </a:xfrm>
            <a:prstGeom prst="rect">
              <a:avLst/>
            </a:prstGeom>
            <a:gradFill rotWithShape="0">
              <a:gsLst>
                <a:gs pos="0">
                  <a:srgbClr val="B4105D">
                    <a:gamma/>
                    <a:shade val="80000"/>
                    <a:invGamma/>
                  </a:srgbClr>
                </a:gs>
                <a:gs pos="50000">
                  <a:srgbClr val="B4105D"/>
                </a:gs>
                <a:gs pos="100000">
                  <a:srgbClr val="B4105D">
                    <a:gamma/>
                    <a:shade val="8000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739" dirty="0">
                <a:latin typeface="Verdana" pitchFamily="34" charset="0"/>
              </a:endParaRPr>
            </a:p>
          </p:txBody>
        </p:sp>
        <p:sp>
          <p:nvSpPr>
            <p:cNvPr id="14363" name="Rectangle 27">
              <a:extLst>
                <a:ext uri="{FF2B5EF4-FFF2-40B4-BE49-F238E27FC236}">
                  <a16:creationId xmlns:a16="http://schemas.microsoft.com/office/drawing/2014/main" id="{0B623220-B13F-CF4B-8890-CD7FFFC1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25"/>
              <a:ext cx="891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48315" tIns="23468" rIns="48315" bIns="23468">
              <a:spAutoFit/>
            </a:bodyPr>
            <a:lstStyle/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MONITOR AND </a:t>
              </a:r>
            </a:p>
            <a:p>
              <a:pPr algn="ctr" defTabSz="319934" eaLnBrk="0" hangingPunct="0">
                <a:defRPr/>
              </a:pPr>
              <a:r>
                <a:rPr lang="en-GB" sz="1391" b="1" dirty="0">
                  <a:solidFill>
                    <a:schemeClr val="bg1"/>
                  </a:solidFill>
                  <a:latin typeface="Arial" charset="0"/>
                </a:rPr>
                <a:t>EVALUATE</a:t>
              </a:r>
            </a:p>
          </p:txBody>
        </p:sp>
        <p:grpSp>
          <p:nvGrpSpPr>
            <p:cNvPr id="40995" name="Group 28">
              <a:extLst>
                <a:ext uri="{FF2B5EF4-FFF2-40B4-BE49-F238E27FC236}">
                  <a16:creationId xmlns:a16="http://schemas.microsoft.com/office/drawing/2014/main" id="{DF136E98-B128-9F4A-B49D-202DF8B1B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824"/>
              <a:ext cx="1393" cy="385"/>
              <a:chOff x="3024" y="1824"/>
              <a:chExt cx="1393" cy="385"/>
            </a:xfrm>
          </p:grpSpPr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E0477436-4744-534D-9FAE-580AD9535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24"/>
                <a:ext cx="985" cy="2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38" y="25"/>
                  </a:cxn>
                  <a:cxn ang="0">
                    <a:pos x="384" y="31"/>
                  </a:cxn>
                  <a:cxn ang="0">
                    <a:pos x="426" y="39"/>
                  </a:cxn>
                  <a:cxn ang="0">
                    <a:pos x="468" y="47"/>
                  </a:cxn>
                  <a:cxn ang="0">
                    <a:pos x="506" y="54"/>
                  </a:cxn>
                  <a:cxn ang="0">
                    <a:pos x="536" y="62"/>
                  </a:cxn>
                  <a:cxn ang="0">
                    <a:pos x="565" y="68"/>
                  </a:cxn>
                  <a:cxn ang="0">
                    <a:pos x="598" y="77"/>
                  </a:cxn>
                  <a:cxn ang="0">
                    <a:pos x="626" y="87"/>
                  </a:cxn>
                  <a:cxn ang="0">
                    <a:pos x="658" y="99"/>
                  </a:cxn>
                  <a:cxn ang="0">
                    <a:pos x="685" y="110"/>
                  </a:cxn>
                  <a:cxn ang="0">
                    <a:pos x="711" y="122"/>
                  </a:cxn>
                  <a:cxn ang="0">
                    <a:pos x="736" y="134"/>
                  </a:cxn>
                  <a:cxn ang="0">
                    <a:pos x="766" y="149"/>
                  </a:cxn>
                  <a:cxn ang="0">
                    <a:pos x="799" y="166"/>
                  </a:cxn>
                  <a:cxn ang="0">
                    <a:pos x="818" y="179"/>
                  </a:cxn>
                  <a:cxn ang="0">
                    <a:pos x="838" y="192"/>
                  </a:cxn>
                  <a:cxn ang="0">
                    <a:pos x="858" y="205"/>
                  </a:cxn>
                  <a:cxn ang="0">
                    <a:pos x="876" y="218"/>
                  </a:cxn>
                  <a:cxn ang="0">
                    <a:pos x="897" y="238"/>
                  </a:cxn>
                  <a:cxn ang="0">
                    <a:pos x="910" y="254"/>
                  </a:cxn>
                  <a:cxn ang="0">
                    <a:pos x="984" y="248"/>
                  </a:cxn>
                  <a:cxn ang="0">
                    <a:pos x="959" y="222"/>
                  </a:cxn>
                  <a:cxn ang="0">
                    <a:pos x="924" y="192"/>
                  </a:cxn>
                  <a:cxn ang="0">
                    <a:pos x="886" y="168"/>
                  </a:cxn>
                  <a:cxn ang="0">
                    <a:pos x="838" y="142"/>
                  </a:cxn>
                  <a:cxn ang="0">
                    <a:pos x="773" y="104"/>
                  </a:cxn>
                  <a:cxn ang="0">
                    <a:pos x="700" y="73"/>
                  </a:cxn>
                  <a:cxn ang="0">
                    <a:pos x="624" y="47"/>
                  </a:cxn>
                  <a:cxn ang="0">
                    <a:pos x="556" y="30"/>
                  </a:cxn>
                  <a:cxn ang="0">
                    <a:pos x="471" y="14"/>
                  </a:cxn>
                  <a:cxn ang="0">
                    <a:pos x="402" y="8"/>
                  </a:cxn>
                  <a:cxn ang="0">
                    <a:pos x="0" y="0"/>
                  </a:cxn>
                </a:cxnLst>
                <a:rect l="0" t="0" r="r" b="b"/>
                <a:pathLst>
                  <a:path w="985" h="255">
                    <a:moveTo>
                      <a:pt x="0" y="0"/>
                    </a:moveTo>
                    <a:lnTo>
                      <a:pt x="0" y="0"/>
                    </a:lnTo>
                    <a:lnTo>
                      <a:pt x="338" y="25"/>
                    </a:lnTo>
                    <a:lnTo>
                      <a:pt x="384" y="31"/>
                    </a:lnTo>
                    <a:lnTo>
                      <a:pt x="426" y="39"/>
                    </a:lnTo>
                    <a:lnTo>
                      <a:pt x="468" y="47"/>
                    </a:lnTo>
                    <a:lnTo>
                      <a:pt x="506" y="54"/>
                    </a:lnTo>
                    <a:lnTo>
                      <a:pt x="536" y="62"/>
                    </a:lnTo>
                    <a:lnTo>
                      <a:pt x="565" y="68"/>
                    </a:lnTo>
                    <a:lnTo>
                      <a:pt x="598" y="77"/>
                    </a:lnTo>
                    <a:lnTo>
                      <a:pt x="626" y="87"/>
                    </a:lnTo>
                    <a:lnTo>
                      <a:pt x="658" y="99"/>
                    </a:lnTo>
                    <a:lnTo>
                      <a:pt x="685" y="110"/>
                    </a:lnTo>
                    <a:lnTo>
                      <a:pt x="711" y="122"/>
                    </a:lnTo>
                    <a:lnTo>
                      <a:pt x="736" y="134"/>
                    </a:lnTo>
                    <a:lnTo>
                      <a:pt x="766" y="149"/>
                    </a:lnTo>
                    <a:lnTo>
                      <a:pt x="799" y="166"/>
                    </a:lnTo>
                    <a:lnTo>
                      <a:pt x="818" y="179"/>
                    </a:lnTo>
                    <a:lnTo>
                      <a:pt x="838" y="192"/>
                    </a:lnTo>
                    <a:lnTo>
                      <a:pt x="858" y="205"/>
                    </a:lnTo>
                    <a:lnTo>
                      <a:pt x="876" y="218"/>
                    </a:lnTo>
                    <a:lnTo>
                      <a:pt x="897" y="238"/>
                    </a:lnTo>
                    <a:lnTo>
                      <a:pt x="910" y="254"/>
                    </a:lnTo>
                    <a:lnTo>
                      <a:pt x="984" y="248"/>
                    </a:lnTo>
                    <a:lnTo>
                      <a:pt x="959" y="222"/>
                    </a:lnTo>
                    <a:lnTo>
                      <a:pt x="924" y="192"/>
                    </a:lnTo>
                    <a:lnTo>
                      <a:pt x="886" y="168"/>
                    </a:lnTo>
                    <a:lnTo>
                      <a:pt x="838" y="142"/>
                    </a:lnTo>
                    <a:lnTo>
                      <a:pt x="773" y="104"/>
                    </a:lnTo>
                    <a:lnTo>
                      <a:pt x="700" y="73"/>
                    </a:lnTo>
                    <a:lnTo>
                      <a:pt x="624" y="47"/>
                    </a:lnTo>
                    <a:lnTo>
                      <a:pt x="556" y="30"/>
                    </a:lnTo>
                    <a:lnTo>
                      <a:pt x="471" y="14"/>
                    </a:lnTo>
                    <a:lnTo>
                      <a:pt x="402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2ADD258D-C9C9-EB46-9454-5771607F4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48"/>
                <a:ext cx="265" cy="161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0" y="160"/>
                  </a:cxn>
                  <a:cxn ang="0">
                    <a:pos x="14" y="149"/>
                  </a:cxn>
                  <a:cxn ang="0">
                    <a:pos x="30" y="138"/>
                  </a:cxn>
                  <a:cxn ang="0">
                    <a:pos x="51" y="127"/>
                  </a:cxn>
                  <a:cxn ang="0">
                    <a:pos x="78" y="114"/>
                  </a:cxn>
                  <a:cxn ang="0">
                    <a:pos x="103" y="100"/>
                  </a:cxn>
                  <a:cxn ang="0">
                    <a:pos x="130" y="87"/>
                  </a:cxn>
                  <a:cxn ang="0">
                    <a:pos x="154" y="76"/>
                  </a:cxn>
                  <a:cxn ang="0">
                    <a:pos x="177" y="65"/>
                  </a:cxn>
                  <a:cxn ang="0">
                    <a:pos x="200" y="56"/>
                  </a:cxn>
                  <a:cxn ang="0">
                    <a:pos x="225" y="48"/>
                  </a:cxn>
                  <a:cxn ang="0">
                    <a:pos x="254" y="38"/>
                  </a:cxn>
                  <a:cxn ang="0">
                    <a:pos x="264" y="0"/>
                  </a:cxn>
                  <a:cxn ang="0">
                    <a:pos x="189" y="17"/>
                  </a:cxn>
                  <a:cxn ang="0">
                    <a:pos x="135" y="37"/>
                  </a:cxn>
                  <a:cxn ang="0">
                    <a:pos x="85" y="64"/>
                  </a:cxn>
                  <a:cxn ang="0">
                    <a:pos x="37" y="87"/>
                  </a:cxn>
                  <a:cxn ang="0">
                    <a:pos x="0" y="109"/>
                  </a:cxn>
                  <a:cxn ang="0">
                    <a:pos x="0" y="159"/>
                  </a:cxn>
                  <a:cxn ang="0">
                    <a:pos x="0" y="158"/>
                  </a:cxn>
                  <a:cxn ang="0">
                    <a:pos x="0" y="119"/>
                  </a:cxn>
                </a:cxnLst>
                <a:rect l="0" t="0" r="r" b="b"/>
                <a:pathLst>
                  <a:path w="265" h="161">
                    <a:moveTo>
                      <a:pt x="0" y="119"/>
                    </a:moveTo>
                    <a:lnTo>
                      <a:pt x="0" y="160"/>
                    </a:lnTo>
                    <a:lnTo>
                      <a:pt x="14" y="149"/>
                    </a:lnTo>
                    <a:lnTo>
                      <a:pt x="30" y="138"/>
                    </a:lnTo>
                    <a:lnTo>
                      <a:pt x="51" y="127"/>
                    </a:lnTo>
                    <a:lnTo>
                      <a:pt x="78" y="114"/>
                    </a:lnTo>
                    <a:lnTo>
                      <a:pt x="103" y="100"/>
                    </a:lnTo>
                    <a:lnTo>
                      <a:pt x="130" y="87"/>
                    </a:lnTo>
                    <a:lnTo>
                      <a:pt x="154" y="76"/>
                    </a:lnTo>
                    <a:lnTo>
                      <a:pt x="177" y="65"/>
                    </a:lnTo>
                    <a:lnTo>
                      <a:pt x="200" y="56"/>
                    </a:lnTo>
                    <a:lnTo>
                      <a:pt x="225" y="48"/>
                    </a:lnTo>
                    <a:lnTo>
                      <a:pt x="254" y="38"/>
                    </a:lnTo>
                    <a:lnTo>
                      <a:pt x="264" y="0"/>
                    </a:lnTo>
                    <a:lnTo>
                      <a:pt x="189" y="17"/>
                    </a:lnTo>
                    <a:lnTo>
                      <a:pt x="135" y="37"/>
                    </a:lnTo>
                    <a:lnTo>
                      <a:pt x="85" y="64"/>
                    </a:lnTo>
                    <a:lnTo>
                      <a:pt x="37" y="87"/>
                    </a:lnTo>
                    <a:lnTo>
                      <a:pt x="0" y="109"/>
                    </a:lnTo>
                    <a:lnTo>
                      <a:pt x="0" y="159"/>
                    </a:lnTo>
                    <a:lnTo>
                      <a:pt x="0" y="158"/>
                    </a:lnTo>
                    <a:lnTo>
                      <a:pt x="0" y="119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8E41E0F3-310B-4B4A-9452-FFC3343B0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097"/>
                <a:ext cx="432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"/>
                  </a:cxn>
                  <a:cxn ang="0">
                    <a:pos x="28" y="36"/>
                  </a:cxn>
                  <a:cxn ang="0">
                    <a:pos x="56" y="39"/>
                  </a:cxn>
                  <a:cxn ang="0">
                    <a:pos x="83" y="43"/>
                  </a:cxn>
                  <a:cxn ang="0">
                    <a:pos x="111" y="47"/>
                  </a:cxn>
                  <a:cxn ang="0">
                    <a:pos x="144" y="52"/>
                  </a:cxn>
                  <a:cxn ang="0">
                    <a:pos x="178" y="57"/>
                  </a:cxn>
                  <a:cxn ang="0">
                    <a:pos x="222" y="64"/>
                  </a:cxn>
                  <a:cxn ang="0">
                    <a:pos x="264" y="71"/>
                  </a:cxn>
                  <a:cxn ang="0">
                    <a:pos x="292" y="76"/>
                  </a:cxn>
                  <a:cxn ang="0">
                    <a:pos x="325" y="83"/>
                  </a:cxn>
                  <a:cxn ang="0">
                    <a:pos x="361" y="91"/>
                  </a:cxn>
                  <a:cxn ang="0">
                    <a:pos x="393" y="100"/>
                  </a:cxn>
                  <a:cxn ang="0">
                    <a:pos x="417" y="106"/>
                  </a:cxn>
                  <a:cxn ang="0">
                    <a:pos x="431" y="111"/>
                  </a:cxn>
                  <a:cxn ang="0">
                    <a:pos x="431" y="68"/>
                  </a:cxn>
                  <a:cxn ang="0">
                    <a:pos x="403" y="58"/>
                  </a:cxn>
                  <a:cxn ang="0">
                    <a:pos x="349" y="43"/>
                  </a:cxn>
                  <a:cxn ang="0">
                    <a:pos x="286" y="28"/>
                  </a:cxn>
                  <a:cxn ang="0">
                    <a:pos x="230" y="20"/>
                  </a:cxn>
                  <a:cxn ang="0">
                    <a:pos x="165" y="10"/>
                  </a:cxn>
                  <a:cxn ang="0">
                    <a:pos x="100" y="3"/>
                  </a:cxn>
                  <a:cxn ang="0">
                    <a:pos x="54" y="0"/>
                  </a:cxn>
                  <a:cxn ang="0">
                    <a:pos x="0" y="0"/>
                  </a:cxn>
                </a:cxnLst>
                <a:rect l="0" t="0" r="r" b="b"/>
                <a:pathLst>
                  <a:path w="432" h="112">
                    <a:moveTo>
                      <a:pt x="0" y="0"/>
                    </a:moveTo>
                    <a:lnTo>
                      <a:pt x="0" y="34"/>
                    </a:lnTo>
                    <a:lnTo>
                      <a:pt x="28" y="36"/>
                    </a:lnTo>
                    <a:lnTo>
                      <a:pt x="56" y="39"/>
                    </a:lnTo>
                    <a:lnTo>
                      <a:pt x="83" y="43"/>
                    </a:lnTo>
                    <a:lnTo>
                      <a:pt x="111" y="47"/>
                    </a:lnTo>
                    <a:lnTo>
                      <a:pt x="144" y="52"/>
                    </a:lnTo>
                    <a:lnTo>
                      <a:pt x="178" y="57"/>
                    </a:lnTo>
                    <a:lnTo>
                      <a:pt x="222" y="64"/>
                    </a:lnTo>
                    <a:lnTo>
                      <a:pt x="264" y="71"/>
                    </a:lnTo>
                    <a:lnTo>
                      <a:pt x="292" y="76"/>
                    </a:lnTo>
                    <a:lnTo>
                      <a:pt x="325" y="83"/>
                    </a:lnTo>
                    <a:lnTo>
                      <a:pt x="361" y="91"/>
                    </a:lnTo>
                    <a:lnTo>
                      <a:pt x="393" y="100"/>
                    </a:lnTo>
                    <a:lnTo>
                      <a:pt x="417" y="106"/>
                    </a:lnTo>
                    <a:lnTo>
                      <a:pt x="431" y="111"/>
                    </a:lnTo>
                    <a:lnTo>
                      <a:pt x="431" y="68"/>
                    </a:lnTo>
                    <a:lnTo>
                      <a:pt x="403" y="58"/>
                    </a:lnTo>
                    <a:lnTo>
                      <a:pt x="349" y="43"/>
                    </a:lnTo>
                    <a:lnTo>
                      <a:pt x="286" y="28"/>
                    </a:lnTo>
                    <a:lnTo>
                      <a:pt x="230" y="20"/>
                    </a:lnTo>
                    <a:lnTo>
                      <a:pt x="165" y="10"/>
                    </a:lnTo>
                    <a:lnTo>
                      <a:pt x="100" y="3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E984283B-0D4D-2B4E-B963-DDEA4EDBB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824"/>
                <a:ext cx="1378" cy="343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424" y="0"/>
                  </a:cxn>
                  <a:cxn ang="0">
                    <a:pos x="499" y="2"/>
                  </a:cxn>
                  <a:cxn ang="0">
                    <a:pos x="568" y="8"/>
                  </a:cxn>
                  <a:cxn ang="0">
                    <a:pos x="649" y="19"/>
                  </a:cxn>
                  <a:cxn ang="0">
                    <a:pos x="725" y="32"/>
                  </a:cxn>
                  <a:cxn ang="0">
                    <a:pos x="806" y="51"/>
                  </a:cxn>
                  <a:cxn ang="0">
                    <a:pos x="879" y="71"/>
                  </a:cxn>
                  <a:cxn ang="0">
                    <a:pos x="947" y="90"/>
                  </a:cxn>
                  <a:cxn ang="0">
                    <a:pos x="1017" y="112"/>
                  </a:cxn>
                  <a:cxn ang="0">
                    <a:pos x="1083" y="137"/>
                  </a:cxn>
                  <a:cxn ang="0">
                    <a:pos x="1146" y="166"/>
                  </a:cxn>
                  <a:cxn ang="0">
                    <a:pos x="1198" y="195"/>
                  </a:cxn>
                  <a:cxn ang="0">
                    <a:pos x="1233" y="221"/>
                  </a:cxn>
                  <a:cxn ang="0">
                    <a:pos x="1352" y="238"/>
                  </a:cxn>
                  <a:cxn ang="0">
                    <a:pos x="1303" y="254"/>
                  </a:cxn>
                  <a:cxn ang="0">
                    <a:pos x="1261" y="271"/>
                  </a:cxn>
                  <a:cxn ang="0">
                    <a:pos x="1216" y="293"/>
                  </a:cxn>
                  <a:cxn ang="0">
                    <a:pos x="1170" y="317"/>
                  </a:cxn>
                  <a:cxn ang="0">
                    <a:pos x="1127" y="342"/>
                  </a:cxn>
                  <a:cxn ang="0">
                    <a:pos x="1087" y="331"/>
                  </a:cxn>
                  <a:cxn ang="0">
                    <a:pos x="1041" y="319"/>
                  </a:cxn>
                  <a:cxn ang="0">
                    <a:pos x="992" y="309"/>
                  </a:cxn>
                  <a:cxn ang="0">
                    <a:pos x="944" y="301"/>
                  </a:cxn>
                  <a:cxn ang="0">
                    <a:pos x="889" y="293"/>
                  </a:cxn>
                  <a:cxn ang="0">
                    <a:pos x="840" y="285"/>
                  </a:cxn>
                  <a:cxn ang="0">
                    <a:pos x="787" y="279"/>
                  </a:cxn>
                  <a:cxn ang="0">
                    <a:pos x="734" y="273"/>
                  </a:cxn>
                  <a:cxn ang="0">
                    <a:pos x="958" y="245"/>
                  </a:cxn>
                  <a:cxn ang="0">
                    <a:pos x="920" y="210"/>
                  </a:cxn>
                  <a:cxn ang="0">
                    <a:pos x="861" y="170"/>
                  </a:cxn>
                  <a:cxn ang="0">
                    <a:pos x="799" y="136"/>
                  </a:cxn>
                  <a:cxn ang="0">
                    <a:pos x="748" y="108"/>
                  </a:cxn>
                  <a:cxn ang="0">
                    <a:pos x="699" y="87"/>
                  </a:cxn>
                  <a:cxn ang="0">
                    <a:pos x="651" y="68"/>
                  </a:cxn>
                  <a:cxn ang="0">
                    <a:pos x="594" y="51"/>
                  </a:cxn>
                  <a:cxn ang="0">
                    <a:pos x="531" y="35"/>
                  </a:cxn>
                  <a:cxn ang="0">
                    <a:pos x="462" y="24"/>
                  </a:cxn>
                  <a:cxn ang="0">
                    <a:pos x="389" y="14"/>
                  </a:cxn>
                  <a:cxn ang="0">
                    <a:pos x="0" y="0"/>
                  </a:cxn>
                </a:cxnLst>
                <a:rect l="0" t="0" r="r" b="b"/>
                <a:pathLst>
                  <a:path w="1378" h="343">
                    <a:moveTo>
                      <a:pt x="0" y="0"/>
                    </a:moveTo>
                    <a:lnTo>
                      <a:pt x="192" y="0"/>
                    </a:lnTo>
                    <a:lnTo>
                      <a:pt x="385" y="0"/>
                    </a:lnTo>
                    <a:lnTo>
                      <a:pt x="424" y="0"/>
                    </a:lnTo>
                    <a:lnTo>
                      <a:pt x="462" y="1"/>
                    </a:lnTo>
                    <a:lnTo>
                      <a:pt x="499" y="2"/>
                    </a:lnTo>
                    <a:lnTo>
                      <a:pt x="535" y="5"/>
                    </a:lnTo>
                    <a:lnTo>
                      <a:pt x="568" y="8"/>
                    </a:lnTo>
                    <a:lnTo>
                      <a:pt x="605" y="12"/>
                    </a:lnTo>
                    <a:lnTo>
                      <a:pt x="649" y="19"/>
                    </a:lnTo>
                    <a:lnTo>
                      <a:pt x="688" y="26"/>
                    </a:lnTo>
                    <a:lnTo>
                      <a:pt x="725" y="32"/>
                    </a:lnTo>
                    <a:lnTo>
                      <a:pt x="767" y="41"/>
                    </a:lnTo>
                    <a:lnTo>
                      <a:pt x="806" y="51"/>
                    </a:lnTo>
                    <a:lnTo>
                      <a:pt x="845" y="61"/>
                    </a:lnTo>
                    <a:lnTo>
                      <a:pt x="879" y="71"/>
                    </a:lnTo>
                    <a:lnTo>
                      <a:pt x="916" y="80"/>
                    </a:lnTo>
                    <a:lnTo>
                      <a:pt x="947" y="90"/>
                    </a:lnTo>
                    <a:lnTo>
                      <a:pt x="982" y="101"/>
                    </a:lnTo>
                    <a:lnTo>
                      <a:pt x="1017" y="112"/>
                    </a:lnTo>
                    <a:lnTo>
                      <a:pt x="1052" y="126"/>
                    </a:lnTo>
                    <a:lnTo>
                      <a:pt x="1083" y="137"/>
                    </a:lnTo>
                    <a:lnTo>
                      <a:pt x="1116" y="153"/>
                    </a:lnTo>
                    <a:lnTo>
                      <a:pt x="1146" y="166"/>
                    </a:lnTo>
                    <a:lnTo>
                      <a:pt x="1174" y="179"/>
                    </a:lnTo>
                    <a:lnTo>
                      <a:pt x="1198" y="195"/>
                    </a:lnTo>
                    <a:lnTo>
                      <a:pt x="1218" y="208"/>
                    </a:lnTo>
                    <a:lnTo>
                      <a:pt x="1233" y="221"/>
                    </a:lnTo>
                    <a:lnTo>
                      <a:pt x="1377" y="231"/>
                    </a:lnTo>
                    <a:lnTo>
                      <a:pt x="1352" y="238"/>
                    </a:lnTo>
                    <a:lnTo>
                      <a:pt x="1325" y="246"/>
                    </a:lnTo>
                    <a:lnTo>
                      <a:pt x="1303" y="254"/>
                    </a:lnTo>
                    <a:lnTo>
                      <a:pt x="1282" y="261"/>
                    </a:lnTo>
                    <a:lnTo>
                      <a:pt x="1261" y="271"/>
                    </a:lnTo>
                    <a:lnTo>
                      <a:pt x="1241" y="281"/>
                    </a:lnTo>
                    <a:lnTo>
                      <a:pt x="1216" y="293"/>
                    </a:lnTo>
                    <a:lnTo>
                      <a:pt x="1191" y="306"/>
                    </a:lnTo>
                    <a:lnTo>
                      <a:pt x="1170" y="317"/>
                    </a:lnTo>
                    <a:lnTo>
                      <a:pt x="1146" y="331"/>
                    </a:lnTo>
                    <a:lnTo>
                      <a:pt x="1127" y="342"/>
                    </a:lnTo>
                    <a:lnTo>
                      <a:pt x="1107" y="337"/>
                    </a:lnTo>
                    <a:lnTo>
                      <a:pt x="1087" y="331"/>
                    </a:lnTo>
                    <a:lnTo>
                      <a:pt x="1067" y="325"/>
                    </a:lnTo>
                    <a:lnTo>
                      <a:pt x="1041" y="319"/>
                    </a:lnTo>
                    <a:lnTo>
                      <a:pt x="1016" y="313"/>
                    </a:lnTo>
                    <a:lnTo>
                      <a:pt x="992" y="309"/>
                    </a:lnTo>
                    <a:lnTo>
                      <a:pt x="970" y="305"/>
                    </a:lnTo>
                    <a:lnTo>
                      <a:pt x="944" y="301"/>
                    </a:lnTo>
                    <a:lnTo>
                      <a:pt x="917" y="297"/>
                    </a:lnTo>
                    <a:lnTo>
                      <a:pt x="889" y="293"/>
                    </a:lnTo>
                    <a:lnTo>
                      <a:pt x="864" y="289"/>
                    </a:lnTo>
                    <a:lnTo>
                      <a:pt x="840" y="285"/>
                    </a:lnTo>
                    <a:lnTo>
                      <a:pt x="812" y="283"/>
                    </a:lnTo>
                    <a:lnTo>
                      <a:pt x="787" y="279"/>
                    </a:lnTo>
                    <a:lnTo>
                      <a:pt x="762" y="277"/>
                    </a:lnTo>
                    <a:lnTo>
                      <a:pt x="734" y="273"/>
                    </a:lnTo>
                    <a:lnTo>
                      <a:pt x="696" y="270"/>
                    </a:lnTo>
                    <a:lnTo>
                      <a:pt x="958" y="245"/>
                    </a:lnTo>
                    <a:lnTo>
                      <a:pt x="941" y="225"/>
                    </a:lnTo>
                    <a:lnTo>
                      <a:pt x="920" y="210"/>
                    </a:lnTo>
                    <a:lnTo>
                      <a:pt x="883" y="182"/>
                    </a:lnTo>
                    <a:lnTo>
                      <a:pt x="861" y="170"/>
                    </a:lnTo>
                    <a:lnTo>
                      <a:pt x="840" y="157"/>
                    </a:lnTo>
                    <a:lnTo>
                      <a:pt x="799" y="136"/>
                    </a:lnTo>
                    <a:lnTo>
                      <a:pt x="776" y="124"/>
                    </a:lnTo>
                    <a:lnTo>
                      <a:pt x="748" y="108"/>
                    </a:lnTo>
                    <a:lnTo>
                      <a:pt x="721" y="97"/>
                    </a:lnTo>
                    <a:lnTo>
                      <a:pt x="699" y="87"/>
                    </a:lnTo>
                    <a:lnTo>
                      <a:pt x="677" y="78"/>
                    </a:lnTo>
                    <a:lnTo>
                      <a:pt x="651" y="68"/>
                    </a:lnTo>
                    <a:lnTo>
                      <a:pt x="623" y="58"/>
                    </a:lnTo>
                    <a:lnTo>
                      <a:pt x="594" y="51"/>
                    </a:lnTo>
                    <a:lnTo>
                      <a:pt x="567" y="42"/>
                    </a:lnTo>
                    <a:lnTo>
                      <a:pt x="531" y="35"/>
                    </a:lnTo>
                    <a:lnTo>
                      <a:pt x="499" y="28"/>
                    </a:lnTo>
                    <a:lnTo>
                      <a:pt x="462" y="24"/>
                    </a:lnTo>
                    <a:lnTo>
                      <a:pt x="426" y="19"/>
                    </a:lnTo>
                    <a:lnTo>
                      <a:pt x="389" y="14"/>
                    </a:lnTo>
                    <a:lnTo>
                      <a:pt x="19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</p:grpSp>
        <p:grpSp>
          <p:nvGrpSpPr>
            <p:cNvPr id="40996" name="Group 33">
              <a:extLst>
                <a:ext uri="{FF2B5EF4-FFF2-40B4-BE49-F238E27FC236}">
                  <a16:creationId xmlns:a16="http://schemas.microsoft.com/office/drawing/2014/main" id="{15F20D8D-6F2A-3A47-B159-2B55F1CD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168"/>
              <a:ext cx="865" cy="625"/>
              <a:chOff x="3072" y="3168"/>
              <a:chExt cx="865" cy="625"/>
            </a:xfrm>
          </p:grpSpPr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ABCDABED-3783-5A4A-B980-7EA57BA51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3170"/>
                <a:ext cx="570" cy="362"/>
              </a:xfrm>
              <a:custGeom>
                <a:avLst/>
                <a:gdLst/>
                <a:ahLst/>
                <a:cxnLst>
                  <a:cxn ang="0">
                    <a:pos x="567" y="0"/>
                  </a:cxn>
                  <a:cxn ang="0">
                    <a:pos x="526" y="0"/>
                  </a:cxn>
                  <a:cxn ang="0">
                    <a:pos x="515" y="27"/>
                  </a:cxn>
                  <a:cxn ang="0">
                    <a:pos x="500" y="50"/>
                  </a:cxn>
                  <a:cxn ang="0">
                    <a:pos x="484" y="72"/>
                  </a:cxn>
                  <a:cxn ang="0">
                    <a:pos x="467" y="94"/>
                  </a:cxn>
                  <a:cxn ang="0">
                    <a:pos x="451" y="112"/>
                  </a:cxn>
                  <a:cxn ang="0">
                    <a:pos x="434" y="129"/>
                  </a:cxn>
                  <a:cxn ang="0">
                    <a:pos x="417" y="144"/>
                  </a:cxn>
                  <a:cxn ang="0">
                    <a:pos x="399" y="161"/>
                  </a:cxn>
                  <a:cxn ang="0">
                    <a:pos x="377" y="176"/>
                  </a:cxn>
                  <a:cxn ang="0">
                    <a:pos x="347" y="193"/>
                  </a:cxn>
                  <a:cxn ang="0">
                    <a:pos x="324" y="206"/>
                  </a:cxn>
                  <a:cxn ang="0">
                    <a:pos x="298" y="219"/>
                  </a:cxn>
                  <a:cxn ang="0">
                    <a:pos x="270" y="232"/>
                  </a:cxn>
                  <a:cxn ang="0">
                    <a:pos x="237" y="249"/>
                  </a:cxn>
                  <a:cxn ang="0">
                    <a:pos x="196" y="265"/>
                  </a:cxn>
                  <a:cxn ang="0">
                    <a:pos x="169" y="275"/>
                  </a:cxn>
                  <a:cxn ang="0">
                    <a:pos x="139" y="286"/>
                  </a:cxn>
                  <a:cxn ang="0">
                    <a:pos x="112" y="295"/>
                  </a:cxn>
                  <a:cxn ang="0">
                    <a:pos x="81" y="305"/>
                  </a:cxn>
                  <a:cxn ang="0">
                    <a:pos x="36" y="316"/>
                  </a:cxn>
                  <a:cxn ang="0">
                    <a:pos x="0" y="323"/>
                  </a:cxn>
                  <a:cxn ang="0">
                    <a:pos x="12" y="361"/>
                  </a:cxn>
                  <a:cxn ang="0">
                    <a:pos x="73" y="349"/>
                  </a:cxn>
                  <a:cxn ang="0">
                    <a:pos x="139" y="330"/>
                  </a:cxn>
                  <a:cxn ang="0">
                    <a:pos x="193" y="311"/>
                  </a:cxn>
                  <a:cxn ang="0">
                    <a:pos x="254" y="286"/>
                  </a:cxn>
                  <a:cxn ang="0">
                    <a:pos x="338" y="252"/>
                  </a:cxn>
                  <a:cxn ang="0">
                    <a:pos x="406" y="215"/>
                  </a:cxn>
                  <a:cxn ang="0">
                    <a:pos x="467" y="174"/>
                  </a:cxn>
                  <a:cxn ang="0">
                    <a:pos x="504" y="139"/>
                  </a:cxn>
                  <a:cxn ang="0">
                    <a:pos x="541" y="95"/>
                  </a:cxn>
                  <a:cxn ang="0">
                    <a:pos x="554" y="59"/>
                  </a:cxn>
                  <a:cxn ang="0">
                    <a:pos x="567" y="0"/>
                  </a:cxn>
                </a:cxnLst>
                <a:rect l="0" t="0" r="r" b="b"/>
                <a:pathLst>
                  <a:path w="568" h="362">
                    <a:moveTo>
                      <a:pt x="567" y="0"/>
                    </a:moveTo>
                    <a:lnTo>
                      <a:pt x="526" y="0"/>
                    </a:lnTo>
                    <a:lnTo>
                      <a:pt x="515" y="27"/>
                    </a:lnTo>
                    <a:lnTo>
                      <a:pt x="500" y="50"/>
                    </a:lnTo>
                    <a:lnTo>
                      <a:pt x="484" y="72"/>
                    </a:lnTo>
                    <a:lnTo>
                      <a:pt x="467" y="94"/>
                    </a:lnTo>
                    <a:lnTo>
                      <a:pt x="451" y="112"/>
                    </a:lnTo>
                    <a:lnTo>
                      <a:pt x="434" y="129"/>
                    </a:lnTo>
                    <a:lnTo>
                      <a:pt x="417" y="144"/>
                    </a:lnTo>
                    <a:lnTo>
                      <a:pt x="399" y="161"/>
                    </a:lnTo>
                    <a:lnTo>
                      <a:pt x="377" y="176"/>
                    </a:lnTo>
                    <a:lnTo>
                      <a:pt x="347" y="193"/>
                    </a:lnTo>
                    <a:lnTo>
                      <a:pt x="324" y="206"/>
                    </a:lnTo>
                    <a:lnTo>
                      <a:pt x="298" y="219"/>
                    </a:lnTo>
                    <a:lnTo>
                      <a:pt x="270" y="232"/>
                    </a:lnTo>
                    <a:lnTo>
                      <a:pt x="237" y="249"/>
                    </a:lnTo>
                    <a:lnTo>
                      <a:pt x="196" y="265"/>
                    </a:lnTo>
                    <a:lnTo>
                      <a:pt x="169" y="275"/>
                    </a:lnTo>
                    <a:lnTo>
                      <a:pt x="139" y="286"/>
                    </a:lnTo>
                    <a:lnTo>
                      <a:pt x="112" y="295"/>
                    </a:lnTo>
                    <a:lnTo>
                      <a:pt x="81" y="305"/>
                    </a:lnTo>
                    <a:lnTo>
                      <a:pt x="36" y="316"/>
                    </a:lnTo>
                    <a:lnTo>
                      <a:pt x="0" y="323"/>
                    </a:lnTo>
                    <a:lnTo>
                      <a:pt x="12" y="361"/>
                    </a:lnTo>
                    <a:lnTo>
                      <a:pt x="73" y="349"/>
                    </a:lnTo>
                    <a:lnTo>
                      <a:pt x="139" y="330"/>
                    </a:lnTo>
                    <a:lnTo>
                      <a:pt x="193" y="311"/>
                    </a:lnTo>
                    <a:lnTo>
                      <a:pt x="254" y="286"/>
                    </a:lnTo>
                    <a:lnTo>
                      <a:pt x="338" y="252"/>
                    </a:lnTo>
                    <a:lnTo>
                      <a:pt x="406" y="215"/>
                    </a:lnTo>
                    <a:lnTo>
                      <a:pt x="467" y="174"/>
                    </a:lnTo>
                    <a:lnTo>
                      <a:pt x="504" y="139"/>
                    </a:lnTo>
                    <a:lnTo>
                      <a:pt x="541" y="95"/>
                    </a:lnTo>
                    <a:lnTo>
                      <a:pt x="554" y="59"/>
                    </a:lnTo>
                    <a:lnTo>
                      <a:pt x="567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1CC601D-787F-534D-8AB5-343AD9663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604"/>
                <a:ext cx="408" cy="187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0"/>
                  </a:cxn>
                  <a:cxn ang="0">
                    <a:pos x="23" y="7"/>
                  </a:cxn>
                  <a:cxn ang="0">
                    <a:pos x="47" y="16"/>
                  </a:cxn>
                  <a:cxn ang="0">
                    <a:pos x="73" y="27"/>
                  </a:cxn>
                  <a:cxn ang="0">
                    <a:pos x="101" y="40"/>
                  </a:cxn>
                  <a:cxn ang="0">
                    <a:pos x="134" y="54"/>
                  </a:cxn>
                  <a:cxn ang="0">
                    <a:pos x="163" y="68"/>
                  </a:cxn>
                  <a:cxn ang="0">
                    <a:pos x="187" y="80"/>
                  </a:cxn>
                  <a:cxn ang="0">
                    <a:pos x="211" y="92"/>
                  </a:cxn>
                  <a:cxn ang="0">
                    <a:pos x="232" y="104"/>
                  </a:cxn>
                  <a:cxn ang="0">
                    <a:pos x="252" y="117"/>
                  </a:cxn>
                  <a:cxn ang="0">
                    <a:pos x="272" y="133"/>
                  </a:cxn>
                  <a:cxn ang="0">
                    <a:pos x="290" y="147"/>
                  </a:cxn>
                  <a:cxn ang="0">
                    <a:pos x="303" y="161"/>
                  </a:cxn>
                  <a:cxn ang="0">
                    <a:pos x="322" y="176"/>
                  </a:cxn>
                  <a:cxn ang="0">
                    <a:pos x="335" y="188"/>
                  </a:cxn>
                  <a:cxn ang="0">
                    <a:pos x="407" y="188"/>
                  </a:cxn>
                  <a:cxn ang="0">
                    <a:pos x="390" y="167"/>
                  </a:cxn>
                  <a:cxn ang="0">
                    <a:pos x="359" y="137"/>
                  </a:cxn>
                  <a:cxn ang="0">
                    <a:pos x="318" y="99"/>
                  </a:cxn>
                  <a:cxn ang="0">
                    <a:pos x="276" y="71"/>
                  </a:cxn>
                  <a:cxn ang="0">
                    <a:pos x="215" y="44"/>
                  </a:cxn>
                  <a:cxn ang="0">
                    <a:pos x="163" y="19"/>
                  </a:cxn>
                  <a:cxn ang="0">
                    <a:pos x="114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92" y="0"/>
                  </a:cxn>
                </a:cxnLst>
                <a:rect l="0" t="0" r="r" b="b"/>
                <a:pathLst>
                  <a:path w="408" h="189">
                    <a:moveTo>
                      <a:pt x="92" y="0"/>
                    </a:moveTo>
                    <a:lnTo>
                      <a:pt x="0" y="0"/>
                    </a:lnTo>
                    <a:lnTo>
                      <a:pt x="23" y="7"/>
                    </a:lnTo>
                    <a:lnTo>
                      <a:pt x="47" y="16"/>
                    </a:lnTo>
                    <a:lnTo>
                      <a:pt x="73" y="27"/>
                    </a:lnTo>
                    <a:lnTo>
                      <a:pt x="101" y="40"/>
                    </a:lnTo>
                    <a:lnTo>
                      <a:pt x="134" y="54"/>
                    </a:lnTo>
                    <a:lnTo>
                      <a:pt x="163" y="68"/>
                    </a:lnTo>
                    <a:lnTo>
                      <a:pt x="187" y="80"/>
                    </a:lnTo>
                    <a:lnTo>
                      <a:pt x="211" y="92"/>
                    </a:lnTo>
                    <a:lnTo>
                      <a:pt x="232" y="104"/>
                    </a:lnTo>
                    <a:lnTo>
                      <a:pt x="252" y="117"/>
                    </a:lnTo>
                    <a:lnTo>
                      <a:pt x="272" y="133"/>
                    </a:lnTo>
                    <a:lnTo>
                      <a:pt x="290" y="147"/>
                    </a:lnTo>
                    <a:lnTo>
                      <a:pt x="303" y="161"/>
                    </a:lnTo>
                    <a:lnTo>
                      <a:pt x="322" y="176"/>
                    </a:lnTo>
                    <a:lnTo>
                      <a:pt x="335" y="188"/>
                    </a:lnTo>
                    <a:lnTo>
                      <a:pt x="407" y="188"/>
                    </a:lnTo>
                    <a:lnTo>
                      <a:pt x="390" y="167"/>
                    </a:lnTo>
                    <a:lnTo>
                      <a:pt x="359" y="137"/>
                    </a:lnTo>
                    <a:lnTo>
                      <a:pt x="318" y="99"/>
                    </a:lnTo>
                    <a:lnTo>
                      <a:pt x="276" y="71"/>
                    </a:lnTo>
                    <a:lnTo>
                      <a:pt x="215" y="44"/>
                    </a:lnTo>
                    <a:lnTo>
                      <a:pt x="163" y="19"/>
                    </a:lnTo>
                    <a:lnTo>
                      <a:pt x="114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FCE6F6F3-A338-EC49-A128-D42B8DABE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3381"/>
                <a:ext cx="253" cy="224"/>
              </a:xfrm>
              <a:custGeom>
                <a:avLst/>
                <a:gdLst/>
                <a:ahLst/>
                <a:cxnLst>
                  <a:cxn ang="0">
                    <a:pos x="252" y="0"/>
                  </a:cxn>
                  <a:cxn ang="0">
                    <a:pos x="174" y="0"/>
                  </a:cxn>
                  <a:cxn ang="0">
                    <a:pos x="167" y="14"/>
                  </a:cxn>
                  <a:cxn ang="0">
                    <a:pos x="161" y="29"/>
                  </a:cxn>
                  <a:cxn ang="0">
                    <a:pos x="152" y="42"/>
                  </a:cxn>
                  <a:cxn ang="0">
                    <a:pos x="145" y="57"/>
                  </a:cxn>
                  <a:cxn ang="0">
                    <a:pos x="134" y="74"/>
                  </a:cxn>
                  <a:cxn ang="0">
                    <a:pos x="123" y="92"/>
                  </a:cxn>
                  <a:cxn ang="0">
                    <a:pos x="106" y="115"/>
                  </a:cxn>
                  <a:cxn ang="0">
                    <a:pos x="90" y="136"/>
                  </a:cxn>
                  <a:cxn ang="0">
                    <a:pos x="79" y="151"/>
                  </a:cxn>
                  <a:cxn ang="0">
                    <a:pos x="62" y="168"/>
                  </a:cxn>
                  <a:cxn ang="0">
                    <a:pos x="44" y="186"/>
                  </a:cxn>
                  <a:cxn ang="0">
                    <a:pos x="25" y="203"/>
                  </a:cxn>
                  <a:cxn ang="0">
                    <a:pos x="9" y="215"/>
                  </a:cxn>
                  <a:cxn ang="0">
                    <a:pos x="0" y="223"/>
                  </a:cxn>
                  <a:cxn ang="0">
                    <a:pos x="95" y="223"/>
                  </a:cxn>
                  <a:cxn ang="0">
                    <a:pos x="121" y="208"/>
                  </a:cxn>
                  <a:cxn ang="0">
                    <a:pos x="154" y="180"/>
                  </a:cxn>
                  <a:cxn ang="0">
                    <a:pos x="187" y="148"/>
                  </a:cxn>
                  <a:cxn ang="0">
                    <a:pos x="206" y="119"/>
                  </a:cxn>
                  <a:cxn ang="0">
                    <a:pos x="229" y="85"/>
                  </a:cxn>
                  <a:cxn ang="0">
                    <a:pos x="246" y="51"/>
                  </a:cxn>
                  <a:cxn ang="0">
                    <a:pos x="252" y="28"/>
                  </a:cxn>
                  <a:cxn ang="0">
                    <a:pos x="252" y="0"/>
                  </a:cxn>
                </a:cxnLst>
                <a:rect l="0" t="0" r="r" b="b"/>
                <a:pathLst>
                  <a:path w="253" h="224">
                    <a:moveTo>
                      <a:pt x="252" y="0"/>
                    </a:moveTo>
                    <a:lnTo>
                      <a:pt x="174" y="0"/>
                    </a:lnTo>
                    <a:lnTo>
                      <a:pt x="167" y="14"/>
                    </a:lnTo>
                    <a:lnTo>
                      <a:pt x="161" y="29"/>
                    </a:lnTo>
                    <a:lnTo>
                      <a:pt x="152" y="42"/>
                    </a:lnTo>
                    <a:lnTo>
                      <a:pt x="145" y="57"/>
                    </a:lnTo>
                    <a:lnTo>
                      <a:pt x="134" y="74"/>
                    </a:lnTo>
                    <a:lnTo>
                      <a:pt x="123" y="92"/>
                    </a:lnTo>
                    <a:lnTo>
                      <a:pt x="106" y="115"/>
                    </a:lnTo>
                    <a:lnTo>
                      <a:pt x="90" y="136"/>
                    </a:lnTo>
                    <a:lnTo>
                      <a:pt x="79" y="151"/>
                    </a:lnTo>
                    <a:lnTo>
                      <a:pt x="62" y="168"/>
                    </a:lnTo>
                    <a:lnTo>
                      <a:pt x="44" y="186"/>
                    </a:lnTo>
                    <a:lnTo>
                      <a:pt x="25" y="203"/>
                    </a:lnTo>
                    <a:lnTo>
                      <a:pt x="9" y="215"/>
                    </a:lnTo>
                    <a:lnTo>
                      <a:pt x="0" y="223"/>
                    </a:lnTo>
                    <a:lnTo>
                      <a:pt x="95" y="223"/>
                    </a:lnTo>
                    <a:lnTo>
                      <a:pt x="121" y="208"/>
                    </a:lnTo>
                    <a:lnTo>
                      <a:pt x="154" y="180"/>
                    </a:lnTo>
                    <a:lnTo>
                      <a:pt x="187" y="148"/>
                    </a:lnTo>
                    <a:lnTo>
                      <a:pt x="206" y="119"/>
                    </a:lnTo>
                    <a:lnTo>
                      <a:pt x="229" y="85"/>
                    </a:lnTo>
                    <a:lnTo>
                      <a:pt x="246" y="51"/>
                    </a:lnTo>
                    <a:lnTo>
                      <a:pt x="252" y="28"/>
                    </a:lnTo>
                    <a:lnTo>
                      <a:pt x="252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43CA75E0-D417-FE40-883C-C36F4B5AB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5" y="3168"/>
                <a:ext cx="772" cy="623"/>
              </a:xfrm>
              <a:custGeom>
                <a:avLst/>
                <a:gdLst/>
                <a:ahLst/>
                <a:cxnLst>
                  <a:cxn ang="0">
                    <a:pos x="771" y="34"/>
                  </a:cxn>
                  <a:cxn ang="0">
                    <a:pos x="771" y="71"/>
                  </a:cxn>
                  <a:cxn ang="0">
                    <a:pos x="763" y="109"/>
                  </a:cxn>
                  <a:cxn ang="0">
                    <a:pos x="750" y="145"/>
                  </a:cxn>
                  <a:cxn ang="0">
                    <a:pos x="728" y="187"/>
                  </a:cxn>
                  <a:cxn ang="0">
                    <a:pos x="697" y="227"/>
                  </a:cxn>
                  <a:cxn ang="0">
                    <a:pos x="655" y="270"/>
                  </a:cxn>
                  <a:cxn ang="0">
                    <a:pos x="610" y="307"/>
                  </a:cxn>
                  <a:cxn ang="0">
                    <a:pos x="566" y="343"/>
                  </a:cxn>
                  <a:cxn ang="0">
                    <a:pos x="517" y="379"/>
                  </a:cxn>
                  <a:cxn ang="0">
                    <a:pos x="461" y="413"/>
                  </a:cxn>
                  <a:cxn ang="0">
                    <a:pos x="395" y="446"/>
                  </a:cxn>
                  <a:cxn ang="0">
                    <a:pos x="333" y="473"/>
                  </a:cxn>
                  <a:cxn ang="0">
                    <a:pos x="272" y="491"/>
                  </a:cxn>
                  <a:cxn ang="0">
                    <a:pos x="292" y="604"/>
                  </a:cxn>
                  <a:cxn ang="0">
                    <a:pos x="248" y="566"/>
                  </a:cxn>
                  <a:cxn ang="0">
                    <a:pos x="215" y="539"/>
                  </a:cxn>
                  <a:cxn ang="0">
                    <a:pos x="182" y="517"/>
                  </a:cxn>
                  <a:cxn ang="0">
                    <a:pos x="138" y="495"/>
                  </a:cxn>
                  <a:cxn ang="0">
                    <a:pos x="82" y="470"/>
                  </a:cxn>
                  <a:cxn ang="0">
                    <a:pos x="29" y="446"/>
                  </a:cxn>
                  <a:cxn ang="0">
                    <a:pos x="12" y="425"/>
                  </a:cxn>
                  <a:cxn ang="0">
                    <a:pos x="38" y="404"/>
                  </a:cxn>
                  <a:cxn ang="0">
                    <a:pos x="64" y="378"/>
                  </a:cxn>
                  <a:cxn ang="0">
                    <a:pos x="82" y="354"/>
                  </a:cxn>
                  <a:cxn ang="0">
                    <a:pos x="101" y="327"/>
                  </a:cxn>
                  <a:cxn ang="0">
                    <a:pos x="119" y="299"/>
                  </a:cxn>
                  <a:cxn ang="0">
                    <a:pos x="134" y="273"/>
                  </a:cxn>
                  <a:cxn ang="0">
                    <a:pos x="149" y="246"/>
                  </a:cxn>
                  <a:cxn ang="0">
                    <a:pos x="161" y="211"/>
                  </a:cxn>
                  <a:cxn ang="0">
                    <a:pos x="263" y="339"/>
                  </a:cxn>
                  <a:cxn ang="0">
                    <a:pos x="360" y="310"/>
                  </a:cxn>
                  <a:cxn ang="0">
                    <a:pos x="415" y="286"/>
                  </a:cxn>
                  <a:cxn ang="0">
                    <a:pos x="491" y="253"/>
                  </a:cxn>
                  <a:cxn ang="0">
                    <a:pos x="550" y="225"/>
                  </a:cxn>
                  <a:cxn ang="0">
                    <a:pos x="594" y="203"/>
                  </a:cxn>
                  <a:cxn ang="0">
                    <a:pos x="638" y="173"/>
                  </a:cxn>
                  <a:cxn ang="0">
                    <a:pos x="675" y="144"/>
                  </a:cxn>
                  <a:cxn ang="0">
                    <a:pos x="706" y="109"/>
                  </a:cxn>
                  <a:cxn ang="0">
                    <a:pos x="728" y="72"/>
                  </a:cxn>
                  <a:cxn ang="0">
                    <a:pos x="747" y="33"/>
                  </a:cxn>
                </a:cxnLst>
                <a:rect l="0" t="0" r="r" b="b"/>
                <a:pathLst>
                  <a:path w="772" h="625">
                    <a:moveTo>
                      <a:pt x="763" y="0"/>
                    </a:moveTo>
                    <a:lnTo>
                      <a:pt x="771" y="34"/>
                    </a:lnTo>
                    <a:lnTo>
                      <a:pt x="771" y="51"/>
                    </a:lnTo>
                    <a:lnTo>
                      <a:pt x="771" y="71"/>
                    </a:lnTo>
                    <a:lnTo>
                      <a:pt x="767" y="90"/>
                    </a:lnTo>
                    <a:lnTo>
                      <a:pt x="763" y="109"/>
                    </a:lnTo>
                    <a:lnTo>
                      <a:pt x="758" y="128"/>
                    </a:lnTo>
                    <a:lnTo>
                      <a:pt x="750" y="145"/>
                    </a:lnTo>
                    <a:lnTo>
                      <a:pt x="741" y="165"/>
                    </a:lnTo>
                    <a:lnTo>
                      <a:pt x="728" y="187"/>
                    </a:lnTo>
                    <a:lnTo>
                      <a:pt x="712" y="208"/>
                    </a:lnTo>
                    <a:lnTo>
                      <a:pt x="697" y="227"/>
                    </a:lnTo>
                    <a:lnTo>
                      <a:pt x="677" y="248"/>
                    </a:lnTo>
                    <a:lnTo>
                      <a:pt x="655" y="270"/>
                    </a:lnTo>
                    <a:lnTo>
                      <a:pt x="632" y="290"/>
                    </a:lnTo>
                    <a:lnTo>
                      <a:pt x="610" y="307"/>
                    </a:lnTo>
                    <a:lnTo>
                      <a:pt x="588" y="326"/>
                    </a:lnTo>
                    <a:lnTo>
                      <a:pt x="566" y="343"/>
                    </a:lnTo>
                    <a:lnTo>
                      <a:pt x="540" y="360"/>
                    </a:lnTo>
                    <a:lnTo>
                      <a:pt x="517" y="379"/>
                    </a:lnTo>
                    <a:lnTo>
                      <a:pt x="487" y="397"/>
                    </a:lnTo>
                    <a:lnTo>
                      <a:pt x="461" y="413"/>
                    </a:lnTo>
                    <a:lnTo>
                      <a:pt x="426" y="430"/>
                    </a:lnTo>
                    <a:lnTo>
                      <a:pt x="395" y="446"/>
                    </a:lnTo>
                    <a:lnTo>
                      <a:pt x="366" y="461"/>
                    </a:lnTo>
                    <a:lnTo>
                      <a:pt x="333" y="473"/>
                    </a:lnTo>
                    <a:lnTo>
                      <a:pt x="301" y="484"/>
                    </a:lnTo>
                    <a:lnTo>
                      <a:pt x="272" y="491"/>
                    </a:lnTo>
                    <a:lnTo>
                      <a:pt x="314" y="624"/>
                    </a:lnTo>
                    <a:lnTo>
                      <a:pt x="292" y="604"/>
                    </a:lnTo>
                    <a:lnTo>
                      <a:pt x="268" y="583"/>
                    </a:lnTo>
                    <a:lnTo>
                      <a:pt x="248" y="566"/>
                    </a:lnTo>
                    <a:lnTo>
                      <a:pt x="235" y="554"/>
                    </a:lnTo>
                    <a:lnTo>
                      <a:pt x="215" y="539"/>
                    </a:lnTo>
                    <a:lnTo>
                      <a:pt x="198" y="527"/>
                    </a:lnTo>
                    <a:lnTo>
                      <a:pt x="182" y="517"/>
                    </a:lnTo>
                    <a:lnTo>
                      <a:pt x="160" y="507"/>
                    </a:lnTo>
                    <a:lnTo>
                      <a:pt x="138" y="495"/>
                    </a:lnTo>
                    <a:lnTo>
                      <a:pt x="110" y="482"/>
                    </a:lnTo>
                    <a:lnTo>
                      <a:pt x="82" y="470"/>
                    </a:lnTo>
                    <a:lnTo>
                      <a:pt x="57" y="458"/>
                    </a:lnTo>
                    <a:lnTo>
                      <a:pt x="29" y="446"/>
                    </a:lnTo>
                    <a:lnTo>
                      <a:pt x="0" y="436"/>
                    </a:lnTo>
                    <a:lnTo>
                      <a:pt x="12" y="425"/>
                    </a:lnTo>
                    <a:lnTo>
                      <a:pt x="25" y="416"/>
                    </a:lnTo>
                    <a:lnTo>
                      <a:pt x="38" y="404"/>
                    </a:lnTo>
                    <a:lnTo>
                      <a:pt x="51" y="391"/>
                    </a:lnTo>
                    <a:lnTo>
                      <a:pt x="64" y="378"/>
                    </a:lnTo>
                    <a:lnTo>
                      <a:pt x="75" y="366"/>
                    </a:lnTo>
                    <a:lnTo>
                      <a:pt x="82" y="354"/>
                    </a:lnTo>
                    <a:lnTo>
                      <a:pt x="93" y="341"/>
                    </a:lnTo>
                    <a:lnTo>
                      <a:pt x="101" y="327"/>
                    </a:lnTo>
                    <a:lnTo>
                      <a:pt x="110" y="312"/>
                    </a:lnTo>
                    <a:lnTo>
                      <a:pt x="119" y="299"/>
                    </a:lnTo>
                    <a:lnTo>
                      <a:pt x="128" y="286"/>
                    </a:lnTo>
                    <a:lnTo>
                      <a:pt x="134" y="273"/>
                    </a:lnTo>
                    <a:lnTo>
                      <a:pt x="141" y="259"/>
                    </a:lnTo>
                    <a:lnTo>
                      <a:pt x="149" y="246"/>
                    </a:lnTo>
                    <a:lnTo>
                      <a:pt x="154" y="232"/>
                    </a:lnTo>
                    <a:lnTo>
                      <a:pt x="161" y="211"/>
                    </a:lnTo>
                    <a:lnTo>
                      <a:pt x="218" y="348"/>
                    </a:lnTo>
                    <a:lnTo>
                      <a:pt x="263" y="339"/>
                    </a:lnTo>
                    <a:lnTo>
                      <a:pt x="298" y="328"/>
                    </a:lnTo>
                    <a:lnTo>
                      <a:pt x="360" y="310"/>
                    </a:lnTo>
                    <a:lnTo>
                      <a:pt x="388" y="298"/>
                    </a:lnTo>
                    <a:lnTo>
                      <a:pt x="415" y="286"/>
                    </a:lnTo>
                    <a:lnTo>
                      <a:pt x="463" y="266"/>
                    </a:lnTo>
                    <a:lnTo>
                      <a:pt x="491" y="253"/>
                    </a:lnTo>
                    <a:lnTo>
                      <a:pt x="526" y="239"/>
                    </a:lnTo>
                    <a:lnTo>
                      <a:pt x="550" y="225"/>
                    </a:lnTo>
                    <a:lnTo>
                      <a:pt x="574" y="213"/>
                    </a:lnTo>
                    <a:lnTo>
                      <a:pt x="594" y="203"/>
                    </a:lnTo>
                    <a:lnTo>
                      <a:pt x="616" y="188"/>
                    </a:lnTo>
                    <a:lnTo>
                      <a:pt x="638" y="173"/>
                    </a:lnTo>
                    <a:lnTo>
                      <a:pt x="655" y="159"/>
                    </a:lnTo>
                    <a:lnTo>
                      <a:pt x="675" y="144"/>
                    </a:lnTo>
                    <a:lnTo>
                      <a:pt x="691" y="127"/>
                    </a:lnTo>
                    <a:lnTo>
                      <a:pt x="706" y="109"/>
                    </a:lnTo>
                    <a:lnTo>
                      <a:pt x="717" y="90"/>
                    </a:lnTo>
                    <a:lnTo>
                      <a:pt x="728" y="72"/>
                    </a:lnTo>
                    <a:lnTo>
                      <a:pt x="739" y="53"/>
                    </a:lnTo>
                    <a:lnTo>
                      <a:pt x="747" y="33"/>
                    </a:lnTo>
                    <a:lnTo>
                      <a:pt x="763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</p:grpSp>
        <p:grpSp>
          <p:nvGrpSpPr>
            <p:cNvPr id="40997" name="Group 38">
              <a:extLst>
                <a:ext uri="{FF2B5EF4-FFF2-40B4-BE49-F238E27FC236}">
                  <a16:creationId xmlns:a16="http://schemas.microsoft.com/office/drawing/2014/main" id="{B4B95B9A-0BD7-6049-8F0D-C774D34A6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5" y="2844"/>
              <a:ext cx="772" cy="853"/>
              <a:chOff x="1485" y="2844"/>
              <a:chExt cx="772" cy="853"/>
            </a:xfrm>
          </p:grpSpPr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089CEE6A-33BF-BF4B-AC26-CE77DA9B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3134"/>
                <a:ext cx="447" cy="561"/>
              </a:xfrm>
              <a:custGeom>
                <a:avLst/>
                <a:gdLst/>
                <a:ahLst/>
                <a:cxnLst>
                  <a:cxn ang="0">
                    <a:pos x="446" y="558"/>
                  </a:cxn>
                  <a:cxn ang="0">
                    <a:pos x="446" y="518"/>
                  </a:cxn>
                  <a:cxn ang="0">
                    <a:pos x="413" y="506"/>
                  </a:cxn>
                  <a:cxn ang="0">
                    <a:pos x="384" y="492"/>
                  </a:cxn>
                  <a:cxn ang="0">
                    <a:pos x="357" y="475"/>
                  </a:cxn>
                  <a:cxn ang="0">
                    <a:pos x="329" y="460"/>
                  </a:cxn>
                  <a:cxn ang="0">
                    <a:pos x="306" y="442"/>
                  </a:cxn>
                  <a:cxn ang="0">
                    <a:pos x="287" y="425"/>
                  </a:cxn>
                  <a:cxn ang="0">
                    <a:pos x="268" y="410"/>
                  </a:cxn>
                  <a:cxn ang="0">
                    <a:pos x="247" y="391"/>
                  </a:cxn>
                  <a:cxn ang="0">
                    <a:pos x="229" y="370"/>
                  </a:cxn>
                  <a:cxn ang="0">
                    <a:pos x="207" y="342"/>
                  </a:cxn>
                  <a:cxn ang="0">
                    <a:pos x="191" y="318"/>
                  </a:cxn>
                  <a:cxn ang="0">
                    <a:pos x="174" y="292"/>
                  </a:cxn>
                  <a:cxn ang="0">
                    <a:pos x="158" y="265"/>
                  </a:cxn>
                  <a:cxn ang="0">
                    <a:pos x="139" y="232"/>
                  </a:cxn>
                  <a:cxn ang="0">
                    <a:pos x="118" y="193"/>
                  </a:cxn>
                  <a:cxn ang="0">
                    <a:pos x="106" y="166"/>
                  </a:cxn>
                  <a:cxn ang="0">
                    <a:pos x="93" y="136"/>
                  </a:cxn>
                  <a:cxn ang="0">
                    <a:pos x="80" y="109"/>
                  </a:cxn>
                  <a:cxn ang="0">
                    <a:pos x="69" y="79"/>
                  </a:cxn>
                  <a:cxn ang="0">
                    <a:pos x="55" y="35"/>
                  </a:cxn>
                  <a:cxn ang="0">
                    <a:pos x="46" y="0"/>
                  </a:cxn>
                  <a:cxn ang="0">
                    <a:pos x="0" y="11"/>
                  </a:cxn>
                  <a:cxn ang="0">
                    <a:pos x="15" y="72"/>
                  </a:cxn>
                  <a:cxn ang="0">
                    <a:pos x="38" y="136"/>
                  </a:cxn>
                  <a:cxn ang="0">
                    <a:pos x="62" y="190"/>
                  </a:cxn>
                  <a:cxn ang="0">
                    <a:pos x="93" y="248"/>
                  </a:cxn>
                  <a:cxn ang="0">
                    <a:pos x="134" y="332"/>
                  </a:cxn>
                  <a:cxn ang="0">
                    <a:pos x="181" y="400"/>
                  </a:cxn>
                  <a:cxn ang="0">
                    <a:pos x="230" y="460"/>
                  </a:cxn>
                  <a:cxn ang="0">
                    <a:pos x="274" y="495"/>
                  </a:cxn>
                  <a:cxn ang="0">
                    <a:pos x="328" y="531"/>
                  </a:cxn>
                  <a:cxn ang="0">
                    <a:pos x="373" y="545"/>
                  </a:cxn>
                  <a:cxn ang="0">
                    <a:pos x="446" y="558"/>
                  </a:cxn>
                </a:cxnLst>
                <a:rect l="0" t="0" r="r" b="b"/>
                <a:pathLst>
                  <a:path w="447" h="559">
                    <a:moveTo>
                      <a:pt x="446" y="558"/>
                    </a:moveTo>
                    <a:lnTo>
                      <a:pt x="446" y="518"/>
                    </a:lnTo>
                    <a:lnTo>
                      <a:pt x="413" y="506"/>
                    </a:lnTo>
                    <a:lnTo>
                      <a:pt x="384" y="492"/>
                    </a:lnTo>
                    <a:lnTo>
                      <a:pt x="357" y="475"/>
                    </a:lnTo>
                    <a:lnTo>
                      <a:pt x="329" y="460"/>
                    </a:lnTo>
                    <a:lnTo>
                      <a:pt x="306" y="442"/>
                    </a:lnTo>
                    <a:lnTo>
                      <a:pt x="287" y="425"/>
                    </a:lnTo>
                    <a:lnTo>
                      <a:pt x="268" y="410"/>
                    </a:lnTo>
                    <a:lnTo>
                      <a:pt x="247" y="391"/>
                    </a:lnTo>
                    <a:lnTo>
                      <a:pt x="229" y="370"/>
                    </a:lnTo>
                    <a:lnTo>
                      <a:pt x="207" y="342"/>
                    </a:lnTo>
                    <a:lnTo>
                      <a:pt x="191" y="318"/>
                    </a:lnTo>
                    <a:lnTo>
                      <a:pt x="174" y="292"/>
                    </a:lnTo>
                    <a:lnTo>
                      <a:pt x="158" y="265"/>
                    </a:lnTo>
                    <a:lnTo>
                      <a:pt x="139" y="232"/>
                    </a:lnTo>
                    <a:lnTo>
                      <a:pt x="118" y="193"/>
                    </a:lnTo>
                    <a:lnTo>
                      <a:pt x="106" y="166"/>
                    </a:lnTo>
                    <a:lnTo>
                      <a:pt x="93" y="136"/>
                    </a:lnTo>
                    <a:lnTo>
                      <a:pt x="80" y="109"/>
                    </a:lnTo>
                    <a:lnTo>
                      <a:pt x="69" y="79"/>
                    </a:lnTo>
                    <a:lnTo>
                      <a:pt x="55" y="35"/>
                    </a:lnTo>
                    <a:lnTo>
                      <a:pt x="46" y="0"/>
                    </a:lnTo>
                    <a:lnTo>
                      <a:pt x="0" y="11"/>
                    </a:lnTo>
                    <a:lnTo>
                      <a:pt x="15" y="72"/>
                    </a:lnTo>
                    <a:lnTo>
                      <a:pt x="38" y="136"/>
                    </a:lnTo>
                    <a:lnTo>
                      <a:pt x="62" y="190"/>
                    </a:lnTo>
                    <a:lnTo>
                      <a:pt x="93" y="248"/>
                    </a:lnTo>
                    <a:lnTo>
                      <a:pt x="134" y="332"/>
                    </a:lnTo>
                    <a:lnTo>
                      <a:pt x="181" y="400"/>
                    </a:lnTo>
                    <a:lnTo>
                      <a:pt x="230" y="460"/>
                    </a:lnTo>
                    <a:lnTo>
                      <a:pt x="274" y="495"/>
                    </a:lnTo>
                    <a:lnTo>
                      <a:pt x="328" y="531"/>
                    </a:lnTo>
                    <a:lnTo>
                      <a:pt x="373" y="545"/>
                    </a:lnTo>
                    <a:lnTo>
                      <a:pt x="446" y="558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C44E6BC4-A513-2F40-9983-F711DC10D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844"/>
                <a:ext cx="233" cy="402"/>
              </a:xfrm>
              <a:custGeom>
                <a:avLst/>
                <a:gdLst/>
                <a:ahLst/>
                <a:cxnLst>
                  <a:cxn ang="0">
                    <a:pos x="232" y="90"/>
                  </a:cxn>
                  <a:cxn ang="0">
                    <a:pos x="232" y="0"/>
                  </a:cxn>
                  <a:cxn ang="0">
                    <a:pos x="222" y="24"/>
                  </a:cxn>
                  <a:cxn ang="0">
                    <a:pos x="211" y="46"/>
                  </a:cxn>
                  <a:cxn ang="0">
                    <a:pos x="198" y="72"/>
                  </a:cxn>
                  <a:cxn ang="0">
                    <a:pos x="181" y="100"/>
                  </a:cxn>
                  <a:cxn ang="0">
                    <a:pos x="164" y="131"/>
                  </a:cxn>
                  <a:cxn ang="0">
                    <a:pos x="148" y="161"/>
                  </a:cxn>
                  <a:cxn ang="0">
                    <a:pos x="132" y="185"/>
                  </a:cxn>
                  <a:cxn ang="0">
                    <a:pos x="118" y="208"/>
                  </a:cxn>
                  <a:cxn ang="0">
                    <a:pos x="103" y="228"/>
                  </a:cxn>
                  <a:cxn ang="0">
                    <a:pos x="86" y="249"/>
                  </a:cxn>
                  <a:cxn ang="0">
                    <a:pos x="67" y="269"/>
                  </a:cxn>
                  <a:cxn ang="0">
                    <a:pos x="50" y="286"/>
                  </a:cxn>
                  <a:cxn ang="0">
                    <a:pos x="33" y="300"/>
                  </a:cxn>
                  <a:cxn ang="0">
                    <a:pos x="14" y="317"/>
                  </a:cxn>
                  <a:cxn ang="0">
                    <a:pos x="0" y="330"/>
                  </a:cxn>
                  <a:cxn ang="0">
                    <a:pos x="0" y="401"/>
                  </a:cxn>
                  <a:cxn ang="0">
                    <a:pos x="25" y="385"/>
                  </a:cxn>
                  <a:cxn ang="0">
                    <a:pos x="62" y="354"/>
                  </a:cxn>
                  <a:cxn ang="0">
                    <a:pos x="109" y="314"/>
                  </a:cxn>
                  <a:cxn ang="0">
                    <a:pos x="144" y="272"/>
                  </a:cxn>
                  <a:cxn ang="0">
                    <a:pos x="177" y="212"/>
                  </a:cxn>
                  <a:cxn ang="0">
                    <a:pos x="208" y="161"/>
                  </a:cxn>
                  <a:cxn ang="0">
                    <a:pos x="232" y="113"/>
                  </a:cxn>
                  <a:cxn ang="0">
                    <a:pos x="232" y="1"/>
                  </a:cxn>
                  <a:cxn ang="0">
                    <a:pos x="232" y="2"/>
                  </a:cxn>
                  <a:cxn ang="0">
                    <a:pos x="232" y="90"/>
                  </a:cxn>
                </a:cxnLst>
                <a:rect l="0" t="0" r="r" b="b"/>
                <a:pathLst>
                  <a:path w="233" h="402">
                    <a:moveTo>
                      <a:pt x="232" y="90"/>
                    </a:moveTo>
                    <a:lnTo>
                      <a:pt x="232" y="0"/>
                    </a:lnTo>
                    <a:lnTo>
                      <a:pt x="222" y="24"/>
                    </a:lnTo>
                    <a:lnTo>
                      <a:pt x="211" y="46"/>
                    </a:lnTo>
                    <a:lnTo>
                      <a:pt x="198" y="72"/>
                    </a:lnTo>
                    <a:lnTo>
                      <a:pt x="181" y="100"/>
                    </a:lnTo>
                    <a:lnTo>
                      <a:pt x="164" y="131"/>
                    </a:lnTo>
                    <a:lnTo>
                      <a:pt x="148" y="161"/>
                    </a:lnTo>
                    <a:lnTo>
                      <a:pt x="132" y="185"/>
                    </a:lnTo>
                    <a:lnTo>
                      <a:pt x="118" y="208"/>
                    </a:lnTo>
                    <a:lnTo>
                      <a:pt x="103" y="228"/>
                    </a:lnTo>
                    <a:lnTo>
                      <a:pt x="86" y="249"/>
                    </a:lnTo>
                    <a:lnTo>
                      <a:pt x="67" y="269"/>
                    </a:lnTo>
                    <a:lnTo>
                      <a:pt x="50" y="286"/>
                    </a:lnTo>
                    <a:lnTo>
                      <a:pt x="33" y="300"/>
                    </a:lnTo>
                    <a:lnTo>
                      <a:pt x="14" y="317"/>
                    </a:lnTo>
                    <a:lnTo>
                      <a:pt x="0" y="330"/>
                    </a:lnTo>
                    <a:lnTo>
                      <a:pt x="0" y="401"/>
                    </a:lnTo>
                    <a:lnTo>
                      <a:pt x="25" y="385"/>
                    </a:lnTo>
                    <a:lnTo>
                      <a:pt x="62" y="354"/>
                    </a:lnTo>
                    <a:lnTo>
                      <a:pt x="109" y="314"/>
                    </a:lnTo>
                    <a:lnTo>
                      <a:pt x="144" y="272"/>
                    </a:lnTo>
                    <a:lnTo>
                      <a:pt x="177" y="212"/>
                    </a:lnTo>
                    <a:lnTo>
                      <a:pt x="208" y="161"/>
                    </a:lnTo>
                    <a:lnTo>
                      <a:pt x="232" y="113"/>
                    </a:lnTo>
                    <a:lnTo>
                      <a:pt x="232" y="1"/>
                    </a:lnTo>
                    <a:lnTo>
                      <a:pt x="232" y="2"/>
                    </a:lnTo>
                    <a:lnTo>
                      <a:pt x="232" y="9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9B38ED23-A2AD-A744-B27D-E2F2A26F6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846"/>
                <a:ext cx="276" cy="249"/>
              </a:xfrm>
              <a:custGeom>
                <a:avLst/>
                <a:gdLst/>
                <a:ahLst/>
                <a:cxnLst>
                  <a:cxn ang="0">
                    <a:pos x="276" y="248"/>
                  </a:cxn>
                  <a:cxn ang="0">
                    <a:pos x="276" y="171"/>
                  </a:cxn>
                  <a:cxn ang="0">
                    <a:pos x="257" y="165"/>
                  </a:cxn>
                  <a:cxn ang="0">
                    <a:pos x="239" y="158"/>
                  </a:cxn>
                  <a:cxn ang="0">
                    <a:pos x="222" y="150"/>
                  </a:cxn>
                  <a:cxn ang="0">
                    <a:pos x="204" y="143"/>
                  </a:cxn>
                  <a:cxn ang="0">
                    <a:pos x="183" y="131"/>
                  </a:cxn>
                  <a:cxn ang="0">
                    <a:pos x="161" y="121"/>
                  </a:cxn>
                  <a:cxn ang="0">
                    <a:pos x="133" y="104"/>
                  </a:cxn>
                  <a:cxn ang="0">
                    <a:pos x="105" y="89"/>
                  </a:cxn>
                  <a:cxn ang="0">
                    <a:pos x="88" y="77"/>
                  </a:cxn>
                  <a:cxn ang="0">
                    <a:pos x="67" y="62"/>
                  </a:cxn>
                  <a:cxn ang="0">
                    <a:pos x="44" y="43"/>
                  </a:cxn>
                  <a:cxn ang="0">
                    <a:pos x="23" y="25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94"/>
                  </a:cxn>
                  <a:cxn ang="0">
                    <a:pos x="17" y="119"/>
                  </a:cxn>
                  <a:cxn ang="0">
                    <a:pos x="51" y="151"/>
                  </a:cxn>
                  <a:cxn ang="0">
                    <a:pos x="92" y="184"/>
                  </a:cxn>
                  <a:cxn ang="0">
                    <a:pos x="128" y="202"/>
                  </a:cxn>
                  <a:cxn ang="0">
                    <a:pos x="170" y="226"/>
                  </a:cxn>
                  <a:cxn ang="0">
                    <a:pos x="211" y="242"/>
                  </a:cxn>
                  <a:cxn ang="0">
                    <a:pos x="240" y="248"/>
                  </a:cxn>
                  <a:cxn ang="0">
                    <a:pos x="276" y="248"/>
                  </a:cxn>
                </a:cxnLst>
                <a:rect l="0" t="0" r="r" b="b"/>
                <a:pathLst>
                  <a:path w="277" h="249">
                    <a:moveTo>
                      <a:pt x="276" y="248"/>
                    </a:moveTo>
                    <a:lnTo>
                      <a:pt x="276" y="171"/>
                    </a:lnTo>
                    <a:lnTo>
                      <a:pt x="257" y="165"/>
                    </a:lnTo>
                    <a:lnTo>
                      <a:pt x="239" y="158"/>
                    </a:lnTo>
                    <a:lnTo>
                      <a:pt x="222" y="150"/>
                    </a:lnTo>
                    <a:lnTo>
                      <a:pt x="204" y="143"/>
                    </a:lnTo>
                    <a:lnTo>
                      <a:pt x="183" y="131"/>
                    </a:lnTo>
                    <a:lnTo>
                      <a:pt x="161" y="121"/>
                    </a:lnTo>
                    <a:lnTo>
                      <a:pt x="133" y="104"/>
                    </a:lnTo>
                    <a:lnTo>
                      <a:pt x="105" y="89"/>
                    </a:lnTo>
                    <a:lnTo>
                      <a:pt x="88" y="77"/>
                    </a:lnTo>
                    <a:lnTo>
                      <a:pt x="67" y="62"/>
                    </a:lnTo>
                    <a:lnTo>
                      <a:pt x="44" y="43"/>
                    </a:lnTo>
                    <a:lnTo>
                      <a:pt x="23" y="25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17" y="119"/>
                    </a:lnTo>
                    <a:lnTo>
                      <a:pt x="51" y="151"/>
                    </a:lnTo>
                    <a:lnTo>
                      <a:pt x="92" y="184"/>
                    </a:lnTo>
                    <a:lnTo>
                      <a:pt x="128" y="202"/>
                    </a:lnTo>
                    <a:lnTo>
                      <a:pt x="170" y="226"/>
                    </a:lnTo>
                    <a:lnTo>
                      <a:pt x="211" y="242"/>
                    </a:lnTo>
                    <a:lnTo>
                      <a:pt x="240" y="248"/>
                    </a:lnTo>
                    <a:lnTo>
                      <a:pt x="276" y="248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5B8357E8-2926-CB4E-9313-11E1277F8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2936"/>
                <a:ext cx="772" cy="761"/>
              </a:xfrm>
              <a:custGeom>
                <a:avLst/>
                <a:gdLst/>
                <a:ahLst/>
                <a:cxnLst>
                  <a:cxn ang="0">
                    <a:pos x="728" y="760"/>
                  </a:cxn>
                  <a:cxn ang="0">
                    <a:pos x="682" y="760"/>
                  </a:cxn>
                  <a:cxn ang="0">
                    <a:pos x="634" y="752"/>
                  </a:cxn>
                  <a:cxn ang="0">
                    <a:pos x="589" y="740"/>
                  </a:cxn>
                  <a:cxn ang="0">
                    <a:pos x="538" y="718"/>
                  </a:cxn>
                  <a:cxn ang="0">
                    <a:pos x="489" y="687"/>
                  </a:cxn>
                  <a:cxn ang="0">
                    <a:pos x="437" y="646"/>
                  </a:cxn>
                  <a:cxn ang="0">
                    <a:pos x="390" y="602"/>
                  </a:cxn>
                  <a:cxn ang="0">
                    <a:pos x="346" y="559"/>
                  </a:cxn>
                  <a:cxn ang="0">
                    <a:pos x="302" y="509"/>
                  </a:cxn>
                  <a:cxn ang="0">
                    <a:pos x="259" y="454"/>
                  </a:cxn>
                  <a:cxn ang="0">
                    <a:pos x="219" y="390"/>
                  </a:cxn>
                  <a:cxn ang="0">
                    <a:pos x="186" y="328"/>
                  </a:cxn>
                  <a:cxn ang="0">
                    <a:pos x="162" y="268"/>
                  </a:cxn>
                  <a:cxn ang="0">
                    <a:pos x="23" y="288"/>
                  </a:cxn>
                  <a:cxn ang="0">
                    <a:pos x="70" y="245"/>
                  </a:cxn>
                  <a:cxn ang="0">
                    <a:pos x="104" y="213"/>
                  </a:cxn>
                  <a:cxn ang="0">
                    <a:pos x="131" y="178"/>
                  </a:cxn>
                  <a:cxn ang="0">
                    <a:pos x="158" y="136"/>
                  </a:cxn>
                  <a:cxn ang="0">
                    <a:pos x="189" y="80"/>
                  </a:cxn>
                  <a:cxn ang="0">
                    <a:pos x="219" y="28"/>
                  </a:cxn>
                  <a:cxn ang="0">
                    <a:pos x="244" y="12"/>
                  </a:cxn>
                  <a:cxn ang="0">
                    <a:pos x="270" y="38"/>
                  </a:cxn>
                  <a:cxn ang="0">
                    <a:pos x="302" y="63"/>
                  </a:cxn>
                  <a:cxn ang="0">
                    <a:pos x="332" y="82"/>
                  </a:cxn>
                  <a:cxn ang="0">
                    <a:pos x="366" y="100"/>
                  </a:cxn>
                  <a:cxn ang="0">
                    <a:pos x="400" y="117"/>
                  </a:cxn>
                  <a:cxn ang="0">
                    <a:pos x="433" y="132"/>
                  </a:cxn>
                  <a:cxn ang="0">
                    <a:pos x="465" y="146"/>
                  </a:cxn>
                  <a:cxn ang="0">
                    <a:pos x="508" y="159"/>
                  </a:cxn>
                  <a:cxn ang="0">
                    <a:pos x="351" y="259"/>
                  </a:cxn>
                  <a:cxn ang="0">
                    <a:pos x="388" y="355"/>
                  </a:cxn>
                  <a:cxn ang="0">
                    <a:pos x="416" y="410"/>
                  </a:cxn>
                  <a:cxn ang="0">
                    <a:pos x="457" y="484"/>
                  </a:cxn>
                  <a:cxn ang="0">
                    <a:pos x="491" y="542"/>
                  </a:cxn>
                  <a:cxn ang="0">
                    <a:pos x="520" y="586"/>
                  </a:cxn>
                  <a:cxn ang="0">
                    <a:pos x="555" y="629"/>
                  </a:cxn>
                  <a:cxn ang="0">
                    <a:pos x="591" y="666"/>
                  </a:cxn>
                  <a:cxn ang="0">
                    <a:pos x="634" y="696"/>
                  </a:cxn>
                  <a:cxn ang="0">
                    <a:pos x="680" y="718"/>
                  </a:cxn>
                  <a:cxn ang="0">
                    <a:pos x="729" y="737"/>
                  </a:cxn>
                </a:cxnLst>
                <a:rect l="0" t="0" r="r" b="b"/>
                <a:pathLst>
                  <a:path w="772" h="761">
                    <a:moveTo>
                      <a:pt x="771" y="752"/>
                    </a:moveTo>
                    <a:lnTo>
                      <a:pt x="728" y="760"/>
                    </a:lnTo>
                    <a:lnTo>
                      <a:pt x="707" y="760"/>
                    </a:lnTo>
                    <a:lnTo>
                      <a:pt x="682" y="760"/>
                    </a:lnTo>
                    <a:lnTo>
                      <a:pt x="658" y="755"/>
                    </a:lnTo>
                    <a:lnTo>
                      <a:pt x="634" y="752"/>
                    </a:lnTo>
                    <a:lnTo>
                      <a:pt x="611" y="747"/>
                    </a:lnTo>
                    <a:lnTo>
                      <a:pt x="589" y="740"/>
                    </a:lnTo>
                    <a:lnTo>
                      <a:pt x="566" y="731"/>
                    </a:lnTo>
                    <a:lnTo>
                      <a:pt x="538" y="718"/>
                    </a:lnTo>
                    <a:lnTo>
                      <a:pt x="513" y="701"/>
                    </a:lnTo>
                    <a:lnTo>
                      <a:pt x="489" y="687"/>
                    </a:lnTo>
                    <a:lnTo>
                      <a:pt x="463" y="667"/>
                    </a:lnTo>
                    <a:lnTo>
                      <a:pt x="437" y="646"/>
                    </a:lnTo>
                    <a:lnTo>
                      <a:pt x="411" y="623"/>
                    </a:lnTo>
                    <a:lnTo>
                      <a:pt x="390" y="602"/>
                    </a:lnTo>
                    <a:lnTo>
                      <a:pt x="367" y="581"/>
                    </a:lnTo>
                    <a:lnTo>
                      <a:pt x="346" y="559"/>
                    </a:lnTo>
                    <a:lnTo>
                      <a:pt x="324" y="534"/>
                    </a:lnTo>
                    <a:lnTo>
                      <a:pt x="302" y="509"/>
                    </a:lnTo>
                    <a:lnTo>
                      <a:pt x="279" y="480"/>
                    </a:lnTo>
                    <a:lnTo>
                      <a:pt x="259" y="454"/>
                    </a:lnTo>
                    <a:lnTo>
                      <a:pt x="238" y="421"/>
                    </a:lnTo>
                    <a:lnTo>
                      <a:pt x="219" y="390"/>
                    </a:lnTo>
                    <a:lnTo>
                      <a:pt x="200" y="360"/>
                    </a:lnTo>
                    <a:lnTo>
                      <a:pt x="186" y="328"/>
                    </a:lnTo>
                    <a:lnTo>
                      <a:pt x="173" y="298"/>
                    </a:lnTo>
                    <a:lnTo>
                      <a:pt x="162" y="268"/>
                    </a:lnTo>
                    <a:lnTo>
                      <a:pt x="0" y="309"/>
                    </a:lnTo>
                    <a:lnTo>
                      <a:pt x="23" y="288"/>
                    </a:lnTo>
                    <a:lnTo>
                      <a:pt x="49" y="265"/>
                    </a:lnTo>
                    <a:lnTo>
                      <a:pt x="70" y="245"/>
                    </a:lnTo>
                    <a:lnTo>
                      <a:pt x="86" y="231"/>
                    </a:lnTo>
                    <a:lnTo>
                      <a:pt x="104" y="213"/>
                    </a:lnTo>
                    <a:lnTo>
                      <a:pt x="118" y="196"/>
                    </a:lnTo>
                    <a:lnTo>
                      <a:pt x="131" y="178"/>
                    </a:lnTo>
                    <a:lnTo>
                      <a:pt x="144" y="157"/>
                    </a:lnTo>
                    <a:lnTo>
                      <a:pt x="158" y="136"/>
                    </a:lnTo>
                    <a:lnTo>
                      <a:pt x="174" y="109"/>
                    </a:lnTo>
                    <a:lnTo>
                      <a:pt x="189" y="80"/>
                    </a:lnTo>
                    <a:lnTo>
                      <a:pt x="203" y="56"/>
                    </a:lnTo>
                    <a:lnTo>
                      <a:pt x="219" y="28"/>
                    </a:lnTo>
                    <a:lnTo>
                      <a:pt x="231" y="0"/>
                    </a:lnTo>
                    <a:lnTo>
                      <a:pt x="244" y="12"/>
                    </a:lnTo>
                    <a:lnTo>
                      <a:pt x="256" y="25"/>
                    </a:lnTo>
                    <a:lnTo>
                      <a:pt x="270" y="38"/>
                    </a:lnTo>
                    <a:lnTo>
                      <a:pt x="286" y="51"/>
                    </a:lnTo>
                    <a:lnTo>
                      <a:pt x="302" y="63"/>
                    </a:lnTo>
                    <a:lnTo>
                      <a:pt x="318" y="73"/>
                    </a:lnTo>
                    <a:lnTo>
                      <a:pt x="332" y="82"/>
                    </a:lnTo>
                    <a:lnTo>
                      <a:pt x="349" y="92"/>
                    </a:lnTo>
                    <a:lnTo>
                      <a:pt x="366" y="100"/>
                    </a:lnTo>
                    <a:lnTo>
                      <a:pt x="383" y="109"/>
                    </a:lnTo>
                    <a:lnTo>
                      <a:pt x="400" y="117"/>
                    </a:lnTo>
                    <a:lnTo>
                      <a:pt x="416" y="126"/>
                    </a:lnTo>
                    <a:lnTo>
                      <a:pt x="433" y="132"/>
                    </a:lnTo>
                    <a:lnTo>
                      <a:pt x="450" y="139"/>
                    </a:lnTo>
                    <a:lnTo>
                      <a:pt x="465" y="146"/>
                    </a:lnTo>
                    <a:lnTo>
                      <a:pt x="483" y="153"/>
                    </a:lnTo>
                    <a:lnTo>
                      <a:pt x="508" y="159"/>
                    </a:lnTo>
                    <a:lnTo>
                      <a:pt x="339" y="215"/>
                    </a:lnTo>
                    <a:lnTo>
                      <a:pt x="351" y="259"/>
                    </a:lnTo>
                    <a:lnTo>
                      <a:pt x="364" y="294"/>
                    </a:lnTo>
                    <a:lnTo>
                      <a:pt x="388" y="355"/>
                    </a:lnTo>
                    <a:lnTo>
                      <a:pt x="402" y="382"/>
                    </a:lnTo>
                    <a:lnTo>
                      <a:pt x="416" y="410"/>
                    </a:lnTo>
                    <a:lnTo>
                      <a:pt x="441" y="457"/>
                    </a:lnTo>
                    <a:lnTo>
                      <a:pt x="457" y="484"/>
                    </a:lnTo>
                    <a:lnTo>
                      <a:pt x="475" y="518"/>
                    </a:lnTo>
                    <a:lnTo>
                      <a:pt x="491" y="542"/>
                    </a:lnTo>
                    <a:lnTo>
                      <a:pt x="506" y="565"/>
                    </a:lnTo>
                    <a:lnTo>
                      <a:pt x="520" y="586"/>
                    </a:lnTo>
                    <a:lnTo>
                      <a:pt x="537" y="608"/>
                    </a:lnTo>
                    <a:lnTo>
                      <a:pt x="555" y="629"/>
                    </a:lnTo>
                    <a:lnTo>
                      <a:pt x="574" y="646"/>
                    </a:lnTo>
                    <a:lnTo>
                      <a:pt x="591" y="666"/>
                    </a:lnTo>
                    <a:lnTo>
                      <a:pt x="613" y="681"/>
                    </a:lnTo>
                    <a:lnTo>
                      <a:pt x="634" y="696"/>
                    </a:lnTo>
                    <a:lnTo>
                      <a:pt x="658" y="707"/>
                    </a:lnTo>
                    <a:lnTo>
                      <a:pt x="680" y="718"/>
                    </a:lnTo>
                    <a:lnTo>
                      <a:pt x="704" y="728"/>
                    </a:lnTo>
                    <a:lnTo>
                      <a:pt x="729" y="737"/>
                    </a:lnTo>
                    <a:lnTo>
                      <a:pt x="771" y="752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</p:grpSp>
        <p:grpSp>
          <p:nvGrpSpPr>
            <p:cNvPr id="40998" name="Group 43">
              <a:extLst>
                <a:ext uri="{FF2B5EF4-FFF2-40B4-BE49-F238E27FC236}">
                  <a16:creationId xmlns:a16="http://schemas.microsoft.com/office/drawing/2014/main" id="{71FD70C5-0DDA-2C43-A4C6-60893AB1A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5" y="1824"/>
              <a:ext cx="642" cy="736"/>
              <a:chOff x="1615" y="1824"/>
              <a:chExt cx="642" cy="736"/>
            </a:xfrm>
          </p:grpSpPr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F6EC3E3A-1612-CB4E-A083-F8440534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6" y="2149"/>
                <a:ext cx="97" cy="157"/>
              </a:xfrm>
              <a:custGeom>
                <a:avLst/>
                <a:gdLst/>
                <a:ahLst/>
                <a:cxnLst>
                  <a:cxn ang="0">
                    <a:pos x="39" y="158"/>
                  </a:cxn>
                  <a:cxn ang="0">
                    <a:pos x="96" y="158"/>
                  </a:cxn>
                  <a:cxn ang="0">
                    <a:pos x="51" y="0"/>
                  </a:cxn>
                  <a:cxn ang="0">
                    <a:pos x="25" y="2"/>
                  </a:cxn>
                  <a:cxn ang="0">
                    <a:pos x="0" y="13"/>
                  </a:cxn>
                  <a:cxn ang="0">
                    <a:pos x="39" y="158"/>
                  </a:cxn>
                </a:cxnLst>
                <a:rect l="0" t="0" r="r" b="b"/>
                <a:pathLst>
                  <a:path w="97" h="159">
                    <a:moveTo>
                      <a:pt x="39" y="158"/>
                    </a:moveTo>
                    <a:lnTo>
                      <a:pt x="96" y="158"/>
                    </a:lnTo>
                    <a:lnTo>
                      <a:pt x="51" y="0"/>
                    </a:lnTo>
                    <a:lnTo>
                      <a:pt x="25" y="2"/>
                    </a:lnTo>
                    <a:lnTo>
                      <a:pt x="0" y="13"/>
                    </a:lnTo>
                    <a:lnTo>
                      <a:pt x="39" y="158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D99B21C1-3D9A-5A41-B9AA-A8A4E1C9A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824"/>
                <a:ext cx="95" cy="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94" y="153"/>
                  </a:cxn>
                  <a:cxn ang="0">
                    <a:pos x="26" y="153"/>
                  </a:cxn>
                  <a:cxn ang="0">
                    <a:pos x="0" y="0"/>
                  </a:cxn>
                </a:cxnLst>
                <a:rect l="0" t="0" r="r" b="b"/>
                <a:pathLst>
                  <a:path w="95" h="154">
                    <a:moveTo>
                      <a:pt x="0" y="0"/>
                    </a:moveTo>
                    <a:lnTo>
                      <a:pt x="52" y="0"/>
                    </a:lnTo>
                    <a:lnTo>
                      <a:pt x="94" y="153"/>
                    </a:lnTo>
                    <a:lnTo>
                      <a:pt x="26" y="15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5D7D5673-E7F4-B84D-B200-AB175E96B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825"/>
                <a:ext cx="581" cy="735"/>
              </a:xfrm>
              <a:custGeom>
                <a:avLst/>
                <a:gdLst/>
                <a:ahLst/>
                <a:cxnLst>
                  <a:cxn ang="0">
                    <a:pos x="0" y="692"/>
                  </a:cxn>
                  <a:cxn ang="0">
                    <a:pos x="0" y="648"/>
                  </a:cxn>
                  <a:cxn ang="0">
                    <a:pos x="3" y="602"/>
                  </a:cxn>
                  <a:cxn ang="0">
                    <a:pos x="12" y="560"/>
                  </a:cxn>
                  <a:cxn ang="0">
                    <a:pos x="30" y="511"/>
                  </a:cxn>
                  <a:cxn ang="0">
                    <a:pos x="53" y="464"/>
                  </a:cxn>
                  <a:cxn ang="0">
                    <a:pos x="86" y="415"/>
                  </a:cxn>
                  <a:cxn ang="0">
                    <a:pos x="119" y="371"/>
                  </a:cxn>
                  <a:cxn ang="0">
                    <a:pos x="153" y="329"/>
                  </a:cxn>
                  <a:cxn ang="0">
                    <a:pos x="190" y="286"/>
                  </a:cxn>
                  <a:cxn ang="0">
                    <a:pos x="233" y="246"/>
                  </a:cxn>
                  <a:cxn ang="0">
                    <a:pos x="282" y="207"/>
                  </a:cxn>
                  <a:cxn ang="0">
                    <a:pos x="332" y="175"/>
                  </a:cxn>
                  <a:cxn ang="0">
                    <a:pos x="377" y="154"/>
                  </a:cxn>
                  <a:cxn ang="0">
                    <a:pos x="362" y="24"/>
                  </a:cxn>
                  <a:cxn ang="0">
                    <a:pos x="391" y="65"/>
                  </a:cxn>
                  <a:cxn ang="0">
                    <a:pos x="421" y="96"/>
                  </a:cxn>
                  <a:cxn ang="0">
                    <a:pos x="447" y="123"/>
                  </a:cxn>
                  <a:cxn ang="0">
                    <a:pos x="478" y="150"/>
                  </a:cxn>
                  <a:cxn ang="0">
                    <a:pos x="518" y="181"/>
                  </a:cxn>
                  <a:cxn ang="0">
                    <a:pos x="561" y="208"/>
                  </a:cxn>
                  <a:cxn ang="0">
                    <a:pos x="573" y="231"/>
                  </a:cxn>
                  <a:cxn ang="0">
                    <a:pos x="554" y="256"/>
                  </a:cxn>
                  <a:cxn ang="0">
                    <a:pos x="533" y="287"/>
                  </a:cxn>
                  <a:cxn ang="0">
                    <a:pos x="520" y="315"/>
                  </a:cxn>
                  <a:cxn ang="0">
                    <a:pos x="506" y="347"/>
                  </a:cxn>
                  <a:cxn ang="0">
                    <a:pos x="492" y="380"/>
                  </a:cxn>
                  <a:cxn ang="0">
                    <a:pos x="481" y="411"/>
                  </a:cxn>
                  <a:cxn ang="0">
                    <a:pos x="471" y="441"/>
                  </a:cxn>
                  <a:cxn ang="0">
                    <a:pos x="461" y="482"/>
                  </a:cxn>
                  <a:cxn ang="0">
                    <a:pos x="383" y="333"/>
                  </a:cxn>
                  <a:cxn ang="0">
                    <a:pos x="310" y="368"/>
                  </a:cxn>
                  <a:cxn ang="0">
                    <a:pos x="267" y="395"/>
                  </a:cxn>
                  <a:cxn ang="0">
                    <a:pos x="211" y="434"/>
                  </a:cxn>
                  <a:cxn ang="0">
                    <a:pos x="160" y="480"/>
                  </a:cxn>
                  <a:cxn ang="0">
                    <a:pos x="123" y="524"/>
                  </a:cxn>
                  <a:cxn ang="0">
                    <a:pos x="99" y="556"/>
                  </a:cxn>
                  <a:cxn ang="0">
                    <a:pos x="78" y="602"/>
                  </a:cxn>
                  <a:cxn ang="0">
                    <a:pos x="57" y="659"/>
                  </a:cxn>
                  <a:cxn ang="0">
                    <a:pos x="49" y="734"/>
                  </a:cxn>
                </a:cxnLst>
                <a:rect l="0" t="0" r="r" b="b"/>
                <a:pathLst>
                  <a:path w="581" h="735">
                    <a:moveTo>
                      <a:pt x="3" y="733"/>
                    </a:moveTo>
                    <a:lnTo>
                      <a:pt x="0" y="692"/>
                    </a:lnTo>
                    <a:lnTo>
                      <a:pt x="0" y="672"/>
                    </a:lnTo>
                    <a:lnTo>
                      <a:pt x="0" y="648"/>
                    </a:lnTo>
                    <a:lnTo>
                      <a:pt x="1" y="625"/>
                    </a:lnTo>
                    <a:lnTo>
                      <a:pt x="3" y="602"/>
                    </a:lnTo>
                    <a:lnTo>
                      <a:pt x="7" y="580"/>
                    </a:lnTo>
                    <a:lnTo>
                      <a:pt x="12" y="560"/>
                    </a:lnTo>
                    <a:lnTo>
                      <a:pt x="20" y="538"/>
                    </a:lnTo>
                    <a:lnTo>
                      <a:pt x="30" y="511"/>
                    </a:lnTo>
                    <a:lnTo>
                      <a:pt x="43" y="487"/>
                    </a:lnTo>
                    <a:lnTo>
                      <a:pt x="53" y="464"/>
                    </a:lnTo>
                    <a:lnTo>
                      <a:pt x="68" y="439"/>
                    </a:lnTo>
                    <a:lnTo>
                      <a:pt x="86" y="415"/>
                    </a:lnTo>
                    <a:lnTo>
                      <a:pt x="102" y="391"/>
                    </a:lnTo>
                    <a:lnTo>
                      <a:pt x="119" y="371"/>
                    </a:lnTo>
                    <a:lnTo>
                      <a:pt x="136" y="347"/>
                    </a:lnTo>
                    <a:lnTo>
                      <a:pt x="153" y="329"/>
                    </a:lnTo>
                    <a:lnTo>
                      <a:pt x="171" y="308"/>
                    </a:lnTo>
                    <a:lnTo>
                      <a:pt x="190" y="286"/>
                    </a:lnTo>
                    <a:lnTo>
                      <a:pt x="214" y="264"/>
                    </a:lnTo>
                    <a:lnTo>
                      <a:pt x="233" y="246"/>
                    </a:lnTo>
                    <a:lnTo>
                      <a:pt x="259" y="226"/>
                    </a:lnTo>
                    <a:lnTo>
                      <a:pt x="282" y="207"/>
                    </a:lnTo>
                    <a:lnTo>
                      <a:pt x="306" y="190"/>
                    </a:lnTo>
                    <a:lnTo>
                      <a:pt x="332" y="175"/>
                    </a:lnTo>
                    <a:lnTo>
                      <a:pt x="353" y="163"/>
                    </a:lnTo>
                    <a:lnTo>
                      <a:pt x="377" y="154"/>
                    </a:lnTo>
                    <a:lnTo>
                      <a:pt x="346" y="0"/>
                    </a:lnTo>
                    <a:lnTo>
                      <a:pt x="362" y="24"/>
                    </a:lnTo>
                    <a:lnTo>
                      <a:pt x="377" y="42"/>
                    </a:lnTo>
                    <a:lnTo>
                      <a:pt x="391" y="65"/>
                    </a:lnTo>
                    <a:lnTo>
                      <a:pt x="407" y="82"/>
                    </a:lnTo>
                    <a:lnTo>
                      <a:pt x="421" y="96"/>
                    </a:lnTo>
                    <a:lnTo>
                      <a:pt x="432" y="110"/>
                    </a:lnTo>
                    <a:lnTo>
                      <a:pt x="447" y="123"/>
                    </a:lnTo>
                    <a:lnTo>
                      <a:pt x="461" y="136"/>
                    </a:lnTo>
                    <a:lnTo>
                      <a:pt x="478" y="150"/>
                    </a:lnTo>
                    <a:lnTo>
                      <a:pt x="499" y="165"/>
                    </a:lnTo>
                    <a:lnTo>
                      <a:pt x="518" y="181"/>
                    </a:lnTo>
                    <a:lnTo>
                      <a:pt x="539" y="194"/>
                    </a:lnTo>
                    <a:lnTo>
                      <a:pt x="561" y="208"/>
                    </a:lnTo>
                    <a:lnTo>
                      <a:pt x="580" y="219"/>
                    </a:lnTo>
                    <a:lnTo>
                      <a:pt x="573" y="231"/>
                    </a:lnTo>
                    <a:lnTo>
                      <a:pt x="562" y="243"/>
                    </a:lnTo>
                    <a:lnTo>
                      <a:pt x="554" y="256"/>
                    </a:lnTo>
                    <a:lnTo>
                      <a:pt x="544" y="271"/>
                    </a:lnTo>
                    <a:lnTo>
                      <a:pt x="533" y="287"/>
                    </a:lnTo>
                    <a:lnTo>
                      <a:pt x="527" y="301"/>
                    </a:lnTo>
                    <a:lnTo>
                      <a:pt x="520" y="315"/>
                    </a:lnTo>
                    <a:lnTo>
                      <a:pt x="512" y="331"/>
                    </a:lnTo>
                    <a:lnTo>
                      <a:pt x="506" y="347"/>
                    </a:lnTo>
                    <a:lnTo>
                      <a:pt x="499" y="364"/>
                    </a:lnTo>
                    <a:lnTo>
                      <a:pt x="492" y="380"/>
                    </a:lnTo>
                    <a:lnTo>
                      <a:pt x="486" y="395"/>
                    </a:lnTo>
                    <a:lnTo>
                      <a:pt x="481" y="411"/>
                    </a:lnTo>
                    <a:lnTo>
                      <a:pt x="476" y="427"/>
                    </a:lnTo>
                    <a:lnTo>
                      <a:pt x="471" y="441"/>
                    </a:lnTo>
                    <a:lnTo>
                      <a:pt x="464" y="459"/>
                    </a:lnTo>
                    <a:lnTo>
                      <a:pt x="461" y="482"/>
                    </a:lnTo>
                    <a:lnTo>
                      <a:pt x="417" y="322"/>
                    </a:lnTo>
                    <a:lnTo>
                      <a:pt x="383" y="333"/>
                    </a:lnTo>
                    <a:lnTo>
                      <a:pt x="357" y="345"/>
                    </a:lnTo>
                    <a:lnTo>
                      <a:pt x="310" y="368"/>
                    </a:lnTo>
                    <a:lnTo>
                      <a:pt x="288" y="382"/>
                    </a:lnTo>
                    <a:lnTo>
                      <a:pt x="267" y="395"/>
                    </a:lnTo>
                    <a:lnTo>
                      <a:pt x="240" y="413"/>
                    </a:lnTo>
                    <a:lnTo>
                      <a:pt x="211" y="434"/>
                    </a:lnTo>
                    <a:lnTo>
                      <a:pt x="190" y="454"/>
                    </a:lnTo>
                    <a:lnTo>
                      <a:pt x="160" y="480"/>
                    </a:lnTo>
                    <a:lnTo>
                      <a:pt x="142" y="503"/>
                    </a:lnTo>
                    <a:lnTo>
                      <a:pt x="123" y="524"/>
                    </a:lnTo>
                    <a:lnTo>
                      <a:pt x="108" y="543"/>
                    </a:lnTo>
                    <a:lnTo>
                      <a:pt x="99" y="556"/>
                    </a:lnTo>
                    <a:lnTo>
                      <a:pt x="89" y="580"/>
                    </a:lnTo>
                    <a:lnTo>
                      <a:pt x="78" y="602"/>
                    </a:lnTo>
                    <a:lnTo>
                      <a:pt x="65" y="625"/>
                    </a:lnTo>
                    <a:lnTo>
                      <a:pt x="57" y="659"/>
                    </a:lnTo>
                    <a:lnTo>
                      <a:pt x="50" y="684"/>
                    </a:lnTo>
                    <a:lnTo>
                      <a:pt x="49" y="734"/>
                    </a:lnTo>
                    <a:lnTo>
                      <a:pt x="3" y="733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F264E7A4-090E-9C44-809F-4718F84CB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1825"/>
                <a:ext cx="600" cy="734"/>
              </a:xfrm>
              <a:custGeom>
                <a:avLst/>
                <a:gdLst/>
                <a:ahLst/>
                <a:cxnLst>
                  <a:cxn ang="0">
                    <a:pos x="0" y="692"/>
                  </a:cxn>
                  <a:cxn ang="0">
                    <a:pos x="0" y="648"/>
                  </a:cxn>
                  <a:cxn ang="0">
                    <a:pos x="4" y="603"/>
                  </a:cxn>
                  <a:cxn ang="0">
                    <a:pos x="15" y="560"/>
                  </a:cxn>
                  <a:cxn ang="0">
                    <a:pos x="32" y="511"/>
                  </a:cxn>
                  <a:cxn ang="0">
                    <a:pos x="57" y="464"/>
                  </a:cxn>
                  <a:cxn ang="0">
                    <a:pos x="88" y="415"/>
                  </a:cxn>
                  <a:cxn ang="0">
                    <a:pos x="124" y="371"/>
                  </a:cxn>
                  <a:cxn ang="0">
                    <a:pos x="158" y="329"/>
                  </a:cxn>
                  <a:cxn ang="0">
                    <a:pos x="197" y="286"/>
                  </a:cxn>
                  <a:cxn ang="0">
                    <a:pos x="241" y="246"/>
                  </a:cxn>
                  <a:cxn ang="0">
                    <a:pos x="292" y="207"/>
                  </a:cxn>
                  <a:cxn ang="0">
                    <a:pos x="343" y="176"/>
                  </a:cxn>
                  <a:cxn ang="0">
                    <a:pos x="389" y="154"/>
                  </a:cxn>
                  <a:cxn ang="0">
                    <a:pos x="373" y="24"/>
                  </a:cxn>
                  <a:cxn ang="0">
                    <a:pos x="404" y="65"/>
                  </a:cxn>
                  <a:cxn ang="0">
                    <a:pos x="434" y="97"/>
                  </a:cxn>
                  <a:cxn ang="0">
                    <a:pos x="461" y="123"/>
                  </a:cxn>
                  <a:cxn ang="0">
                    <a:pos x="493" y="150"/>
                  </a:cxn>
                  <a:cxn ang="0">
                    <a:pos x="535" y="181"/>
                  </a:cxn>
                  <a:cxn ang="0">
                    <a:pos x="578" y="209"/>
                  </a:cxn>
                  <a:cxn ang="0">
                    <a:pos x="591" y="231"/>
                  </a:cxn>
                  <a:cxn ang="0">
                    <a:pos x="570" y="257"/>
                  </a:cxn>
                  <a:cxn ang="0">
                    <a:pos x="550" y="287"/>
                  </a:cxn>
                  <a:cxn ang="0">
                    <a:pos x="536" y="315"/>
                  </a:cxn>
                  <a:cxn ang="0">
                    <a:pos x="522" y="347"/>
                  </a:cxn>
                  <a:cxn ang="0">
                    <a:pos x="508" y="380"/>
                  </a:cxn>
                  <a:cxn ang="0">
                    <a:pos x="497" y="412"/>
                  </a:cxn>
                  <a:cxn ang="0">
                    <a:pos x="486" y="442"/>
                  </a:cxn>
                  <a:cxn ang="0">
                    <a:pos x="475" y="482"/>
                  </a:cxn>
                  <a:cxn ang="0">
                    <a:pos x="396" y="333"/>
                  </a:cxn>
                  <a:cxn ang="0">
                    <a:pos x="321" y="368"/>
                  </a:cxn>
                  <a:cxn ang="0">
                    <a:pos x="276" y="395"/>
                  </a:cxn>
                  <a:cxn ang="0">
                    <a:pos x="218" y="434"/>
                  </a:cxn>
                  <a:cxn ang="0">
                    <a:pos x="171" y="467"/>
                  </a:cxn>
                  <a:cxn ang="0">
                    <a:pos x="137" y="494"/>
                  </a:cxn>
                  <a:cxn ang="0">
                    <a:pos x="102" y="527"/>
                  </a:cxn>
                  <a:cxn ang="0">
                    <a:pos x="73" y="562"/>
                  </a:cxn>
                  <a:cxn ang="0">
                    <a:pos x="50" y="603"/>
                  </a:cxn>
                  <a:cxn ang="0">
                    <a:pos x="32" y="647"/>
                  </a:cxn>
                  <a:cxn ang="0">
                    <a:pos x="16" y="694"/>
                  </a:cxn>
                </a:cxnLst>
                <a:rect l="0" t="0" r="r" b="b"/>
                <a:pathLst>
                  <a:path w="600" h="734">
                    <a:moveTo>
                      <a:pt x="4" y="733"/>
                    </a:moveTo>
                    <a:lnTo>
                      <a:pt x="0" y="692"/>
                    </a:lnTo>
                    <a:lnTo>
                      <a:pt x="0" y="672"/>
                    </a:lnTo>
                    <a:lnTo>
                      <a:pt x="0" y="648"/>
                    </a:lnTo>
                    <a:lnTo>
                      <a:pt x="2" y="626"/>
                    </a:lnTo>
                    <a:lnTo>
                      <a:pt x="4" y="603"/>
                    </a:lnTo>
                    <a:lnTo>
                      <a:pt x="8" y="580"/>
                    </a:lnTo>
                    <a:lnTo>
                      <a:pt x="15" y="560"/>
                    </a:lnTo>
                    <a:lnTo>
                      <a:pt x="21" y="538"/>
                    </a:lnTo>
                    <a:lnTo>
                      <a:pt x="32" y="511"/>
                    </a:lnTo>
                    <a:lnTo>
                      <a:pt x="45" y="487"/>
                    </a:lnTo>
                    <a:lnTo>
                      <a:pt x="57" y="464"/>
                    </a:lnTo>
                    <a:lnTo>
                      <a:pt x="71" y="439"/>
                    </a:lnTo>
                    <a:lnTo>
                      <a:pt x="88" y="415"/>
                    </a:lnTo>
                    <a:lnTo>
                      <a:pt x="106" y="391"/>
                    </a:lnTo>
                    <a:lnTo>
                      <a:pt x="124" y="371"/>
                    </a:lnTo>
                    <a:lnTo>
                      <a:pt x="141" y="348"/>
                    </a:lnTo>
                    <a:lnTo>
                      <a:pt x="158" y="329"/>
                    </a:lnTo>
                    <a:lnTo>
                      <a:pt x="178" y="307"/>
                    </a:lnTo>
                    <a:lnTo>
                      <a:pt x="197" y="286"/>
                    </a:lnTo>
                    <a:lnTo>
                      <a:pt x="222" y="265"/>
                    </a:lnTo>
                    <a:lnTo>
                      <a:pt x="241" y="246"/>
                    </a:lnTo>
                    <a:lnTo>
                      <a:pt x="267" y="226"/>
                    </a:lnTo>
                    <a:lnTo>
                      <a:pt x="292" y="207"/>
                    </a:lnTo>
                    <a:lnTo>
                      <a:pt x="316" y="190"/>
                    </a:lnTo>
                    <a:lnTo>
                      <a:pt x="343" y="176"/>
                    </a:lnTo>
                    <a:lnTo>
                      <a:pt x="364" y="164"/>
                    </a:lnTo>
                    <a:lnTo>
                      <a:pt x="389" y="154"/>
                    </a:lnTo>
                    <a:lnTo>
                      <a:pt x="357" y="0"/>
                    </a:lnTo>
                    <a:lnTo>
                      <a:pt x="373" y="24"/>
                    </a:lnTo>
                    <a:lnTo>
                      <a:pt x="389" y="43"/>
                    </a:lnTo>
                    <a:lnTo>
                      <a:pt x="404" y="65"/>
                    </a:lnTo>
                    <a:lnTo>
                      <a:pt x="419" y="82"/>
                    </a:lnTo>
                    <a:lnTo>
                      <a:pt x="434" y="97"/>
                    </a:lnTo>
                    <a:lnTo>
                      <a:pt x="445" y="111"/>
                    </a:lnTo>
                    <a:lnTo>
                      <a:pt x="461" y="123"/>
                    </a:lnTo>
                    <a:lnTo>
                      <a:pt x="477" y="136"/>
                    </a:lnTo>
                    <a:lnTo>
                      <a:pt x="493" y="150"/>
                    </a:lnTo>
                    <a:lnTo>
                      <a:pt x="514" y="165"/>
                    </a:lnTo>
                    <a:lnTo>
                      <a:pt x="535" y="181"/>
                    </a:lnTo>
                    <a:lnTo>
                      <a:pt x="555" y="194"/>
                    </a:lnTo>
                    <a:lnTo>
                      <a:pt x="578" y="209"/>
                    </a:lnTo>
                    <a:lnTo>
                      <a:pt x="599" y="220"/>
                    </a:lnTo>
                    <a:lnTo>
                      <a:pt x="591" y="231"/>
                    </a:lnTo>
                    <a:lnTo>
                      <a:pt x="580" y="244"/>
                    </a:lnTo>
                    <a:lnTo>
                      <a:pt x="570" y="257"/>
                    </a:lnTo>
                    <a:lnTo>
                      <a:pt x="561" y="272"/>
                    </a:lnTo>
                    <a:lnTo>
                      <a:pt x="550" y="287"/>
                    </a:lnTo>
                    <a:lnTo>
                      <a:pt x="542" y="301"/>
                    </a:lnTo>
                    <a:lnTo>
                      <a:pt x="536" y="315"/>
                    </a:lnTo>
                    <a:lnTo>
                      <a:pt x="528" y="331"/>
                    </a:lnTo>
                    <a:lnTo>
                      <a:pt x="522" y="347"/>
                    </a:lnTo>
                    <a:lnTo>
                      <a:pt x="514" y="364"/>
                    </a:lnTo>
                    <a:lnTo>
                      <a:pt x="508" y="380"/>
                    </a:lnTo>
                    <a:lnTo>
                      <a:pt x="501" y="395"/>
                    </a:lnTo>
                    <a:lnTo>
                      <a:pt x="497" y="412"/>
                    </a:lnTo>
                    <a:lnTo>
                      <a:pt x="491" y="427"/>
                    </a:lnTo>
                    <a:lnTo>
                      <a:pt x="486" y="442"/>
                    </a:lnTo>
                    <a:lnTo>
                      <a:pt x="480" y="459"/>
                    </a:lnTo>
                    <a:lnTo>
                      <a:pt x="475" y="482"/>
                    </a:lnTo>
                    <a:lnTo>
                      <a:pt x="430" y="322"/>
                    </a:lnTo>
                    <a:lnTo>
                      <a:pt x="396" y="333"/>
                    </a:lnTo>
                    <a:lnTo>
                      <a:pt x="370" y="345"/>
                    </a:lnTo>
                    <a:lnTo>
                      <a:pt x="321" y="368"/>
                    </a:lnTo>
                    <a:lnTo>
                      <a:pt x="297" y="381"/>
                    </a:lnTo>
                    <a:lnTo>
                      <a:pt x="276" y="395"/>
                    </a:lnTo>
                    <a:lnTo>
                      <a:pt x="239" y="419"/>
                    </a:lnTo>
                    <a:lnTo>
                      <a:pt x="218" y="434"/>
                    </a:lnTo>
                    <a:lnTo>
                      <a:pt x="191" y="451"/>
                    </a:lnTo>
                    <a:lnTo>
                      <a:pt x="171" y="467"/>
                    </a:lnTo>
                    <a:lnTo>
                      <a:pt x="154" y="480"/>
                    </a:lnTo>
                    <a:lnTo>
                      <a:pt x="137" y="494"/>
                    </a:lnTo>
                    <a:lnTo>
                      <a:pt x="119" y="510"/>
                    </a:lnTo>
                    <a:lnTo>
                      <a:pt x="102" y="527"/>
                    </a:lnTo>
                    <a:lnTo>
                      <a:pt x="88" y="545"/>
                    </a:lnTo>
                    <a:lnTo>
                      <a:pt x="73" y="562"/>
                    </a:lnTo>
                    <a:lnTo>
                      <a:pt x="60" y="583"/>
                    </a:lnTo>
                    <a:lnTo>
                      <a:pt x="50" y="603"/>
                    </a:lnTo>
                    <a:lnTo>
                      <a:pt x="41" y="626"/>
                    </a:lnTo>
                    <a:lnTo>
                      <a:pt x="32" y="647"/>
                    </a:lnTo>
                    <a:lnTo>
                      <a:pt x="23" y="669"/>
                    </a:lnTo>
                    <a:lnTo>
                      <a:pt x="16" y="694"/>
                    </a:lnTo>
                    <a:lnTo>
                      <a:pt x="4" y="733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229B2A8C-9403-1B42-8989-7DEEFEC9F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1824"/>
                <a:ext cx="90" cy="154"/>
              </a:xfrm>
              <a:custGeom>
                <a:avLst/>
                <a:gdLst/>
                <a:ahLst/>
                <a:cxnLst>
                  <a:cxn ang="0">
                    <a:pos x="29" y="153"/>
                  </a:cxn>
                  <a:cxn ang="0">
                    <a:pos x="0" y="0"/>
                  </a:cxn>
                  <a:cxn ang="0">
                    <a:pos x="59" y="0"/>
                  </a:cxn>
                  <a:cxn ang="0">
                    <a:pos x="89" y="153"/>
                  </a:cxn>
                </a:cxnLst>
                <a:rect l="0" t="0" r="r" b="b"/>
                <a:pathLst>
                  <a:path w="90" h="154">
                    <a:moveTo>
                      <a:pt x="29" y="153"/>
                    </a:moveTo>
                    <a:lnTo>
                      <a:pt x="0" y="0"/>
                    </a:lnTo>
                    <a:lnTo>
                      <a:pt x="59" y="0"/>
                    </a:lnTo>
                    <a:lnTo>
                      <a:pt x="89" y="153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1DD62AD3-8E08-6B4D-AFA2-FC9860A76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134"/>
                <a:ext cx="119" cy="190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118" y="191"/>
                  </a:cxn>
                  <a:cxn ang="0">
                    <a:pos x="59" y="191"/>
                  </a:cxn>
                  <a:cxn ang="0">
                    <a:pos x="0" y="0"/>
                  </a:cxn>
                </a:cxnLst>
                <a:rect l="0" t="0" r="r" b="b"/>
                <a:pathLst>
                  <a:path w="119" h="192">
                    <a:moveTo>
                      <a:pt x="59" y="0"/>
                    </a:moveTo>
                    <a:lnTo>
                      <a:pt x="118" y="191"/>
                    </a:lnTo>
                    <a:lnTo>
                      <a:pt x="59" y="1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2C402E73-540E-924C-AF5F-7CBA669A5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" y="2056"/>
                <a:ext cx="119" cy="115"/>
              </a:xfrm>
              <a:custGeom>
                <a:avLst/>
                <a:gdLst/>
                <a:ahLst/>
                <a:cxnLst>
                  <a:cxn ang="0">
                    <a:pos x="0" y="114"/>
                  </a:cxn>
                  <a:cxn ang="0">
                    <a:pos x="88" y="114"/>
                  </a:cxn>
                  <a:cxn ang="0">
                    <a:pos x="118" y="0"/>
                  </a:cxn>
                  <a:cxn ang="0">
                    <a:pos x="0" y="38"/>
                  </a:cxn>
                  <a:cxn ang="0">
                    <a:pos x="9" y="28"/>
                  </a:cxn>
                  <a:cxn ang="0">
                    <a:pos x="0" y="114"/>
                  </a:cxn>
                </a:cxnLst>
                <a:rect l="0" t="0" r="r" b="b"/>
                <a:pathLst>
                  <a:path w="119" h="115">
                    <a:moveTo>
                      <a:pt x="0" y="114"/>
                    </a:moveTo>
                    <a:lnTo>
                      <a:pt x="88" y="114"/>
                    </a:lnTo>
                    <a:lnTo>
                      <a:pt x="118" y="0"/>
                    </a:lnTo>
                    <a:lnTo>
                      <a:pt x="0" y="38"/>
                    </a:lnTo>
                    <a:lnTo>
                      <a:pt x="9" y="28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66FF33"/>
              </a:solidFill>
              <a:ln w="9525" cap="rnd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65383B49-025B-AA47-A59C-542749503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130"/>
                <a:ext cx="67" cy="40"/>
              </a:xfrm>
              <a:custGeom>
                <a:avLst/>
                <a:gdLst/>
                <a:ahLst/>
                <a:cxnLst>
                  <a:cxn ang="0">
                    <a:pos x="58" y="39"/>
                  </a:cxn>
                  <a:cxn ang="0">
                    <a:pos x="66" y="22"/>
                  </a:cxn>
                  <a:cxn ang="0">
                    <a:pos x="58" y="0"/>
                  </a:cxn>
                  <a:cxn ang="0">
                    <a:pos x="0" y="39"/>
                  </a:cxn>
                </a:cxnLst>
                <a:rect l="0" t="0" r="r" b="b"/>
                <a:pathLst>
                  <a:path w="67" h="40">
                    <a:moveTo>
                      <a:pt x="58" y="39"/>
                    </a:moveTo>
                    <a:lnTo>
                      <a:pt x="66" y="22"/>
                    </a:lnTo>
                    <a:lnTo>
                      <a:pt x="58" y="0"/>
                    </a:lnTo>
                    <a:lnTo>
                      <a:pt x="0" y="39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</p:grpSp>
        <p:grpSp>
          <p:nvGrpSpPr>
            <p:cNvPr id="40999" name="Group 52">
              <a:extLst>
                <a:ext uri="{FF2B5EF4-FFF2-40B4-BE49-F238E27FC236}">
                  <a16:creationId xmlns:a16="http://schemas.microsoft.com/office/drawing/2014/main" id="{FE736C65-335D-3C40-BEDB-5B3E32C5E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496"/>
              <a:ext cx="673" cy="577"/>
              <a:chOff x="4032" y="2496"/>
              <a:chExt cx="769" cy="577"/>
            </a:xfrm>
          </p:grpSpPr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EEEB6390-074F-D847-A84D-08DBC2C20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498"/>
                <a:ext cx="504" cy="334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467" y="0"/>
                  </a:cxn>
                  <a:cxn ang="0">
                    <a:pos x="457" y="25"/>
                  </a:cxn>
                  <a:cxn ang="0">
                    <a:pos x="444" y="46"/>
                  </a:cxn>
                  <a:cxn ang="0">
                    <a:pos x="429" y="66"/>
                  </a:cxn>
                  <a:cxn ang="0">
                    <a:pos x="414" y="87"/>
                  </a:cxn>
                  <a:cxn ang="0">
                    <a:pos x="400" y="104"/>
                  </a:cxn>
                  <a:cxn ang="0">
                    <a:pos x="385" y="119"/>
                  </a:cxn>
                  <a:cxn ang="0">
                    <a:pos x="370" y="132"/>
                  </a:cxn>
                  <a:cxn ang="0">
                    <a:pos x="354" y="148"/>
                  </a:cxn>
                  <a:cxn ang="0">
                    <a:pos x="334" y="162"/>
                  </a:cxn>
                  <a:cxn ang="0">
                    <a:pos x="308" y="178"/>
                  </a:cxn>
                  <a:cxn ang="0">
                    <a:pos x="287" y="190"/>
                  </a:cxn>
                  <a:cxn ang="0">
                    <a:pos x="264" y="202"/>
                  </a:cxn>
                  <a:cxn ang="0">
                    <a:pos x="240" y="214"/>
                  </a:cxn>
                  <a:cxn ang="0">
                    <a:pos x="210" y="229"/>
                  </a:cxn>
                  <a:cxn ang="0">
                    <a:pos x="174" y="245"/>
                  </a:cxn>
                  <a:cxn ang="0">
                    <a:pos x="150" y="254"/>
                  </a:cxn>
                  <a:cxn ang="0">
                    <a:pos x="124" y="263"/>
                  </a:cxn>
                  <a:cxn ang="0">
                    <a:pos x="99" y="272"/>
                  </a:cxn>
                  <a:cxn ang="0">
                    <a:pos x="71" y="281"/>
                  </a:cxn>
                  <a:cxn ang="0">
                    <a:pos x="32" y="291"/>
                  </a:cxn>
                  <a:cxn ang="0">
                    <a:pos x="0" y="297"/>
                  </a:cxn>
                  <a:cxn ang="0">
                    <a:pos x="11" y="333"/>
                  </a:cxn>
                  <a:cxn ang="0">
                    <a:pos x="65" y="322"/>
                  </a:cxn>
                  <a:cxn ang="0">
                    <a:pos x="124" y="305"/>
                  </a:cxn>
                  <a:cxn ang="0">
                    <a:pos x="171" y="287"/>
                  </a:cxn>
                  <a:cxn ang="0">
                    <a:pos x="225" y="263"/>
                  </a:cxn>
                  <a:cxn ang="0">
                    <a:pos x="300" y="232"/>
                  </a:cxn>
                  <a:cxn ang="0">
                    <a:pos x="360" y="198"/>
                  </a:cxn>
                  <a:cxn ang="0">
                    <a:pos x="414" y="160"/>
                  </a:cxn>
                  <a:cxn ang="0">
                    <a:pos x="447" y="128"/>
                  </a:cxn>
                  <a:cxn ang="0">
                    <a:pos x="480" y="87"/>
                  </a:cxn>
                  <a:cxn ang="0">
                    <a:pos x="491" y="54"/>
                  </a:cxn>
                  <a:cxn ang="0">
                    <a:pos x="503" y="0"/>
                  </a:cxn>
                </a:cxnLst>
                <a:rect l="0" t="0" r="r" b="b"/>
                <a:pathLst>
                  <a:path w="504" h="334">
                    <a:moveTo>
                      <a:pt x="503" y="0"/>
                    </a:moveTo>
                    <a:lnTo>
                      <a:pt x="467" y="0"/>
                    </a:lnTo>
                    <a:lnTo>
                      <a:pt x="457" y="25"/>
                    </a:lnTo>
                    <a:lnTo>
                      <a:pt x="444" y="46"/>
                    </a:lnTo>
                    <a:lnTo>
                      <a:pt x="429" y="66"/>
                    </a:lnTo>
                    <a:lnTo>
                      <a:pt x="414" y="87"/>
                    </a:lnTo>
                    <a:lnTo>
                      <a:pt x="400" y="104"/>
                    </a:lnTo>
                    <a:lnTo>
                      <a:pt x="385" y="119"/>
                    </a:lnTo>
                    <a:lnTo>
                      <a:pt x="370" y="132"/>
                    </a:lnTo>
                    <a:lnTo>
                      <a:pt x="354" y="148"/>
                    </a:lnTo>
                    <a:lnTo>
                      <a:pt x="334" y="162"/>
                    </a:lnTo>
                    <a:lnTo>
                      <a:pt x="308" y="178"/>
                    </a:lnTo>
                    <a:lnTo>
                      <a:pt x="287" y="190"/>
                    </a:lnTo>
                    <a:lnTo>
                      <a:pt x="264" y="202"/>
                    </a:lnTo>
                    <a:lnTo>
                      <a:pt x="240" y="214"/>
                    </a:lnTo>
                    <a:lnTo>
                      <a:pt x="210" y="229"/>
                    </a:lnTo>
                    <a:lnTo>
                      <a:pt x="174" y="245"/>
                    </a:lnTo>
                    <a:lnTo>
                      <a:pt x="150" y="254"/>
                    </a:lnTo>
                    <a:lnTo>
                      <a:pt x="124" y="263"/>
                    </a:lnTo>
                    <a:lnTo>
                      <a:pt x="99" y="272"/>
                    </a:lnTo>
                    <a:lnTo>
                      <a:pt x="71" y="281"/>
                    </a:lnTo>
                    <a:lnTo>
                      <a:pt x="32" y="291"/>
                    </a:lnTo>
                    <a:lnTo>
                      <a:pt x="0" y="297"/>
                    </a:lnTo>
                    <a:lnTo>
                      <a:pt x="11" y="333"/>
                    </a:lnTo>
                    <a:lnTo>
                      <a:pt x="65" y="322"/>
                    </a:lnTo>
                    <a:lnTo>
                      <a:pt x="124" y="305"/>
                    </a:lnTo>
                    <a:lnTo>
                      <a:pt x="171" y="287"/>
                    </a:lnTo>
                    <a:lnTo>
                      <a:pt x="225" y="263"/>
                    </a:lnTo>
                    <a:lnTo>
                      <a:pt x="300" y="232"/>
                    </a:lnTo>
                    <a:lnTo>
                      <a:pt x="360" y="198"/>
                    </a:lnTo>
                    <a:lnTo>
                      <a:pt x="414" y="160"/>
                    </a:lnTo>
                    <a:lnTo>
                      <a:pt x="447" y="128"/>
                    </a:lnTo>
                    <a:lnTo>
                      <a:pt x="480" y="87"/>
                    </a:lnTo>
                    <a:lnTo>
                      <a:pt x="491" y="54"/>
                    </a:lnTo>
                    <a:lnTo>
                      <a:pt x="503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A86AB93-2DCD-4A45-818D-3DCE4EBE8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2898"/>
                <a:ext cx="362" cy="175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0" y="0"/>
                  </a:cxn>
                  <a:cxn ang="0">
                    <a:pos x="21" y="7"/>
                  </a:cxn>
                  <a:cxn ang="0">
                    <a:pos x="42" y="15"/>
                  </a:cxn>
                  <a:cxn ang="0">
                    <a:pos x="65" y="25"/>
                  </a:cxn>
                  <a:cxn ang="0">
                    <a:pos x="89" y="37"/>
                  </a:cxn>
                  <a:cxn ang="0">
                    <a:pos x="119" y="50"/>
                  </a:cxn>
                  <a:cxn ang="0">
                    <a:pos x="145" y="63"/>
                  </a:cxn>
                  <a:cxn ang="0">
                    <a:pos x="166" y="74"/>
                  </a:cxn>
                  <a:cxn ang="0">
                    <a:pos x="187" y="85"/>
                  </a:cxn>
                  <a:cxn ang="0">
                    <a:pos x="205" y="96"/>
                  </a:cxn>
                  <a:cxn ang="0">
                    <a:pos x="223" y="109"/>
                  </a:cxn>
                  <a:cxn ang="0">
                    <a:pos x="241" y="123"/>
                  </a:cxn>
                  <a:cxn ang="0">
                    <a:pos x="258" y="136"/>
                  </a:cxn>
                  <a:cxn ang="0">
                    <a:pos x="269" y="149"/>
                  </a:cxn>
                  <a:cxn ang="0">
                    <a:pos x="285" y="163"/>
                  </a:cxn>
                  <a:cxn ang="0">
                    <a:pos x="297" y="174"/>
                  </a:cxn>
                  <a:cxn ang="0">
                    <a:pos x="361" y="174"/>
                  </a:cxn>
                  <a:cxn ang="0">
                    <a:pos x="346" y="155"/>
                  </a:cxn>
                  <a:cxn ang="0">
                    <a:pos x="318" y="127"/>
                  </a:cxn>
                  <a:cxn ang="0">
                    <a:pos x="282" y="91"/>
                  </a:cxn>
                  <a:cxn ang="0">
                    <a:pos x="245" y="65"/>
                  </a:cxn>
                  <a:cxn ang="0">
                    <a:pos x="191" y="41"/>
                  </a:cxn>
                  <a:cxn ang="0">
                    <a:pos x="145" y="18"/>
                  </a:cxn>
                  <a:cxn ang="0">
                    <a:pos x="10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81" y="0"/>
                  </a:cxn>
                </a:cxnLst>
                <a:rect l="0" t="0" r="r" b="b"/>
                <a:pathLst>
                  <a:path w="362" h="175">
                    <a:moveTo>
                      <a:pt x="81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42" y="15"/>
                    </a:lnTo>
                    <a:lnTo>
                      <a:pt x="65" y="25"/>
                    </a:lnTo>
                    <a:lnTo>
                      <a:pt x="89" y="37"/>
                    </a:lnTo>
                    <a:lnTo>
                      <a:pt x="119" y="50"/>
                    </a:lnTo>
                    <a:lnTo>
                      <a:pt x="145" y="63"/>
                    </a:lnTo>
                    <a:lnTo>
                      <a:pt x="166" y="74"/>
                    </a:lnTo>
                    <a:lnTo>
                      <a:pt x="187" y="85"/>
                    </a:lnTo>
                    <a:lnTo>
                      <a:pt x="205" y="96"/>
                    </a:lnTo>
                    <a:lnTo>
                      <a:pt x="223" y="109"/>
                    </a:lnTo>
                    <a:lnTo>
                      <a:pt x="241" y="123"/>
                    </a:lnTo>
                    <a:lnTo>
                      <a:pt x="258" y="136"/>
                    </a:lnTo>
                    <a:lnTo>
                      <a:pt x="269" y="149"/>
                    </a:lnTo>
                    <a:lnTo>
                      <a:pt x="285" y="163"/>
                    </a:lnTo>
                    <a:lnTo>
                      <a:pt x="297" y="174"/>
                    </a:lnTo>
                    <a:lnTo>
                      <a:pt x="361" y="174"/>
                    </a:lnTo>
                    <a:lnTo>
                      <a:pt x="346" y="155"/>
                    </a:lnTo>
                    <a:lnTo>
                      <a:pt x="318" y="127"/>
                    </a:lnTo>
                    <a:lnTo>
                      <a:pt x="282" y="91"/>
                    </a:lnTo>
                    <a:lnTo>
                      <a:pt x="245" y="65"/>
                    </a:lnTo>
                    <a:lnTo>
                      <a:pt x="191" y="41"/>
                    </a:lnTo>
                    <a:lnTo>
                      <a:pt x="145" y="18"/>
                    </a:lnTo>
                    <a:lnTo>
                      <a:pt x="10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1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A361B35-53DF-3545-9245-623400F00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693"/>
                <a:ext cx="225" cy="206"/>
              </a:xfrm>
              <a:custGeom>
                <a:avLst/>
                <a:gdLst/>
                <a:ahLst/>
                <a:cxnLst>
                  <a:cxn ang="0">
                    <a:pos x="224" y="0"/>
                  </a:cxn>
                  <a:cxn ang="0">
                    <a:pos x="155" y="0"/>
                  </a:cxn>
                  <a:cxn ang="0">
                    <a:pos x="148" y="13"/>
                  </a:cxn>
                  <a:cxn ang="0">
                    <a:pos x="143" y="26"/>
                  </a:cxn>
                  <a:cxn ang="0">
                    <a:pos x="135" y="39"/>
                  </a:cxn>
                  <a:cxn ang="0">
                    <a:pos x="129" y="52"/>
                  </a:cxn>
                  <a:cxn ang="0">
                    <a:pos x="119" y="68"/>
                  </a:cxn>
                  <a:cxn ang="0">
                    <a:pos x="109" y="84"/>
                  </a:cxn>
                  <a:cxn ang="0">
                    <a:pos x="94" y="106"/>
                  </a:cxn>
                  <a:cxn ang="0">
                    <a:pos x="80" y="125"/>
                  </a:cxn>
                  <a:cxn ang="0">
                    <a:pos x="70" y="139"/>
                  </a:cxn>
                  <a:cxn ang="0">
                    <a:pos x="55" y="155"/>
                  </a:cxn>
                  <a:cxn ang="0">
                    <a:pos x="39" y="171"/>
                  </a:cxn>
                  <a:cxn ang="0">
                    <a:pos x="22" y="187"/>
                  </a:cxn>
                  <a:cxn ang="0">
                    <a:pos x="8" y="197"/>
                  </a:cxn>
                  <a:cxn ang="0">
                    <a:pos x="0" y="205"/>
                  </a:cxn>
                  <a:cxn ang="0">
                    <a:pos x="85" y="205"/>
                  </a:cxn>
                  <a:cxn ang="0">
                    <a:pos x="107" y="191"/>
                  </a:cxn>
                  <a:cxn ang="0">
                    <a:pos x="137" y="165"/>
                  </a:cxn>
                  <a:cxn ang="0">
                    <a:pos x="166" y="136"/>
                  </a:cxn>
                  <a:cxn ang="0">
                    <a:pos x="183" y="109"/>
                  </a:cxn>
                  <a:cxn ang="0">
                    <a:pos x="204" y="78"/>
                  </a:cxn>
                  <a:cxn ang="0">
                    <a:pos x="219" y="47"/>
                  </a:cxn>
                  <a:cxn ang="0">
                    <a:pos x="224" y="25"/>
                  </a:cxn>
                  <a:cxn ang="0">
                    <a:pos x="224" y="0"/>
                  </a:cxn>
                </a:cxnLst>
                <a:rect l="0" t="0" r="r" b="b"/>
                <a:pathLst>
                  <a:path w="225" h="206">
                    <a:moveTo>
                      <a:pt x="224" y="0"/>
                    </a:moveTo>
                    <a:lnTo>
                      <a:pt x="155" y="0"/>
                    </a:lnTo>
                    <a:lnTo>
                      <a:pt x="148" y="13"/>
                    </a:lnTo>
                    <a:lnTo>
                      <a:pt x="143" y="26"/>
                    </a:lnTo>
                    <a:lnTo>
                      <a:pt x="135" y="39"/>
                    </a:lnTo>
                    <a:lnTo>
                      <a:pt x="129" y="52"/>
                    </a:lnTo>
                    <a:lnTo>
                      <a:pt x="119" y="68"/>
                    </a:lnTo>
                    <a:lnTo>
                      <a:pt x="109" y="84"/>
                    </a:lnTo>
                    <a:lnTo>
                      <a:pt x="94" y="106"/>
                    </a:lnTo>
                    <a:lnTo>
                      <a:pt x="80" y="125"/>
                    </a:lnTo>
                    <a:lnTo>
                      <a:pt x="70" y="139"/>
                    </a:lnTo>
                    <a:lnTo>
                      <a:pt x="55" y="155"/>
                    </a:lnTo>
                    <a:lnTo>
                      <a:pt x="39" y="171"/>
                    </a:lnTo>
                    <a:lnTo>
                      <a:pt x="22" y="187"/>
                    </a:lnTo>
                    <a:lnTo>
                      <a:pt x="8" y="197"/>
                    </a:lnTo>
                    <a:lnTo>
                      <a:pt x="0" y="205"/>
                    </a:lnTo>
                    <a:lnTo>
                      <a:pt x="85" y="205"/>
                    </a:lnTo>
                    <a:lnTo>
                      <a:pt x="107" y="191"/>
                    </a:lnTo>
                    <a:lnTo>
                      <a:pt x="137" y="165"/>
                    </a:lnTo>
                    <a:lnTo>
                      <a:pt x="166" y="136"/>
                    </a:lnTo>
                    <a:lnTo>
                      <a:pt x="183" y="109"/>
                    </a:lnTo>
                    <a:lnTo>
                      <a:pt x="204" y="78"/>
                    </a:lnTo>
                    <a:lnTo>
                      <a:pt x="219" y="47"/>
                    </a:lnTo>
                    <a:lnTo>
                      <a:pt x="224" y="25"/>
                    </a:lnTo>
                    <a:lnTo>
                      <a:pt x="224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5CD13831-558D-DA41-B4AC-53120E338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496"/>
                <a:ext cx="686" cy="577"/>
              </a:xfrm>
              <a:custGeom>
                <a:avLst/>
                <a:gdLst/>
                <a:ahLst/>
                <a:cxnLst>
                  <a:cxn ang="0">
                    <a:pos x="685" y="31"/>
                  </a:cxn>
                  <a:cxn ang="0">
                    <a:pos x="685" y="66"/>
                  </a:cxn>
                  <a:cxn ang="0">
                    <a:pos x="678" y="101"/>
                  </a:cxn>
                  <a:cxn ang="0">
                    <a:pos x="667" y="134"/>
                  </a:cxn>
                  <a:cxn ang="0">
                    <a:pos x="647" y="173"/>
                  </a:cxn>
                  <a:cxn ang="0">
                    <a:pos x="619" y="209"/>
                  </a:cxn>
                  <a:cxn ang="0">
                    <a:pos x="582" y="249"/>
                  </a:cxn>
                  <a:cxn ang="0">
                    <a:pos x="542" y="283"/>
                  </a:cxn>
                  <a:cxn ang="0">
                    <a:pos x="503" y="316"/>
                  </a:cxn>
                  <a:cxn ang="0">
                    <a:pos x="459" y="349"/>
                  </a:cxn>
                  <a:cxn ang="0">
                    <a:pos x="410" y="381"/>
                  </a:cxn>
                  <a:cxn ang="0">
                    <a:pos x="351" y="411"/>
                  </a:cxn>
                  <a:cxn ang="0">
                    <a:pos x="295" y="436"/>
                  </a:cxn>
                  <a:cxn ang="0">
                    <a:pos x="241" y="453"/>
                  </a:cxn>
                  <a:cxn ang="0">
                    <a:pos x="259" y="558"/>
                  </a:cxn>
                  <a:cxn ang="0">
                    <a:pos x="220" y="523"/>
                  </a:cxn>
                  <a:cxn ang="0">
                    <a:pos x="191" y="497"/>
                  </a:cxn>
                  <a:cxn ang="0">
                    <a:pos x="161" y="477"/>
                  </a:cxn>
                  <a:cxn ang="0">
                    <a:pos x="122" y="457"/>
                  </a:cxn>
                  <a:cxn ang="0">
                    <a:pos x="73" y="434"/>
                  </a:cxn>
                  <a:cxn ang="0">
                    <a:pos x="26" y="411"/>
                  </a:cxn>
                  <a:cxn ang="0">
                    <a:pos x="11" y="392"/>
                  </a:cxn>
                  <a:cxn ang="0">
                    <a:pos x="34" y="373"/>
                  </a:cxn>
                  <a:cxn ang="0">
                    <a:pos x="57" y="349"/>
                  </a:cxn>
                  <a:cxn ang="0">
                    <a:pos x="73" y="327"/>
                  </a:cxn>
                  <a:cxn ang="0">
                    <a:pos x="89" y="302"/>
                  </a:cxn>
                  <a:cxn ang="0">
                    <a:pos x="106" y="276"/>
                  </a:cxn>
                  <a:cxn ang="0">
                    <a:pos x="119" y="252"/>
                  </a:cxn>
                  <a:cxn ang="0">
                    <a:pos x="132" y="227"/>
                  </a:cxn>
                  <a:cxn ang="0">
                    <a:pos x="143" y="195"/>
                  </a:cxn>
                  <a:cxn ang="0">
                    <a:pos x="233" y="313"/>
                  </a:cxn>
                  <a:cxn ang="0">
                    <a:pos x="320" y="286"/>
                  </a:cxn>
                  <a:cxn ang="0">
                    <a:pos x="369" y="264"/>
                  </a:cxn>
                  <a:cxn ang="0">
                    <a:pos x="436" y="234"/>
                  </a:cxn>
                  <a:cxn ang="0">
                    <a:pos x="488" y="208"/>
                  </a:cxn>
                  <a:cxn ang="0">
                    <a:pos x="528" y="187"/>
                  </a:cxn>
                  <a:cxn ang="0">
                    <a:pos x="567" y="160"/>
                  </a:cxn>
                  <a:cxn ang="0">
                    <a:pos x="599" y="133"/>
                  </a:cxn>
                  <a:cxn ang="0">
                    <a:pos x="627" y="101"/>
                  </a:cxn>
                  <a:cxn ang="0">
                    <a:pos x="647" y="67"/>
                  </a:cxn>
                  <a:cxn ang="0">
                    <a:pos x="663" y="30"/>
                  </a:cxn>
                </a:cxnLst>
                <a:rect l="0" t="0" r="r" b="b"/>
                <a:pathLst>
                  <a:path w="686" h="577">
                    <a:moveTo>
                      <a:pt x="678" y="0"/>
                    </a:moveTo>
                    <a:lnTo>
                      <a:pt x="685" y="31"/>
                    </a:lnTo>
                    <a:lnTo>
                      <a:pt x="685" y="47"/>
                    </a:lnTo>
                    <a:lnTo>
                      <a:pt x="685" y="66"/>
                    </a:lnTo>
                    <a:lnTo>
                      <a:pt x="681" y="83"/>
                    </a:lnTo>
                    <a:lnTo>
                      <a:pt x="678" y="101"/>
                    </a:lnTo>
                    <a:lnTo>
                      <a:pt x="673" y="118"/>
                    </a:lnTo>
                    <a:lnTo>
                      <a:pt x="667" y="134"/>
                    </a:lnTo>
                    <a:lnTo>
                      <a:pt x="658" y="152"/>
                    </a:lnTo>
                    <a:lnTo>
                      <a:pt x="647" y="173"/>
                    </a:lnTo>
                    <a:lnTo>
                      <a:pt x="632" y="192"/>
                    </a:lnTo>
                    <a:lnTo>
                      <a:pt x="619" y="209"/>
                    </a:lnTo>
                    <a:lnTo>
                      <a:pt x="601" y="229"/>
                    </a:lnTo>
                    <a:lnTo>
                      <a:pt x="582" y="249"/>
                    </a:lnTo>
                    <a:lnTo>
                      <a:pt x="562" y="268"/>
                    </a:lnTo>
                    <a:lnTo>
                      <a:pt x="542" y="283"/>
                    </a:lnTo>
                    <a:lnTo>
                      <a:pt x="523" y="301"/>
                    </a:lnTo>
                    <a:lnTo>
                      <a:pt x="503" y="316"/>
                    </a:lnTo>
                    <a:lnTo>
                      <a:pt x="480" y="332"/>
                    </a:lnTo>
                    <a:lnTo>
                      <a:pt x="459" y="349"/>
                    </a:lnTo>
                    <a:lnTo>
                      <a:pt x="433" y="366"/>
                    </a:lnTo>
                    <a:lnTo>
                      <a:pt x="410" y="381"/>
                    </a:lnTo>
                    <a:lnTo>
                      <a:pt x="379" y="397"/>
                    </a:lnTo>
                    <a:lnTo>
                      <a:pt x="351" y="411"/>
                    </a:lnTo>
                    <a:lnTo>
                      <a:pt x="325" y="426"/>
                    </a:lnTo>
                    <a:lnTo>
                      <a:pt x="295" y="436"/>
                    </a:lnTo>
                    <a:lnTo>
                      <a:pt x="268" y="446"/>
                    </a:lnTo>
                    <a:lnTo>
                      <a:pt x="241" y="453"/>
                    </a:lnTo>
                    <a:lnTo>
                      <a:pt x="279" y="576"/>
                    </a:lnTo>
                    <a:lnTo>
                      <a:pt x="259" y="558"/>
                    </a:lnTo>
                    <a:lnTo>
                      <a:pt x="238" y="538"/>
                    </a:lnTo>
                    <a:lnTo>
                      <a:pt x="220" y="523"/>
                    </a:lnTo>
                    <a:lnTo>
                      <a:pt x="209" y="511"/>
                    </a:lnTo>
                    <a:lnTo>
                      <a:pt x="191" y="497"/>
                    </a:lnTo>
                    <a:lnTo>
                      <a:pt x="176" y="487"/>
                    </a:lnTo>
                    <a:lnTo>
                      <a:pt x="161" y="477"/>
                    </a:lnTo>
                    <a:lnTo>
                      <a:pt x="142" y="468"/>
                    </a:lnTo>
                    <a:lnTo>
                      <a:pt x="122" y="457"/>
                    </a:lnTo>
                    <a:lnTo>
                      <a:pt x="98" y="445"/>
                    </a:lnTo>
                    <a:lnTo>
                      <a:pt x="73" y="434"/>
                    </a:lnTo>
                    <a:lnTo>
                      <a:pt x="50" y="423"/>
                    </a:lnTo>
                    <a:lnTo>
                      <a:pt x="26" y="411"/>
                    </a:lnTo>
                    <a:lnTo>
                      <a:pt x="0" y="402"/>
                    </a:lnTo>
                    <a:lnTo>
                      <a:pt x="11" y="392"/>
                    </a:lnTo>
                    <a:lnTo>
                      <a:pt x="22" y="384"/>
                    </a:lnTo>
                    <a:lnTo>
                      <a:pt x="34" y="373"/>
                    </a:lnTo>
                    <a:lnTo>
                      <a:pt x="45" y="361"/>
                    </a:lnTo>
                    <a:lnTo>
                      <a:pt x="57" y="349"/>
                    </a:lnTo>
                    <a:lnTo>
                      <a:pt x="67" y="338"/>
                    </a:lnTo>
                    <a:lnTo>
                      <a:pt x="73" y="327"/>
                    </a:lnTo>
                    <a:lnTo>
                      <a:pt x="83" y="314"/>
                    </a:lnTo>
                    <a:lnTo>
                      <a:pt x="89" y="302"/>
                    </a:lnTo>
                    <a:lnTo>
                      <a:pt x="98" y="288"/>
                    </a:lnTo>
                    <a:lnTo>
                      <a:pt x="106" y="276"/>
                    </a:lnTo>
                    <a:lnTo>
                      <a:pt x="114" y="264"/>
                    </a:lnTo>
                    <a:lnTo>
                      <a:pt x="119" y="252"/>
                    </a:lnTo>
                    <a:lnTo>
                      <a:pt x="125" y="239"/>
                    </a:lnTo>
                    <a:lnTo>
                      <a:pt x="132" y="227"/>
                    </a:lnTo>
                    <a:lnTo>
                      <a:pt x="137" y="214"/>
                    </a:lnTo>
                    <a:lnTo>
                      <a:pt x="143" y="195"/>
                    </a:lnTo>
                    <a:lnTo>
                      <a:pt x="194" y="322"/>
                    </a:lnTo>
                    <a:lnTo>
                      <a:pt x="233" y="313"/>
                    </a:lnTo>
                    <a:lnTo>
                      <a:pt x="264" y="303"/>
                    </a:lnTo>
                    <a:lnTo>
                      <a:pt x="320" y="286"/>
                    </a:lnTo>
                    <a:lnTo>
                      <a:pt x="344" y="275"/>
                    </a:lnTo>
                    <a:lnTo>
                      <a:pt x="369" y="264"/>
                    </a:lnTo>
                    <a:lnTo>
                      <a:pt x="411" y="245"/>
                    </a:lnTo>
                    <a:lnTo>
                      <a:pt x="436" y="234"/>
                    </a:lnTo>
                    <a:lnTo>
                      <a:pt x="467" y="220"/>
                    </a:lnTo>
                    <a:lnTo>
                      <a:pt x="488" y="208"/>
                    </a:lnTo>
                    <a:lnTo>
                      <a:pt x="510" y="197"/>
                    </a:lnTo>
                    <a:lnTo>
                      <a:pt x="528" y="187"/>
                    </a:lnTo>
                    <a:lnTo>
                      <a:pt x="547" y="174"/>
                    </a:lnTo>
                    <a:lnTo>
                      <a:pt x="567" y="160"/>
                    </a:lnTo>
                    <a:lnTo>
                      <a:pt x="582" y="147"/>
                    </a:lnTo>
                    <a:lnTo>
                      <a:pt x="599" y="133"/>
                    </a:lnTo>
                    <a:lnTo>
                      <a:pt x="614" y="117"/>
                    </a:lnTo>
                    <a:lnTo>
                      <a:pt x="627" y="101"/>
                    </a:lnTo>
                    <a:lnTo>
                      <a:pt x="637" y="83"/>
                    </a:lnTo>
                    <a:lnTo>
                      <a:pt x="647" y="67"/>
                    </a:lnTo>
                    <a:lnTo>
                      <a:pt x="657" y="49"/>
                    </a:lnTo>
                    <a:lnTo>
                      <a:pt x="663" y="30"/>
                    </a:lnTo>
                    <a:lnTo>
                      <a:pt x="678" y="0"/>
                    </a:lnTo>
                  </a:path>
                </a:pathLst>
              </a:custGeom>
              <a:solidFill>
                <a:srgbClr val="66FF3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1739" dirty="0">
                  <a:latin typeface="Verdana" pitchFamily="34" charset="0"/>
                </a:endParaRPr>
              </a:p>
            </p:txBody>
          </p:sp>
        </p:grpSp>
      </p:grpSp>
      <p:grpSp>
        <p:nvGrpSpPr>
          <p:cNvPr id="40974" name="Group 57">
            <a:extLst>
              <a:ext uri="{FF2B5EF4-FFF2-40B4-BE49-F238E27FC236}">
                <a16:creationId xmlns:a16="http://schemas.microsoft.com/office/drawing/2014/main" id="{4A2ECBBF-C6CC-9D49-8EC4-228B33E73381}"/>
              </a:ext>
            </a:extLst>
          </p:cNvPr>
          <p:cNvGrpSpPr>
            <a:grpSpLocks/>
          </p:cNvGrpSpPr>
          <p:nvPr/>
        </p:nvGrpSpPr>
        <p:grpSpPr bwMode="auto">
          <a:xfrm>
            <a:off x="2876826" y="902804"/>
            <a:ext cx="1294848" cy="1060174"/>
            <a:chOff x="2352" y="288"/>
            <a:chExt cx="816" cy="720"/>
          </a:xfrm>
        </p:grpSpPr>
        <p:sp>
          <p:nvSpPr>
            <p:cNvPr id="40980" name="Rectangle 58">
              <a:extLst>
                <a:ext uri="{FF2B5EF4-FFF2-40B4-BE49-F238E27FC236}">
                  <a16:creationId xmlns:a16="http://schemas.microsoft.com/office/drawing/2014/main" id="{0F82BA9B-FAC5-3B49-A65A-E771881EA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88"/>
              <a:ext cx="816" cy="720"/>
            </a:xfrm>
            <a:prstGeom prst="rect">
              <a:avLst/>
            </a:prstGeom>
            <a:gradFill rotWithShape="0">
              <a:gsLst>
                <a:gs pos="0">
                  <a:srgbClr val="B4105D"/>
                </a:gs>
                <a:gs pos="100000">
                  <a:srgbClr val="900D4A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739">
                <a:latin typeface="Verdana" panose="020B0604030504040204" pitchFamily="34" charset="0"/>
              </a:endParaRPr>
            </a:p>
          </p:txBody>
        </p:sp>
        <p:sp>
          <p:nvSpPr>
            <p:cNvPr id="14395" name="Rectangle 59">
              <a:extLst>
                <a:ext uri="{FF2B5EF4-FFF2-40B4-BE49-F238E27FC236}">
                  <a16:creationId xmlns:a16="http://schemas.microsoft.com/office/drawing/2014/main" id="{722E6962-2FA5-684B-BB64-F2FD9AEA9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412"/>
              <a:ext cx="668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lIns="48315" tIns="23468" rIns="48315" bIns="23468">
              <a:spAutoFit/>
            </a:bodyPr>
            <a:lstStyle/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Effectiveness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Efficiency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Confidentiality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Integrity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Availability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Compliance</a:t>
              </a:r>
            </a:p>
            <a:p>
              <a:pPr marL="110746" indent="-110746" defTabSz="319934" eaLnBrk="0" hangingPunct="0">
                <a:lnSpc>
                  <a:spcPct val="80000"/>
                </a:lnSpc>
                <a:buFontTx/>
                <a:buChar char="•"/>
                <a:defRPr/>
              </a:pPr>
              <a:r>
                <a:rPr lang="en-GB" sz="957" b="1" dirty="0">
                  <a:solidFill>
                    <a:schemeClr val="bg1"/>
                  </a:solidFill>
                  <a:latin typeface="Arial" charset="0"/>
                </a:rPr>
                <a:t>Reliability</a:t>
              </a:r>
            </a:p>
          </p:txBody>
        </p:sp>
        <p:sp>
          <p:nvSpPr>
            <p:cNvPr id="40982" name="Rectangle 60">
              <a:extLst>
                <a:ext uri="{FF2B5EF4-FFF2-40B4-BE49-F238E27FC236}">
                  <a16:creationId xmlns:a16="http://schemas.microsoft.com/office/drawing/2014/main" id="{B55DEDB9-A344-9945-AA7B-34A5C21F2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288"/>
              <a:ext cx="38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8315" tIns="23468" rIns="48315" bIns="23468">
              <a:spAutoFit/>
            </a:bodyPr>
            <a:lstStyle>
              <a:lvl1pPr marL="127000" indent="-127000" defTabSz="36671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6671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6671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6671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6671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667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667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667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6671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GB" altLang="en-US" sz="1130" b="1">
                  <a:solidFill>
                    <a:schemeClr val="bg1"/>
                  </a:solidFill>
                </a:rPr>
                <a:t>Criteria</a:t>
              </a:r>
            </a:p>
          </p:txBody>
        </p:sp>
      </p:grpSp>
      <p:sp>
        <p:nvSpPr>
          <p:cNvPr id="40975" name="Freeform 61">
            <a:extLst>
              <a:ext uri="{FF2B5EF4-FFF2-40B4-BE49-F238E27FC236}">
                <a16:creationId xmlns:a16="http://schemas.microsoft.com/office/drawing/2014/main" id="{2DDB186F-2CA6-7E4B-B8C9-DFE4761F52E2}"/>
              </a:ext>
            </a:extLst>
          </p:cNvPr>
          <p:cNvSpPr>
            <a:spLocks/>
          </p:cNvSpPr>
          <p:nvPr/>
        </p:nvSpPr>
        <p:spPr bwMode="auto">
          <a:xfrm>
            <a:off x="1753152" y="2722217"/>
            <a:ext cx="608772" cy="636381"/>
          </a:xfrm>
          <a:custGeom>
            <a:avLst/>
            <a:gdLst>
              <a:gd name="T0" fmla="*/ 0 w 337"/>
              <a:gd name="T1" fmla="*/ 0 h 385"/>
              <a:gd name="T2" fmla="*/ 1452028208 w 337"/>
              <a:gd name="T3" fmla="*/ 520095479 h 385"/>
              <a:gd name="T4" fmla="*/ 1452028208 w 337"/>
              <a:gd name="T5" fmla="*/ 1386918585 h 385"/>
              <a:gd name="T6" fmla="*/ 0 60000 65536"/>
              <a:gd name="T7" fmla="*/ 0 60000 65536"/>
              <a:gd name="T8" fmla="*/ 0 60000 65536"/>
              <a:gd name="T9" fmla="*/ 0 w 337"/>
              <a:gd name="T10" fmla="*/ 0 h 385"/>
              <a:gd name="T11" fmla="*/ 337 w 337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385">
                <a:moveTo>
                  <a:pt x="0" y="0"/>
                </a:moveTo>
                <a:lnTo>
                  <a:pt x="336" y="144"/>
                </a:lnTo>
                <a:lnTo>
                  <a:pt x="336" y="38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593" tIns="44297" rIns="88593" bIns="44297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sp>
        <p:nvSpPr>
          <p:cNvPr id="40976" name="Rectangle 62">
            <a:extLst>
              <a:ext uri="{FF2B5EF4-FFF2-40B4-BE49-F238E27FC236}">
                <a16:creationId xmlns:a16="http://schemas.microsoft.com/office/drawing/2014/main" id="{E2AFF335-F5C4-E849-A7ED-222438C0D282}"/>
              </a:ext>
            </a:extLst>
          </p:cNvPr>
          <p:cNvSpPr>
            <a:spLocks noChangeArrowheads="1"/>
          </p:cNvSpPr>
          <p:nvPr/>
        </p:nvSpPr>
        <p:spPr bwMode="auto">
          <a:xfrm rot="21594615">
            <a:off x="2896152" y="386522"/>
            <a:ext cx="2359163" cy="426555"/>
          </a:xfrm>
          <a:prstGeom prst="rect">
            <a:avLst/>
          </a:prstGeom>
          <a:noFill/>
          <a:ln w="285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209" tIns="44605" rIns="89209" bIns="44605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altLang="en-US" sz="1913" b="1">
                <a:solidFill>
                  <a:schemeClr val="tx2"/>
                </a:solidFill>
              </a:rPr>
              <a:t>Business Objectives</a:t>
            </a:r>
          </a:p>
        </p:txBody>
      </p:sp>
      <p:sp>
        <p:nvSpPr>
          <p:cNvPr id="40977" name="Line 63">
            <a:extLst>
              <a:ext uri="{FF2B5EF4-FFF2-40B4-BE49-F238E27FC236}">
                <a16:creationId xmlns:a16="http://schemas.microsoft.com/office/drawing/2014/main" id="{A37C3EE1-102F-264B-BC23-0072EF06C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6077" y="884859"/>
            <a:ext cx="0" cy="11305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593" tIns="44297" rIns="88593" bIns="44297"/>
          <a:lstStyle/>
          <a:p>
            <a:endParaRPr lang="en-US" sz="1565"/>
          </a:p>
        </p:txBody>
      </p:sp>
      <p:sp>
        <p:nvSpPr>
          <p:cNvPr id="40978" name="Rectangle 64">
            <a:extLst>
              <a:ext uri="{FF2B5EF4-FFF2-40B4-BE49-F238E27FC236}">
                <a16:creationId xmlns:a16="http://schemas.microsoft.com/office/drawing/2014/main" id="{F87712CC-664A-504B-ABA8-A30E9AAC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9869"/>
            <a:ext cx="2782957" cy="6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739">
                <a:latin typeface="Arial Black" panose="020B0604020202020204" pitchFamily="34" charset="0"/>
              </a:rPr>
              <a:t>COBIT</a:t>
            </a:r>
          </a:p>
          <a:p>
            <a:pPr algn="ctr"/>
            <a:r>
              <a:rPr lang="en-GB" altLang="en-US" sz="1739">
                <a:latin typeface="Arial Black" panose="020B0604020202020204" pitchFamily="34" charset="0"/>
              </a:rPr>
              <a:t>Framework</a:t>
            </a:r>
          </a:p>
        </p:txBody>
      </p:sp>
      <p:sp>
        <p:nvSpPr>
          <p:cNvPr id="40979" name="Rectangle 65">
            <a:extLst>
              <a:ext uri="{FF2B5EF4-FFF2-40B4-BE49-F238E27FC236}">
                <a16:creationId xmlns:a16="http://schemas.microsoft.com/office/drawing/2014/main" id="{E7AB83F9-42C7-4A4E-A923-1C0E55524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077" y="594968"/>
            <a:ext cx="4418771" cy="16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9" tIns="44605" rIns="89209" bIns="44605">
            <a:spAutoFit/>
          </a:bodyPr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138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PO1  Define a strategic IT plan (menggambarkan)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PO2  Define the information architecture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PO3  Determine the technological direction (menentukan)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PO4  Define the IT organisation and relationships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PO5  Manage the IT investment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PO6  Communicate management aims and direction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PO7  Manage human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PO8  Ensure compliance with external requirements (memastikan)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PO9  Assess risks (menilai)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PO10  Manage projects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GB" altLang="en-US" sz="957" b="1"/>
              <a:t>PO11  Manage quality</a:t>
            </a:r>
          </a:p>
        </p:txBody>
      </p:sp>
    </p:spTree>
    <p:extLst>
      <p:ext uri="{BB962C8B-B14F-4D97-AF65-F5344CB8AC3E}">
        <p14:creationId xmlns:p14="http://schemas.microsoft.com/office/powerpoint/2010/main" val="21289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FCA89681-5A79-804B-81D3-9FC93A4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Framework Design</a:t>
            </a:r>
          </a:p>
        </p:txBody>
      </p:sp>
      <p:pic>
        <p:nvPicPr>
          <p:cNvPr id="41987" name="Picture 5">
            <a:extLst>
              <a:ext uri="{FF2B5EF4-FFF2-40B4-BE49-F238E27FC236}">
                <a16:creationId xmlns:a16="http://schemas.microsoft.com/office/drawing/2014/main" id="{16074A13-FFD7-B747-9A0A-9DB57121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77" y="5840620"/>
            <a:ext cx="2867163" cy="6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32FBE459-0D3E-F44D-B4D6-D7DAF2DB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48" y="2832653"/>
            <a:ext cx="1924326" cy="12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>
            <a:extLst>
              <a:ext uri="{FF2B5EF4-FFF2-40B4-BE49-F238E27FC236}">
                <a16:creationId xmlns:a16="http://schemas.microsoft.com/office/drawing/2014/main" id="{8C3C313E-89E8-BB40-858B-6C17293E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9" y="381000"/>
            <a:ext cx="2551043" cy="126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82A50BA-58F9-714E-A420-6ACC3FC980CE}"/>
              </a:ext>
            </a:extLst>
          </p:cNvPr>
          <p:cNvSpPr txBox="1">
            <a:spLocks/>
          </p:cNvSpPr>
          <p:nvPr/>
        </p:nvSpPr>
        <p:spPr bwMode="auto">
          <a:xfrm>
            <a:off x="2715867" y="3817730"/>
            <a:ext cx="3581400" cy="4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93" tIns="44297" rIns="88593" bIns="44297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885969">
              <a:defRPr/>
            </a:pPr>
            <a:r>
              <a:rPr lang="fr-CA" sz="1565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Framework </a:t>
            </a:r>
            <a:r>
              <a:rPr lang="fr-CA" sz="1565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Cobit</a:t>
            </a:r>
            <a:r>
              <a:rPr lang="fr-CA" sz="1565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ver 4.1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648DC70-01FA-A94D-86B5-01D0B5BFC41A}"/>
              </a:ext>
            </a:extLst>
          </p:cNvPr>
          <p:cNvSpPr/>
          <p:nvPr/>
        </p:nvSpPr>
        <p:spPr>
          <a:xfrm>
            <a:off x="151848" y="1997490"/>
            <a:ext cx="2591077" cy="2829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1. Fokus Pada Bisnis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7018D9B-3473-3545-9C5D-93BB3907E92E}"/>
              </a:ext>
            </a:extLst>
          </p:cNvPr>
          <p:cNvSpPr/>
          <p:nvPr/>
        </p:nvSpPr>
        <p:spPr>
          <a:xfrm>
            <a:off x="191881" y="2863022"/>
            <a:ext cx="2591076" cy="282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2. Orientasi Pada Proses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2B6E8E-03CB-0F43-9A78-F19505777DB7}"/>
              </a:ext>
            </a:extLst>
          </p:cNvPr>
          <p:cNvSpPr/>
          <p:nvPr/>
        </p:nvSpPr>
        <p:spPr>
          <a:xfrm>
            <a:off x="3580848" y="1432891"/>
            <a:ext cx="2363304" cy="2816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Informasi</a:t>
            </a:r>
          </a:p>
        </p:txBody>
      </p:sp>
      <p:pic>
        <p:nvPicPr>
          <p:cNvPr id="41994" name="Picture 3">
            <a:extLst>
              <a:ext uri="{FF2B5EF4-FFF2-40B4-BE49-F238E27FC236}">
                <a16:creationId xmlns:a16="http://schemas.microsoft.com/office/drawing/2014/main" id="{AC50FC91-9C1C-A843-95D0-EA145AE0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24" y="1714501"/>
            <a:ext cx="2611783" cy="197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7671DC-6B51-E946-ABEC-F4CB87E64CA1}"/>
              </a:ext>
            </a:extLst>
          </p:cNvPr>
          <p:cNvSpPr/>
          <p:nvPr/>
        </p:nvSpPr>
        <p:spPr>
          <a:xfrm>
            <a:off x="3580848" y="2139674"/>
            <a:ext cx="2744304" cy="2816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Tujuan Bisnis &amp; Tujuan 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EEEC84-2D7C-6844-90AA-2FE4DDCF4DD9}"/>
              </a:ext>
            </a:extLst>
          </p:cNvPr>
          <p:cNvSpPr/>
          <p:nvPr/>
        </p:nvSpPr>
        <p:spPr>
          <a:xfrm>
            <a:off x="3580848" y="2633869"/>
            <a:ext cx="2363304" cy="28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Sumber Daya TI</a:t>
            </a:r>
          </a:p>
        </p:txBody>
      </p:sp>
      <p:pic>
        <p:nvPicPr>
          <p:cNvPr id="41997" name="Picture 3">
            <a:extLst>
              <a:ext uri="{FF2B5EF4-FFF2-40B4-BE49-F238E27FC236}">
                <a16:creationId xmlns:a16="http://schemas.microsoft.com/office/drawing/2014/main" id="{409BC649-EA7D-7D4D-82DB-68E43359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4" y="3308903"/>
            <a:ext cx="2286000" cy="12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4">
            <a:extLst>
              <a:ext uri="{FF2B5EF4-FFF2-40B4-BE49-F238E27FC236}">
                <a16:creationId xmlns:a16="http://schemas.microsoft.com/office/drawing/2014/main" id="{534AA8BE-3E70-F140-AA5D-FF10F611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4953000"/>
            <a:ext cx="2515152" cy="15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86AEA2-23A7-FE4E-832A-87491589F5F9}"/>
              </a:ext>
            </a:extLst>
          </p:cNvPr>
          <p:cNvSpPr/>
          <p:nvPr/>
        </p:nvSpPr>
        <p:spPr>
          <a:xfrm>
            <a:off x="6430066" y="4029490"/>
            <a:ext cx="2515152" cy="989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marL="332239" indent="-332239">
              <a:buFont typeface="+mj-lt"/>
              <a:buAutoNum type="arabicPeriod"/>
              <a:defRPr/>
            </a:pPr>
            <a:r>
              <a:rPr lang="en-US" sz="1217" dirty="0"/>
              <a:t>Keselarasan Organisasi – TI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217" dirty="0"/>
              <a:t>Manajemen Nilai TI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217" dirty="0"/>
              <a:t>Penilaian Kondisi TI Saat Ini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217" dirty="0"/>
              <a:t>Pendefinisian Renstra TI</a:t>
            </a:r>
          </a:p>
          <a:p>
            <a:pPr marL="332239" indent="-332239">
              <a:buFont typeface="+mj-lt"/>
              <a:buAutoNum type="arabicPeriod"/>
              <a:defRPr/>
            </a:pPr>
            <a:endParaRPr lang="en-US" sz="1217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8396C57-F2CB-0047-AC1E-5E1FBE1EB876}"/>
              </a:ext>
            </a:extLst>
          </p:cNvPr>
          <p:cNvSpPr/>
          <p:nvPr/>
        </p:nvSpPr>
        <p:spPr>
          <a:xfrm>
            <a:off x="3611217" y="4312478"/>
            <a:ext cx="2591077" cy="282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3. Penggunaan Kontrol</a:t>
            </a:r>
          </a:p>
        </p:txBody>
      </p:sp>
      <p:pic>
        <p:nvPicPr>
          <p:cNvPr id="42001" name="Picture 6">
            <a:extLst>
              <a:ext uri="{FF2B5EF4-FFF2-40B4-BE49-F238E27FC236}">
                <a16:creationId xmlns:a16="http://schemas.microsoft.com/office/drawing/2014/main" id="{8A1BE2D7-2595-3547-ADDB-D8E075D3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48" y="5086903"/>
            <a:ext cx="2363304" cy="13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1B73E3A-47B7-5644-B6C4-5A975C1AB7CB}"/>
              </a:ext>
            </a:extLst>
          </p:cNvPr>
          <p:cNvSpPr/>
          <p:nvPr/>
        </p:nvSpPr>
        <p:spPr>
          <a:xfrm>
            <a:off x="3734077" y="5229087"/>
            <a:ext cx="2591076" cy="2816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4. Pengukuran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C56197-FA56-534E-8A8F-7B47708F3123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2742925" y="1573696"/>
            <a:ext cx="837923" cy="565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B5D7AC7-9D2A-9A4F-9F88-0589C058A87B}"/>
              </a:ext>
            </a:extLst>
          </p:cNvPr>
          <p:cNvCxnSpPr>
            <a:endCxn id="13" idx="1"/>
          </p:cNvCxnSpPr>
          <p:nvPr/>
        </p:nvCxnSpPr>
        <p:spPr>
          <a:xfrm>
            <a:off x="2742925" y="2139675"/>
            <a:ext cx="837923" cy="1408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128DC2A-56EF-8E4A-A7E2-E16E6ADB6AC5}"/>
              </a:ext>
            </a:extLst>
          </p:cNvPr>
          <p:cNvCxnSpPr>
            <a:endCxn id="14" idx="1"/>
          </p:cNvCxnSpPr>
          <p:nvPr/>
        </p:nvCxnSpPr>
        <p:spPr>
          <a:xfrm>
            <a:off x="2742925" y="2139674"/>
            <a:ext cx="837923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Down Arrow 30">
            <a:extLst>
              <a:ext uri="{FF2B5EF4-FFF2-40B4-BE49-F238E27FC236}">
                <a16:creationId xmlns:a16="http://schemas.microsoft.com/office/drawing/2014/main" id="{FC5A0F35-CA0D-184A-8F40-7353E84CB6B1}"/>
              </a:ext>
            </a:extLst>
          </p:cNvPr>
          <p:cNvSpPr/>
          <p:nvPr/>
        </p:nvSpPr>
        <p:spPr>
          <a:xfrm>
            <a:off x="182217" y="2916859"/>
            <a:ext cx="305077" cy="49419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391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1B12BC00-7979-EC44-9046-2D472A32FA47}"/>
              </a:ext>
            </a:extLst>
          </p:cNvPr>
          <p:cNvSpPr/>
          <p:nvPr/>
        </p:nvSpPr>
        <p:spPr>
          <a:xfrm>
            <a:off x="182217" y="4458805"/>
            <a:ext cx="305077" cy="49419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391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D8D51CB8-106F-5A47-8E26-C9679A561505}"/>
              </a:ext>
            </a:extLst>
          </p:cNvPr>
          <p:cNvSpPr/>
          <p:nvPr/>
        </p:nvSpPr>
        <p:spPr>
          <a:xfrm>
            <a:off x="5715000" y="5440294"/>
            <a:ext cx="305077" cy="49557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391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DC994C54-7ED4-CB44-BD6F-9795925931CF}"/>
              </a:ext>
            </a:extLst>
          </p:cNvPr>
          <p:cNvSpPr/>
          <p:nvPr/>
        </p:nvSpPr>
        <p:spPr>
          <a:xfrm>
            <a:off x="5944152" y="5229087"/>
            <a:ext cx="762000" cy="28160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391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3A2A4C2C-6F5A-D649-AE57-C5898E5348D4}"/>
              </a:ext>
            </a:extLst>
          </p:cNvPr>
          <p:cNvSpPr/>
          <p:nvPr/>
        </p:nvSpPr>
        <p:spPr>
          <a:xfrm>
            <a:off x="6049065" y="4312478"/>
            <a:ext cx="458304" cy="28299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391"/>
          </a:p>
        </p:txBody>
      </p:sp>
      <p:pic>
        <p:nvPicPr>
          <p:cNvPr id="42011" name="Picture 7">
            <a:extLst>
              <a:ext uri="{FF2B5EF4-FFF2-40B4-BE49-F238E27FC236}">
                <a16:creationId xmlns:a16="http://schemas.microsoft.com/office/drawing/2014/main" id="{479468E0-05EB-834A-BD6E-B429D2BA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5" y="1144381"/>
            <a:ext cx="1177511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D998474-90B5-4E47-A587-76CA0767F855}"/>
              </a:ext>
            </a:extLst>
          </p:cNvPr>
          <p:cNvSpPr/>
          <p:nvPr/>
        </p:nvSpPr>
        <p:spPr>
          <a:xfrm>
            <a:off x="350399" y="1347909"/>
            <a:ext cx="2507098" cy="520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27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Proses Desain</a:t>
            </a:r>
            <a:endParaRPr lang="en-US" sz="278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65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4DF1CC49-7746-7C42-A6C9-4F8F97E6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" y="2863022"/>
            <a:ext cx="3362739" cy="162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BDC182E-7922-EA45-AE16-F8E022A21143}"/>
              </a:ext>
            </a:extLst>
          </p:cNvPr>
          <p:cNvSpPr/>
          <p:nvPr/>
        </p:nvSpPr>
        <p:spPr>
          <a:xfrm>
            <a:off x="3734077" y="3146012"/>
            <a:ext cx="2591076" cy="2829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2. Penggunaan Kontrol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ED3648BB-8B84-4245-BCC1-3D43BF64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57" y="1834598"/>
            <a:ext cx="2302565" cy="113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D25F10-1C24-5A45-95EE-6C32270EF90E}"/>
              </a:ext>
            </a:extLst>
          </p:cNvPr>
          <p:cNvSpPr/>
          <p:nvPr/>
        </p:nvSpPr>
        <p:spPr>
          <a:xfrm>
            <a:off x="6552925" y="3146012"/>
            <a:ext cx="2515152" cy="989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marL="332239" indent="-332239">
              <a:buFont typeface="+mj-lt"/>
              <a:buAutoNum type="arabicPeriod"/>
              <a:defRPr/>
            </a:pPr>
            <a:r>
              <a:rPr lang="en-US" sz="1044" dirty="0"/>
              <a:t>Keselarasan Organisasi – TI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044" dirty="0"/>
              <a:t>Manajemen Nilai TI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044" dirty="0"/>
              <a:t>Penilaian Kondisi TI Saat Ini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en-US" sz="1044" dirty="0"/>
              <a:t>Pendefinisian Renstra TI</a:t>
            </a:r>
          </a:p>
          <a:p>
            <a:pPr marL="332239" indent="-332239">
              <a:buFont typeface="+mj-lt"/>
              <a:buAutoNum type="arabicPeriod"/>
              <a:defRPr/>
            </a:pPr>
            <a:endParaRPr lang="en-US" sz="1044" dirty="0"/>
          </a:p>
        </p:txBody>
      </p:sp>
      <p:pic>
        <p:nvPicPr>
          <p:cNvPr id="43014" name="Picture 4">
            <a:extLst>
              <a:ext uri="{FF2B5EF4-FFF2-40B4-BE49-F238E27FC236}">
                <a16:creationId xmlns:a16="http://schemas.microsoft.com/office/drawing/2014/main" id="{477B7E8A-18D0-B844-BDA4-D36F8E7A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7" y="4559577"/>
            <a:ext cx="4094370" cy="204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8F457DB-AEF4-2040-95EE-FEAEF6085E0E}"/>
              </a:ext>
            </a:extLst>
          </p:cNvPr>
          <p:cNvSpPr/>
          <p:nvPr/>
        </p:nvSpPr>
        <p:spPr>
          <a:xfrm>
            <a:off x="66261" y="2350881"/>
            <a:ext cx="2591077" cy="2829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4. Tingkat Kematangan </a:t>
            </a:r>
          </a:p>
        </p:txBody>
      </p:sp>
      <p:pic>
        <p:nvPicPr>
          <p:cNvPr id="43016" name="Picture 5">
            <a:extLst>
              <a:ext uri="{FF2B5EF4-FFF2-40B4-BE49-F238E27FC236}">
                <a16:creationId xmlns:a16="http://schemas.microsoft.com/office/drawing/2014/main" id="{75361BE9-815C-7442-834C-E83E53FC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7" y="4500217"/>
            <a:ext cx="3580848" cy="20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3EA552-E2A3-D544-AFF0-CEA2C86F92AF}"/>
              </a:ext>
            </a:extLst>
          </p:cNvPr>
          <p:cNvSpPr/>
          <p:nvPr/>
        </p:nvSpPr>
        <p:spPr>
          <a:xfrm>
            <a:off x="3504925" y="3923195"/>
            <a:ext cx="2591076" cy="282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3. Penggunaan Kontrol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1D2B4D07-8412-1C49-9001-F5A7699F33A1}"/>
              </a:ext>
            </a:extLst>
          </p:cNvPr>
          <p:cNvSpPr/>
          <p:nvPr/>
        </p:nvSpPr>
        <p:spPr>
          <a:xfrm>
            <a:off x="5866848" y="4135783"/>
            <a:ext cx="229152" cy="4941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410A8E6E-E351-F440-8D09-F1168784C9A0}"/>
              </a:ext>
            </a:extLst>
          </p:cNvPr>
          <p:cNvSpPr/>
          <p:nvPr/>
        </p:nvSpPr>
        <p:spPr>
          <a:xfrm>
            <a:off x="2428186" y="2439229"/>
            <a:ext cx="229152" cy="49557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78D7716D-F924-254D-BBA6-474431667196}"/>
              </a:ext>
            </a:extLst>
          </p:cNvPr>
          <p:cNvSpPr/>
          <p:nvPr/>
        </p:nvSpPr>
        <p:spPr>
          <a:xfrm>
            <a:off x="3580848" y="4135783"/>
            <a:ext cx="229152" cy="4941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006B48D-CF5F-6043-BD83-7373FAEFE6BA}"/>
              </a:ext>
            </a:extLst>
          </p:cNvPr>
          <p:cNvSpPr/>
          <p:nvPr/>
        </p:nvSpPr>
        <p:spPr>
          <a:xfrm>
            <a:off x="6171925" y="3146012"/>
            <a:ext cx="456923" cy="2829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9BC25BF-5680-BF4A-8703-5D70D6ADC02C}"/>
              </a:ext>
            </a:extLst>
          </p:cNvPr>
          <p:cNvSpPr/>
          <p:nvPr/>
        </p:nvSpPr>
        <p:spPr>
          <a:xfrm>
            <a:off x="3975652" y="1515717"/>
            <a:ext cx="2591077" cy="282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1. Deskripsi Proses</a:t>
            </a:r>
          </a:p>
        </p:txBody>
      </p:sp>
      <p:pic>
        <p:nvPicPr>
          <p:cNvPr id="43023" name="Picture 3">
            <a:extLst>
              <a:ext uri="{FF2B5EF4-FFF2-40B4-BE49-F238E27FC236}">
                <a16:creationId xmlns:a16="http://schemas.microsoft.com/office/drawing/2014/main" id="{8D60137A-51AC-3547-BCB8-B825BB33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05" y="1392859"/>
            <a:ext cx="1692413" cy="157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16E8E473-DAFE-9046-8ED0-BE38F557A3CC}"/>
              </a:ext>
            </a:extLst>
          </p:cNvPr>
          <p:cNvSpPr/>
          <p:nvPr/>
        </p:nvSpPr>
        <p:spPr>
          <a:xfrm>
            <a:off x="6413501" y="1515717"/>
            <a:ext cx="902804" cy="28299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3" name="Bent Arrow 2">
            <a:extLst>
              <a:ext uri="{FF2B5EF4-FFF2-40B4-BE49-F238E27FC236}">
                <a16:creationId xmlns:a16="http://schemas.microsoft.com/office/drawing/2014/main" id="{047FE042-08F7-AA47-B011-A470C38FFBE9}"/>
              </a:ext>
            </a:extLst>
          </p:cNvPr>
          <p:cNvSpPr/>
          <p:nvPr/>
        </p:nvSpPr>
        <p:spPr bwMode="auto">
          <a:xfrm rot="10800000">
            <a:off x="5764696" y="1706218"/>
            <a:ext cx="636381" cy="8255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endParaRPr lang="id-ID" sz="1217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845340-D656-CC4A-849B-4E7FFBF40DF6}"/>
              </a:ext>
            </a:extLst>
          </p:cNvPr>
          <p:cNvSpPr/>
          <p:nvPr/>
        </p:nvSpPr>
        <p:spPr>
          <a:xfrm>
            <a:off x="350399" y="1347909"/>
            <a:ext cx="2507098" cy="520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278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Proses Desain</a:t>
            </a:r>
            <a:endParaRPr lang="en-US" sz="278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3027" name="Date Placeholder 3">
            <a:extLst>
              <a:ext uri="{FF2B5EF4-FFF2-40B4-BE49-F238E27FC236}">
                <a16:creationId xmlns:a16="http://schemas.microsoft.com/office/drawing/2014/main" id="{C50E6D28-0848-9F43-BB02-581D62D04237}"/>
              </a:ext>
            </a:extLst>
          </p:cNvPr>
          <p:cNvSpPr txBox="1">
            <a:spLocks/>
          </p:cNvSpPr>
          <p:nvPr/>
        </p:nvSpPr>
        <p:spPr bwMode="auto">
          <a:xfrm>
            <a:off x="149087" y="1834599"/>
            <a:ext cx="3584990" cy="2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0" tIns="47110" rIns="94220" bIns="47110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609">
                <a:solidFill>
                  <a:srgbClr val="7030A0"/>
                </a:solidFill>
              </a:rPr>
              <a:t>Dwi Yuni PS, Jaka Sembiring, Edi Triono – 2011 (KK. TI – STEI ITB)</a:t>
            </a:r>
            <a:endParaRPr lang="en-US" altLang="en-US" sz="609">
              <a:solidFill>
                <a:srgbClr val="7030A0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FB426DFA-305D-D64C-8210-8C1C60DF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Framework Design</a:t>
            </a:r>
          </a:p>
        </p:txBody>
      </p:sp>
    </p:spTree>
    <p:extLst>
      <p:ext uri="{BB962C8B-B14F-4D97-AF65-F5344CB8AC3E}">
        <p14:creationId xmlns:p14="http://schemas.microsoft.com/office/powerpoint/2010/main" val="298685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61CB3B9-0C62-454E-A2E0-9A6BDB122E59}"/>
              </a:ext>
            </a:extLst>
          </p:cNvPr>
          <p:cNvGraphicFramePr/>
          <p:nvPr/>
        </p:nvGraphicFramePr>
        <p:xfrm>
          <a:off x="997226" y="1441174"/>
          <a:ext cx="7020339" cy="443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A90DB15-BDF5-1E4C-A5FE-3DCCE483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7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0FCE25DE-C124-3946-B569-82CCA936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</p:txBody>
      </p:sp>
      <p:grpSp>
        <p:nvGrpSpPr>
          <p:cNvPr id="45059" name="Group 43">
            <a:extLst>
              <a:ext uri="{FF2B5EF4-FFF2-40B4-BE49-F238E27FC236}">
                <a16:creationId xmlns:a16="http://schemas.microsoft.com/office/drawing/2014/main" id="{BDFFE7EE-9B46-434B-A9E4-F4F249F97C84}"/>
              </a:ext>
            </a:extLst>
          </p:cNvPr>
          <p:cNvGrpSpPr>
            <a:grpSpLocks/>
          </p:cNvGrpSpPr>
          <p:nvPr/>
        </p:nvGrpSpPr>
        <p:grpSpPr bwMode="auto">
          <a:xfrm>
            <a:off x="662609" y="1308652"/>
            <a:ext cx="8150087" cy="4947478"/>
            <a:chOff x="87630" y="609600"/>
            <a:chExt cx="10427970" cy="66802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959B5F-AA48-614A-8EF6-3CB2500B3B6B}"/>
                </a:ext>
              </a:extLst>
            </p:cNvPr>
            <p:cNvSpPr/>
            <p:nvPr/>
          </p:nvSpPr>
          <p:spPr>
            <a:xfrm>
              <a:off x="3417021" y="609600"/>
              <a:ext cx="7010266" cy="6680200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B94CB7-57A4-AF44-8E0E-B3C005A92998}"/>
                </a:ext>
              </a:extLst>
            </p:cNvPr>
            <p:cNvSpPr/>
            <p:nvPr/>
          </p:nvSpPr>
          <p:spPr>
            <a:xfrm>
              <a:off x="87630" y="1275011"/>
              <a:ext cx="2979673" cy="15451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INPUT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Dokumen </a:t>
              </a:r>
              <a:r>
                <a:rPr lang="en-US" sz="1044" dirty="0" err="1"/>
                <a:t>Renstra</a:t>
              </a:r>
              <a:r>
                <a:rPr lang="en-US" sz="1044" dirty="0"/>
                <a:t> </a:t>
              </a:r>
              <a:r>
                <a:rPr lang="id-ID" sz="1044" dirty="0"/>
                <a:t>Organisasi</a:t>
              </a:r>
              <a:endParaRPr lang="en-US" sz="1044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Dokumen Renstra TI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Wawancara Pemegang Kebijakan TI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Hasil Pengamatan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5D680EA-9481-B24E-97FB-D65FBF49A41D}"/>
                </a:ext>
              </a:extLst>
            </p:cNvPr>
            <p:cNvSpPr/>
            <p:nvPr/>
          </p:nvSpPr>
          <p:spPr>
            <a:xfrm>
              <a:off x="3593647" y="1045751"/>
              <a:ext cx="2628188" cy="650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217" dirty="0"/>
                <a:t>Tahap 1 - Profil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433890D-BBB5-1042-9621-363C6373727C}"/>
                </a:ext>
              </a:extLst>
            </p:cNvPr>
            <p:cNvSpPr/>
            <p:nvPr/>
          </p:nvSpPr>
          <p:spPr>
            <a:xfrm>
              <a:off x="3593647" y="2997250"/>
              <a:ext cx="2628188" cy="6504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217" dirty="0"/>
                <a:t>Tahap 2 - Identifikasi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2E669A-96EC-D540-B339-E2F697E4B01E}"/>
                </a:ext>
              </a:extLst>
            </p:cNvPr>
            <p:cNvSpPr/>
            <p:nvPr/>
          </p:nvSpPr>
          <p:spPr>
            <a:xfrm>
              <a:off x="6571553" y="2508910"/>
              <a:ext cx="3769188" cy="15451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Kondisi TI Saat Ini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Kondisi TI Yang Diharapkan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Tingkat Kematangan Proses TI</a:t>
              </a:r>
              <a:endParaRPr lang="id-ID" sz="1044" dirty="0"/>
            </a:p>
            <a:p>
              <a:pPr>
                <a:buFont typeface="Arial" pitchFamily="34" charset="0"/>
                <a:buChar char="•"/>
                <a:defRPr/>
              </a:pPr>
              <a:r>
                <a:rPr lang="id-ID" sz="1044" dirty="0"/>
                <a:t>Struktur Organisasi Eksisting</a:t>
              </a:r>
              <a:endParaRPr lang="en-US" sz="1044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55FCFBC-8CBC-F44A-B6C3-7C403DDD9FC9}"/>
                </a:ext>
              </a:extLst>
            </p:cNvPr>
            <p:cNvSpPr/>
            <p:nvPr/>
          </p:nvSpPr>
          <p:spPr>
            <a:xfrm>
              <a:off x="3593647" y="4784725"/>
              <a:ext cx="2628188" cy="650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217" dirty="0"/>
                <a:t>Tahap 3 - Analisis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7D3CAA-938E-484D-8FA4-29A49CF14FD0}"/>
                </a:ext>
              </a:extLst>
            </p:cNvPr>
            <p:cNvSpPr/>
            <p:nvPr/>
          </p:nvSpPr>
          <p:spPr>
            <a:xfrm>
              <a:off x="6571553" y="883593"/>
              <a:ext cx="3769188" cy="1300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Dokumen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Arsip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Pengamatan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044" dirty="0"/>
                <a:t>Wawancara</a:t>
              </a:r>
            </a:p>
          </p:txBody>
        </p:sp>
        <p:sp>
          <p:nvSpPr>
            <p:cNvPr id="14" name="8-Point Star 13">
              <a:extLst>
                <a:ext uri="{FF2B5EF4-FFF2-40B4-BE49-F238E27FC236}">
                  <a16:creationId xmlns:a16="http://schemas.microsoft.com/office/drawing/2014/main" id="{D0F9CC9B-5733-0241-8625-3F35E1457F27}"/>
                </a:ext>
              </a:extLst>
            </p:cNvPr>
            <p:cNvSpPr/>
            <p:nvPr/>
          </p:nvSpPr>
          <p:spPr>
            <a:xfrm>
              <a:off x="6702256" y="3794997"/>
              <a:ext cx="612890" cy="488341"/>
            </a:xfrm>
            <a:prstGeom prst="star8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A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C1A06EE-8F4F-9649-A8D8-DC01A92A343E}"/>
                </a:ext>
              </a:extLst>
            </p:cNvPr>
            <p:cNvSpPr/>
            <p:nvPr/>
          </p:nvSpPr>
          <p:spPr>
            <a:xfrm>
              <a:off x="3593647" y="5679395"/>
              <a:ext cx="2628188" cy="650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217" dirty="0"/>
                <a:t>Tahap 4 - Rancangan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93B2182-CD71-324D-BB28-B2D37A04A13D}"/>
                </a:ext>
              </a:extLst>
            </p:cNvPr>
            <p:cNvSpPr/>
            <p:nvPr/>
          </p:nvSpPr>
          <p:spPr>
            <a:xfrm>
              <a:off x="3593647" y="6492053"/>
              <a:ext cx="2628188" cy="6505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217" dirty="0"/>
                <a:t>Tahap 5 - Validasi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4F7F99-87BB-0143-AC74-EE1E30397DC5}"/>
                </a:ext>
              </a:extLst>
            </p:cNvPr>
            <p:cNvSpPr/>
            <p:nvPr/>
          </p:nvSpPr>
          <p:spPr>
            <a:xfrm>
              <a:off x="87630" y="4572241"/>
              <a:ext cx="2979673" cy="15433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OUTPUT</a:t>
              </a:r>
            </a:p>
            <a:p>
              <a:pPr algn="ctr">
                <a:defRPr/>
              </a:pPr>
              <a:r>
                <a:rPr lang="en-US" sz="1044" dirty="0"/>
                <a:t>Dokumen Strategi Pengorganisasian TI Dalam Kerangka Rencana Strategi TI</a:t>
              </a:r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F9F5E14F-0792-8543-B94F-EB62A9338D8D}"/>
                </a:ext>
              </a:extLst>
            </p:cNvPr>
            <p:cNvSpPr/>
            <p:nvPr/>
          </p:nvSpPr>
          <p:spPr>
            <a:xfrm>
              <a:off x="3855053" y="6247883"/>
              <a:ext cx="438031" cy="488341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E0B182BD-1FC9-2D4C-B894-9AFA1A6C46D0}"/>
                </a:ext>
              </a:extLst>
            </p:cNvPr>
            <p:cNvSpPr/>
            <p:nvPr/>
          </p:nvSpPr>
          <p:spPr>
            <a:xfrm>
              <a:off x="6133522" y="1209774"/>
              <a:ext cx="526344" cy="40632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8428AFD7-401D-1943-B664-914F38C91BB1}"/>
                </a:ext>
              </a:extLst>
            </p:cNvPr>
            <p:cNvSpPr/>
            <p:nvPr/>
          </p:nvSpPr>
          <p:spPr>
            <a:xfrm>
              <a:off x="6134100" y="3078480"/>
              <a:ext cx="525780" cy="406400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7398AD2F-8EE1-7640-9861-8CBDFD26D84A}"/>
                </a:ext>
              </a:extLst>
            </p:cNvPr>
            <p:cNvSpPr/>
            <p:nvPr/>
          </p:nvSpPr>
          <p:spPr>
            <a:xfrm>
              <a:off x="6133522" y="4948748"/>
              <a:ext cx="526344" cy="40632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4CDDECA3-D184-D846-8340-D2789417A3EF}"/>
                </a:ext>
              </a:extLst>
            </p:cNvPr>
            <p:cNvSpPr/>
            <p:nvPr/>
          </p:nvSpPr>
          <p:spPr>
            <a:xfrm>
              <a:off x="6133522" y="5761406"/>
              <a:ext cx="526344" cy="40632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043BB3B1-ABBC-424C-8846-0A815BA067FB}"/>
                </a:ext>
              </a:extLst>
            </p:cNvPr>
            <p:cNvSpPr/>
            <p:nvPr/>
          </p:nvSpPr>
          <p:spPr>
            <a:xfrm>
              <a:off x="6133522" y="6574064"/>
              <a:ext cx="526344" cy="40632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30" name="Bent Arrow 29">
              <a:extLst>
                <a:ext uri="{FF2B5EF4-FFF2-40B4-BE49-F238E27FC236}">
                  <a16:creationId xmlns:a16="http://schemas.microsoft.com/office/drawing/2014/main" id="{7D79CC80-2773-034F-9574-F0955E137408}"/>
                </a:ext>
              </a:extLst>
            </p:cNvPr>
            <p:cNvSpPr/>
            <p:nvPr/>
          </p:nvSpPr>
          <p:spPr>
            <a:xfrm flipV="1">
              <a:off x="1839755" y="2600240"/>
              <a:ext cx="1402407" cy="1056829"/>
            </a:xfrm>
            <a:prstGeom prst="ben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>
                <a:solidFill>
                  <a:schemeClr val="tx1"/>
                </a:solidFill>
              </a:endParaRPr>
            </a:p>
          </p:txBody>
        </p:sp>
        <p:sp>
          <p:nvSpPr>
            <p:cNvPr id="31" name="Bent Arrow 30">
              <a:extLst>
                <a:ext uri="{FF2B5EF4-FFF2-40B4-BE49-F238E27FC236}">
                  <a16:creationId xmlns:a16="http://schemas.microsoft.com/office/drawing/2014/main" id="{DDB7A9BA-8697-6742-A0A6-F32E26F806B6}"/>
                </a:ext>
              </a:extLst>
            </p:cNvPr>
            <p:cNvSpPr/>
            <p:nvPr/>
          </p:nvSpPr>
          <p:spPr>
            <a:xfrm rot="16200000" flipH="1">
              <a:off x="1860455" y="3664674"/>
              <a:ext cx="1097835" cy="1488952"/>
            </a:xfrm>
            <a:prstGeom prst="ben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>
                <a:solidFill>
                  <a:schemeClr val="tx1"/>
                </a:solidFill>
              </a:endParaRPr>
            </a:p>
          </p:txBody>
        </p:sp>
        <p:sp>
          <p:nvSpPr>
            <p:cNvPr id="33" name="8-Point Star 32">
              <a:extLst>
                <a:ext uri="{FF2B5EF4-FFF2-40B4-BE49-F238E27FC236}">
                  <a16:creationId xmlns:a16="http://schemas.microsoft.com/office/drawing/2014/main" id="{56E10BE3-59B3-4849-A411-6D0A32D4DC32}"/>
                </a:ext>
              </a:extLst>
            </p:cNvPr>
            <p:cNvSpPr/>
            <p:nvPr/>
          </p:nvSpPr>
          <p:spPr>
            <a:xfrm>
              <a:off x="6659866" y="4866736"/>
              <a:ext cx="612890" cy="488341"/>
            </a:xfrm>
            <a:prstGeom prst="star8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B</a:t>
              </a:r>
            </a:p>
          </p:txBody>
        </p:sp>
        <p:sp>
          <p:nvSpPr>
            <p:cNvPr id="34" name="8-Point Star 33">
              <a:extLst>
                <a:ext uri="{FF2B5EF4-FFF2-40B4-BE49-F238E27FC236}">
                  <a16:creationId xmlns:a16="http://schemas.microsoft.com/office/drawing/2014/main" id="{CD3839B2-31CA-204F-A9C2-B6F6388D014E}"/>
                </a:ext>
              </a:extLst>
            </p:cNvPr>
            <p:cNvSpPr/>
            <p:nvPr/>
          </p:nvSpPr>
          <p:spPr>
            <a:xfrm>
              <a:off x="6748178" y="5679395"/>
              <a:ext cx="524577" cy="488341"/>
            </a:xfrm>
            <a:prstGeom prst="star8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C</a:t>
              </a:r>
            </a:p>
          </p:txBody>
        </p:sp>
        <p:sp>
          <p:nvSpPr>
            <p:cNvPr id="35" name="Down Arrow 34">
              <a:extLst>
                <a:ext uri="{FF2B5EF4-FFF2-40B4-BE49-F238E27FC236}">
                  <a16:creationId xmlns:a16="http://schemas.microsoft.com/office/drawing/2014/main" id="{DE52A528-5039-BB45-A837-23C2198F3AAC}"/>
                </a:ext>
              </a:extLst>
            </p:cNvPr>
            <p:cNvSpPr/>
            <p:nvPr/>
          </p:nvSpPr>
          <p:spPr>
            <a:xfrm>
              <a:off x="3855053" y="5355077"/>
              <a:ext cx="438031" cy="486477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37" name="Down Arrow 36">
              <a:extLst>
                <a:ext uri="{FF2B5EF4-FFF2-40B4-BE49-F238E27FC236}">
                  <a16:creationId xmlns:a16="http://schemas.microsoft.com/office/drawing/2014/main" id="{483E2E4D-5246-0C44-B418-B6E83198A2BD}"/>
                </a:ext>
              </a:extLst>
            </p:cNvPr>
            <p:cNvSpPr/>
            <p:nvPr/>
          </p:nvSpPr>
          <p:spPr>
            <a:xfrm>
              <a:off x="3855053" y="1616103"/>
              <a:ext cx="438031" cy="1543305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94AAF84-6E9B-654F-AF35-3C8FD993F2C6}"/>
                </a:ext>
              </a:extLst>
            </p:cNvPr>
            <p:cNvSpPr/>
            <p:nvPr/>
          </p:nvSpPr>
          <p:spPr>
            <a:xfrm>
              <a:off x="8237131" y="721434"/>
              <a:ext cx="2015298" cy="56848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Kualitatif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1068776-6272-9C49-B72F-58EB44C353F9}"/>
                </a:ext>
              </a:extLst>
            </p:cNvPr>
            <p:cNvSpPr/>
            <p:nvPr/>
          </p:nvSpPr>
          <p:spPr>
            <a:xfrm>
              <a:off x="8500304" y="2428762"/>
              <a:ext cx="2015296" cy="56848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Kualitatif</a:t>
              </a:r>
            </a:p>
            <a:p>
              <a:pPr algn="ctr">
                <a:defRPr/>
              </a:pPr>
              <a:r>
                <a:rPr lang="en-US" sz="1044" dirty="0"/>
                <a:t>Kuantitatif</a:t>
              </a:r>
            </a:p>
          </p:txBody>
        </p:sp>
        <p:sp>
          <p:nvSpPr>
            <p:cNvPr id="40" name="Down Arrow 39">
              <a:extLst>
                <a:ext uri="{FF2B5EF4-FFF2-40B4-BE49-F238E27FC236}">
                  <a16:creationId xmlns:a16="http://schemas.microsoft.com/office/drawing/2014/main" id="{67D31AE3-8148-AA4D-BEBF-1158648B5D1D}"/>
                </a:ext>
              </a:extLst>
            </p:cNvPr>
            <p:cNvSpPr/>
            <p:nvPr/>
          </p:nvSpPr>
          <p:spPr>
            <a:xfrm>
              <a:off x="3855053" y="3565738"/>
              <a:ext cx="438031" cy="138301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endParaRPr lang="en-US" sz="1044"/>
            </a:p>
          </p:txBody>
        </p:sp>
        <p:sp>
          <p:nvSpPr>
            <p:cNvPr id="41" name="8-Point Star 40">
              <a:extLst>
                <a:ext uri="{FF2B5EF4-FFF2-40B4-BE49-F238E27FC236}">
                  <a16:creationId xmlns:a16="http://schemas.microsoft.com/office/drawing/2014/main" id="{D5C0ADE2-C764-9347-AF81-FB6061F39564}"/>
                </a:ext>
              </a:extLst>
            </p:cNvPr>
            <p:cNvSpPr/>
            <p:nvPr/>
          </p:nvSpPr>
          <p:spPr>
            <a:xfrm>
              <a:off x="6748178" y="6574064"/>
              <a:ext cx="524577" cy="486477"/>
            </a:xfrm>
            <a:prstGeom prst="star8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88593" tIns="44297" rIns="88593" bIns="44297" anchor="ctr"/>
            <a:lstStyle/>
            <a:p>
              <a:pPr algn="ctr">
                <a:defRPr/>
              </a:pPr>
              <a:r>
                <a:rPr lang="en-US" sz="1044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89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>
            <a:extLst>
              <a:ext uri="{FF2B5EF4-FFF2-40B4-BE49-F238E27FC236}">
                <a16:creationId xmlns:a16="http://schemas.microsoft.com/office/drawing/2014/main" id="{D00042AA-CA88-254F-99B3-2B0ADA5B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</p:txBody>
      </p:sp>
      <p:sp>
        <p:nvSpPr>
          <p:cNvPr id="7" name="8-Point Star 6">
            <a:extLst>
              <a:ext uri="{FF2B5EF4-FFF2-40B4-BE49-F238E27FC236}">
                <a16:creationId xmlns:a16="http://schemas.microsoft.com/office/drawing/2014/main" id="{BD37E140-AA92-4F44-919B-CBE0E52250DE}"/>
              </a:ext>
            </a:extLst>
          </p:cNvPr>
          <p:cNvSpPr/>
          <p:nvPr/>
        </p:nvSpPr>
        <p:spPr>
          <a:xfrm>
            <a:off x="795131" y="1432892"/>
            <a:ext cx="532848" cy="423794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B82BE22-3C22-F842-91EF-54F9DF55DAC9}"/>
              </a:ext>
            </a:extLst>
          </p:cNvPr>
          <p:cNvSpPr/>
          <p:nvPr/>
        </p:nvSpPr>
        <p:spPr>
          <a:xfrm>
            <a:off x="1980924" y="1361109"/>
            <a:ext cx="2286000" cy="5659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Tahap 2 - Identifikasi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7B1331-5E03-6646-97F3-CE41E29C59FC}"/>
              </a:ext>
            </a:extLst>
          </p:cNvPr>
          <p:cNvSpPr/>
          <p:nvPr/>
        </p:nvSpPr>
        <p:spPr>
          <a:xfrm>
            <a:off x="456925" y="2633869"/>
            <a:ext cx="2210076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Keselarasan Organisasi - TI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F8AC30-633B-BF4F-8272-5B0E8652DBB0}"/>
              </a:ext>
            </a:extLst>
          </p:cNvPr>
          <p:cNvGraphicFramePr/>
          <p:nvPr/>
        </p:nvGraphicFramePr>
        <p:xfrm>
          <a:off x="228600" y="3199296"/>
          <a:ext cx="3124200" cy="3039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6DDC327-E8D5-8D4F-9A14-B37B6294BBC2}"/>
              </a:ext>
            </a:extLst>
          </p:cNvPr>
          <p:cNvSpPr/>
          <p:nvPr/>
        </p:nvSpPr>
        <p:spPr>
          <a:xfrm>
            <a:off x="3246782" y="2633869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Manajemen Nilai 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CDD40-E4D0-7D49-A0F7-7FEDB1DD904A}"/>
              </a:ext>
            </a:extLst>
          </p:cNvPr>
          <p:cNvSpPr/>
          <p:nvPr/>
        </p:nvSpPr>
        <p:spPr>
          <a:xfrm>
            <a:off x="3932860" y="3411055"/>
            <a:ext cx="1751771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Layanan 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9E49C5-BCBB-E04C-9EC6-B0FF9F76C2C1}"/>
              </a:ext>
            </a:extLst>
          </p:cNvPr>
          <p:cNvSpPr/>
          <p:nvPr/>
        </p:nvSpPr>
        <p:spPr>
          <a:xfrm>
            <a:off x="3932860" y="4117838"/>
            <a:ext cx="1751771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Sumber Daya 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38D4E-D84F-974E-9367-C0B7F01600B2}"/>
              </a:ext>
            </a:extLst>
          </p:cNvPr>
          <p:cNvSpPr/>
          <p:nvPr/>
        </p:nvSpPr>
        <p:spPr>
          <a:xfrm>
            <a:off x="3932860" y="4824620"/>
            <a:ext cx="1751771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Organisasi 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6D429-6F37-184F-BB72-62800B3B0DC5}"/>
              </a:ext>
            </a:extLst>
          </p:cNvPr>
          <p:cNvSpPr/>
          <p:nvPr/>
        </p:nvSpPr>
        <p:spPr>
          <a:xfrm>
            <a:off x="3932860" y="5531403"/>
            <a:ext cx="1751771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SDM TI</a:t>
            </a: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8A6A5CD4-392E-2040-9E9E-469B9071E726}"/>
              </a:ext>
            </a:extLst>
          </p:cNvPr>
          <p:cNvSpPr/>
          <p:nvPr/>
        </p:nvSpPr>
        <p:spPr>
          <a:xfrm flipV="1">
            <a:off x="3551859" y="3340652"/>
            <a:ext cx="381000" cy="2544142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>
              <a:solidFill>
                <a:schemeClr val="tx1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8E4AEBD-E57B-6F49-9AD6-25D846204FBA}"/>
              </a:ext>
            </a:extLst>
          </p:cNvPr>
          <p:cNvSpPr/>
          <p:nvPr/>
        </p:nvSpPr>
        <p:spPr>
          <a:xfrm>
            <a:off x="3627783" y="3623642"/>
            <a:ext cx="229152" cy="2112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C6F2057A-E5B0-784F-9E90-789E73BC41EB}"/>
              </a:ext>
            </a:extLst>
          </p:cNvPr>
          <p:cNvSpPr/>
          <p:nvPr/>
        </p:nvSpPr>
        <p:spPr>
          <a:xfrm>
            <a:off x="3627783" y="4330425"/>
            <a:ext cx="229152" cy="2112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590FB36-DC68-7E49-8741-1109E35CE092}"/>
              </a:ext>
            </a:extLst>
          </p:cNvPr>
          <p:cNvSpPr/>
          <p:nvPr/>
        </p:nvSpPr>
        <p:spPr>
          <a:xfrm>
            <a:off x="3627783" y="4966804"/>
            <a:ext cx="229152" cy="21120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869FE9-22DE-B445-802A-DAD10E1CD24B}"/>
              </a:ext>
            </a:extLst>
          </p:cNvPr>
          <p:cNvSpPr/>
          <p:nvPr/>
        </p:nvSpPr>
        <p:spPr>
          <a:xfrm>
            <a:off x="3909392" y="1109869"/>
            <a:ext cx="1753152" cy="7067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Kualitatif</a:t>
            </a:r>
          </a:p>
          <a:p>
            <a:pPr algn="ctr">
              <a:defRPr/>
            </a:pPr>
            <a:r>
              <a:rPr lang="en-US" sz="1565" dirty="0"/>
              <a:t>Kuantitatif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D5A767-4522-D447-B51C-4CB20200BB76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rot="5400000">
            <a:off x="1989897" y="1499842"/>
            <a:ext cx="706783" cy="1561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95B2DA-F56E-7C4D-8B93-9DC1F9CBF9BA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3123925" y="1927087"/>
            <a:ext cx="1227206" cy="706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B7826B8-9088-344E-8733-73140D8D742C}"/>
              </a:ext>
            </a:extLst>
          </p:cNvPr>
          <p:cNvSpPr/>
          <p:nvPr/>
        </p:nvSpPr>
        <p:spPr>
          <a:xfrm>
            <a:off x="5698435" y="2633869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Tingkat Kematangan Proses TI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0CFBE3-3A05-B44B-9007-28FB2D2B6574}"/>
              </a:ext>
            </a:extLst>
          </p:cNvPr>
          <p:cNvCxnSpPr>
            <a:stCxn id="9" idx="2"/>
            <a:endCxn id="31" idx="0"/>
          </p:cNvCxnSpPr>
          <p:nvPr/>
        </p:nvCxnSpPr>
        <p:spPr>
          <a:xfrm>
            <a:off x="3123925" y="1927087"/>
            <a:ext cx="3678858" cy="706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B31D9D3-36B5-CD40-BBCA-478FC8E4BD0B}"/>
              </a:ext>
            </a:extLst>
          </p:cNvPr>
          <p:cNvSpPr/>
          <p:nvPr/>
        </p:nvSpPr>
        <p:spPr>
          <a:xfrm>
            <a:off x="6460435" y="3411055"/>
            <a:ext cx="1753152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Kuesioner Tertutup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FF04B-4D76-C043-844B-C31BE1A8429F}"/>
              </a:ext>
            </a:extLst>
          </p:cNvPr>
          <p:cNvSpPr/>
          <p:nvPr/>
        </p:nvSpPr>
        <p:spPr>
          <a:xfrm>
            <a:off x="6460435" y="4117838"/>
            <a:ext cx="1753152" cy="636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Terhadap 34 Proses TI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54E9F-A3F3-3443-97DE-CAC87961DB27}"/>
              </a:ext>
            </a:extLst>
          </p:cNvPr>
          <p:cNvSpPr/>
          <p:nvPr/>
        </p:nvSpPr>
        <p:spPr>
          <a:xfrm>
            <a:off x="6460435" y="4824620"/>
            <a:ext cx="1753152" cy="12727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565" dirty="0"/>
              <a:t>Menunjukkan Tingkat Kematangan </a:t>
            </a:r>
            <a:r>
              <a:rPr lang="en-US" sz="1565" dirty="0" err="1"/>
              <a:t>Pengelolaan</a:t>
            </a:r>
            <a:r>
              <a:rPr lang="en-US" sz="1565" dirty="0"/>
              <a:t> TI</a:t>
            </a:r>
          </a:p>
        </p:txBody>
      </p:sp>
      <p:sp>
        <p:nvSpPr>
          <p:cNvPr id="39" name="Bent Arrow 38">
            <a:extLst>
              <a:ext uri="{FF2B5EF4-FFF2-40B4-BE49-F238E27FC236}">
                <a16:creationId xmlns:a16="http://schemas.microsoft.com/office/drawing/2014/main" id="{4950B7F1-F5E5-094E-BDA7-17CA370B24CA}"/>
              </a:ext>
            </a:extLst>
          </p:cNvPr>
          <p:cNvSpPr/>
          <p:nvPr/>
        </p:nvSpPr>
        <p:spPr>
          <a:xfrm flipV="1">
            <a:off x="6079435" y="3270251"/>
            <a:ext cx="381000" cy="233155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>
              <a:solidFill>
                <a:schemeClr val="tx1"/>
              </a:solidFill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97F4A16-55BF-8348-9AC0-15C33A755B2A}"/>
              </a:ext>
            </a:extLst>
          </p:cNvPr>
          <p:cNvSpPr/>
          <p:nvPr/>
        </p:nvSpPr>
        <p:spPr>
          <a:xfrm>
            <a:off x="6155360" y="3623642"/>
            <a:ext cx="229152" cy="2112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42B520D4-0052-3E4B-9976-1671A958E48E}"/>
              </a:ext>
            </a:extLst>
          </p:cNvPr>
          <p:cNvSpPr/>
          <p:nvPr/>
        </p:nvSpPr>
        <p:spPr>
          <a:xfrm>
            <a:off x="6155360" y="4330425"/>
            <a:ext cx="229152" cy="21120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565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DE5EED-E73B-1043-B4FC-2CF6A7B31855}"/>
              </a:ext>
            </a:extLst>
          </p:cNvPr>
          <p:cNvSpPr/>
          <p:nvPr/>
        </p:nvSpPr>
        <p:spPr>
          <a:xfrm>
            <a:off x="6460435" y="1573695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id-ID" sz="1565" dirty="0"/>
              <a:t>Struktur Organisasi Eksisting</a:t>
            </a:r>
            <a:endParaRPr lang="en-US" sz="1565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95B8173-18A2-2E48-B1CD-E65288DE13D7}"/>
              </a:ext>
            </a:extLst>
          </p:cNvPr>
          <p:cNvCxnSpPr>
            <a:endCxn id="30" idx="1"/>
          </p:cNvCxnSpPr>
          <p:nvPr/>
        </p:nvCxnSpPr>
        <p:spPr>
          <a:xfrm>
            <a:off x="3114261" y="1905000"/>
            <a:ext cx="3346174" cy="2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7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Point Star 6">
            <a:extLst>
              <a:ext uri="{FF2B5EF4-FFF2-40B4-BE49-F238E27FC236}">
                <a16:creationId xmlns:a16="http://schemas.microsoft.com/office/drawing/2014/main" id="{9AF5C53F-BACF-524F-B44D-8DC04FCDAEC6}"/>
              </a:ext>
            </a:extLst>
          </p:cNvPr>
          <p:cNvSpPr/>
          <p:nvPr/>
        </p:nvSpPr>
        <p:spPr>
          <a:xfrm>
            <a:off x="2134153" y="1314174"/>
            <a:ext cx="532848" cy="423794"/>
          </a:xfrm>
          <a:prstGeom prst="star8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B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0360C52-6DAA-8243-A491-71EA004F10D9}"/>
              </a:ext>
            </a:extLst>
          </p:cNvPr>
          <p:cNvSpPr/>
          <p:nvPr/>
        </p:nvSpPr>
        <p:spPr>
          <a:xfrm>
            <a:off x="2972077" y="2651816"/>
            <a:ext cx="2286000" cy="5645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Tahap 3 - Analisis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D8056-280B-4443-B197-63D6567B8F12}"/>
              </a:ext>
            </a:extLst>
          </p:cNvPr>
          <p:cNvSpPr/>
          <p:nvPr/>
        </p:nvSpPr>
        <p:spPr>
          <a:xfrm>
            <a:off x="151848" y="2581413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Analisis GAP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D37B9FD-DE7C-3149-8555-B158C15D0DAB}"/>
              </a:ext>
            </a:extLst>
          </p:cNvPr>
          <p:cNvGraphicFramePr/>
          <p:nvPr/>
        </p:nvGraphicFramePr>
        <p:xfrm>
          <a:off x="304800" y="1374913"/>
          <a:ext cx="1600200" cy="121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C72A834-622B-F843-808B-DC80D4FC2885}"/>
              </a:ext>
            </a:extLst>
          </p:cNvPr>
          <p:cNvSpPr/>
          <p:nvPr/>
        </p:nvSpPr>
        <p:spPr>
          <a:xfrm>
            <a:off x="6325152" y="2581413"/>
            <a:ext cx="2208696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Keselarasan Organisasi - 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AD9B61-AF54-A048-B90D-C77587EA31D5}"/>
              </a:ext>
            </a:extLst>
          </p:cNvPr>
          <p:cNvSpPr/>
          <p:nvPr/>
        </p:nvSpPr>
        <p:spPr>
          <a:xfrm>
            <a:off x="1126435" y="3569804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Kunci Permasalahan Layanan TI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668F1-A3E8-174B-BBBE-B1FFF1BF2887}"/>
              </a:ext>
            </a:extLst>
          </p:cNvPr>
          <p:cNvSpPr/>
          <p:nvPr/>
        </p:nvSpPr>
        <p:spPr>
          <a:xfrm>
            <a:off x="3909391" y="3495261"/>
            <a:ext cx="2210077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Strategi Layanan TI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A3296AB-0492-6640-8E78-E35558D4E3F9}"/>
              </a:ext>
            </a:extLst>
          </p:cNvPr>
          <p:cNvGraphicFramePr>
            <a:graphicFrameLocks noGrp="1"/>
          </p:cNvGraphicFramePr>
          <p:nvPr/>
        </p:nvGraphicFramePr>
        <p:xfrm>
          <a:off x="6824869" y="3393109"/>
          <a:ext cx="2210076" cy="20361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5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Balanced</a:t>
                      </a:r>
                      <a:r>
                        <a:rPr lang="en-US" sz="1400" baseline="0" dirty="0"/>
                        <a:t> Scorecard</a:t>
                      </a:r>
                      <a:endParaRPr lang="en-US" sz="1400" dirty="0"/>
                    </a:p>
                  </a:txBody>
                  <a:tcPr marL="91451" marR="91451" marT="42420" marB="424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92">
                <a:tc>
                  <a:txBody>
                    <a:bodyPr/>
                    <a:lstStyle/>
                    <a:p>
                      <a:r>
                        <a:rPr lang="en-US" sz="1400" dirty="0"/>
                        <a:t>Financial</a:t>
                      </a:r>
                    </a:p>
                  </a:txBody>
                  <a:tcPr marL="91451" marR="91451" marT="42420" marB="424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Learning &amp; Growth</a:t>
                      </a:r>
                    </a:p>
                  </a:txBody>
                  <a:tcPr marL="91451" marR="91451" marT="42420" marB="424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75">
                <a:tc>
                  <a:txBody>
                    <a:bodyPr/>
                    <a:lstStyle/>
                    <a:p>
                      <a:r>
                        <a:rPr lang="en-US" sz="1400" dirty="0"/>
                        <a:t>Customer</a:t>
                      </a:r>
                    </a:p>
                  </a:txBody>
                  <a:tcPr marL="91451" marR="91451" marT="42420" marB="424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Internal</a:t>
                      </a:r>
                    </a:p>
                  </a:txBody>
                  <a:tcPr marL="91451" marR="91451" marT="42420" marB="424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FF4678B-FE8A-4748-A545-8753CF45DCD2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4446767"/>
          <a:ext cx="2173356" cy="128163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8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96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Analisis SWOT</a:t>
                      </a:r>
                    </a:p>
                  </a:txBody>
                  <a:tcPr marT="42407" marB="4240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97">
                <a:tc>
                  <a:txBody>
                    <a:bodyPr/>
                    <a:lstStyle/>
                    <a:p>
                      <a:r>
                        <a:rPr lang="en-US" sz="1200" dirty="0"/>
                        <a:t>Kekuatan</a:t>
                      </a:r>
                    </a:p>
                  </a:txBody>
                  <a:tcPr marT="42407" marB="4240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Kelemahan</a:t>
                      </a:r>
                    </a:p>
                  </a:txBody>
                  <a:tcPr marT="42407" marB="424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68">
                <a:tc>
                  <a:txBody>
                    <a:bodyPr/>
                    <a:lstStyle/>
                    <a:p>
                      <a:r>
                        <a:rPr lang="en-US" sz="1200" dirty="0"/>
                        <a:t>Peluang</a:t>
                      </a:r>
                    </a:p>
                  </a:txBody>
                  <a:tcPr marT="42407" marB="4240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Ancaman</a:t>
                      </a:r>
                    </a:p>
                  </a:txBody>
                  <a:tcPr marT="42407" marB="424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4F37D24-53A7-D549-A12D-E7975FBFBB78}"/>
              </a:ext>
            </a:extLst>
          </p:cNvPr>
          <p:cNvGraphicFramePr>
            <a:graphicFrameLocks noGrp="1"/>
          </p:cNvGraphicFramePr>
          <p:nvPr/>
        </p:nvGraphicFramePr>
        <p:xfrm>
          <a:off x="3916017" y="4291108"/>
          <a:ext cx="2133600" cy="85137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0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Critical Factor Success</a:t>
                      </a:r>
                    </a:p>
                  </a:txBody>
                  <a:tcPr marT="42407" marB="4240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063">
                <a:tc>
                  <a:txBody>
                    <a:bodyPr/>
                    <a:lstStyle/>
                    <a:p>
                      <a:r>
                        <a:rPr lang="en-US" sz="1200" dirty="0"/>
                        <a:t>Kunci Permasalahan</a:t>
                      </a:r>
                    </a:p>
                  </a:txBody>
                  <a:tcPr marT="42407" marB="4240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Action</a:t>
                      </a:r>
                    </a:p>
                  </a:txBody>
                  <a:tcPr marT="42407" marB="424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FCFB3AE-7852-2A43-B019-E554654898CA}"/>
              </a:ext>
            </a:extLst>
          </p:cNvPr>
          <p:cNvGraphicFramePr>
            <a:graphicFrameLocks noGrp="1"/>
          </p:cNvGraphicFramePr>
          <p:nvPr/>
        </p:nvGraphicFramePr>
        <p:xfrm>
          <a:off x="3909391" y="5218043"/>
          <a:ext cx="2527852" cy="9720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6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344">
                <a:tc gridSpan="2"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Aplikasi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McFarlan</a:t>
                      </a:r>
                      <a:endParaRPr lang="en-US" sz="1200" dirty="0"/>
                    </a:p>
                  </a:txBody>
                  <a:tcPr marT="42407" marB="4240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58">
                <a:tc>
                  <a:txBody>
                    <a:bodyPr/>
                    <a:lstStyle/>
                    <a:p>
                      <a:r>
                        <a:rPr lang="en-US" sz="1200" dirty="0"/>
                        <a:t>Strategic</a:t>
                      </a:r>
                    </a:p>
                  </a:txBody>
                  <a:tcPr marT="42407" marB="4240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 Potential</a:t>
                      </a:r>
                    </a:p>
                  </a:txBody>
                  <a:tcPr marT="42407" marB="424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58">
                <a:tc>
                  <a:txBody>
                    <a:bodyPr/>
                    <a:lstStyle/>
                    <a:p>
                      <a:r>
                        <a:rPr lang="en-US" sz="1200" dirty="0"/>
                        <a:t>Key Operation</a:t>
                      </a:r>
                    </a:p>
                  </a:txBody>
                  <a:tcPr marT="42407" marB="4240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Support</a:t>
                      </a:r>
                    </a:p>
                  </a:txBody>
                  <a:tcPr marT="42407" marB="424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246903-1679-BA49-B8D8-3B5366D9D38E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rot="10800000">
            <a:off x="2362200" y="2934252"/>
            <a:ext cx="609600" cy="147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BDB62F-EB8E-F14C-8F88-CF347F3BD16A}"/>
              </a:ext>
            </a:extLst>
          </p:cNvPr>
          <p:cNvCxnSpPr>
            <a:stCxn id="9" idx="3"/>
            <a:endCxn id="14" idx="1"/>
          </p:cNvCxnSpPr>
          <p:nvPr/>
        </p:nvCxnSpPr>
        <p:spPr>
          <a:xfrm>
            <a:off x="5257800" y="2934252"/>
            <a:ext cx="1066800" cy="147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DFBDC1-AF5E-2649-9435-CEC14FA0E5E1}"/>
              </a:ext>
            </a:extLst>
          </p:cNvPr>
          <p:cNvCxnSpPr>
            <a:stCxn id="9" idx="2"/>
            <a:endCxn id="16" idx="0"/>
          </p:cNvCxnSpPr>
          <p:nvPr/>
        </p:nvCxnSpPr>
        <p:spPr>
          <a:xfrm>
            <a:off x="4114801" y="3216965"/>
            <a:ext cx="899491" cy="27783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A1EC25-CF09-BD49-867E-1BA6FC652AAA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flipH="1">
            <a:off x="2231335" y="3216965"/>
            <a:ext cx="1883465" cy="35339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CED367C-DEF3-564D-8F74-DE117E6CC82C}"/>
              </a:ext>
            </a:extLst>
          </p:cNvPr>
          <p:cNvSpPr/>
          <p:nvPr/>
        </p:nvSpPr>
        <p:spPr>
          <a:xfrm>
            <a:off x="4039152" y="2015435"/>
            <a:ext cx="1751772" cy="7067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391" dirty="0"/>
              <a:t>Kualitatif</a:t>
            </a:r>
          </a:p>
          <a:p>
            <a:pPr algn="ctr">
              <a:defRPr/>
            </a:pPr>
            <a:r>
              <a:rPr lang="en-US" sz="1391" dirty="0"/>
              <a:t>Kuantitatif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65978BF8-FE2D-B440-8BC5-0FC862CF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3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B070F2-C439-1348-B48A-F1D7410CF00A}"/>
              </a:ext>
            </a:extLst>
          </p:cNvPr>
          <p:cNvGraphicFramePr>
            <a:graphicFrameLocks noGrp="1"/>
          </p:cNvGraphicFramePr>
          <p:nvPr/>
        </p:nvGraphicFramePr>
        <p:xfrm>
          <a:off x="132522" y="1507435"/>
          <a:ext cx="8812696" cy="4521642"/>
        </p:xfrm>
        <a:graphic>
          <a:graphicData uri="http://schemas.openxmlformats.org/drawingml/2006/table">
            <a:tbl>
              <a:tblPr/>
              <a:tblGrid>
                <a:gridCol w="51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Finansial Perspektif</a:t>
                      </a: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Tujuan Bisnis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0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Memberikan pengembalian investasi </a:t>
                      </a:r>
                      <a:r>
                        <a:rPr lang="id-ID" sz="1200" i="1" dirty="0">
                          <a:latin typeface="Times New Roman"/>
                          <a:ea typeface="Calibri"/>
                          <a:cs typeface="Times New Roman"/>
                        </a:rPr>
                        <a:t>TI-enabled business invesments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efisiensi pembiayaan TI dan kontribusinya terhadap keuntungan bisnis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017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Mengelola resiko bisnis yang berkaitan dengan IT.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tata kelola yang sesuai dengan arahan direksi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Kemampuan memberikan penjelasan dan perlindungan terhadap aset-aset TI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Melindungi pencapaian dari tujuan TI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Menentukan dengan jelas mengenai resiko dari dampak bisnis terhadap tujuan dan sumber daya TI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Memastikan informasi yang rahasia dan kritis tidak dapat diketahui oleh pihak-pihak yang tidak berkepentingan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Memastikan traksaksi bisnis yang otomatis dan pertukaran informasi yang dapat dipercaya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Memastikan layanan TI dan infrastruktur dapat bertahan dan pulih dari gangguan yang terjadi karena kesalahan, serangan yang  disengaja, dan bencana alam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Memastikan akan minimnya dampak bisnis dalam kejadian gangguan layanan atau perubahan TI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fi-FI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2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tata kelola perusahaan dan transparansi.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tata kelola yang sesuai dengan arahan direksi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Menentukan dengan jelas mengenai resiko dari dampak bisnis terhadap tujuan dan sumber daya TI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131" name="Text Box 9">
            <a:extLst>
              <a:ext uri="{FF2B5EF4-FFF2-40B4-BE49-F238E27FC236}">
                <a16:creationId xmlns:a16="http://schemas.microsoft.com/office/drawing/2014/main" id="{C12CAE48-20A8-F84C-AE86-E8A0CC336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FE5012-FA99-0942-AC24-CF3BC7D7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3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D2E999-D835-0F4A-B539-DAE3BC840447}"/>
              </a:ext>
            </a:extLst>
          </p:cNvPr>
          <p:cNvGraphicFramePr>
            <a:graphicFrameLocks noGrp="1"/>
          </p:cNvGraphicFramePr>
          <p:nvPr/>
        </p:nvGraphicFramePr>
        <p:xfrm>
          <a:off x="331305" y="1905000"/>
          <a:ext cx="8547650" cy="2991457"/>
        </p:xfrm>
        <a:graphic>
          <a:graphicData uri="http://schemas.openxmlformats.org/drawingml/2006/table">
            <a:tbl>
              <a:tblPr/>
              <a:tblGrid>
                <a:gridCol w="50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Customer Perspektif</a:t>
                      </a: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Tujuan Bisnis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2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orientasi dan layanan pelanggan.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kepuasan pengguna terhadap layanan yang diberikan dan mutu layanan</a:t>
                      </a:r>
                    </a:p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akan layanan TI yang tersedia sesuai dengan yang dibutuhkan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591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Penawaran produk dan jasa yang kompetitif 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Menciptakan kemampuan TI yang tangkas</a:t>
                      </a:r>
                    </a:p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efisiensi pembiayaan TI dan kontribusinya terhadap keuntungan bisnis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243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Membangun layanan kontinuitas dan ketersediaan.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kepuasan yang saling menguntungkan dengan pihak ketiga</a:t>
                      </a:r>
                    </a:p>
                    <a:p>
                      <a:pPr marL="261938" indent="-26193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Mengurangi ketidaklengkapan dan pengolahan kembali dari solusi dan layanan yang diberikan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akan minimnya dampak bisnis dalam kejadian gangguan layanan atau perubahan TI</a:t>
                      </a:r>
                    </a:p>
                    <a:p>
                      <a:pPr marL="261938" indent="-261938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akan layanan TI yang tersedia sesuai dengan yang dibutuhkan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55" name="Text Box 9">
            <a:extLst>
              <a:ext uri="{FF2B5EF4-FFF2-40B4-BE49-F238E27FC236}">
                <a16:creationId xmlns:a16="http://schemas.microsoft.com/office/drawing/2014/main" id="{1F92D0D1-A421-CD4F-9506-9B0596796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4A1DE1D-AC99-FD4F-8E88-2D0301C2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</a:p>
        </p:txBody>
      </p:sp>
    </p:spTree>
    <p:extLst>
      <p:ext uri="{BB962C8B-B14F-4D97-AF65-F5344CB8AC3E}">
        <p14:creationId xmlns:p14="http://schemas.microsoft.com/office/powerpoint/2010/main" val="1357726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A80E31-99F3-2547-91AF-6CE62293DFB8}"/>
              </a:ext>
            </a:extLst>
          </p:cNvPr>
          <p:cNvGraphicFramePr>
            <a:graphicFrameLocks noGrp="1"/>
          </p:cNvGraphicFramePr>
          <p:nvPr/>
        </p:nvGraphicFramePr>
        <p:xfrm>
          <a:off x="331305" y="1905000"/>
          <a:ext cx="8547650" cy="4104640"/>
        </p:xfrm>
        <a:graphic>
          <a:graphicData uri="http://schemas.openxmlformats.org/drawingml/2006/table">
            <a:tbl>
              <a:tblPr/>
              <a:tblGrid>
                <a:gridCol w="50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Customer Perspektif</a:t>
                      </a: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Tujuan Bisnis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22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kemampuan dalam merespon perubahan kebutuhan bisnis.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bisnis yang selaras dengan strategi bisnis</a:t>
                      </a:r>
                    </a:p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Menciptakan kemampuan TI yang tangkas</a:t>
                      </a:r>
                    </a:p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Menyampaikan rancangan dengan tepat waktu dan sesuai dengan kualitass standar maupun annggaran biaya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243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Mencapai optimalisasi biaya pelayanan.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sistem aplikasi yang standar dan terintegrasi</a:t>
                      </a:r>
                    </a:p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infrastruktur TI yang standar dan terintegrasi</a:t>
                      </a:r>
                    </a:p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kepuasan yang saling menguntungkan dengan pihak ketiga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efisiensi pembiayaan TI dan kontribusinya terhadap keuntungan bisnis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9774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informasi handal dan berguna untuk pengambilan keputusan strategis.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tata kelola yang sesuai dengan arahan direksi</a:t>
                      </a:r>
                    </a:p>
                    <a:p>
                      <a:pPr marL="174625" indent="-174625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Mengoptimasikan dari penggunaan informasi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transparansi dan pemahaman terhadap pembiayaan TI, keuntungan, strategi, kebijakan, dan mutu layanan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traksaksi bisnis yang otomatis dan pertukaran informasi yang dapat dipercaya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Memelihara integritas informasi dan memproses infrastruktur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79" name="Text Box 9">
            <a:extLst>
              <a:ext uri="{FF2B5EF4-FFF2-40B4-BE49-F238E27FC236}">
                <a16:creationId xmlns:a16="http://schemas.microsoft.com/office/drawing/2014/main" id="{BA6359E3-0ED2-3149-8AD2-C0FCEAF5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0D12E9-7CB2-DF41-BF14-0B8F1187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</a:p>
        </p:txBody>
      </p:sp>
    </p:spTree>
    <p:extLst>
      <p:ext uri="{BB962C8B-B14F-4D97-AF65-F5344CB8AC3E}">
        <p14:creationId xmlns:p14="http://schemas.microsoft.com/office/powerpoint/2010/main" val="9468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5ACF163-6647-8E4A-B509-4A82D890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077" y="2237685"/>
            <a:ext cx="1606826" cy="69573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7A2CF90-C5F3-A149-8CEF-DD7DB3AA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827" y="2248729"/>
            <a:ext cx="1543326" cy="3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lnSpc>
                <a:spcPct val="8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IT Processes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99B6CC1E-191B-B744-AA9A-F6DBA7BBC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27" y="1945033"/>
            <a:ext cx="1416326" cy="1224445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95FE3F3-A10C-1A4B-AD65-40639399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85" y="2156239"/>
            <a:ext cx="1678609" cy="5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lnSpc>
                <a:spcPct val="9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IT  </a:t>
            </a:r>
          </a:p>
          <a:p>
            <a:pPr algn="ctr" defTabSz="1153606" eaLnBrk="0" hangingPunct="0">
              <a:lnSpc>
                <a:spcPct val="9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Resources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BEB25CDC-92A9-A940-BE67-34C21EB35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196" y="2121729"/>
            <a:ext cx="748196" cy="871054"/>
          </a:xfrm>
          <a:prstGeom prst="rightArrow">
            <a:avLst>
              <a:gd name="adj1" fmla="val 75009"/>
              <a:gd name="adj2" fmla="val 50005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0249" name="AutoShape 9">
            <a:extLst>
              <a:ext uri="{FF2B5EF4-FFF2-40B4-BE49-F238E27FC236}">
                <a16:creationId xmlns:a16="http://schemas.microsoft.com/office/drawing/2014/main" id="{48D3197C-9469-6E4A-BCEF-ED8DD73DC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055" y="1945033"/>
            <a:ext cx="2149337" cy="1224445"/>
          </a:xfrm>
          <a:prstGeom prst="hexagon">
            <a:avLst>
              <a:gd name="adj" fmla="val 40678"/>
              <a:gd name="vf" fmla="val 115470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8FB72FA3-C480-FE43-88AF-D7514530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196" y="2121729"/>
            <a:ext cx="748196" cy="871054"/>
          </a:xfrm>
          <a:prstGeom prst="rightArrow">
            <a:avLst>
              <a:gd name="adj1" fmla="val 75009"/>
              <a:gd name="adj2" fmla="val 50005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59D564BB-5843-CE44-B973-7571348D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424" y="2085838"/>
            <a:ext cx="2125870" cy="3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Business Requirements</a:t>
            </a:r>
          </a:p>
        </p:txBody>
      </p:sp>
      <p:sp>
        <p:nvSpPr>
          <p:cNvPr id="32778" name="Rectangle 12">
            <a:extLst>
              <a:ext uri="{FF2B5EF4-FFF2-40B4-BE49-F238E27FC236}">
                <a16:creationId xmlns:a16="http://schemas.microsoft.com/office/drawing/2014/main" id="{ED9A0B07-AF5B-3E41-8D93-5E0CDC083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48" y="3375164"/>
            <a:ext cx="2363304" cy="234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Data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Information Systems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Facilities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Human Resources</a:t>
            </a:r>
          </a:p>
        </p:txBody>
      </p:sp>
      <p:sp>
        <p:nvSpPr>
          <p:cNvPr id="32779" name="Rectangle 13">
            <a:extLst>
              <a:ext uri="{FF2B5EF4-FFF2-40B4-BE49-F238E27FC236}">
                <a16:creationId xmlns:a16="http://schemas.microsoft.com/office/drawing/2014/main" id="{5AA3D2B1-D8F9-8A4F-9C09-C5C427D8C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913" y="3375164"/>
            <a:ext cx="3121163" cy="230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Plan and  Organise </a:t>
            </a:r>
            <a:r>
              <a:rPr lang="en-GB" altLang="en-US" sz="1565" b="1">
                <a:latin typeface="Arial Narrow" panose="020B0604020202020204" pitchFamily="34" charset="0"/>
              </a:rPr>
              <a:t>(Perencanaan &amp; Org.)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Acquire and Implement </a:t>
            </a:r>
            <a:r>
              <a:rPr lang="en-GB" altLang="en-US" sz="1565" b="1">
                <a:latin typeface="Arial Narrow" panose="020B0604020202020204" pitchFamily="34" charset="0"/>
              </a:rPr>
              <a:t>(Pengadaan &amp; Implementasi)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Deliver and Support </a:t>
            </a:r>
            <a:r>
              <a:rPr lang="en-GB" altLang="en-US" sz="1565" b="1">
                <a:latin typeface="Arial Narrow" panose="020B0604020202020204" pitchFamily="34" charset="0"/>
              </a:rPr>
              <a:t>(Pengantaran &amp; dukungan)</a:t>
            </a:r>
            <a:r>
              <a:rPr lang="en-GB" altLang="en-US" sz="1913" b="1">
                <a:latin typeface="Arial Narrow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Monitor and Evaluate </a:t>
            </a:r>
            <a:r>
              <a:rPr lang="en-GB" altLang="en-US" sz="1565" b="1">
                <a:latin typeface="Arial Narrow" panose="020B0604020202020204" pitchFamily="34" charset="0"/>
              </a:rPr>
              <a:t>(Pengawasan &amp;Evaluasi)</a:t>
            </a:r>
          </a:p>
        </p:txBody>
      </p:sp>
      <p:sp>
        <p:nvSpPr>
          <p:cNvPr id="32780" name="Rectangle 14">
            <a:extLst>
              <a:ext uri="{FF2B5EF4-FFF2-40B4-BE49-F238E27FC236}">
                <a16:creationId xmlns:a16="http://schemas.microsoft.com/office/drawing/2014/main" id="{AD477771-42D5-4C4E-8A43-2AAEC2F1C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3358598"/>
            <a:ext cx="3277152" cy="26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Effectiveness(efektifitas)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Efficiency (Efisiensi)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Confidentiality (Rahasia)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Integrity (Integritas)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Availability (Ketersediaan)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Compliance (Pemenuhan)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913" b="1">
                <a:latin typeface="Arial Narrow" panose="020B0604020202020204" pitchFamily="34" charset="0"/>
              </a:rPr>
              <a:t>Information Reliability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</a:pPr>
            <a:r>
              <a:rPr lang="en-GB" altLang="en-US" sz="1913" b="1">
                <a:latin typeface="Arial Narrow" panose="020B0604020202020204" pitchFamily="34" charset="0"/>
              </a:rPr>
              <a:t>	(Kehandalan </a:t>
            </a:r>
            <a:r>
              <a:rPr lang="en-GB" altLang="en-US" sz="1739" b="1">
                <a:latin typeface="Verdana" panose="020B0604030504040204" pitchFamily="34" charset="0"/>
              </a:rPr>
              <a:t>Informasi</a:t>
            </a:r>
            <a:r>
              <a:rPr lang="en-GB" altLang="en-US" sz="1913" b="1">
                <a:latin typeface="Arial Narrow" panose="020B0604020202020204" pitchFamily="34" charset="0"/>
              </a:rPr>
              <a:t>)</a:t>
            </a:r>
          </a:p>
        </p:txBody>
      </p:sp>
      <p:sp>
        <p:nvSpPr>
          <p:cNvPr id="32781" name="Rectangle 15">
            <a:extLst>
              <a:ext uri="{FF2B5EF4-FFF2-40B4-BE49-F238E27FC236}">
                <a16:creationId xmlns:a16="http://schemas.microsoft.com/office/drawing/2014/main" id="{3D47DDBA-FE75-B844-8D27-1170D1A4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15066"/>
            <a:ext cx="5083657" cy="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913">
                <a:latin typeface="Arial Black" panose="020B0604020202020204" pitchFamily="34" charset="0"/>
              </a:rPr>
              <a:t>C</a:t>
            </a:r>
            <a:r>
              <a:rPr lang="en-GB" altLang="en-US" sz="3478">
                <a:latin typeface="Arial Black" panose="020B0604020202020204" pitchFamily="34" charset="0"/>
              </a:rPr>
              <a:t>OBI</a:t>
            </a:r>
            <a:r>
              <a:rPr lang="en-GB" altLang="en-US" sz="3913">
                <a:latin typeface="Arial Black" panose="020B0604020202020204" pitchFamily="34" charset="0"/>
              </a:rPr>
              <a:t>T Framework</a:t>
            </a:r>
          </a:p>
        </p:txBody>
      </p:sp>
      <p:sp>
        <p:nvSpPr>
          <p:cNvPr id="32782" name="Text Box 16">
            <a:extLst>
              <a:ext uri="{FF2B5EF4-FFF2-40B4-BE49-F238E27FC236}">
                <a16:creationId xmlns:a16="http://schemas.microsoft.com/office/drawing/2014/main" id="{3E0B8D06-25FE-F843-8F04-5262CD6F7D4F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245532" y="1859446"/>
            <a:ext cx="593773" cy="37923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696" b="1">
                <a:solidFill>
                  <a:srgbClr val="EAEAEA"/>
                </a:solidFill>
                <a:latin typeface="Tahoma" panose="020B0604030504040204" pitchFamily="34" charset="0"/>
              </a:rPr>
              <a:t>  How do they relate?</a:t>
            </a:r>
          </a:p>
        </p:txBody>
      </p:sp>
    </p:spTree>
    <p:extLst>
      <p:ext uri="{BB962C8B-B14F-4D97-AF65-F5344CB8AC3E}">
        <p14:creationId xmlns:p14="http://schemas.microsoft.com/office/powerpoint/2010/main" val="94379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03D30C-3C33-6340-B002-23F93280C1AD}"/>
              </a:ext>
            </a:extLst>
          </p:cNvPr>
          <p:cNvGraphicFramePr>
            <a:graphicFrameLocks noGrp="1"/>
          </p:cNvGraphicFramePr>
          <p:nvPr/>
        </p:nvGraphicFramePr>
        <p:xfrm>
          <a:off x="331304" y="1639957"/>
          <a:ext cx="8613910" cy="4661231"/>
        </p:xfrm>
        <a:graphic>
          <a:graphicData uri="http://schemas.openxmlformats.org/drawingml/2006/table">
            <a:tbl>
              <a:tblPr/>
              <a:tblGrid>
                <a:gridCol w="50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Internal Perspektif</a:t>
                      </a: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Tujuan Bisnis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2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dan mempertahankan fungsi proses bisnis.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Mendefinisikan bagaimana kebutuhan fungsional bisnis dan kontrol diterjemahkan ke dalam solusi otomatis yang efektif dan efisien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sistem aplikasi yang standar dan terintegrasi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integrasi dari aplikasi-aplikasi ke dalam proses bisnis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24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Proses yang lebih rendah biaya.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sistem aplikasi yang standar dan terintegrasi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infrastruktur TI yang standar dan terintegrasi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penggunaan yang tepat dan kinerja dari aplikasi dan solusi teknologi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Mengoptimasikan infrastruktur, sumber daya, dan kemampuan TI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efisiensi pembiayaan TI dan kontribusinya terhadap keuntungan bisnis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365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Menyediakan kepatuhan yang sesuai dengan hukum, peraturan dan kontrak eksternal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tata kelola yang sesuai dengan arahan direksi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informasi yang rahasia dan kritis tidak dapat diketahui oleh pihak-pihak yang tidak berkepentingan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traksaksi bisnis yang otomatis dan pertukaran informasi yang dapat dipercaya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layanan TI dan infrastruktur dapat bertahan dan pulih dari gangguan yang terjadi karena kesalahan, serangan yang  disengaja, dan bencana alam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akan minimnya dampak bisnis dalam kejadian gangguan layanan atau perubahan TI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Memelihara integritas informasi dan memproses infrastruktur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TI selaras dengan peraturan dan hukum yang berlaku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03" name="Text Box 9">
            <a:extLst>
              <a:ext uri="{FF2B5EF4-FFF2-40B4-BE49-F238E27FC236}">
                <a16:creationId xmlns:a16="http://schemas.microsoft.com/office/drawing/2014/main" id="{B8007DC9-D2A7-D349-A719-220786EA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9AF2DB-4044-4645-AD03-29BFC939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8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6044E0-B63B-234A-87AC-EF1C908BCB13}"/>
              </a:ext>
            </a:extLst>
          </p:cNvPr>
          <p:cNvGraphicFramePr>
            <a:graphicFrameLocks noGrp="1"/>
          </p:cNvGraphicFramePr>
          <p:nvPr/>
        </p:nvGraphicFramePr>
        <p:xfrm>
          <a:off x="265047" y="1855525"/>
          <a:ext cx="8613910" cy="3362518"/>
        </p:xfrm>
        <a:graphic>
          <a:graphicData uri="http://schemas.openxmlformats.org/drawingml/2006/table">
            <a:tbl>
              <a:tblPr/>
              <a:tblGrid>
                <a:gridCol w="50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3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Internal Perspektif</a:t>
                      </a: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Tujuan Bisnis</a:t>
                      </a:r>
                      <a:endParaRPr lang="id-ID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591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Menyediakan Kepatuhan yang sesuai dengan kebijakan intern.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tata kelola yang sesuai dengan arahan direksi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penggunaan yang tepat dan kinerja dari aplikasi dan solusi teknologi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24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Mengelola perubahan bisnis.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Respon terhadap kebutuhan bisnis yang selaras dengan strategi bisnis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Menciptakan kemampuan TI yang tangkas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Mendefinisikan bagaimana kebutuhan fungsional bisnis dan kontrol diterjemahkan ke dalam solusi otomatis yang efektif dan efisien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integrasi dari aplikasi-aplikasi ke dalam proses bisnis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TI dapat menunjukan kualitass layanan yang efisien dalam hal biaya, perbaikan yang berkelanjutan dan kesiapan terhadap perubahan di masa mendatang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18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Meningkatkan dan memelihara operasional dan produktivitas staf 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sistem aplikasi yang standar dan terintegrasi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infrastruktur TI yang standar dan terintegrasi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integrasi dari aplikasi-aplikasi ke dalam proses bisnis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penggunaan yang tepat dan kinerja dari aplikasi dan solusi teknologi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27" name="Text Box 9">
            <a:extLst>
              <a:ext uri="{FF2B5EF4-FFF2-40B4-BE49-F238E27FC236}">
                <a16:creationId xmlns:a16="http://schemas.microsoft.com/office/drawing/2014/main" id="{E5864AAA-8AED-2F45-8E20-AE7E24A3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7C2EF9-2C68-EB4E-97DE-B0B904B0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68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8E213A-C7E2-804A-B320-4C1A486AE478}"/>
              </a:ext>
            </a:extLst>
          </p:cNvPr>
          <p:cNvGraphicFramePr>
            <a:graphicFrameLocks noGrp="1"/>
          </p:cNvGraphicFramePr>
          <p:nvPr/>
        </p:nvGraphicFramePr>
        <p:xfrm>
          <a:off x="331304" y="1905000"/>
          <a:ext cx="8083823" cy="1738685"/>
        </p:xfrm>
        <a:graphic>
          <a:graphicData uri="http://schemas.openxmlformats.org/drawingml/2006/table">
            <a:tbl>
              <a:tblPr/>
              <a:tblGrid>
                <a:gridCol w="473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0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0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atin typeface="Times New Roman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id-ID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 and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baseline="0" dirty="0">
                          <a:latin typeface="Times New Roman"/>
                          <a:ea typeface="Calibri"/>
                          <a:cs typeface="Times New Roman"/>
                        </a:rPr>
                        <a:t>Growth Perspektif</a:t>
                      </a:r>
                      <a:endParaRPr lang="id-ID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Bisnis Cobit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>
                          <a:latin typeface="Times New Roman"/>
                          <a:ea typeface="Calibri"/>
                          <a:cs typeface="Times New Roman"/>
                        </a:rPr>
                        <a:t>Tujuan TI</a:t>
                      </a:r>
                      <a:endParaRPr lang="id-ID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183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Mengelola produk dan inovasi bisnis.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i-FI" sz="1200" dirty="0">
                          <a:latin typeface="Times New Roman"/>
                          <a:ea typeface="Calibri"/>
                          <a:cs typeface="Times New Roman"/>
                        </a:rPr>
                        <a:t>Menciptakan kemampuan TI yang tangkas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Menyampaikan rancangan dengan tepat waktu dan sesuai dengan kualitass standar maupun annggaran biaya</a:t>
                      </a:r>
                    </a:p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Memastikan TI dapat menunjukan kualitass layanan yang efisien dalam hal biaya, perbaikan yang berkelanjutan dan kesiapan terhadap perubahan di masa mendatang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02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083" marR="56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mempertahankan personil terampil dan termotivasi.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d-ID" sz="1200" dirty="0">
                          <a:latin typeface="Times New Roman"/>
                          <a:ea typeface="Calibri"/>
                          <a:cs typeface="Times New Roman"/>
                        </a:rPr>
                        <a:t>Memperoleh dan memelihara kemampuan TI sebagai respon terhadap strategi TI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3065AE35-2B3B-3B46-94C6-1B78117D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:</a:t>
            </a:r>
            <a:br>
              <a:rPr lang="en-US" dirty="0"/>
            </a:br>
            <a:r>
              <a:rPr lang="en-US" sz="1739" dirty="0" err="1"/>
              <a:t>Pemetaan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</a:t>
            </a:r>
            <a:r>
              <a:rPr lang="en-US" sz="1739" dirty="0" err="1"/>
              <a:t>Bisnis</a:t>
            </a:r>
            <a:r>
              <a:rPr lang="en-US" sz="1739" dirty="0"/>
              <a:t> </a:t>
            </a:r>
            <a:r>
              <a:rPr lang="en-US" sz="1739" dirty="0" err="1"/>
              <a:t>terhadap</a:t>
            </a:r>
            <a:r>
              <a:rPr lang="en-US" sz="1739" dirty="0"/>
              <a:t> </a:t>
            </a:r>
            <a:r>
              <a:rPr lang="en-US" sz="1739" dirty="0" err="1"/>
              <a:t>Tujuan</a:t>
            </a:r>
            <a:r>
              <a:rPr lang="en-US" sz="1739" dirty="0"/>
              <a:t> TI, </a:t>
            </a:r>
            <a:r>
              <a:rPr lang="en-US" sz="1739" dirty="0" err="1"/>
              <a:t>Menggunakan</a:t>
            </a:r>
            <a:r>
              <a:rPr lang="en-US" sz="1739" dirty="0"/>
              <a:t> BSC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5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1C7D0375-A073-C349-ACBD-91A219C2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Perancangan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4704D-EE62-7648-89B3-9A4B761872ED}"/>
              </a:ext>
            </a:extLst>
          </p:cNvPr>
          <p:cNvSpPr/>
          <p:nvPr/>
        </p:nvSpPr>
        <p:spPr>
          <a:xfrm>
            <a:off x="1060174" y="1441174"/>
            <a:ext cx="3048000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217" dirty="0"/>
              <a:t>Aplikasi Komputer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17" dirty="0"/>
              <a:t> Operasional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17" dirty="0"/>
              <a:t>Dukungan TI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17" dirty="0"/>
              <a:t>Pemeliharaan Perangkat TI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9AE34-4F85-774E-8356-8967D8C68DF5}"/>
              </a:ext>
            </a:extLst>
          </p:cNvPr>
          <p:cNvSpPr/>
          <p:nvPr/>
        </p:nvSpPr>
        <p:spPr>
          <a:xfrm>
            <a:off x="4565098" y="1441174"/>
            <a:ext cx="3048000" cy="10601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>
              <a:defRPr/>
            </a:pPr>
            <a:r>
              <a:rPr lang="en-US" sz="1217" dirty="0"/>
              <a:t>Permasalahan yang terjadi dalam pemberian layanan untuk memenuhi kebutuhan organisasi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C618A8-B44D-1548-8581-2F2C4B929BB2}"/>
              </a:ext>
            </a:extLst>
          </p:cNvPr>
          <p:cNvSpPr/>
          <p:nvPr/>
        </p:nvSpPr>
        <p:spPr>
          <a:xfrm>
            <a:off x="2515152" y="2581414"/>
            <a:ext cx="3048000" cy="1200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>
              <a:defRPr/>
            </a:pPr>
            <a:r>
              <a:rPr lang="en-US" sz="1217" dirty="0"/>
              <a:t>Strategi Untuk Mengatasi Permasalahan dalam Pemberian Layanan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4FB1D-6A0B-E24A-8D58-F8505FF488CD}"/>
              </a:ext>
            </a:extLst>
          </p:cNvPr>
          <p:cNvSpPr/>
          <p:nvPr/>
        </p:nvSpPr>
        <p:spPr>
          <a:xfrm>
            <a:off x="5866848" y="2581414"/>
            <a:ext cx="3048000" cy="12009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>
              <a:defRPr/>
            </a:pPr>
            <a:r>
              <a:rPr lang="en-US" sz="1217" dirty="0"/>
              <a:t>Arahan dalam Pengelolaan Teknologi Informasi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4F157-921B-8B45-B574-B50B7F6AB1F7}"/>
              </a:ext>
            </a:extLst>
          </p:cNvPr>
          <p:cNvSpPr/>
          <p:nvPr/>
        </p:nvSpPr>
        <p:spPr>
          <a:xfrm>
            <a:off x="3885924" y="3923195"/>
            <a:ext cx="3048000" cy="7067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Strategi Pengorganisasian TI Berbasis Proses 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4CC743-BC4F-FF41-99B7-88815CF19F8D}"/>
              </a:ext>
            </a:extLst>
          </p:cNvPr>
          <p:cNvSpPr/>
          <p:nvPr/>
        </p:nvSpPr>
        <p:spPr>
          <a:xfrm>
            <a:off x="456925" y="4842565"/>
            <a:ext cx="1980923" cy="706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Rancangan Struktur Organisasi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B6D344-EBD6-564A-AEE7-CDF03DD5750D}"/>
              </a:ext>
            </a:extLst>
          </p:cNvPr>
          <p:cNvSpPr/>
          <p:nvPr/>
        </p:nvSpPr>
        <p:spPr>
          <a:xfrm>
            <a:off x="2515153" y="4842565"/>
            <a:ext cx="1980924" cy="706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Peran Jabatan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EA75E-7365-2641-B890-C4BD1F978FAE}"/>
              </a:ext>
            </a:extLst>
          </p:cNvPr>
          <p:cNvSpPr/>
          <p:nvPr/>
        </p:nvSpPr>
        <p:spPr>
          <a:xfrm>
            <a:off x="113196" y="2368826"/>
            <a:ext cx="1675848" cy="10601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Observasi, Wawancara &amp; Dokumen TI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A282A3-7FAD-874D-9736-FD5FFA78B76D}"/>
              </a:ext>
            </a:extLst>
          </p:cNvPr>
          <p:cNvSpPr/>
          <p:nvPr/>
        </p:nvSpPr>
        <p:spPr>
          <a:xfrm>
            <a:off x="7314924" y="836544"/>
            <a:ext cx="1677228" cy="12009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Observasi, Wawancara Dokumen TI</a:t>
            </a:r>
          </a:p>
          <a:p>
            <a:pPr algn="ctr">
              <a:defRPr/>
            </a:pPr>
            <a:r>
              <a:rPr lang="en-US" sz="1217" dirty="0"/>
              <a:t>Analisis SWOT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835930-1D89-8A40-8D87-A5B7FDF9DA3E}"/>
              </a:ext>
            </a:extLst>
          </p:cNvPr>
          <p:cNvSpPr/>
          <p:nvPr/>
        </p:nvSpPr>
        <p:spPr>
          <a:xfrm>
            <a:off x="1218924" y="3429000"/>
            <a:ext cx="1677228" cy="7067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CSF</a:t>
            </a:r>
          </a:p>
          <a:p>
            <a:pPr algn="ctr">
              <a:defRPr/>
            </a:pPr>
            <a:r>
              <a:rPr lang="en-US" sz="1217" dirty="0" err="1"/>
              <a:t>McFarlan</a:t>
            </a:r>
            <a:endParaRPr lang="en-US" sz="1217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0282D7-2884-5242-8F3F-E312282D0A4E}"/>
              </a:ext>
            </a:extLst>
          </p:cNvPr>
          <p:cNvSpPr/>
          <p:nvPr/>
        </p:nvSpPr>
        <p:spPr>
          <a:xfrm>
            <a:off x="7239000" y="3358599"/>
            <a:ext cx="1905000" cy="9179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Berdasarkan Analisis &amp; Identifikasi</a:t>
            </a:r>
          </a:p>
          <a:p>
            <a:pPr algn="ctr">
              <a:defRPr/>
            </a:pPr>
            <a:r>
              <a:rPr lang="en-US" sz="1217" dirty="0" err="1"/>
              <a:t>Cobit</a:t>
            </a:r>
            <a:r>
              <a:rPr lang="en-US" sz="1217" dirty="0"/>
              <a:t> 4.1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5D7DC7-32DE-1D49-8319-D7A761F7B745}"/>
              </a:ext>
            </a:extLst>
          </p:cNvPr>
          <p:cNvSpPr/>
          <p:nvPr/>
        </p:nvSpPr>
        <p:spPr>
          <a:xfrm>
            <a:off x="4647925" y="4842565"/>
            <a:ext cx="1980923" cy="706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Deskripsi Pekerjaan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88E974-340A-E74F-877E-5A16DAD25835}"/>
              </a:ext>
            </a:extLst>
          </p:cNvPr>
          <p:cNvSpPr/>
          <p:nvPr/>
        </p:nvSpPr>
        <p:spPr>
          <a:xfrm>
            <a:off x="6782077" y="4842565"/>
            <a:ext cx="1980923" cy="7067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Kompetensi CIO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DB1B99-A2DA-3048-87FB-40B8720B89E7}"/>
              </a:ext>
            </a:extLst>
          </p:cNvPr>
          <p:cNvSpPr/>
          <p:nvPr/>
        </p:nvSpPr>
        <p:spPr>
          <a:xfrm>
            <a:off x="305077" y="5478946"/>
            <a:ext cx="2210076" cy="7909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Analisis Kebutuhan</a:t>
            </a:r>
          </a:p>
          <a:p>
            <a:pPr algn="ctr">
              <a:defRPr/>
            </a:pPr>
            <a:r>
              <a:rPr lang="en-US" sz="1217" dirty="0"/>
              <a:t>Kunci Permasalahan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F5D6D0B-F271-A649-A85A-6F2014C4794B}"/>
              </a:ext>
            </a:extLst>
          </p:cNvPr>
          <p:cNvSpPr/>
          <p:nvPr/>
        </p:nvSpPr>
        <p:spPr>
          <a:xfrm>
            <a:off x="2972077" y="5408544"/>
            <a:ext cx="2972076" cy="8613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Domain &amp; Proses TI </a:t>
            </a:r>
          </a:p>
          <a:p>
            <a:pPr algn="ctr">
              <a:defRPr/>
            </a:pPr>
            <a:r>
              <a:rPr lang="en-US" sz="1217" dirty="0"/>
              <a:t>Guidelines</a:t>
            </a:r>
          </a:p>
          <a:p>
            <a:pPr algn="ctr">
              <a:defRPr/>
            </a:pPr>
            <a:r>
              <a:rPr lang="en-US" sz="1217" dirty="0" err="1"/>
              <a:t>Cobit</a:t>
            </a:r>
            <a:r>
              <a:rPr lang="en-US" sz="1217" dirty="0"/>
              <a:t> 4.1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59ED24-AF7E-E74B-9872-7EE31E82F33D}"/>
              </a:ext>
            </a:extLst>
          </p:cNvPr>
          <p:cNvSpPr/>
          <p:nvPr/>
        </p:nvSpPr>
        <p:spPr>
          <a:xfrm>
            <a:off x="6325153" y="5408544"/>
            <a:ext cx="2742924" cy="8613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Kompetensi Clinger Cohen</a:t>
            </a:r>
          </a:p>
          <a:p>
            <a:pPr algn="ctr">
              <a:defRPr/>
            </a:pPr>
            <a:r>
              <a:rPr lang="en-US" sz="1217" dirty="0"/>
              <a:t>Level Kompetensi Spencer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97B0BDE-EE4F-A547-92BF-EC51F24E315A}"/>
              </a:ext>
            </a:extLst>
          </p:cNvPr>
          <p:cNvSpPr/>
          <p:nvPr/>
        </p:nvSpPr>
        <p:spPr>
          <a:xfrm>
            <a:off x="3961848" y="1710359"/>
            <a:ext cx="610152" cy="42379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BB28148D-364A-FE4D-A526-45A3C8C613F4}"/>
              </a:ext>
            </a:extLst>
          </p:cNvPr>
          <p:cNvSpPr/>
          <p:nvPr/>
        </p:nvSpPr>
        <p:spPr>
          <a:xfrm>
            <a:off x="7163077" y="2346739"/>
            <a:ext cx="456923" cy="49419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BB1F0AE2-43C0-E24A-A58B-CE505549E75D}"/>
              </a:ext>
            </a:extLst>
          </p:cNvPr>
          <p:cNvSpPr/>
          <p:nvPr/>
        </p:nvSpPr>
        <p:spPr>
          <a:xfrm>
            <a:off x="4496077" y="2417142"/>
            <a:ext cx="456923" cy="49557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1864057F-495C-8F42-97C3-F36667F4B9B5}"/>
              </a:ext>
            </a:extLst>
          </p:cNvPr>
          <p:cNvSpPr/>
          <p:nvPr/>
        </p:nvSpPr>
        <p:spPr>
          <a:xfrm>
            <a:off x="3810001" y="3711990"/>
            <a:ext cx="456924" cy="3533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B7397F6E-F348-DE41-BBDB-4AF542E95CA5}"/>
              </a:ext>
            </a:extLst>
          </p:cNvPr>
          <p:cNvSpPr/>
          <p:nvPr/>
        </p:nvSpPr>
        <p:spPr>
          <a:xfrm>
            <a:off x="6552925" y="3711990"/>
            <a:ext cx="456923" cy="3533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A16B21D2-2163-AE46-BE7E-E905D00E4431}"/>
              </a:ext>
            </a:extLst>
          </p:cNvPr>
          <p:cNvSpPr/>
          <p:nvPr/>
        </p:nvSpPr>
        <p:spPr>
          <a:xfrm>
            <a:off x="6628848" y="4559577"/>
            <a:ext cx="458304" cy="3533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4B3C3C53-77A5-3544-8913-E343A4582EBA}"/>
              </a:ext>
            </a:extLst>
          </p:cNvPr>
          <p:cNvSpPr/>
          <p:nvPr/>
        </p:nvSpPr>
        <p:spPr>
          <a:xfrm>
            <a:off x="4647925" y="4559577"/>
            <a:ext cx="456923" cy="35339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/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91325296-B0A8-954B-AC76-609CD00EDB31}"/>
              </a:ext>
            </a:extLst>
          </p:cNvPr>
          <p:cNvSpPr/>
          <p:nvPr/>
        </p:nvSpPr>
        <p:spPr>
          <a:xfrm rot="16200000" flipH="1">
            <a:off x="3407604" y="4211017"/>
            <a:ext cx="423793" cy="83930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>
              <a:solidFill>
                <a:schemeClr val="tx1"/>
              </a:solidFill>
            </a:endParaRPr>
          </a:p>
        </p:txBody>
      </p:sp>
      <p:sp>
        <p:nvSpPr>
          <p:cNvPr id="38" name="Bent Arrow 37">
            <a:extLst>
              <a:ext uri="{FF2B5EF4-FFF2-40B4-BE49-F238E27FC236}">
                <a16:creationId xmlns:a16="http://schemas.microsoft.com/office/drawing/2014/main" id="{EB18077A-9734-2340-BDF8-2ED14AF2BB2D}"/>
              </a:ext>
            </a:extLst>
          </p:cNvPr>
          <p:cNvSpPr/>
          <p:nvPr/>
        </p:nvSpPr>
        <p:spPr>
          <a:xfrm rot="16200000" flipH="1">
            <a:off x="1985756" y="2789169"/>
            <a:ext cx="600489" cy="3506304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en-US" sz="1217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7A211E-A4F2-4C40-BC20-C3A476FA237C}"/>
              </a:ext>
            </a:extLst>
          </p:cNvPr>
          <p:cNvSpPr/>
          <p:nvPr/>
        </p:nvSpPr>
        <p:spPr>
          <a:xfrm>
            <a:off x="610153" y="1308653"/>
            <a:ext cx="1980924" cy="291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r>
              <a:rPr lang="en-US" sz="1217" dirty="0"/>
              <a:t>LAYANAN TI</a:t>
            </a:r>
          </a:p>
        </p:txBody>
      </p:sp>
      <p:sp>
        <p:nvSpPr>
          <p:cNvPr id="54301" name="Rounded Rectangle 1">
            <a:extLst>
              <a:ext uri="{FF2B5EF4-FFF2-40B4-BE49-F238E27FC236}">
                <a16:creationId xmlns:a16="http://schemas.microsoft.com/office/drawing/2014/main" id="{069C5DEB-A7BA-D741-96C6-1FB2DEAC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5" y="4541631"/>
            <a:ext cx="2401957" cy="172830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 sz="1217"/>
          </a:p>
        </p:txBody>
      </p:sp>
    </p:spTree>
    <p:extLst>
      <p:ext uri="{BB962C8B-B14F-4D97-AF65-F5344CB8AC3E}">
        <p14:creationId xmlns:p14="http://schemas.microsoft.com/office/powerpoint/2010/main" val="408332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A9409A57-B1A7-514E-BCA1-2BFA91DAC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077" y="2237685"/>
            <a:ext cx="1606826" cy="69573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6D6562D-5A46-9042-B732-0F0654D8F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827" y="2248729"/>
            <a:ext cx="1543326" cy="3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lnSpc>
                <a:spcPct val="8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IT Processes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B961C92A-F8B7-0C4F-9EEC-1C50C2C48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827" y="1945033"/>
            <a:ext cx="1416326" cy="1224445"/>
          </a:xfrm>
          <a:prstGeom prst="ellipse">
            <a:avLst/>
          </a:prstGeom>
          <a:solidFill>
            <a:srgbClr val="CC00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8BA0E361-D861-E746-B617-5D66E548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1685" y="2156239"/>
            <a:ext cx="1678609" cy="5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lnSpc>
                <a:spcPct val="9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IT  </a:t>
            </a:r>
          </a:p>
          <a:p>
            <a:pPr algn="ctr" defTabSz="1153606" eaLnBrk="0" hangingPunct="0">
              <a:lnSpc>
                <a:spcPct val="90000"/>
              </a:lnSpc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Resources</a:t>
            </a: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F4745690-975F-264C-86E2-C2C9E1C0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196" y="2121729"/>
            <a:ext cx="748196" cy="871054"/>
          </a:xfrm>
          <a:prstGeom prst="rightArrow">
            <a:avLst>
              <a:gd name="adj1" fmla="val 75009"/>
              <a:gd name="adj2" fmla="val 50005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FC206FBE-5263-D743-A086-42B776C3B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055" y="1945033"/>
            <a:ext cx="2149337" cy="1224445"/>
          </a:xfrm>
          <a:prstGeom prst="hexagon">
            <a:avLst>
              <a:gd name="adj" fmla="val 40678"/>
              <a:gd name="vf" fmla="val 115470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1274" name="AutoShape 10">
            <a:extLst>
              <a:ext uri="{FF2B5EF4-FFF2-40B4-BE49-F238E27FC236}">
                <a16:creationId xmlns:a16="http://schemas.microsoft.com/office/drawing/2014/main" id="{7A27BA09-01E4-6447-93D9-0711F5803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196" y="2121729"/>
            <a:ext cx="748196" cy="871054"/>
          </a:xfrm>
          <a:prstGeom prst="rightArrow">
            <a:avLst>
              <a:gd name="adj1" fmla="val 75009"/>
              <a:gd name="adj2" fmla="val 50005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88593" tIns="44297" rIns="88593" bIns="44297" anchor="ctr"/>
          <a:lstStyle/>
          <a:p>
            <a:pPr eaLnBrk="0" hangingPunct="0">
              <a:defRPr/>
            </a:pPr>
            <a:endParaRPr lang="en-US" sz="1739" dirty="0">
              <a:latin typeface="Verdana" pitchFamily="34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DD72A946-9DD8-1642-9839-2F7D267E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424" y="2085838"/>
            <a:ext cx="2125870" cy="35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112280" tIns="55371" rIns="112280" bIns="55371">
            <a:spAutoFit/>
          </a:bodyPr>
          <a:lstStyle/>
          <a:p>
            <a:pPr algn="ctr" defTabSz="1153606" eaLnBrk="0" hangingPunct="0">
              <a:defRPr/>
            </a:pPr>
            <a:r>
              <a:rPr lang="en-GB" sz="1565" dirty="0">
                <a:solidFill>
                  <a:schemeClr val="bg1"/>
                </a:solidFill>
                <a:latin typeface="Arial Narrow" pitchFamily="34" charset="0"/>
              </a:rPr>
              <a:t>Business Requirements</a:t>
            </a:r>
          </a:p>
        </p:txBody>
      </p:sp>
      <p:sp>
        <p:nvSpPr>
          <p:cNvPr id="33802" name="Rectangle 12">
            <a:extLst>
              <a:ext uri="{FF2B5EF4-FFF2-40B4-BE49-F238E27FC236}">
                <a16:creationId xmlns:a16="http://schemas.microsoft.com/office/drawing/2014/main" id="{4011DEAD-298A-1747-A25E-260AF7CB3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48" y="3375164"/>
            <a:ext cx="2363304" cy="14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Data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Information Systems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Technology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Facilities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Human Resources</a:t>
            </a:r>
          </a:p>
        </p:txBody>
      </p:sp>
      <p:sp>
        <p:nvSpPr>
          <p:cNvPr id="33803" name="Rectangle 13">
            <a:extLst>
              <a:ext uri="{FF2B5EF4-FFF2-40B4-BE49-F238E27FC236}">
                <a16:creationId xmlns:a16="http://schemas.microsoft.com/office/drawing/2014/main" id="{83D91635-83DC-3842-9368-F2D093DF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913" y="3375164"/>
            <a:ext cx="3121163" cy="11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Planning and  organisation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Acquisition and implementation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Delivery and Support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Monitoring</a:t>
            </a:r>
          </a:p>
        </p:txBody>
      </p:sp>
      <p:sp>
        <p:nvSpPr>
          <p:cNvPr id="33804" name="Rectangle 14">
            <a:extLst>
              <a:ext uri="{FF2B5EF4-FFF2-40B4-BE49-F238E27FC236}">
                <a16:creationId xmlns:a16="http://schemas.microsoft.com/office/drawing/2014/main" id="{640C0E2A-516B-2841-8443-6C9A025C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533" y="3375164"/>
            <a:ext cx="2766391" cy="17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280" tIns="55371" rIns="112280" bIns="55371">
            <a:spAutoFit/>
          </a:bodyPr>
          <a:lstStyle>
            <a:lvl1pPr marL="420688" indent="-420688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325563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2556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Effectiveness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Efficiency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Confidentiality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Integrity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Availability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Compliance 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CC00"/>
              </a:buClr>
              <a:buFont typeface="Wingdings" pitchFamily="2" charset="2"/>
              <a:buChar char="Ü"/>
            </a:pPr>
            <a:r>
              <a:rPr lang="en-GB" altLang="en-US" sz="1478" b="1">
                <a:latin typeface="Arial Narrow" panose="020B0604020202020204" pitchFamily="34" charset="0"/>
              </a:rPr>
              <a:t>Information Reliability</a:t>
            </a:r>
          </a:p>
        </p:txBody>
      </p:sp>
      <p:sp>
        <p:nvSpPr>
          <p:cNvPr id="33805" name="Rectangle 15">
            <a:extLst>
              <a:ext uri="{FF2B5EF4-FFF2-40B4-BE49-F238E27FC236}">
                <a16:creationId xmlns:a16="http://schemas.microsoft.com/office/drawing/2014/main" id="{5755CDD3-062F-5545-B6DC-AD3D06E7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64" y="162892"/>
            <a:ext cx="5083657" cy="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913">
                <a:latin typeface="Arial Black" panose="020B0604020202020204" pitchFamily="34" charset="0"/>
              </a:rPr>
              <a:t>C</a:t>
            </a:r>
            <a:r>
              <a:rPr lang="en-GB" altLang="en-US" sz="3478">
                <a:latin typeface="Arial Black" panose="020B0604020202020204" pitchFamily="34" charset="0"/>
              </a:rPr>
              <a:t>OBI</a:t>
            </a:r>
            <a:r>
              <a:rPr lang="en-GB" altLang="en-US" sz="3913">
                <a:latin typeface="Arial Black" panose="020B0604020202020204" pitchFamily="34" charset="0"/>
              </a:rPr>
              <a:t>T Framework</a:t>
            </a:r>
          </a:p>
        </p:txBody>
      </p:sp>
      <p:sp>
        <p:nvSpPr>
          <p:cNvPr id="33806" name="Text Box 16">
            <a:extLst>
              <a:ext uri="{FF2B5EF4-FFF2-40B4-BE49-F238E27FC236}">
                <a16:creationId xmlns:a16="http://schemas.microsoft.com/office/drawing/2014/main" id="{E82A0CD9-A6DC-F046-8080-CF20AC51241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245532" y="1859446"/>
            <a:ext cx="593773" cy="37923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696" b="1">
                <a:solidFill>
                  <a:srgbClr val="EAEAEA"/>
                </a:solidFill>
                <a:latin typeface="Tahoma" panose="020B0604030504040204" pitchFamily="34" charset="0"/>
              </a:rPr>
              <a:t>  How do they relate?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07DEE862-8412-6A47-91D3-9ECF3F425B78}"/>
              </a:ext>
            </a:extLst>
          </p:cNvPr>
          <p:cNvGrpSpPr>
            <a:grpSpLocks/>
          </p:cNvGrpSpPr>
          <p:nvPr/>
        </p:nvGrpSpPr>
        <p:grpSpPr bwMode="auto">
          <a:xfrm>
            <a:off x="3199848" y="672273"/>
            <a:ext cx="2591077" cy="5583858"/>
            <a:chOff x="2016" y="288"/>
            <a:chExt cx="1632" cy="3792"/>
          </a:xfrm>
        </p:grpSpPr>
        <p:sp>
          <p:nvSpPr>
            <p:cNvPr id="33813" name="Rectangle 18">
              <a:extLst>
                <a:ext uri="{FF2B5EF4-FFF2-40B4-BE49-F238E27FC236}">
                  <a16:creationId xmlns:a16="http://schemas.microsoft.com/office/drawing/2014/main" id="{90127E88-37F9-5146-A146-EF2F14A41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56"/>
              <a:ext cx="1632" cy="3024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739">
                <a:latin typeface="Verdana" panose="020B0604030504040204" pitchFamily="34" charset="0"/>
              </a:endParaRPr>
            </a:p>
          </p:txBody>
        </p:sp>
        <p:sp>
          <p:nvSpPr>
            <p:cNvPr id="11283" name="PubOvalCallout">
              <a:extLst>
                <a:ext uri="{FF2B5EF4-FFF2-40B4-BE49-F238E27FC236}">
                  <a16:creationId xmlns:a16="http://schemas.microsoft.com/office/drawing/2014/main" id="{D3C95A27-4824-194B-90DC-19E0C55EB7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12" y="288"/>
              <a:ext cx="1442" cy="864"/>
            </a:xfrm>
            <a:custGeom>
              <a:avLst/>
              <a:gdLst>
                <a:gd name="G0" fmla="+- 0 0 0"/>
                <a:gd name="G1" fmla="+- 10766 0 0"/>
                <a:gd name="T0" fmla="*/ 10800 w 21600"/>
                <a:gd name="T1" fmla="*/ 0 h 21600"/>
                <a:gd name="T2" fmla="*/ 0 w 21600"/>
                <a:gd name="T3" fmla="*/ 8105 h 21600"/>
                <a:gd name="T4" fmla="*/ 10766 w 21600"/>
                <a:gd name="T5" fmla="*/ 21600 h 21600"/>
                <a:gd name="T6" fmla="*/ 10800 w 21600"/>
                <a:gd name="T7" fmla="*/ 16210 h 21600"/>
                <a:gd name="T8" fmla="*/ 21600 w 21600"/>
                <a:gd name="T9" fmla="*/ 8105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163 w 21600"/>
                <a:gd name="T16" fmla="*/ 2374 h 21600"/>
                <a:gd name="T17" fmla="*/ 18437 w 21600"/>
                <a:gd name="T18" fmla="*/ 1383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766" y="21600"/>
                  </a:moveTo>
                  <a:lnTo>
                    <a:pt x="9590" y="16158"/>
                  </a:lnTo>
                  <a:cubicBezTo>
                    <a:pt x="9991" y="16192"/>
                    <a:pt x="10395" y="16210"/>
                    <a:pt x="10800" y="16210"/>
                  </a:cubicBezTo>
                  <a:cubicBezTo>
                    <a:pt x="16764" y="16210"/>
                    <a:pt x="21600" y="12581"/>
                    <a:pt x="21600" y="8105"/>
                  </a:cubicBezTo>
                  <a:cubicBezTo>
                    <a:pt x="21600" y="3628"/>
                    <a:pt x="16764" y="0"/>
                    <a:pt x="10800" y="0"/>
                  </a:cubicBezTo>
                  <a:cubicBezTo>
                    <a:pt x="4835" y="0"/>
                    <a:pt x="0" y="3628"/>
                    <a:pt x="0" y="8105"/>
                  </a:cubicBezTo>
                  <a:cubicBezTo>
                    <a:pt x="-1" y="10568"/>
                    <a:pt x="1493" y="12898"/>
                    <a:pt x="4057" y="1443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Bagaimana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IT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diorganisir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unt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bereaksi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thd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suatu</a:t>
              </a:r>
              <a:r>
                <a:rPr lang="en-GB" sz="139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39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kebutuhan</a:t>
              </a:r>
              <a:endParaRPr lang="en-GB" sz="139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1284" name="PubOvalCallout">
            <a:extLst>
              <a:ext uri="{FF2B5EF4-FFF2-40B4-BE49-F238E27FC236}">
                <a16:creationId xmlns:a16="http://schemas.microsoft.com/office/drawing/2014/main" id="{E193333D-3DBC-A147-A444-647965A2E32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325152" y="672273"/>
            <a:ext cx="2286000" cy="1272761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8593" tIns="44297" rIns="88593" bIns="44297"/>
          <a:lstStyle/>
          <a:p>
            <a:pPr algn="ctr" eaLnBrk="0" hangingPunct="0"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Apa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yang stakeholders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harapkan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dari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IT</a:t>
            </a:r>
          </a:p>
        </p:txBody>
      </p:sp>
      <p:sp>
        <p:nvSpPr>
          <p:cNvPr id="33809" name="Rectangle 21">
            <a:extLst>
              <a:ext uri="{FF2B5EF4-FFF2-40B4-BE49-F238E27FC236}">
                <a16:creationId xmlns:a16="http://schemas.microsoft.com/office/drawing/2014/main" id="{C07445AD-9BD2-FC43-94AB-C2C68D0B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1925" y="1802848"/>
            <a:ext cx="2591076" cy="4453283"/>
          </a:xfrm>
          <a:prstGeom prst="rect">
            <a:avLst/>
          </a:pr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 anchor="ctr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739">
              <a:latin typeface="Verdana" panose="020B0604030504040204" pitchFamily="34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5C6B7BC8-7AE7-0643-92F8-A6A4DD66FD10}"/>
              </a:ext>
            </a:extLst>
          </p:cNvPr>
          <p:cNvGrpSpPr>
            <a:grpSpLocks/>
          </p:cNvGrpSpPr>
          <p:nvPr/>
        </p:nvGrpSpPr>
        <p:grpSpPr bwMode="auto">
          <a:xfrm>
            <a:off x="229152" y="742674"/>
            <a:ext cx="2667000" cy="5513457"/>
            <a:chOff x="144" y="336"/>
            <a:chExt cx="1680" cy="3744"/>
          </a:xfrm>
        </p:grpSpPr>
        <p:sp>
          <p:nvSpPr>
            <p:cNvPr id="33811" name="Rectangle 23">
              <a:extLst>
                <a:ext uri="{FF2B5EF4-FFF2-40B4-BE49-F238E27FC236}">
                  <a16:creationId xmlns:a16="http://schemas.microsoft.com/office/drawing/2014/main" id="{E1686D4D-894F-9440-90C5-3206E6A31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056"/>
              <a:ext cx="1680" cy="3024"/>
            </a:xfrm>
            <a:prstGeom prst="rect">
              <a:avLst/>
            </a:prstGeom>
            <a:solidFill>
              <a:srgbClr val="FF5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739">
                <a:latin typeface="Verdana" panose="020B0604030504040204" pitchFamily="34" charset="0"/>
              </a:endParaRPr>
            </a:p>
          </p:txBody>
        </p:sp>
        <p:sp>
          <p:nvSpPr>
            <p:cNvPr id="11288" name="PubOvalCallout">
              <a:extLst>
                <a:ext uri="{FF2B5EF4-FFF2-40B4-BE49-F238E27FC236}">
                  <a16:creationId xmlns:a16="http://schemas.microsoft.com/office/drawing/2014/main" id="{360E405D-8AC2-5842-A6A7-1367547C1E9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4" y="336"/>
              <a:ext cx="1440" cy="864"/>
            </a:xfrm>
            <a:custGeom>
              <a:avLst/>
              <a:gdLst>
                <a:gd name="G0" fmla="+- 0 0 0"/>
                <a:gd name="G1" fmla="+- 10766 0 0"/>
                <a:gd name="T0" fmla="*/ 10800 w 21600"/>
                <a:gd name="T1" fmla="*/ 0 h 21600"/>
                <a:gd name="T2" fmla="*/ 0 w 21600"/>
                <a:gd name="T3" fmla="*/ 8105 h 21600"/>
                <a:gd name="T4" fmla="*/ 10766 w 21600"/>
                <a:gd name="T5" fmla="*/ 21600 h 21600"/>
                <a:gd name="T6" fmla="*/ 10800 w 21600"/>
                <a:gd name="T7" fmla="*/ 16210 h 21600"/>
                <a:gd name="T8" fmla="*/ 21600 w 21600"/>
                <a:gd name="T9" fmla="*/ 8105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163 w 21600"/>
                <a:gd name="T16" fmla="*/ 2374 h 21600"/>
                <a:gd name="T17" fmla="*/ 18437 w 21600"/>
                <a:gd name="T18" fmla="*/ 1383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766" y="21600"/>
                  </a:moveTo>
                  <a:lnTo>
                    <a:pt x="9590" y="16158"/>
                  </a:lnTo>
                  <a:cubicBezTo>
                    <a:pt x="9991" y="16192"/>
                    <a:pt x="10395" y="16210"/>
                    <a:pt x="10800" y="16210"/>
                  </a:cubicBezTo>
                  <a:cubicBezTo>
                    <a:pt x="16764" y="16210"/>
                    <a:pt x="21600" y="12581"/>
                    <a:pt x="21600" y="8105"/>
                  </a:cubicBezTo>
                  <a:cubicBezTo>
                    <a:pt x="21600" y="3628"/>
                    <a:pt x="16764" y="0"/>
                    <a:pt x="10800" y="0"/>
                  </a:cubicBezTo>
                  <a:cubicBezTo>
                    <a:pt x="4835" y="0"/>
                    <a:pt x="0" y="3628"/>
                    <a:pt x="0" y="8105"/>
                  </a:cubicBezTo>
                  <a:cubicBezTo>
                    <a:pt x="-1" y="10568"/>
                    <a:pt x="1493" y="12898"/>
                    <a:pt x="4057" y="14436"/>
                  </a:cubicBez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GB" sz="1565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Tersidianya</a:t>
              </a:r>
              <a:r>
                <a:rPr lang="en-GB" sz="1565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565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sumber</a:t>
              </a:r>
              <a:r>
                <a:rPr lang="en-GB" sz="1565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GB" sz="1565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daya</a:t>
              </a:r>
              <a:r>
                <a:rPr lang="en-GB" sz="1565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>
            <a:extLst>
              <a:ext uri="{FF2B5EF4-FFF2-40B4-BE49-F238E27FC236}">
                <a16:creationId xmlns:a16="http://schemas.microsoft.com/office/drawing/2014/main" id="{3CC375CD-7E2E-8548-A82E-6CE0892BF4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67077" y="2439229"/>
            <a:ext cx="3734076" cy="3746500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739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Topics</a:t>
            </a:r>
            <a:endParaRPr lang="en-GB" sz="1739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taktik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Merencanakan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Visi</a:t>
            </a:r>
            <a:endParaRPr lang="en-GB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Organisasi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infrastruktur</a:t>
            </a:r>
            <a:endParaRPr lang="en-GB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739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Questions</a:t>
            </a:r>
            <a:endParaRPr lang="en-GB" sz="1739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bisnis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ditetapkan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perusahaan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menggunakan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secara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maksimum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sumber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dayanya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semua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orang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dlm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org.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memahami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sasaran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resiko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dipahami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&amp;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diatur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mutu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sesuai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dgn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kebutuhan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bisnis</a:t>
            </a:r>
            <a:r>
              <a:rPr lang="en-GB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ct val="30000"/>
              </a:spcAft>
              <a:buClr>
                <a:srgbClr val="FF6600"/>
              </a:buClr>
              <a:buFont typeface="Wingdings 2" pitchFamily="18" charset="2"/>
              <a:buChar char=""/>
              <a:defRPr/>
            </a:pPr>
            <a:endParaRPr lang="en-GB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91CB2638-1D73-2F41-9EAD-5EB20EE7E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577" y="1945033"/>
            <a:ext cx="2054430" cy="330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593" tIns="44297" rIns="88593" bIns="44297">
            <a:spAutoFit/>
          </a:bodyPr>
          <a:lstStyle/>
          <a:p>
            <a:pPr eaLnBrk="0" hangingPunct="0">
              <a:defRPr/>
            </a:pPr>
            <a:r>
              <a:rPr lang="en-GB" sz="1565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 and Organise  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B4BF3EF2-D0F1-DE46-AC69-A975ACAC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153" y="2439229"/>
            <a:ext cx="3504924" cy="37465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88593" tIns="44297" rIns="88593" bIns="44297"/>
          <a:lstStyle/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defRPr/>
            </a:pPr>
            <a:r>
              <a:rPr lang="en-GB" sz="173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Topics</a:t>
            </a:r>
            <a:endParaRPr lang="en-GB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spcAft>
                <a:spcPct val="100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GB" sz="609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 solutions</a:t>
            </a: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Perubahan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Pemeliharaan</a:t>
            </a:r>
            <a:endParaRPr lang="en-GB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defRPr/>
            </a:pPr>
            <a:r>
              <a:rPr lang="en-GB" sz="173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Questions</a:t>
            </a:r>
            <a:endParaRPr lang="en-GB" sz="191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proyek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baru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dapat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memberikan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solusi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terhadap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kebutuhan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bisnis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proyek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baru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dapat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selesai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tepat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waktu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sesuai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anggaran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kerja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yg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baru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bisa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diterapkan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dgn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baik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marL="332239" indent="-332239"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perubahan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yg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dibuat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tdk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merepotkan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kegiatan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bisnis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yg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berjalan</a:t>
            </a:r>
            <a:r>
              <a:rPr lang="en-GB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ECE677E6-8210-1343-8712-53EEECC9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1945033"/>
            <a:ext cx="2397472" cy="3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593" tIns="44297" rIns="88593" bIns="44297">
            <a:spAutoFit/>
          </a:bodyPr>
          <a:lstStyle/>
          <a:p>
            <a:pPr eaLnBrk="0" hangingPunct="0">
              <a:defRPr/>
            </a:pPr>
            <a:r>
              <a:rPr lang="en-GB" sz="1565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Acquire and Implement</a:t>
            </a:r>
          </a:p>
        </p:txBody>
      </p:sp>
      <p:sp>
        <p:nvSpPr>
          <p:cNvPr id="34822" name="Rectangle 14">
            <a:extLst>
              <a:ext uri="{FF2B5EF4-FFF2-40B4-BE49-F238E27FC236}">
                <a16:creationId xmlns:a16="http://schemas.microsoft.com/office/drawing/2014/main" id="{E79077B4-34DD-B54B-A398-63290DC8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72272"/>
            <a:ext cx="5083657" cy="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913">
                <a:latin typeface="Arial Black" panose="020B0604020202020204" pitchFamily="34" charset="0"/>
              </a:rPr>
              <a:t>C</a:t>
            </a:r>
            <a:r>
              <a:rPr lang="en-GB" altLang="en-US" sz="3478">
                <a:latin typeface="Arial Black" panose="020B0604020202020204" pitchFamily="34" charset="0"/>
              </a:rPr>
              <a:t>OBI</a:t>
            </a:r>
            <a:r>
              <a:rPr lang="en-GB" altLang="en-US" sz="3913">
                <a:latin typeface="Arial Black" panose="020B0604020202020204" pitchFamily="34" charset="0"/>
              </a:rPr>
              <a:t>T Framework</a:t>
            </a:r>
          </a:p>
        </p:txBody>
      </p:sp>
      <p:sp>
        <p:nvSpPr>
          <p:cNvPr id="34823" name="Text Box 15">
            <a:extLst>
              <a:ext uri="{FF2B5EF4-FFF2-40B4-BE49-F238E27FC236}">
                <a16:creationId xmlns:a16="http://schemas.microsoft.com/office/drawing/2014/main" id="{82BDF660-91D4-1B44-8F4C-6806F3133375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270380" y="1945033"/>
            <a:ext cx="593773" cy="19072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696" b="1">
                <a:solidFill>
                  <a:srgbClr val="EAEAEA"/>
                </a:solidFill>
                <a:latin typeface="Tahoma" panose="020B0604030504040204" pitchFamily="34" charset="0"/>
              </a:rPr>
              <a:t>  Domains </a:t>
            </a:r>
          </a:p>
        </p:txBody>
      </p:sp>
    </p:spTree>
    <p:extLst>
      <p:ext uri="{BB962C8B-B14F-4D97-AF65-F5344CB8AC3E}">
        <p14:creationId xmlns:p14="http://schemas.microsoft.com/office/powerpoint/2010/main" val="138086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EC8E5931-4314-1E49-854A-E6BE16AA47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94892" y="2694609"/>
            <a:ext cx="3317185" cy="3161196"/>
          </a:xfrm>
          <a:ln w="28575"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39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Topics</a:t>
            </a:r>
            <a:endParaRPr lang="en-US" sz="1739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Layanan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pengantaran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&amp;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dukungan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es-ES_tradnl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Dukungan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proses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penyusunan</a:t>
            </a:r>
            <a:endParaRPr lang="es-ES_tradnl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Pengolahan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aplikasi</a:t>
            </a:r>
            <a:endParaRPr lang="en-US" sz="139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739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Questions</a:t>
            </a:r>
            <a:endParaRPr lang="en-US" sz="1739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layanan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yg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diberikan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sesuai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dgn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prioritas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bisnis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biaya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dapat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dioptimalkan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pekerja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mampu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menggunakan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IT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lebih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produktif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"/>
              <a:defRPr/>
            </a:pP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keamanan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integritas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ketersediaan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pada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39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tempatnya</a:t>
            </a:r>
            <a:r>
              <a:rPr lang="en-US" sz="139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F2835B7-1075-814E-A409-A48F591E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326" y="2094120"/>
            <a:ext cx="2086490" cy="3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593" tIns="44297" rIns="88593" bIns="44297">
            <a:spAutoFit/>
          </a:bodyPr>
          <a:lstStyle/>
          <a:p>
            <a:pPr eaLnBrk="0" hangingPunct="0">
              <a:defRPr/>
            </a:pPr>
            <a:r>
              <a:rPr lang="en-US" sz="1565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Deliver and Support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A5122B4-79FD-9B46-93A4-0BA40172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848" y="2628348"/>
            <a:ext cx="3074229" cy="380585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lIns="88593" tIns="44297" rIns="88593" bIns="44297"/>
          <a:lstStyle/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defRPr/>
            </a:pPr>
            <a:r>
              <a:rPr lang="en-US" sz="173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Topics</a:t>
            </a:r>
            <a:endParaRPr lang="en-US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609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Penilaian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over time,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jaminan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pengiriman</a:t>
            </a:r>
            <a:endParaRPr lang="es-ES_tradnl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Sistem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pengendalian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manajemen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kesalahan</a:t>
            </a:r>
            <a:endParaRPr lang="es-ES_tradnl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Pengukuran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pekerjaan</a:t>
            </a:r>
            <a:endParaRPr lang="en-US" sz="1565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defRPr/>
            </a:pPr>
            <a:r>
              <a:rPr lang="en-US" sz="1739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Questions</a:t>
            </a:r>
            <a:endParaRPr lang="en-US" sz="191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Dapatkan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IT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mendeteksi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suatu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permasalahan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sebelum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semuanya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terlambat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marL="332239" indent="-332239">
              <a:lnSpc>
                <a:spcPct val="95000"/>
              </a:lnSpc>
              <a:spcAft>
                <a:spcPct val="10000"/>
              </a:spcAft>
              <a:buClr>
                <a:srgbClr val="FF6600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Apakah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jaminan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kemandirian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yg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diperlukan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dpt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memastikan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bidang2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kritis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bisa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beroperasi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sesuai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dgn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yg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565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diharapkan</a:t>
            </a:r>
            <a:r>
              <a:rPr lang="en-US" sz="1565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549026B-C9F5-584D-BCD4-BB966B7FE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1958837"/>
            <a:ext cx="2209922" cy="3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593" tIns="44297" rIns="88593" bIns="44297">
            <a:spAutoFit/>
          </a:bodyPr>
          <a:lstStyle/>
          <a:p>
            <a:pPr eaLnBrk="0" hangingPunct="0">
              <a:defRPr/>
            </a:pPr>
            <a:r>
              <a:rPr lang="en-US" sz="1565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 and Evaluate</a:t>
            </a: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43E63F35-495C-6E49-B4FA-DED264ED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120" y="1158186"/>
            <a:ext cx="4357945" cy="6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n-US" sz="3913">
                <a:latin typeface="Arial Black" panose="020B0604020202020204" pitchFamily="34" charset="0"/>
              </a:rPr>
              <a:t>C</a:t>
            </a:r>
            <a:r>
              <a:rPr lang="es-MX" altLang="en-US" sz="3478">
                <a:latin typeface="Arial Black" panose="020B0604020202020204" pitchFamily="34" charset="0"/>
              </a:rPr>
              <a:t>OBI</a:t>
            </a:r>
            <a:r>
              <a:rPr lang="es-MX" altLang="en-US" sz="3913">
                <a:latin typeface="Arial Black" panose="020B0604020202020204" pitchFamily="34" charset="0"/>
              </a:rPr>
              <a:t>T Domains</a:t>
            </a:r>
            <a:endParaRPr lang="en-US" altLang="en-US" sz="3913">
              <a:latin typeface="Arial Black" panose="020B0604020202020204" pitchFamily="34" charset="0"/>
            </a:endParaRPr>
          </a:p>
        </p:txBody>
      </p:sp>
      <p:sp>
        <p:nvSpPr>
          <p:cNvPr id="35847" name="Text Box 9">
            <a:extLst>
              <a:ext uri="{FF2B5EF4-FFF2-40B4-BE49-F238E27FC236}">
                <a16:creationId xmlns:a16="http://schemas.microsoft.com/office/drawing/2014/main" id="{2C4F90D1-9819-5641-B90C-D42031B67EB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493445" y="2760870"/>
            <a:ext cx="593773" cy="19072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8593" tIns="44297" rIns="88593" bIns="44297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96" b="1">
                <a:solidFill>
                  <a:srgbClr val="EAEAEA"/>
                </a:solidFill>
                <a:latin typeface="Tahoma" panose="020B0604030504040204" pitchFamily="34" charset="0"/>
              </a:rPr>
              <a:t>  Domains </a:t>
            </a:r>
          </a:p>
        </p:txBody>
      </p:sp>
    </p:spTree>
    <p:extLst>
      <p:ext uri="{BB962C8B-B14F-4D97-AF65-F5344CB8AC3E}">
        <p14:creationId xmlns:p14="http://schemas.microsoft.com/office/powerpoint/2010/main" val="12407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0E2123-CCF4-C04C-873B-394C3F23BD1E}"/>
              </a:ext>
            </a:extLst>
          </p:cNvPr>
          <p:cNvGraphicFramePr>
            <a:graphicFrameLocks noGrp="1"/>
          </p:cNvGraphicFramePr>
          <p:nvPr/>
        </p:nvGraphicFramePr>
        <p:xfrm>
          <a:off x="324512" y="1507439"/>
          <a:ext cx="8355658" cy="45719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709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295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247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626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25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127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33629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d-ID" sz="2400" b="1" u="none" strike="noStrike" dirty="0"/>
                        <a:t>PROSES TI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TINGKAT KEPENTINGAN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/>
                        <a:t>Fokus Area dari Tata Kelola</a:t>
                      </a:r>
                      <a:r>
                        <a:rPr lang="id-ID" sz="1000" b="1" u="none" strike="noStrike" dirty="0"/>
                        <a:t> TI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Fokus Area Tata Kelola Organisasi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Sumber Daya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Kriteria Informasi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636">
                <a:tc gridSpan="2" vMerge="1">
                  <a:txBody>
                    <a:bodyPr/>
                    <a:lstStyle/>
                    <a:p>
                      <a:pPr algn="ctr" fontAlgn="b"/>
                      <a:endParaRPr lang="id-ID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7" marR="6037" marT="6037" marB="0" anchor="ctr"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KESELARASAN STRATEGI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PENYAMPAIAN NILAI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MENAJEMEN SUMBER DAYA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MANAJEMEN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PENGUKURAN KINERJA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KONTROL LINGKUNGAN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PENILAIAN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AKTIFITAS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INFORMASI DAN KOMUNIKASI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PENGAWASAN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APLIKASI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INFORMASI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INFRASTRUKTUR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MANUSIA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EFEKTIF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EFISIEN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RAHASIA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INTEGRITASS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KETERSEDIAAN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KESESUAIAN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KEPERCAYAAN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PLAN AND ORGANIZE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PO1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Mendefinisikan rencana strategi TI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H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PO2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Mendefinisikan arsitektur informasi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L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PO3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Menentukan arah dari teknologi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9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PO4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/>
                        <a:t>Mendefinisikan proses TI, organisasi dan hubungannya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L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PO5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Mengelola investasi TI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9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PO6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Mengkomunikasikan tujuan dan arah manajemen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PO7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sumber daya TI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L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PO8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kualitas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775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PO9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Menilai dan mengelola resiko TI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H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29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PO10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proyek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H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6867" name="Text Box 9">
            <a:extLst>
              <a:ext uri="{FF2B5EF4-FFF2-40B4-BE49-F238E27FC236}">
                <a16:creationId xmlns:a16="http://schemas.microsoft.com/office/drawing/2014/main" id="{E6459026-AA68-7645-92D0-CFFD0A9C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9660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6968BB-D101-6D49-A99F-0EA31482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/>
              <a:t>Best Practice IT Governance</a:t>
            </a:r>
          </a:p>
        </p:txBody>
      </p:sp>
    </p:spTree>
    <p:extLst>
      <p:ext uri="{BB962C8B-B14F-4D97-AF65-F5344CB8AC3E}">
        <p14:creationId xmlns:p14="http://schemas.microsoft.com/office/powerpoint/2010/main" val="293656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2270FC-3E79-2643-A560-0B5C9D3FFC40}"/>
              </a:ext>
            </a:extLst>
          </p:cNvPr>
          <p:cNvGraphicFramePr>
            <a:graphicFrameLocks noGrp="1"/>
          </p:cNvGraphicFramePr>
          <p:nvPr/>
        </p:nvGraphicFramePr>
        <p:xfrm>
          <a:off x="132522" y="1772478"/>
          <a:ext cx="8746433" cy="4044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1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01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291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012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038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07203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d-ID" sz="2800" b="1" u="none" strike="noStrike" dirty="0"/>
                        <a:t>PROSES TI</a:t>
                      </a:r>
                      <a:endParaRPr lang="id-ID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d-ID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7" marR="6037" marT="603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TINGKAT KEPENTINGAN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/>
                        <a:t>Fokus Area dari Tata Kelola</a:t>
                      </a:r>
                      <a:r>
                        <a:rPr lang="id-ID" sz="1000" b="1" u="none" strike="noStrike" dirty="0"/>
                        <a:t> TI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Fokus Area Tata Kelola Organisasi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Sumber Daya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Kriteria Informasi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952">
                <a:tc gridSpan="2" vMerge="1">
                  <a:txBody>
                    <a:bodyPr/>
                    <a:lstStyle/>
                    <a:p>
                      <a:pPr algn="ctr" fontAlgn="b"/>
                      <a:endParaRPr lang="id-ID" sz="3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7" marR="6037" marT="6037" marB="0" anchor="ctr"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KESELARASAN STRATEGI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PENYAMPAIAN NILAI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MENAJEMEN SUMBER DAYA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MANAJEMEN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PENGUKURAN KINERJA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KONTROL LINGKUNGAN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PENILAIAN RESIKO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AKTIFITAS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INFORMASI DAN KOMUNIKASI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PENGAWASAN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APLIKASI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INFORMASI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INFRASTRUKTUR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MANUSIA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EFEKTIF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EFISIEN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RAHASIA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INTEGRITASS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KETERSEDIAAN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KESESUAIAN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KEPERCAYAAN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900" b="1" u="none" strike="noStrike" dirty="0"/>
                        <a:t>ACQUIRE AND IMPLEMENT</a:t>
                      </a:r>
                      <a:endParaRPr lang="id-ID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460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AI1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Mengidenntifikasikan solusi otomatis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M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P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P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P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P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86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AI2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/>
                        <a:t>Memperoleh dan memelihara perangkat lunak aplikasi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M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86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AI3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/>
                        <a:t>Memperoleh dan memelihara infrastruktur teknologi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L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460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AI4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Memungkinkan operasional dan penggunaan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L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460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AI5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/>
                        <a:t>Memenuhi sumber daya TI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M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460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AI6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 dirty="0"/>
                        <a:t>Mengelola perubahan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H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 dirty="0"/>
                        <a:t>S</a:t>
                      </a:r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86">
                <a:tc>
                  <a:txBody>
                    <a:bodyPr/>
                    <a:lstStyle/>
                    <a:p>
                      <a:pPr algn="l" fontAlgn="b"/>
                      <a:r>
                        <a:rPr lang="id-ID" sz="900" u="none" strike="noStrike"/>
                        <a:t>AI7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u="none" strike="noStrike"/>
                        <a:t>Instalasi dan mengakui solusi serta perubahannya</a:t>
                      </a:r>
                      <a:endParaRPr lang="fi-FI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M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P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900" u="none" strike="noStrike"/>
                        <a:t>S</a:t>
                      </a:r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50" marR="5250" marT="52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891" name="Text Box 9">
            <a:extLst>
              <a:ext uri="{FF2B5EF4-FFF2-40B4-BE49-F238E27FC236}">
                <a16:creationId xmlns:a16="http://schemas.microsoft.com/office/drawing/2014/main" id="{9E57DF05-D4E2-DA40-AFC5-165005BB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9660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E65571-662F-644F-BAFE-E7F28198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/>
              <a:t>Best Practice IT Governance</a:t>
            </a:r>
          </a:p>
        </p:txBody>
      </p:sp>
    </p:spTree>
    <p:extLst>
      <p:ext uri="{BB962C8B-B14F-4D97-AF65-F5344CB8AC3E}">
        <p14:creationId xmlns:p14="http://schemas.microsoft.com/office/powerpoint/2010/main" val="344214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56D158-9F09-6946-9B74-C1BD4247D813}"/>
              </a:ext>
            </a:extLst>
          </p:cNvPr>
          <p:cNvGraphicFramePr>
            <a:graphicFrameLocks noGrp="1"/>
          </p:cNvGraphicFramePr>
          <p:nvPr/>
        </p:nvGraphicFramePr>
        <p:xfrm>
          <a:off x="265046" y="1374913"/>
          <a:ext cx="8481384" cy="47603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6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76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495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769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09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95467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d-ID" sz="2400" b="1" u="none" strike="noStrike" dirty="0"/>
                        <a:t>PROSES TI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TINGKAT KEPENTINGAN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b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/>
                        <a:t>Fokus Area dari Tata Kelola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Fokus Area Tata Kelola Organisasi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Sumber Daya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Kriteria Informasi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510">
                <a:tc gridSpan="2" vMerge="1">
                  <a:txBody>
                    <a:bodyPr/>
                    <a:lstStyle/>
                    <a:p>
                      <a:pPr algn="ctr" fontAlgn="b"/>
                      <a:endParaRPr lang="id-ID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7" marR="4507" marT="4507" marB="0" anchor="ctr"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KESELARASAN STRATEGI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PENYAMPAIAN NILAI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MENAJEMEN SUMBER DAYA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MANAJEMEN RESIKO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PENGUKURAN KINERJA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LINGKUNGAN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PENILAIAN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AKTIFITAS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INFORMASI DAN KOMUNIKASI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PENGAWASAN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APLIKASI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INFORMASI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INFRASTRUKTUR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MANUSIA</a:t>
                      </a:r>
                      <a:endParaRPr lang="id-ID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EFEKTIF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EFISIEN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RAHASIA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INTEGRITASS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KETERSEDIAAN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KESESUAIAN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KEPERCAYAAN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DELIVER AND SUPPORT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DS1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Mendefinisikan dan mengelola tingkat layanan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DS2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Mengelola layanan pihak ketiga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DS3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Mengelola kinerja dan kapasitas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DS4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Memastikan layanan yang berkelanjutan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DS5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Memastikan keamanan sistem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H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DS6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Mengidentifikasi dan mengalokasikan biaya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DS7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Mendidik dan melatih pengguna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DS8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Mengelola service desk dan insiden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DS9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konfigurasi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DS10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permasalahan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DS11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data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H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DS12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lingkungan fisik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65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DS13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Mengelola operasi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L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919" marR="3919" marT="391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8915" name="Text Box 9">
            <a:extLst>
              <a:ext uri="{FF2B5EF4-FFF2-40B4-BE49-F238E27FC236}">
                <a16:creationId xmlns:a16="http://schemas.microsoft.com/office/drawing/2014/main" id="{BDE62663-EB6C-834A-AFDD-F3B0DB70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9660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 i="1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AD788B-4F88-0E4E-809E-0FAAC9C1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Best Practice IT Governance</a:t>
            </a:r>
          </a:p>
        </p:txBody>
      </p:sp>
    </p:spTree>
    <p:extLst>
      <p:ext uri="{BB962C8B-B14F-4D97-AF65-F5344CB8AC3E}">
        <p14:creationId xmlns:p14="http://schemas.microsoft.com/office/powerpoint/2010/main" val="13029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CB7458-F35F-2642-8511-65564372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/>
              <a:t>Best Practice IT Governance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6AD33E-E23C-E547-BEEC-02C07FD79A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0696" y="1374913"/>
          <a:ext cx="8282622" cy="41224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58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897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7587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763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322142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id-ID" sz="2400" b="1" u="none" strike="noStrike" dirty="0"/>
                        <a:t>PROSES IT</a:t>
                      </a:r>
                      <a:endParaRPr lang="id-ID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rowSpan="2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TINGKAT KEPENTINGAN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/>
                        <a:t>Fokus Area dari Tata Kelola</a:t>
                      </a:r>
                      <a:r>
                        <a:rPr lang="id-ID" sz="1000" b="1" u="none" strike="noStrike" dirty="0"/>
                        <a:t> TI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Fokus Area Tata Kelola Organisasi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Sumber Daya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Kriteria Informasi TI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293">
                <a:tc gridSpan="2" vMerge="1">
                  <a:txBody>
                    <a:bodyPr/>
                    <a:lstStyle/>
                    <a:p>
                      <a:pPr algn="ctr" fontAlgn="b"/>
                      <a:endParaRPr lang="id-ID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703" marR="4703" marT="4703" marB="0" anchor="ctr"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KESELARASAN STRATEGI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PENYAMPAIAN NILAI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MENAJEMEN SUMBER DAYA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MANAJEMEN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PENGUKURAN KINERJA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LINGKUNGAN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PENILAIAN RESIKO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KONTROL AKTIFITAS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INFORMASI DAN KOMUNIKASI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PENGAWASAN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APLIKASI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INFORMASI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INFRASTRUKTUR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MANUSIA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EFEKTIF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EFISIEN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RAHASIA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INTEGRITASS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KETERSEDIAAN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KESESUAIAN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KEPERCAYAAN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d-ID" sz="1000" b="1" u="none" strike="noStrike" dirty="0"/>
                        <a:t>MONITOR AND EVALUATE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913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ME1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Mengawasi dan mengevaluasi kinerja TI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H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42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ME2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 dirty="0"/>
                        <a:t>Mengawasi dan mengevaluasi kontrol internal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M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42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ME3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/>
                        <a:t>Memastikan pemenuhan terhadap kebutuhan eksternal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H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13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/>
                        <a:t>ME4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u="none" strike="noStrike" dirty="0"/>
                        <a:t>Menyediakan tata kelola TI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H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S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P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/>
                        <a:t>P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/>
                        <a:t>S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090" marR="4090" marT="409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40" name="Text Box 9">
            <a:extLst>
              <a:ext uri="{FF2B5EF4-FFF2-40B4-BE49-F238E27FC236}">
                <a16:creationId xmlns:a16="http://schemas.microsoft.com/office/drawing/2014/main" id="{31F6E7D5-16FC-634F-8234-CC585248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3" y="6344478"/>
            <a:ext cx="2028058" cy="16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Modifikasi dari : 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altLang="en-US" sz="522">
                <a:solidFill>
                  <a:srgbClr val="FF0000"/>
                </a:solidFill>
                <a:latin typeface="Times New Roman" panose="02020603050405020304" pitchFamily="18" charset="0"/>
              </a:rPr>
              <a:t>2007 IT Governance Institute.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7225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18</TotalTime>
  <Words>2726</Words>
  <Application>Microsoft Macintosh PowerPoint</Application>
  <PresentationFormat>On-screen Show (4:3)</PresentationFormat>
  <Paragraphs>969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Century Gothic</vt:lpstr>
      <vt:lpstr>Tahoma</vt:lpstr>
      <vt:lpstr>Times New Roman</vt:lpstr>
      <vt:lpstr>Verdana</vt:lpstr>
      <vt:lpstr>Wingdings</vt:lpstr>
      <vt:lpstr>Wingdings 2</vt:lpstr>
      <vt:lpstr>Template PPT Esa Unggul</vt:lpstr>
      <vt:lpstr>Dr. Fransiskus Adikara, S.Kom, MMSI</vt:lpstr>
      <vt:lpstr>PowerPoint Presentation</vt:lpstr>
      <vt:lpstr>PowerPoint Presentation</vt:lpstr>
      <vt:lpstr>PowerPoint Presentation</vt:lpstr>
      <vt:lpstr>PowerPoint Presentation</vt:lpstr>
      <vt:lpstr>Best Practice IT Governance</vt:lpstr>
      <vt:lpstr>Best Practice IT Governance</vt:lpstr>
      <vt:lpstr>Best Practice IT Governance</vt:lpstr>
      <vt:lpstr>Best Practice IT Governance</vt:lpstr>
      <vt:lpstr>PowerPoint Presentation</vt:lpstr>
      <vt:lpstr>Framework Design</vt:lpstr>
      <vt:lpstr>Framework Design</vt:lpstr>
      <vt:lpstr>Tahap Perancangan</vt:lpstr>
      <vt:lpstr>Tahap Perancangan</vt:lpstr>
      <vt:lpstr>Tahap Perancangan</vt:lpstr>
      <vt:lpstr>Tahap Perancangan</vt:lpstr>
      <vt:lpstr>Contoh Penerapan: Pemetaan Tujuan Bisnis terhadap Tujuan TI, Menggunakan BSC</vt:lpstr>
      <vt:lpstr>Contoh Penerapan: Pemetaan Tujuan Bisnis terhadap Tujuan TI, Menggunakan BSC</vt:lpstr>
      <vt:lpstr>Contoh Penerapan: Pemetaan Tujuan Bisnis terhadap Tujuan TI, Menggunakan BSC</vt:lpstr>
      <vt:lpstr>Contoh Penerapan: Pemetaan Tujuan Bisnis terhadap Tujuan TI, Menggunakan BSC</vt:lpstr>
      <vt:lpstr>Contoh Penerapan: Pemetaan Tujuan Bisnis terhadap Tujuan TI, Menggunakan BSC</vt:lpstr>
      <vt:lpstr>Contoh Penerapan: Pemetaan Tujuan Bisnis terhadap Tujuan TI, Menggunakan BSC</vt:lpstr>
      <vt:lpstr>Tahap Perancangan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Fransiskus Adikara</cp:lastModifiedBy>
  <cp:revision>10</cp:revision>
  <dcterms:created xsi:type="dcterms:W3CDTF">2019-08-26T09:21:32Z</dcterms:created>
  <dcterms:modified xsi:type="dcterms:W3CDTF">2019-09-11T15:54:53Z</dcterms:modified>
</cp:coreProperties>
</file>