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352" r:id="rId3"/>
    <p:sldId id="394" r:id="rId4"/>
    <p:sldId id="395" r:id="rId5"/>
    <p:sldId id="396" r:id="rId6"/>
    <p:sldId id="397" r:id="rId7"/>
    <p:sldId id="398" r:id="rId8"/>
    <p:sldId id="399" r:id="rId9"/>
    <p:sldId id="404" r:id="rId10"/>
    <p:sldId id="400" r:id="rId11"/>
    <p:sldId id="401" r:id="rId12"/>
    <p:sldId id="405" r:id="rId13"/>
    <p:sldId id="402" r:id="rId14"/>
    <p:sldId id="403" r:id="rId15"/>
    <p:sldId id="406" r:id="rId16"/>
    <p:sldId id="411" r:id="rId17"/>
    <p:sldId id="407" r:id="rId18"/>
    <p:sldId id="408" r:id="rId19"/>
    <p:sldId id="409" r:id="rId20"/>
    <p:sldId id="410" r:id="rId21"/>
    <p:sldId id="412" r:id="rId22"/>
    <p:sldId id="413" r:id="rId23"/>
    <p:sldId id="414" r:id="rId24"/>
    <p:sldId id="422" r:id="rId25"/>
    <p:sldId id="415" r:id="rId26"/>
    <p:sldId id="423" r:id="rId27"/>
    <p:sldId id="416" r:id="rId28"/>
    <p:sldId id="41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p:cViewPr varScale="1">
        <p:scale>
          <a:sx n="121" d="100"/>
          <a:sy n="121" d="100"/>
        </p:scale>
        <p:origin x="136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9374-3448-CF43-BF87-4085595E3B30}" type="datetimeFigureOut">
              <a:rPr lang="en-US" smtClean="0"/>
              <a:t>9/11/19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48B7-3C4E-B24B-B4ED-1635549C47A7}" type="slidenum">
              <a:rPr lang="en-US" smtClean="0"/>
              <a:t>‹#›</a:t>
            </a:fld>
            <a:endParaRPr lang="en-US"/>
          </a:p>
        </p:txBody>
      </p:sp>
    </p:spTree>
    <p:extLst>
      <p:ext uri="{BB962C8B-B14F-4D97-AF65-F5344CB8AC3E}">
        <p14:creationId xmlns:p14="http://schemas.microsoft.com/office/powerpoint/2010/main" val="108203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9F4AB6F-2203-3B47-93CA-E1A7A594A50D}"/>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EA2E0DB2-1E86-3940-897B-D49977F144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ask students to recall some concepts from the previous chapters that might help managers build and use information systems successfully. Answers could include what business processes the company performs, the size of the company, or the organization of the information systems function.</a:t>
            </a:r>
          </a:p>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1DB9E363-DE94-A040-BDAA-A6751476D9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C768D9-F7C7-1C43-92F0-FAB7E75439DB}"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6666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1E9AD3B6-7770-F541-83FD-9241D82A07B2}"/>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2A4C3545-0808-4143-B46D-CBEBFEFDD3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ask students to describe examples of situations where a business they have interacted with has had a well-understood set of routines. One such example is at the doctor</a:t>
            </a:r>
            <a:r>
              <a:rPr lang="ja-JP" altLang="en-US">
                <a:ea typeface="ＭＳ Ｐゴシック" panose="020B0600070205080204" pitchFamily="34" charset="-128"/>
              </a:rPr>
              <a:t>’</a:t>
            </a:r>
            <a:r>
              <a:rPr lang="en-US" altLang="ja-JP">
                <a:ea typeface="ＭＳ Ｐゴシック" panose="020B0600070205080204" pitchFamily="34" charset="-128"/>
              </a:rPr>
              <a:t>s office, where the receptionist, nurses, and doctors all have a defined set of routines. Ask students to think about and describe routines they performed on their jobs.</a:t>
            </a:r>
          </a:p>
          <a:p>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DFC4811F-17C5-6749-BB7A-089338B6D5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AD7801-1E4F-8947-BEC6-5A6F5750F1CD}"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71207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0A6EC2E-2B87-424B-BD00-947FDB31325C}"/>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52618D73-A29A-5C4D-B029-345D6640B1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to students that the blue spheres are individual routines, which together constitute a business process. A firm can be seen as a collection of these processes.</a:t>
            </a:r>
          </a:p>
        </p:txBody>
      </p:sp>
      <p:sp>
        <p:nvSpPr>
          <p:cNvPr id="39939" name="Slide Number Placeholder 3">
            <a:extLst>
              <a:ext uri="{FF2B5EF4-FFF2-40B4-BE49-F238E27FC236}">
                <a16:creationId xmlns:a16="http://schemas.microsoft.com/office/drawing/2014/main" id="{0F5888E0-8667-9440-B987-561D4ABF10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F8942B-66CB-1046-9455-3472DF483B6A}"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6916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EBC1DD5-5881-0140-978F-783FEBEEDF95}"/>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8B1D8777-E242-B74C-A0A7-1B0DD6123B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ask students to describe examples where organizational politics might hamper a firm</a:t>
            </a:r>
            <a:r>
              <a:rPr lang="ja-JP" altLang="en-US">
                <a:ea typeface="ＭＳ Ｐゴシック" panose="020B0600070205080204" pitchFamily="34" charset="-128"/>
              </a:rPr>
              <a:t>’</a:t>
            </a:r>
            <a:r>
              <a:rPr lang="en-US" altLang="ja-JP">
                <a:ea typeface="ＭＳ Ｐゴシック" panose="020B0600070205080204" pitchFamily="34" charset="-128"/>
              </a:rPr>
              <a:t>s ability to succeed, or examples where effectively managed organizational politics helps a company to undergo a smoother transition or make more intelligent decisions. Ask students to describe their personal experiences with </a:t>
            </a:r>
            <a:r>
              <a:rPr lang="ja-JP" altLang="en-US">
                <a:ea typeface="ＭＳ Ｐゴシック" panose="020B0600070205080204" pitchFamily="34" charset="-128"/>
              </a:rPr>
              <a:t>“</a:t>
            </a:r>
            <a:r>
              <a:rPr lang="en-US" altLang="ja-JP">
                <a:ea typeface="ＭＳ Ｐゴシック" panose="020B0600070205080204" pitchFamily="34" charset="-128"/>
              </a:rPr>
              <a:t>organizational politics.</a:t>
            </a:r>
            <a:r>
              <a:rPr lang="ja-JP" altLang="en-US">
                <a:ea typeface="ＭＳ Ｐゴシック" panose="020B0600070205080204" pitchFamily="34" charset="-128"/>
              </a:rPr>
              <a:t>”</a:t>
            </a:r>
            <a:r>
              <a:rPr lang="en-US" altLang="ja-JP">
                <a:ea typeface="ＭＳ Ｐゴシック" panose="020B0600070205080204" pitchFamily="34" charset="-128"/>
              </a:rPr>
              <a:t>  </a:t>
            </a:r>
          </a:p>
          <a:p>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EB2FF961-FF97-AD4A-BF3A-80F953545E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7201C0-5C52-E74A-AC41-9AD81405200F}"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4625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534AF63-2555-7C4A-A78F-1FA77A3F4729}"/>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7152B9E7-AD74-2543-B677-2ED13A342F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Culture may seem like a pretty abstract idea to many students. On the other hand, students with work experiences will easily be able to describe the cultures of firms where they have worked. Ask students to describe organizational cultures they have experienced while on the job, or other areas of their lives. What kind of organizational culture do students prefer and why? Ask students to describe different kinds of cultures and what types of firms are more likely to have them.</a:t>
            </a:r>
          </a:p>
        </p:txBody>
      </p:sp>
      <p:sp>
        <p:nvSpPr>
          <p:cNvPr id="44035" name="Slide Number Placeholder 3">
            <a:extLst>
              <a:ext uri="{FF2B5EF4-FFF2-40B4-BE49-F238E27FC236}">
                <a16:creationId xmlns:a16="http://schemas.microsoft.com/office/drawing/2014/main" id="{7C3AA850-B7AF-CE40-B5D4-73E35471FB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69624B-E5F6-5C42-83C6-971D46765F95}"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8954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F675F8D-3DE0-E04A-921B-6259BDE23548}"/>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35862CC1-D3E2-1B4F-B11C-A943B8618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environmental scanning involves searching for and determining external changes that may require an organizational response. The current economic climate represents an example of external change that requires sweeping organizational responses to ensure survival.</a:t>
            </a:r>
          </a:p>
        </p:txBody>
      </p:sp>
      <p:sp>
        <p:nvSpPr>
          <p:cNvPr id="46083" name="Slide Number Placeholder 3">
            <a:extLst>
              <a:ext uri="{FF2B5EF4-FFF2-40B4-BE49-F238E27FC236}">
                <a16:creationId xmlns:a16="http://schemas.microsoft.com/office/drawing/2014/main" id="{16BCC8D9-B275-2040-8950-CEC7372979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4DD087-8025-0143-9ACE-563F95C49AEB}"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9758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0E3EB3D8-CE8E-0D41-9679-8DE8C4DFFFF9}"/>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130C5031-1C17-9B46-8B26-7EF518D03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graphic further establishes information systems as the </a:t>
            </a:r>
            <a:r>
              <a:rPr lang="en-US" altLang="ja-JP">
                <a:ea typeface="ＭＳ Ｐゴシック" panose="020B0600070205080204" pitchFamily="34" charset="-128"/>
              </a:rPr>
              <a:t>“lens” of the firm, observing external factors and filtering information back in to the firm. To some extent, organizations </a:t>
            </a:r>
            <a:r>
              <a:rPr lang="ja-JP" altLang="en-US">
                <a:ea typeface="ＭＳ Ｐゴシック" panose="020B0600070205080204" pitchFamily="34" charset="-128"/>
              </a:rPr>
              <a:t>“</a:t>
            </a:r>
            <a:r>
              <a:rPr lang="en-US" altLang="ja-JP">
                <a:ea typeface="ＭＳ Ｐゴシック" panose="020B0600070205080204" pitchFamily="34" charset="-128"/>
              </a:rPr>
              <a:t>see</a:t>
            </a:r>
            <a:r>
              <a:rPr lang="ja-JP" altLang="en-US">
                <a:ea typeface="ＭＳ Ｐゴシック" panose="020B0600070205080204" pitchFamily="34" charset="-128"/>
              </a:rPr>
              <a:t>”</a:t>
            </a:r>
            <a:r>
              <a:rPr lang="en-US" altLang="ja-JP">
                <a:ea typeface="ＭＳ Ｐゴシック" panose="020B0600070205080204" pitchFamily="34" charset="-128"/>
              </a:rPr>
              <a:t> only what their systems will let them see. If systems are poorly built, they may blind managers to difficulties and problems.  </a:t>
            </a:r>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EC319B08-8754-E543-8C67-B0048B12AF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611BDE-A624-E542-8AEC-D776AC94410A}"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1014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75C028D-29FF-DC4F-B609-F651AB8B3B81}"/>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BB450818-F3F1-8C43-9299-66C9399248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Ensure that students understand that the PageRank algorithm is the underlying technology behind Google search. Ask students if they can give examples of any first movers that invented a disruptive technology, yet failed to last (examples might include the Altair personal computer, the Netscape Navigator Internet browser, etc.).  </a:t>
            </a:r>
          </a:p>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DAA1AA9C-6C20-A146-A9E3-35C3473BD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4CCFBD-0C47-6F42-87C6-A4FBB9EA8E45}"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98960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8A57E26-B431-564F-9355-C2EEA0FF1B02}"/>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AC5DD41A-AB85-2F4B-8B9F-6FEB8E0735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Do students agree with the classification of these types of organizational structure? Can they come up with examples for each type of organization?  </a:t>
            </a:r>
          </a:p>
        </p:txBody>
      </p:sp>
      <p:sp>
        <p:nvSpPr>
          <p:cNvPr id="52227" name="Slide Number Placeholder 3">
            <a:extLst>
              <a:ext uri="{FF2B5EF4-FFF2-40B4-BE49-F238E27FC236}">
                <a16:creationId xmlns:a16="http://schemas.microsoft.com/office/drawing/2014/main" id="{42192D5B-00A9-374E-8FD9-B2651BCF35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83C52A-97A5-3047-B175-A3237C6F2C14}"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3288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D3D3B52F-3528-A945-9F2F-DF8653571A26}"/>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201F0D95-9ED7-254F-BD15-5F6071276F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give some examples of each organizational feature listed above. For example, different organizations (prisons, businesses, colleges) have different types of goals (coercive, utilitarian, normative, respectively).  </a:t>
            </a:r>
          </a:p>
        </p:txBody>
      </p:sp>
      <p:sp>
        <p:nvSpPr>
          <p:cNvPr id="54275" name="Slide Number Placeholder 3">
            <a:extLst>
              <a:ext uri="{FF2B5EF4-FFF2-40B4-BE49-F238E27FC236}">
                <a16:creationId xmlns:a16="http://schemas.microsoft.com/office/drawing/2014/main" id="{C9C89082-CC3B-604A-B606-8EAE6E9E72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F7484A-B3C6-CA48-8EF0-93A1C8333248}"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700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DFEB903D-EE8E-3E42-AB8B-55F3483EFF1E}"/>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98EA0929-5C14-ED45-BC48-C7AF522C6C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IT figures to replace the function of more middle managers as time passes, as well as reduce the need for other forms of capital (buildings, machinery). Ensure that students understand what is meant by </a:t>
            </a:r>
            <a:r>
              <a:rPr lang="en-US" altLang="ja-JP">
                <a:ea typeface="ＭＳ Ｐゴシック" panose="020B0600070205080204" pitchFamily="34" charset="-128"/>
              </a:rPr>
              <a:t>“economics of information” and why outsourcing is a possibility due to IT.</a:t>
            </a:r>
            <a:endParaRPr lang="en-US" altLang="en-US">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2F274884-6807-B244-8E6A-D1A9E6366D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E5CD45-889B-214B-873C-7A1A3FAB2EEE}"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9319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48E0EFB-F7D5-E84A-B52A-E90A25FB6FCC}"/>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1CA35449-3474-2646-8412-8C82C0DEE2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Recall the business objectives that allow firms to achieve competitive advantage, discussed in Chapter 1: operational excellence, new products, services, and business models, customer and supplier intimacy, and improved decision making.</a:t>
            </a:r>
          </a:p>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D35F62C2-E7D2-3441-BF04-8C49BDCB3E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FBD297-98DA-A94A-90E2-18D041D92089}"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0141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8D460C1-F10D-FD46-8721-30D18E1382BF}"/>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CA45DD6A-1505-424B-819A-86CF109EBB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using the market can be expensive. If you depend on the market, rather than hiring employees, you will need to search for talent, research the quality of providers and workers, write contracts for work to be performed, monitor the work, and so forth. When participation in markets is expensive, firms would rather hire employees to accomplish their work. But the Internet makes it less expensive to use the marketplace. With the Internet, firms find it more cost effective to use the marketplace and contract for work in a market, rather than hire employees. Ask your students why the Internet can make participating in markets less expensive than before.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0E90AE59-29BE-1148-941E-AA23270C33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E363D3-25EF-C647-B847-2DBE329A3857}"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589216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5C23EB5-D3D0-354E-BEC4-C46D7A79EBFD}"/>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C0ECFD95-7F40-7B41-8962-47A4E284EC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By characterizing employees as independent agents requiring constant supervision, agency theory underscores a key reason that costs increase as firms grow in size and scope—the need to expend more effort managing their employees.</a:t>
            </a:r>
          </a:p>
        </p:txBody>
      </p:sp>
      <p:sp>
        <p:nvSpPr>
          <p:cNvPr id="60419" name="Slide Number Placeholder 3">
            <a:extLst>
              <a:ext uri="{FF2B5EF4-FFF2-40B4-BE49-F238E27FC236}">
                <a16:creationId xmlns:a16="http://schemas.microsoft.com/office/drawing/2014/main" id="{631263E5-2748-2647-A871-F92451F760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4598B7-28FF-0B47-A9FB-9FEEF75E9A94}"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0124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D58CF92-7985-C34B-A10E-D796A92D53CD}"/>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E7C9928A-8933-4A40-BD30-EF4021F063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explain what is meant by authority relying on knowledge and competence rather than formal positions. Why might this </a:t>
            </a:r>
            <a:r>
              <a:rPr lang="en-US" altLang="ja-JP">
                <a:ea typeface="ＭＳ Ｐゴシック" panose="020B0600070205080204" pitchFamily="34" charset="-128"/>
              </a:rPr>
              <a:t>“flatten” the organization? The idea here is that with sufficient IT, competent workers will be able to accomplish more on their own than they would under a more hierarchical arrangement.  </a:t>
            </a:r>
          </a:p>
          <a:p>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E7E253B7-D435-1942-9D0B-DC4C50717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47EA49-0CA7-434D-B23E-3C3846B31BD0}"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034711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1B9FB430-736F-B948-AAC1-F832863E4D31}"/>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7E9EA853-5B42-DC4D-AC6D-93F2915147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explain some of the benefits of the flattened organization as opposed to the more complicated hierarchy in the top of the diagram. Information travels through fewer levels to its intended recipients; there are fewer managers, so agency costs are smaller, and firms can act faster (less decision delay).  </a:t>
            </a:r>
          </a:p>
        </p:txBody>
      </p:sp>
      <p:sp>
        <p:nvSpPr>
          <p:cNvPr id="64515" name="Slide Number Placeholder 3">
            <a:extLst>
              <a:ext uri="{FF2B5EF4-FFF2-40B4-BE49-F238E27FC236}">
                <a16:creationId xmlns:a16="http://schemas.microsoft.com/office/drawing/2014/main" id="{F963F8BD-52DA-ED4C-B881-E14BBD1581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2B51A4-EE8A-2746-A797-4182964D7137}"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58670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3D88CC7C-021D-9846-AA53-522DEB08CB46}"/>
              </a:ext>
            </a:extLst>
          </p:cNvPr>
          <p:cNvSpPr>
            <a:spLocks noGrp="1" noRot="1" noChangeAspect="1" noTextEdit="1"/>
          </p:cNvSpPr>
          <p:nvPr>
            <p:ph type="sldImg"/>
          </p:nvPr>
        </p:nvSpPr>
        <p:spPr>
          <a:ln/>
        </p:spPr>
      </p:sp>
      <p:sp>
        <p:nvSpPr>
          <p:cNvPr id="66562" name="Notes Placeholder 2">
            <a:extLst>
              <a:ext uri="{FF2B5EF4-FFF2-40B4-BE49-F238E27FC236}">
                <a16:creationId xmlns:a16="http://schemas.microsoft.com/office/drawing/2014/main" id="{1D4711D2-287B-6C4D-A6FD-72B72EB490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what is meant by changes in culture and politics of the firm. For example, workers may resist changes that disrupt their routines. Also explain to students that as important as technical understanding of information systems may be for potential managers, it is equally important to understand the people and organizational structures and customs affected by information systems.</a:t>
            </a:r>
          </a:p>
        </p:txBody>
      </p:sp>
      <p:sp>
        <p:nvSpPr>
          <p:cNvPr id="66563" name="Slide Number Placeholder 3">
            <a:extLst>
              <a:ext uri="{FF2B5EF4-FFF2-40B4-BE49-F238E27FC236}">
                <a16:creationId xmlns:a16="http://schemas.microsoft.com/office/drawing/2014/main" id="{48399239-CEA4-C948-86B2-CBA5EC25BF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1ED8A2-5624-4D42-A9D8-DAAC14189805}"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629139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6081447-3DB2-6240-9B04-E28157E4F34C}"/>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EC419DB6-7E00-FA44-B8D5-61CBF9B0D1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diamond shape in the figure represents the mutual relationship between the concepts shown. You could emphasize that implementing a new system might be like changing the diamond into a square, thus requiring some degree of change on the part of all four participants in the relationship.</a:t>
            </a:r>
          </a:p>
        </p:txBody>
      </p:sp>
      <p:sp>
        <p:nvSpPr>
          <p:cNvPr id="68611" name="Slide Number Placeholder 3">
            <a:extLst>
              <a:ext uri="{FF2B5EF4-FFF2-40B4-BE49-F238E27FC236}">
                <a16:creationId xmlns:a16="http://schemas.microsoft.com/office/drawing/2014/main" id="{839A745E-A062-C242-A418-4F37AAC90D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B7B386-C268-3A4F-ADF8-7A5D4F991606}"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96481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D384D073-DAF4-A147-A403-91EF9A6ADBF3}"/>
              </a:ext>
            </a:extLst>
          </p:cNvPr>
          <p:cNvSpPr>
            <a:spLocks noGrp="1" noRot="1" noChangeAspect="1" noTextEdit="1"/>
          </p:cNvSpPr>
          <p:nvPr>
            <p:ph type="sldImg"/>
          </p:nvPr>
        </p:nvSpPr>
        <p:spPr>
          <a:ln/>
        </p:spPr>
      </p:sp>
      <p:sp>
        <p:nvSpPr>
          <p:cNvPr id="70658" name="Notes Placeholder 2">
            <a:extLst>
              <a:ext uri="{FF2B5EF4-FFF2-40B4-BE49-F238E27FC236}">
                <a16:creationId xmlns:a16="http://schemas.microsoft.com/office/drawing/2014/main" id="{56228C98-0896-0248-8BEA-A8F6064FC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Internet should also have a flattening effect on many organizations. Can students describe any businesses that have become more efficient and flat thanks to successful incorporation of the Internet in their operations? Some older students may remember the </a:t>
            </a:r>
            <a:r>
              <a:rPr lang="ja-JP" altLang="en-US">
                <a:ea typeface="ＭＳ Ｐゴシック" panose="020B0600070205080204" pitchFamily="34" charset="-128"/>
              </a:rPr>
              <a:t>“</a:t>
            </a:r>
            <a:r>
              <a:rPr lang="en-US" altLang="ja-JP">
                <a:ea typeface="ＭＳ Ｐゴシック" panose="020B0600070205080204" pitchFamily="34" charset="-128"/>
              </a:rPr>
              <a:t>bad old days</a:t>
            </a:r>
            <a:r>
              <a:rPr lang="ja-JP" altLang="en-US">
                <a:ea typeface="ＭＳ Ｐゴシック" panose="020B0600070205080204" pitchFamily="34" charset="-128"/>
              </a:rPr>
              <a:t>”</a:t>
            </a:r>
            <a:r>
              <a:rPr lang="en-US" altLang="ja-JP">
                <a:ea typeface="ＭＳ Ｐゴシック" panose="020B0600070205080204" pitchFamily="34" charset="-128"/>
              </a:rPr>
              <a:t> when seven or more levels of management needed to decide even simple issues in a typical firm.  </a:t>
            </a:r>
            <a:endParaRPr lang="en-US" altLang="en-US">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98272580-46AC-5240-9BC6-94A7F30060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0E7637-52BE-A140-AD8D-BC93E2B2F3E9}"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014171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D75B51D5-1056-E84F-A5B6-A7AC1ED7E639}"/>
              </a:ext>
            </a:extLst>
          </p:cNvPr>
          <p:cNvSpPr>
            <a:spLocks noGrp="1" noRot="1" noChangeAspect="1" noTextEdit="1"/>
          </p:cNvSpPr>
          <p:nvPr>
            <p:ph type="sldImg"/>
          </p:nvPr>
        </p:nvSpPr>
        <p:spPr>
          <a:ln/>
        </p:spPr>
      </p:sp>
      <p:sp>
        <p:nvSpPr>
          <p:cNvPr id="72706" name="Notes Placeholder 2">
            <a:extLst>
              <a:ext uri="{FF2B5EF4-FFF2-40B4-BE49-F238E27FC236}">
                <a16:creationId xmlns:a16="http://schemas.microsoft.com/office/drawing/2014/main" id="{8212B7DA-6562-284E-A684-8BF1AF60BA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consider the results of an information system implemented without properly considering each of the above factors. For example, an information system designed without an understanding of the company</a:t>
            </a:r>
            <a:r>
              <a:rPr lang="ja-JP" altLang="en-US">
                <a:ea typeface="ＭＳ Ｐゴシック" panose="020B0600070205080204" pitchFamily="34" charset="-128"/>
              </a:rPr>
              <a:t>’</a:t>
            </a:r>
            <a:r>
              <a:rPr lang="en-US" altLang="ja-JP">
                <a:ea typeface="ＭＳ Ｐゴシック" panose="020B0600070205080204" pitchFamily="34" charset="-128"/>
              </a:rPr>
              <a:t>s culture and politics is likely to be unpopular, perhaps forcing employees to drastically deviate from their previous routines.  </a:t>
            </a:r>
          </a:p>
          <a:p>
            <a:endParaRPr lang="en-US" altLang="en-US">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1AAE95A4-D412-B642-8585-64ABDA1B06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A69C31-EF67-3042-8702-7122E1397864}"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23816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29CC973-21C8-A04C-9AA7-F635F5B90CD1}"/>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E1D5C14A-04C0-174C-9D1C-F53B8C51E0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In 2013 Sears continues to have a difficult time breaking even, let alone making a profit. Ask if any of your students shop at Sears? Did they ever? What is the reputation of the firm?  </a:t>
            </a:r>
          </a:p>
        </p:txBody>
      </p:sp>
      <p:sp>
        <p:nvSpPr>
          <p:cNvPr id="23555" name="Slide Number Placeholder 3">
            <a:extLst>
              <a:ext uri="{FF2B5EF4-FFF2-40B4-BE49-F238E27FC236}">
                <a16:creationId xmlns:a16="http://schemas.microsoft.com/office/drawing/2014/main" id="{942FA0E0-8CD8-BD44-ADDF-152F649444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4EAC95-15DA-824E-8A00-670263BCC688}"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69652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A32E067-83E4-2B4D-98B1-69B08D5D6C20}"/>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5FD210BB-425C-954E-847E-1CD230296A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concept was briefly discussed in Chapter 1. Figure 1-2 and 1-3 as well as the figure on the next slide, 3-1, display this interdependent relationship graphically.</a:t>
            </a:r>
          </a:p>
          <a:p>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E06F584-FE96-6548-807F-12DCAF4FFF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668CF6-FB50-4E4A-9609-B1573E906F9B}"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0400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DF9F3E24-253B-BA46-B66D-B4F3D5F32BFE}"/>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724CBA9D-FCF2-C44C-BADE-C3D0D65B0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explain how each factor might affect the relationship between organizations and information technology. Emphasize to students that the relationship between these two and its effects on the future of a business are difficult to predict. For example, very few people could have predicted the prominence of e-mail and instant messaging in business communication 15 years ago.</a:t>
            </a:r>
          </a:p>
        </p:txBody>
      </p:sp>
      <p:sp>
        <p:nvSpPr>
          <p:cNvPr id="27651" name="Slide Number Placeholder 3">
            <a:extLst>
              <a:ext uri="{FF2B5EF4-FFF2-40B4-BE49-F238E27FC236}">
                <a16:creationId xmlns:a16="http://schemas.microsoft.com/office/drawing/2014/main" id="{C357BE4F-18FD-854F-91B0-3EB9551AA3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FA2EAF-45D0-B145-B8B4-AEFF6F20E7F8}"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81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4CE9DA1-0AA6-684A-966C-6A62883E07CE}"/>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A21C92CC-3629-E047-B0A2-9997A3B52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Which of the two definitions do students find more accurate and why? It is important to consider both definitions rather than exclusively use one at the expense of the other. The two definitions are complementary.  </a:t>
            </a:r>
          </a:p>
          <a:p>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9A9E22A0-4ED3-6B4A-A169-D1D9AF04BD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EE8D34-D2B2-BD43-9FF2-562AB945CBA8}"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17688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1F0B1A8A-333C-A04C-B2B6-AEB90172D100}"/>
              </a:ext>
            </a:extLst>
          </p:cNvPr>
          <p:cNvSpPr>
            <a:spLocks noGrp="1" noRot="1" noChangeAspect="1" noTextEdit="1"/>
          </p:cNvSpPr>
          <p:nvPr>
            <p:ph type="sldImg"/>
          </p:nvPr>
        </p:nvSpPr>
        <p:spPr>
          <a:ln/>
        </p:spPr>
      </p:sp>
      <p:sp>
        <p:nvSpPr>
          <p:cNvPr id="31746" name="Notes Placeholder 2">
            <a:extLst>
              <a:ext uri="{FF2B5EF4-FFF2-40B4-BE49-F238E27FC236}">
                <a16:creationId xmlns:a16="http://schemas.microsoft.com/office/drawing/2014/main" id="{09190553-AD7D-DA42-B3FB-83B31101EA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what are the inputs from the environment? What do organizations output (goods and services). In this view, the organization or business firm is rather easily changed, and malleable. The organization is a collection of parts, like a machine, that can be rearranged as needed. There are no humans in this model, or if there are, they are assumed to be relatively simple.</a:t>
            </a:r>
          </a:p>
        </p:txBody>
      </p:sp>
      <p:sp>
        <p:nvSpPr>
          <p:cNvPr id="31747" name="Slide Number Placeholder 3">
            <a:extLst>
              <a:ext uri="{FF2B5EF4-FFF2-40B4-BE49-F238E27FC236}">
                <a16:creationId xmlns:a16="http://schemas.microsoft.com/office/drawing/2014/main" id="{AC3DB9DA-3C65-714A-81A2-EB6408617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0F4250-76AA-BA4C-BF81-F88B3064360B}"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12657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3495FF0-D149-8F42-8DBE-ADA875CE7F69}"/>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C2DF3146-BDAD-0A4E-8A22-DBA9E9D5E7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In this view, the business firm is a little more difficult to change rapidly or on command because it is a very complex machine populated with human beings. Firms operate with an existing hierarchy, job definitions, business rules, legal contracts, procedures, and processes. Efficient organizations become very good at these elements of business. Changing these elements takes more time.  </a:t>
            </a:r>
          </a:p>
        </p:txBody>
      </p:sp>
      <p:sp>
        <p:nvSpPr>
          <p:cNvPr id="33795" name="Slide Number Placeholder 3">
            <a:extLst>
              <a:ext uri="{FF2B5EF4-FFF2-40B4-BE49-F238E27FC236}">
                <a16:creationId xmlns:a16="http://schemas.microsoft.com/office/drawing/2014/main" id="{B1257052-9525-1646-BB89-B2F0DCF8F3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D8EE68-13EB-5342-8BE7-D81B4A9CC0C4}"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64259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9155FBE-0EA9-E94F-96E3-7821008E1678}"/>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003A684F-E852-734C-9DBE-99F3CC6260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ask students to envision what would happen to an organization that did not use a hierarchical structure (would anything get done?), did not adhere to the principle of efficiency (would they provide any good or service worth using at an affordable price?), and so on.  </a:t>
            </a:r>
          </a:p>
          <a:p>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6FDAD2BF-8D4B-C041-A262-430B66DD1B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C85990-0339-5242-8EBD-49F68440DD24}"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6448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D96BACD5-F481-2B47-81D8-3FC26746C5B1}"/>
              </a:ext>
            </a:extLst>
          </p:cNvPr>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dirty="0">
              <a:ea typeface="+mn-ea"/>
            </a:endParaRPr>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5"/>
          </p:nvPr>
        </p:nvSpPr>
        <p:spPr>
          <a:xfrm>
            <a:off x="1485900" y="990600"/>
            <a:ext cx="61722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29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a:t>Click to edit Master text styles</a:t>
            </a:r>
          </a:p>
        </p:txBody>
      </p:sp>
      <p:sp>
        <p:nvSpPr>
          <p:cNvPr id="16" name="Text Placeholder 10"/>
          <p:cNvSpPr>
            <a:spLocks noGrp="1"/>
          </p:cNvSpPr>
          <p:nvPr>
            <p:ph type="body" sz="quarter" idx="21"/>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217910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a:t>Click to edit Master text styles</a:t>
            </a:r>
          </a:p>
        </p:txBody>
      </p:sp>
      <p:sp>
        <p:nvSpPr>
          <p:cNvPr id="14" name="Text Placeholder 10"/>
          <p:cNvSpPr>
            <a:spLocks noGrp="1"/>
          </p:cNvSpPr>
          <p:nvPr>
            <p:ph type="body" sz="quarter" idx="18"/>
          </p:nvPr>
        </p:nvSpPr>
        <p:spPr>
          <a:xfrm>
            <a:off x="533400" y="5486400"/>
            <a:ext cx="10668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a:t>Click to edit Master text styles</a:t>
            </a:r>
          </a:p>
        </p:txBody>
      </p:sp>
      <p:sp>
        <p:nvSpPr>
          <p:cNvPr id="16" name="Text Placeholder 10"/>
          <p:cNvSpPr>
            <a:spLocks noGrp="1"/>
          </p:cNvSpPr>
          <p:nvPr>
            <p:ph type="body" sz="quarter" idx="19"/>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059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a:t>Click to edit Master text styles</a:t>
            </a:r>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a:t>www.esaunggul.ac.id</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esaunggul.ac.id/"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5"/>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06" y="2179887"/>
            <a:ext cx="6145657" cy="648072"/>
          </a:xfrm>
        </p:spPr>
        <p:txBody>
          <a:bodyPr/>
          <a:lstStyle/>
          <a:p>
            <a:pPr algn="l"/>
            <a:r>
              <a:rPr lang="en-US" sz="2800" dirty="0">
                <a:latin typeface="Arial" panose="020B0604020202020204" pitchFamily="34" charset="0"/>
                <a:cs typeface="Arial" panose="020B0604020202020204" pitchFamily="34" charset="0"/>
              </a:rPr>
              <a:t>Dr. Fransiskus Adikara, </a:t>
            </a:r>
            <a:r>
              <a:rPr lang="en-US" sz="2800" dirty="0" err="1">
                <a:latin typeface="Arial" panose="020B0604020202020204" pitchFamily="34" charset="0"/>
                <a:cs typeface="Arial" panose="020B0604020202020204" pitchFamily="34" charset="0"/>
              </a:rPr>
              <a:t>S.Kom</a:t>
            </a:r>
            <a:r>
              <a:rPr lang="en-US" sz="2800" dirty="0">
                <a:latin typeface="Arial" panose="020B0604020202020204" pitchFamily="34" charset="0"/>
                <a:cs typeface="Arial" panose="020B0604020202020204" pitchFamily="34" charset="0"/>
              </a:rPr>
              <a:t>, MMSI</a:t>
            </a:r>
          </a:p>
        </p:txBody>
      </p:sp>
      <p:sp>
        <p:nvSpPr>
          <p:cNvPr id="3" name="Subtitle 2"/>
          <p:cNvSpPr>
            <a:spLocks noGrp="1"/>
          </p:cNvSpPr>
          <p:nvPr>
            <p:ph type="subTitle" idx="1"/>
          </p:nvPr>
        </p:nvSpPr>
        <p:spPr>
          <a:xfrm>
            <a:off x="2987824" y="3573016"/>
            <a:ext cx="5688632" cy="432048"/>
          </a:xfrm>
        </p:spPr>
        <p:txBody>
          <a:bodyPr/>
          <a:lstStyle/>
          <a:p>
            <a:r>
              <a:rPr lang="en-US" sz="2400" dirty="0" err="1">
                <a:latin typeface="Arial" panose="020B0604020202020204" pitchFamily="34" charset="0"/>
                <a:cs typeface="Arial" panose="020B0604020202020204" pitchFamily="34" charset="0"/>
              </a:rPr>
              <a:t>Sesi</a:t>
            </a:r>
            <a:r>
              <a:rPr lang="en-US" sz="2400" dirty="0">
                <a:latin typeface="Arial" panose="020B0604020202020204" pitchFamily="34" charset="0"/>
                <a:cs typeface="Arial" panose="020B0604020202020204" pitchFamily="34" charset="0"/>
              </a:rPr>
              <a:t> 04</a:t>
            </a:r>
          </a:p>
        </p:txBody>
      </p:sp>
      <p:sp>
        <p:nvSpPr>
          <p:cNvPr id="4" name="Text Placeholder 3"/>
          <p:cNvSpPr>
            <a:spLocks noGrp="1"/>
          </p:cNvSpPr>
          <p:nvPr>
            <p:ph type="body" sz="quarter" idx="10"/>
          </p:nvPr>
        </p:nvSpPr>
        <p:spPr>
          <a:xfrm>
            <a:off x="2597341" y="980728"/>
            <a:ext cx="6151123" cy="1080120"/>
          </a:xfrm>
        </p:spPr>
        <p:txBody>
          <a:bodyPr/>
          <a:lstStyle/>
          <a:p>
            <a:pPr algn="l"/>
            <a:r>
              <a:rPr lang="en-US" sz="3200" dirty="0">
                <a:latin typeface="Arial" panose="020B0604020202020204" pitchFamily="34" charset="0"/>
                <a:cs typeface="Arial" panose="020B0604020202020204" pitchFamily="34" charset="0"/>
              </a:rPr>
              <a:t>IT Resource Management</a:t>
            </a:r>
          </a:p>
        </p:txBody>
      </p:sp>
      <p:sp>
        <p:nvSpPr>
          <p:cNvPr id="5" name="Text Placeholder 4"/>
          <p:cNvSpPr>
            <a:spLocks noGrp="1"/>
          </p:cNvSpPr>
          <p:nvPr>
            <p:ph type="body" sz="quarter" idx="11"/>
          </p:nvPr>
        </p:nvSpPr>
        <p:spPr>
          <a:xfrm>
            <a:off x="2987824" y="4149080"/>
            <a:ext cx="5616624" cy="1367507"/>
          </a:xfrm>
        </p:spPr>
        <p:txBody>
          <a:bodyPr/>
          <a:lstStyle/>
          <a:p>
            <a:r>
              <a:rPr lang="en-US" sz="3200" dirty="0">
                <a:latin typeface="Arial" panose="020B0604020202020204" pitchFamily="34" charset="0"/>
                <a:cs typeface="Arial" panose="020B0604020202020204" pitchFamily="34" charset="0"/>
              </a:rPr>
              <a:t>Information </a:t>
            </a:r>
            <a:r>
              <a:rPr lang="en-US" sz="3200">
                <a:latin typeface="Arial" panose="020B0604020202020204" pitchFamily="34" charset="0"/>
                <a:cs typeface="Arial" panose="020B0604020202020204" pitchFamily="34" charset="0"/>
              </a:rPr>
              <a:t>Management  System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0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16F27-7D99-274A-BEA8-65293C50B547}"/>
              </a:ext>
            </a:extLst>
          </p:cNvPr>
          <p:cNvSpPr>
            <a:spLocks noGrp="1"/>
          </p:cNvSpPr>
          <p:nvPr>
            <p:ph idx="1"/>
          </p:nvPr>
        </p:nvSpPr>
        <p:spPr/>
        <p:txBody>
          <a:bodyPr/>
          <a:lstStyle/>
          <a:p>
            <a:pPr eaLnBrk="1" hangingPunct="1">
              <a:spcAft>
                <a:spcPct val="20000"/>
              </a:spcAft>
              <a:defRPr/>
            </a:pPr>
            <a:r>
              <a:rPr lang="en-US" dirty="0">
                <a:ea typeface="Times New Roman" charset="0"/>
                <a:cs typeface="Times New Roman" charset="0"/>
              </a:rPr>
              <a:t>Features of organizations</a:t>
            </a:r>
          </a:p>
          <a:p>
            <a:pPr marL="971550" lvl="2" eaLnBrk="1" hangingPunct="1">
              <a:lnSpc>
                <a:spcPct val="110000"/>
              </a:lnSpc>
              <a:spcAft>
                <a:spcPct val="20000"/>
              </a:spcAft>
              <a:defRPr/>
            </a:pPr>
            <a:r>
              <a:rPr lang="en-US" sz="2800" dirty="0">
                <a:ea typeface="Times New Roman" charset="0"/>
                <a:cs typeface="Times New Roman" charset="0"/>
              </a:rPr>
              <a:t>Use of hierarchical structure</a:t>
            </a:r>
          </a:p>
          <a:p>
            <a:pPr marL="971550" lvl="2" eaLnBrk="1" hangingPunct="1">
              <a:lnSpc>
                <a:spcPct val="110000"/>
              </a:lnSpc>
              <a:spcAft>
                <a:spcPct val="20000"/>
              </a:spcAft>
              <a:defRPr/>
            </a:pPr>
            <a:r>
              <a:rPr lang="en-US" sz="2800" dirty="0">
                <a:ea typeface="Times New Roman" charset="0"/>
                <a:cs typeface="Times New Roman" charset="0"/>
              </a:rPr>
              <a:t>Accountability, authority in system of impartial decision making</a:t>
            </a:r>
          </a:p>
          <a:p>
            <a:pPr marL="971550" lvl="2" eaLnBrk="1" hangingPunct="1">
              <a:lnSpc>
                <a:spcPct val="110000"/>
              </a:lnSpc>
              <a:spcAft>
                <a:spcPct val="20000"/>
              </a:spcAft>
              <a:defRPr/>
            </a:pPr>
            <a:r>
              <a:rPr lang="en-US" sz="2800" dirty="0">
                <a:ea typeface="Times New Roman" charset="0"/>
                <a:cs typeface="Times New Roman" charset="0"/>
              </a:rPr>
              <a:t>Adherence to principle of efficiency</a:t>
            </a:r>
          </a:p>
          <a:p>
            <a:pPr marL="971550" lvl="2" eaLnBrk="1" hangingPunct="1">
              <a:lnSpc>
                <a:spcPct val="110000"/>
              </a:lnSpc>
              <a:spcAft>
                <a:spcPct val="20000"/>
              </a:spcAft>
              <a:defRPr/>
            </a:pPr>
            <a:r>
              <a:rPr lang="en-US" sz="2800" dirty="0">
                <a:ea typeface="Times New Roman" charset="0"/>
                <a:cs typeface="Times New Roman" charset="0"/>
              </a:rPr>
              <a:t>Routines and business processes </a:t>
            </a:r>
          </a:p>
          <a:p>
            <a:pPr marL="971550" lvl="2" eaLnBrk="1" hangingPunct="1">
              <a:lnSpc>
                <a:spcPct val="110000"/>
              </a:lnSpc>
              <a:spcAft>
                <a:spcPct val="20000"/>
              </a:spcAft>
              <a:defRPr/>
            </a:pPr>
            <a:r>
              <a:rPr lang="en-US" sz="2800" dirty="0">
                <a:ea typeface="Times New Roman" charset="0"/>
                <a:cs typeface="Times New Roman" charset="0"/>
              </a:rPr>
              <a:t>Organizational politics,  culture, environments, and structures</a:t>
            </a:r>
          </a:p>
        </p:txBody>
      </p:sp>
      <p:sp>
        <p:nvSpPr>
          <p:cNvPr id="34818" name="Text Placeholder 2">
            <a:extLst>
              <a:ext uri="{FF2B5EF4-FFF2-40B4-BE49-F238E27FC236}">
                <a16:creationId xmlns:a16="http://schemas.microsoft.com/office/drawing/2014/main" id="{3A3684A8-C425-D546-A349-FE1846A3E7CB}"/>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249630241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4AB9C-D52C-3345-A514-B15380B90CB1}"/>
              </a:ext>
            </a:extLst>
          </p:cNvPr>
          <p:cNvSpPr>
            <a:spLocks noGrp="1"/>
          </p:cNvSpPr>
          <p:nvPr>
            <p:ph idx="1"/>
          </p:nvPr>
        </p:nvSpPr>
        <p:spPr/>
        <p:txBody>
          <a:bodyPr/>
          <a:lstStyle/>
          <a:p>
            <a:pPr eaLnBrk="1" hangingPunct="1">
              <a:spcAft>
                <a:spcPct val="20000"/>
              </a:spcAft>
              <a:defRPr/>
            </a:pPr>
            <a:r>
              <a:rPr lang="en-US" dirty="0">
                <a:ea typeface="Times New Roman" charset="0"/>
                <a:cs typeface="Times New Roman" charset="0"/>
              </a:rPr>
              <a:t>Routines and business processes</a:t>
            </a:r>
          </a:p>
          <a:p>
            <a:pPr lvl="1" eaLnBrk="1" hangingPunct="1">
              <a:spcAft>
                <a:spcPct val="20000"/>
              </a:spcAft>
              <a:buFontTx/>
              <a:buChar char="•"/>
              <a:defRPr/>
            </a:pPr>
            <a:r>
              <a:rPr lang="en-US" sz="3200" dirty="0">
                <a:ea typeface="Times New Roman" charset="0"/>
                <a:cs typeface="Times New Roman" charset="0"/>
              </a:rPr>
              <a:t>Routines (standard operating procedures)</a:t>
            </a:r>
          </a:p>
          <a:p>
            <a:pPr marL="1085850" lvl="2" eaLnBrk="1" hangingPunct="1">
              <a:spcAft>
                <a:spcPct val="20000"/>
              </a:spcAft>
              <a:defRPr/>
            </a:pPr>
            <a:r>
              <a:rPr lang="en-US" sz="3200" dirty="0">
                <a:ea typeface="Times New Roman" charset="0"/>
                <a:cs typeface="Times New Roman" charset="0"/>
              </a:rPr>
              <a:t>Precise rules, procedures, and practices developed to cope with virtually all expected situations</a:t>
            </a:r>
          </a:p>
          <a:p>
            <a:pPr lvl="1" eaLnBrk="1" hangingPunct="1">
              <a:spcAft>
                <a:spcPct val="20000"/>
              </a:spcAft>
              <a:buFontTx/>
              <a:buChar char="•"/>
              <a:defRPr/>
            </a:pPr>
            <a:r>
              <a:rPr lang="en-US" sz="3200" dirty="0">
                <a:ea typeface="Times New Roman" charset="0"/>
                <a:cs typeface="Times New Roman" charset="0"/>
              </a:rPr>
              <a:t>Business processes: Collections of routines</a:t>
            </a:r>
          </a:p>
          <a:p>
            <a:pPr lvl="1" eaLnBrk="1" hangingPunct="1">
              <a:spcAft>
                <a:spcPct val="20000"/>
              </a:spcAft>
              <a:buFontTx/>
              <a:buChar char="•"/>
              <a:defRPr/>
            </a:pPr>
            <a:r>
              <a:rPr lang="en-US" sz="3200" dirty="0">
                <a:ea typeface="Times New Roman" charset="0"/>
                <a:cs typeface="Times New Roman" charset="0"/>
              </a:rPr>
              <a:t>Business firm: Collection of business processes</a:t>
            </a:r>
            <a:endParaRPr lang="en-US" sz="3600" dirty="0">
              <a:ea typeface="MS PGothic" panose="020B0600070205080204" pitchFamily="34" charset="-128"/>
            </a:endParaRPr>
          </a:p>
        </p:txBody>
      </p:sp>
      <p:sp>
        <p:nvSpPr>
          <p:cNvPr id="36866" name="Text Placeholder 2">
            <a:extLst>
              <a:ext uri="{FF2B5EF4-FFF2-40B4-BE49-F238E27FC236}">
                <a16:creationId xmlns:a16="http://schemas.microsoft.com/office/drawing/2014/main" id="{0D1CF757-D14D-2A4B-B0EA-5A76AB61C3A7}"/>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217800570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1">
            <a:extLst>
              <a:ext uri="{FF2B5EF4-FFF2-40B4-BE49-F238E27FC236}">
                <a16:creationId xmlns:a16="http://schemas.microsoft.com/office/drawing/2014/main" id="{6CA1812D-8CB7-5A46-9730-7D52473F9079}"/>
              </a:ext>
            </a:extLst>
          </p:cNvPr>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All organizations are composed of individual routines and behaviors, a collection of which make up a business process. A collection of business processes make up the business firm. New information system applications require that individual routines and business processes change to achieve high levels of organizational performance.</a:t>
            </a:r>
          </a:p>
        </p:txBody>
      </p:sp>
      <p:sp>
        <p:nvSpPr>
          <p:cNvPr id="38914" name="Text Placeholder 3">
            <a:extLst>
              <a:ext uri="{FF2B5EF4-FFF2-40B4-BE49-F238E27FC236}">
                <a16:creationId xmlns:a16="http://schemas.microsoft.com/office/drawing/2014/main" id="{AFAA0B34-0AC8-4944-B8EE-7E64D29B5C21}"/>
              </a:ext>
            </a:extLst>
          </p:cNvPr>
          <p:cNvSpPr>
            <a:spLocks noGrp="1"/>
          </p:cNvSpPr>
          <p:nvPr>
            <p:ph type="body" sz="quarter" idx="18"/>
          </p:nvPr>
        </p:nvSpPr>
        <p:spPr bwMode="auto">
          <a:xfrm>
            <a:off x="457200" y="42672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3-4</a:t>
            </a:r>
          </a:p>
          <a:p>
            <a:pPr eaLnBrk="1" hangingPunct="1">
              <a:spcBef>
                <a:spcPct val="0"/>
              </a:spcBef>
              <a:buFontTx/>
              <a:buNone/>
            </a:pPr>
            <a:endParaRPr lang="en-US" altLang="en-US"/>
          </a:p>
        </p:txBody>
      </p:sp>
      <p:sp>
        <p:nvSpPr>
          <p:cNvPr id="20485" name="Text Placeholder 4">
            <a:extLst>
              <a:ext uri="{FF2B5EF4-FFF2-40B4-BE49-F238E27FC236}">
                <a16:creationId xmlns:a16="http://schemas.microsoft.com/office/drawing/2014/main" id="{52F83188-87E7-074E-9F19-9C1724DB3B17}"/>
              </a:ext>
            </a:extLst>
          </p:cNvPr>
          <p:cNvSpPr>
            <a:spLocks noGrp="1"/>
          </p:cNvSpPr>
          <p:nvPr>
            <p:ph type="body" sz="quarter" idx="21"/>
          </p:nvPr>
        </p:nvSpPr>
        <p:spPr/>
        <p:txBody>
          <a:bodyPr>
            <a:normAutofit lnSpcReduction="10000"/>
          </a:bodyPr>
          <a:lstStyle/>
          <a:p>
            <a:pPr eaLnBrk="1" hangingPunct="1">
              <a:defRPr/>
            </a:pPr>
            <a:r>
              <a:rPr lang="en-US" dirty="0">
                <a:ea typeface="MS PGothic" panose="020B0600070205080204" pitchFamily="34" charset="-128"/>
              </a:rPr>
              <a:t>ROUTINES, BUSINESS PROCESSES, AND FIRMS</a:t>
            </a:r>
          </a:p>
          <a:p>
            <a:pPr eaLnBrk="1" hangingPunct="1">
              <a:defRPr/>
            </a:pPr>
            <a:endParaRPr lang="en-US" dirty="0">
              <a:ea typeface="MS PGothic" panose="020B0600070205080204" pitchFamily="34" charset="-128"/>
            </a:endParaRPr>
          </a:p>
        </p:txBody>
      </p:sp>
      <p:pic>
        <p:nvPicPr>
          <p:cNvPr id="38916" name="Picture Placeholder 10" descr="Fig-3-01.tif">
            <a:extLst>
              <a:ext uri="{FF2B5EF4-FFF2-40B4-BE49-F238E27FC236}">
                <a16:creationId xmlns:a16="http://schemas.microsoft.com/office/drawing/2014/main" id="{AB644C4F-8E42-0847-B85A-CDD407D4792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4218" b="-75"/>
          <a:stretch>
            <a:fillRect/>
          </a:stretch>
        </p:blipFill>
        <p:spPr bwMode="auto">
          <a:xfrm>
            <a:off x="3200400" y="1577975"/>
            <a:ext cx="5410200" cy="4899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63785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E340F-5925-CE4B-9153-33C256CB268F}"/>
              </a:ext>
            </a:extLst>
          </p:cNvPr>
          <p:cNvSpPr>
            <a:spLocks noGrp="1"/>
          </p:cNvSpPr>
          <p:nvPr>
            <p:ph idx="1"/>
          </p:nvPr>
        </p:nvSpPr>
        <p:spPr/>
        <p:txBody>
          <a:bodyPr/>
          <a:lstStyle/>
          <a:p>
            <a:pPr eaLnBrk="1" hangingPunct="1">
              <a:spcBef>
                <a:spcPct val="20000"/>
              </a:spcBef>
              <a:spcAft>
                <a:spcPct val="20000"/>
              </a:spcAft>
              <a:defRPr/>
            </a:pPr>
            <a:r>
              <a:rPr lang="en-US" sz="4000" dirty="0">
                <a:ea typeface="Times New Roman" charset="0"/>
                <a:cs typeface="Times New Roman" charset="0"/>
              </a:rPr>
              <a:t>Organizational politics</a:t>
            </a:r>
          </a:p>
          <a:p>
            <a:pPr lvl="1" eaLnBrk="1" hangingPunct="1">
              <a:spcBef>
                <a:spcPct val="20000"/>
              </a:spcBef>
              <a:spcAft>
                <a:spcPct val="20000"/>
              </a:spcAft>
              <a:buFontTx/>
              <a:buChar char="•"/>
              <a:defRPr/>
            </a:pPr>
            <a:r>
              <a:rPr lang="en-US" sz="3600" dirty="0">
                <a:solidFill>
                  <a:srgbClr val="000000"/>
                </a:solidFill>
                <a:ea typeface="MS PGothic" panose="020B0600070205080204" pitchFamily="34" charset="-128"/>
              </a:rPr>
              <a:t>Divergent viewpoints lead to political struggle, competition, and conflict.</a:t>
            </a:r>
          </a:p>
          <a:p>
            <a:pPr lvl="1" eaLnBrk="1" hangingPunct="1">
              <a:spcBef>
                <a:spcPct val="20000"/>
              </a:spcBef>
              <a:spcAft>
                <a:spcPct val="20000"/>
              </a:spcAft>
              <a:buFontTx/>
              <a:buChar char="•"/>
              <a:defRPr/>
            </a:pPr>
            <a:r>
              <a:rPr lang="en-US" sz="3600" dirty="0">
                <a:solidFill>
                  <a:srgbClr val="000000"/>
                </a:solidFill>
                <a:ea typeface="MS PGothic" panose="020B0600070205080204" pitchFamily="34" charset="-128"/>
              </a:rPr>
              <a:t>Political resistance greatly hampers organizational change.</a:t>
            </a:r>
          </a:p>
        </p:txBody>
      </p:sp>
      <p:sp>
        <p:nvSpPr>
          <p:cNvPr id="40962" name="Text Placeholder 2">
            <a:extLst>
              <a:ext uri="{FF2B5EF4-FFF2-40B4-BE49-F238E27FC236}">
                <a16:creationId xmlns:a16="http://schemas.microsoft.com/office/drawing/2014/main" id="{73B32548-4D96-C048-9C83-5D723FEE85D5}"/>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194541856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7A6C7-2B21-1D4F-B557-A9231CD861D6}"/>
              </a:ext>
            </a:extLst>
          </p:cNvPr>
          <p:cNvSpPr>
            <a:spLocks noGrp="1"/>
          </p:cNvSpPr>
          <p:nvPr>
            <p:ph idx="1"/>
          </p:nvPr>
        </p:nvSpPr>
        <p:spPr/>
        <p:txBody>
          <a:bodyPr/>
          <a:lstStyle/>
          <a:p>
            <a:pPr eaLnBrk="1" hangingPunct="1">
              <a:spcBef>
                <a:spcPct val="20000"/>
              </a:spcBef>
              <a:spcAft>
                <a:spcPct val="20000"/>
              </a:spcAft>
              <a:defRPr/>
            </a:pPr>
            <a:r>
              <a:rPr lang="en-US" sz="3600" dirty="0">
                <a:ea typeface="Times New Roman" charset="0"/>
                <a:cs typeface="Times New Roman" charset="0"/>
              </a:rPr>
              <a:t>Organizational culture:</a:t>
            </a:r>
          </a:p>
          <a:p>
            <a:pPr lvl="1" eaLnBrk="1" hangingPunct="1">
              <a:spcBef>
                <a:spcPct val="20000"/>
              </a:spcBef>
              <a:spcAft>
                <a:spcPct val="20000"/>
              </a:spcAft>
              <a:buFontTx/>
              <a:buChar char="•"/>
              <a:defRPr/>
            </a:pPr>
            <a:r>
              <a:rPr lang="en-US" sz="3200" dirty="0">
                <a:ea typeface="Times New Roman" charset="0"/>
                <a:cs typeface="Times New Roman" charset="0"/>
              </a:rPr>
              <a:t>Encompasses set of assumptions that define goal and product</a:t>
            </a:r>
          </a:p>
          <a:p>
            <a:pPr marL="1085850" lvl="2" eaLnBrk="1" hangingPunct="1">
              <a:spcBef>
                <a:spcPct val="20000"/>
              </a:spcBef>
              <a:spcAft>
                <a:spcPct val="20000"/>
              </a:spcAft>
              <a:defRPr/>
            </a:pPr>
            <a:r>
              <a:rPr lang="en-US" sz="2800" dirty="0">
                <a:solidFill>
                  <a:srgbClr val="000000"/>
                </a:solidFill>
                <a:ea typeface="MS PGothic" panose="020B0600070205080204" pitchFamily="34" charset="-128"/>
              </a:rPr>
              <a:t>What products the organization should produce</a:t>
            </a:r>
          </a:p>
          <a:p>
            <a:pPr marL="1085850" lvl="2" eaLnBrk="1" hangingPunct="1">
              <a:spcBef>
                <a:spcPct val="20000"/>
              </a:spcBef>
              <a:spcAft>
                <a:spcPct val="20000"/>
              </a:spcAft>
              <a:defRPr/>
            </a:pPr>
            <a:r>
              <a:rPr lang="en-US" sz="2800" dirty="0">
                <a:solidFill>
                  <a:srgbClr val="000000"/>
                </a:solidFill>
                <a:ea typeface="MS PGothic" panose="020B0600070205080204" pitchFamily="34" charset="-128"/>
              </a:rPr>
              <a:t>How and where it should be produced</a:t>
            </a:r>
          </a:p>
          <a:p>
            <a:pPr marL="1085850" lvl="2" eaLnBrk="1" hangingPunct="1">
              <a:spcBef>
                <a:spcPct val="20000"/>
              </a:spcBef>
              <a:spcAft>
                <a:spcPct val="20000"/>
              </a:spcAft>
              <a:defRPr/>
            </a:pPr>
            <a:r>
              <a:rPr lang="en-US" sz="2800" dirty="0">
                <a:solidFill>
                  <a:srgbClr val="000000"/>
                </a:solidFill>
                <a:ea typeface="MS PGothic" panose="020B0600070205080204" pitchFamily="34" charset="-128"/>
              </a:rPr>
              <a:t>For whom the products should be produced</a:t>
            </a:r>
          </a:p>
          <a:p>
            <a:pPr lvl="1" eaLnBrk="1" hangingPunct="1">
              <a:spcBef>
                <a:spcPct val="20000"/>
              </a:spcBef>
              <a:spcAft>
                <a:spcPct val="20000"/>
              </a:spcAft>
              <a:buFontTx/>
              <a:buChar char="•"/>
              <a:defRPr/>
            </a:pPr>
            <a:r>
              <a:rPr lang="en-US" sz="3200" dirty="0">
                <a:solidFill>
                  <a:srgbClr val="000000"/>
                </a:solidFill>
                <a:ea typeface="MS PGothic" panose="020B0600070205080204" pitchFamily="34" charset="-128"/>
              </a:rPr>
              <a:t>May be powerful unifying force as well as restraint on change</a:t>
            </a:r>
            <a:endParaRPr lang="en-US" sz="3600" dirty="0">
              <a:ea typeface="MS PGothic" panose="020B0600070205080204" pitchFamily="34" charset="-128"/>
            </a:endParaRPr>
          </a:p>
        </p:txBody>
      </p:sp>
      <p:sp>
        <p:nvSpPr>
          <p:cNvPr id="43010" name="Text Placeholder 2">
            <a:extLst>
              <a:ext uri="{FF2B5EF4-FFF2-40B4-BE49-F238E27FC236}">
                <a16:creationId xmlns:a16="http://schemas.microsoft.com/office/drawing/2014/main" id="{8D8E66F3-1B3B-494D-9CC1-9F67C482DEF4}"/>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120484070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B6EAE-16A9-1D47-A1DD-291F48321E8B}"/>
              </a:ext>
            </a:extLst>
          </p:cNvPr>
          <p:cNvSpPr>
            <a:spLocks noGrp="1"/>
          </p:cNvSpPr>
          <p:nvPr>
            <p:ph idx="1"/>
          </p:nvPr>
        </p:nvSpPr>
        <p:spPr/>
        <p:txBody>
          <a:bodyPr>
            <a:normAutofit lnSpcReduction="10000"/>
          </a:bodyPr>
          <a:lstStyle/>
          <a:p>
            <a:pPr eaLnBrk="1" hangingPunct="1">
              <a:spcBef>
                <a:spcPct val="20000"/>
              </a:spcBef>
              <a:spcAft>
                <a:spcPct val="20000"/>
              </a:spcAft>
              <a:defRPr/>
            </a:pPr>
            <a:r>
              <a:rPr lang="en-US" dirty="0">
                <a:ea typeface="Times New Roman" charset="0"/>
                <a:cs typeface="Times New Roman" charset="0"/>
              </a:rPr>
              <a:t>Organizational environments:</a:t>
            </a:r>
          </a:p>
          <a:p>
            <a:pPr lvl="1" eaLnBrk="1" hangingPunct="1">
              <a:spcBef>
                <a:spcPct val="20000"/>
              </a:spcBef>
              <a:spcAft>
                <a:spcPct val="20000"/>
              </a:spcAft>
              <a:buFontTx/>
              <a:buChar char="•"/>
              <a:defRPr/>
            </a:pPr>
            <a:r>
              <a:rPr lang="en-US" dirty="0">
                <a:solidFill>
                  <a:srgbClr val="000000"/>
                </a:solidFill>
                <a:ea typeface="MS PGothic" panose="020B0600070205080204" pitchFamily="34" charset="-128"/>
              </a:rPr>
              <a:t>Organizations and environments have a reciprocal relationship.</a:t>
            </a:r>
          </a:p>
          <a:p>
            <a:pPr lvl="1" eaLnBrk="1" hangingPunct="1">
              <a:spcBef>
                <a:spcPct val="20000"/>
              </a:spcBef>
              <a:spcAft>
                <a:spcPct val="20000"/>
              </a:spcAft>
              <a:buFontTx/>
              <a:buChar char="•"/>
              <a:defRPr/>
            </a:pPr>
            <a:r>
              <a:rPr lang="en-US" dirty="0">
                <a:solidFill>
                  <a:srgbClr val="000000"/>
                </a:solidFill>
                <a:ea typeface="MS PGothic" panose="020B0600070205080204" pitchFamily="34" charset="-128"/>
              </a:rPr>
              <a:t>Organizations are open to, and dependent on, the social and physical environment.</a:t>
            </a:r>
          </a:p>
          <a:p>
            <a:pPr lvl="1" eaLnBrk="1" hangingPunct="1">
              <a:spcBef>
                <a:spcPct val="20000"/>
              </a:spcBef>
              <a:spcAft>
                <a:spcPct val="20000"/>
              </a:spcAft>
              <a:buFontTx/>
              <a:buChar char="•"/>
              <a:defRPr/>
            </a:pPr>
            <a:r>
              <a:rPr lang="en-US" dirty="0">
                <a:solidFill>
                  <a:srgbClr val="000000"/>
                </a:solidFill>
                <a:ea typeface="MS PGothic" panose="020B0600070205080204" pitchFamily="34" charset="-128"/>
              </a:rPr>
              <a:t>Organizations can influence their environments.</a:t>
            </a:r>
          </a:p>
          <a:p>
            <a:pPr lvl="1" eaLnBrk="1" hangingPunct="1">
              <a:spcBef>
                <a:spcPct val="20000"/>
              </a:spcBef>
              <a:spcAft>
                <a:spcPct val="20000"/>
              </a:spcAft>
              <a:buFontTx/>
              <a:buChar char="•"/>
              <a:defRPr/>
            </a:pPr>
            <a:r>
              <a:rPr lang="en-US" dirty="0">
                <a:solidFill>
                  <a:srgbClr val="000000"/>
                </a:solidFill>
                <a:ea typeface="MS PGothic" panose="020B0600070205080204" pitchFamily="34" charset="-128"/>
              </a:rPr>
              <a:t>Environments generally change faster than organizations.</a:t>
            </a:r>
          </a:p>
          <a:p>
            <a:pPr lvl="1" eaLnBrk="1" hangingPunct="1">
              <a:spcBef>
                <a:spcPct val="20000"/>
              </a:spcBef>
              <a:spcAft>
                <a:spcPct val="20000"/>
              </a:spcAft>
              <a:buFontTx/>
              <a:buChar char="•"/>
              <a:defRPr/>
            </a:pPr>
            <a:r>
              <a:rPr lang="en-US" dirty="0">
                <a:solidFill>
                  <a:srgbClr val="000000"/>
                </a:solidFill>
                <a:ea typeface="MS PGothic" panose="020B0600070205080204" pitchFamily="34" charset="-128"/>
              </a:rPr>
              <a:t>Information systems can be instrument of </a:t>
            </a:r>
            <a:r>
              <a:rPr lang="en-US" i="1" dirty="0">
                <a:solidFill>
                  <a:srgbClr val="000000"/>
                </a:solidFill>
                <a:ea typeface="MS PGothic" panose="020B0600070205080204" pitchFamily="34" charset="-128"/>
              </a:rPr>
              <a:t>environmental scanning</a:t>
            </a:r>
            <a:r>
              <a:rPr lang="en-US" dirty="0">
                <a:solidFill>
                  <a:srgbClr val="000000"/>
                </a:solidFill>
                <a:ea typeface="MS PGothic" panose="020B0600070205080204" pitchFamily="34" charset="-128"/>
              </a:rPr>
              <a:t>, act as a lens.</a:t>
            </a:r>
            <a:endParaRPr lang="en-US" sz="3200" dirty="0">
              <a:ea typeface="MS PGothic" panose="020B0600070205080204" pitchFamily="34" charset="-128"/>
            </a:endParaRPr>
          </a:p>
        </p:txBody>
      </p:sp>
      <p:sp>
        <p:nvSpPr>
          <p:cNvPr id="45058" name="Text Placeholder 2">
            <a:extLst>
              <a:ext uri="{FF2B5EF4-FFF2-40B4-BE49-F238E27FC236}">
                <a16:creationId xmlns:a16="http://schemas.microsoft.com/office/drawing/2014/main" id="{82551462-8033-CE45-B7D3-930ADA6AE0F9}"/>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322947464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1">
            <a:extLst>
              <a:ext uri="{FF2B5EF4-FFF2-40B4-BE49-F238E27FC236}">
                <a16:creationId xmlns:a16="http://schemas.microsoft.com/office/drawing/2014/main" id="{505CAA4B-669D-1249-A511-766BD55ED488}"/>
              </a:ext>
            </a:extLst>
          </p:cNvPr>
          <p:cNvSpPr>
            <a:spLocks noGrp="1"/>
          </p:cNvSpPr>
          <p:nvPr>
            <p:ph type="body" sz="quarter" idx="17"/>
          </p:nvPr>
        </p:nvSpPr>
        <p:spPr bwMode="auto">
          <a:xfrm>
            <a:off x="1676400" y="5715000"/>
            <a:ext cx="7010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Environments shape what organizations can do, but organizations can influence their environments and decide to change environments altogether. Information technology plays a critical role in helping organizations perceive environmental change and in helping organizations act on their environment.</a:t>
            </a:r>
          </a:p>
        </p:txBody>
      </p:sp>
      <p:sp>
        <p:nvSpPr>
          <p:cNvPr id="47106" name="Text Placeholder 3">
            <a:extLst>
              <a:ext uri="{FF2B5EF4-FFF2-40B4-BE49-F238E27FC236}">
                <a16:creationId xmlns:a16="http://schemas.microsoft.com/office/drawing/2014/main" id="{6C935513-7766-2A48-83B5-6380FF362494}"/>
              </a:ext>
            </a:extLst>
          </p:cNvPr>
          <p:cNvSpPr>
            <a:spLocks noGrp="1"/>
          </p:cNvSpPr>
          <p:nvPr>
            <p:ph type="body" sz="quarter" idx="18"/>
          </p:nvPr>
        </p:nvSpPr>
        <p:spPr bwMode="auto">
          <a:xfrm>
            <a:off x="533400" y="5715000"/>
            <a:ext cx="1066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3-5</a:t>
            </a:r>
          </a:p>
          <a:p>
            <a:pPr eaLnBrk="1" hangingPunct="1">
              <a:spcBef>
                <a:spcPct val="0"/>
              </a:spcBef>
              <a:buFontTx/>
              <a:buNone/>
            </a:pPr>
            <a:endParaRPr lang="en-US" altLang="en-US"/>
          </a:p>
        </p:txBody>
      </p:sp>
      <p:sp>
        <p:nvSpPr>
          <p:cNvPr id="47107" name="Text Placeholder 4">
            <a:extLst>
              <a:ext uri="{FF2B5EF4-FFF2-40B4-BE49-F238E27FC236}">
                <a16:creationId xmlns:a16="http://schemas.microsoft.com/office/drawing/2014/main" id="{184C5D56-6A41-384E-8040-CC8B1C9E7E47}"/>
              </a:ext>
            </a:extLst>
          </p:cNvPr>
          <p:cNvSpPr>
            <a:spLocks noGrp="1"/>
          </p:cNvSpPr>
          <p:nvPr>
            <p:ph type="body" sz="quarter" idx="19"/>
          </p:nvPr>
        </p:nvSpPr>
        <p:spPr bwMode="auto">
          <a:xfrm>
            <a:off x="1143000" y="990600"/>
            <a:ext cx="72009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a:t>ENVIRONMENTS AND ORGANIZATIONS HAVE A RECIPROCAL RELATIONSHIP</a:t>
            </a:r>
          </a:p>
          <a:p>
            <a:pPr eaLnBrk="1" hangingPunct="1"/>
            <a:endParaRPr lang="en-US" altLang="en-US" sz="1600"/>
          </a:p>
        </p:txBody>
      </p:sp>
      <p:pic>
        <p:nvPicPr>
          <p:cNvPr id="47108" name="Picture Placeholder 21" descr="Fig-3-03.png">
            <a:extLst>
              <a:ext uri="{FF2B5EF4-FFF2-40B4-BE49-F238E27FC236}">
                <a16:creationId xmlns:a16="http://schemas.microsoft.com/office/drawing/2014/main" id="{4B3D8C5A-430B-3146-B3B3-9B944A724FFA}"/>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3038" t="5875" r="1634" b="2425"/>
          <a:stretch>
            <a:fillRect/>
          </a:stretch>
        </p:blipFill>
        <p:spPr bwMode="auto">
          <a:xfrm>
            <a:off x="1066800" y="1728788"/>
            <a:ext cx="6724650" cy="3757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77550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a:extLst>
              <a:ext uri="{FF2B5EF4-FFF2-40B4-BE49-F238E27FC236}">
                <a16:creationId xmlns:a16="http://schemas.microsoft.com/office/drawing/2014/main" id="{8F47A098-C3F9-3249-90FE-DCB076D7170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a:solidFill>
                  <a:srgbClr val="0D0D0D"/>
                </a:solidFill>
              </a:rPr>
              <a:t>Disruptive technologies</a:t>
            </a:r>
          </a:p>
          <a:p>
            <a:pPr lvl="1" eaLnBrk="1" hangingPunct="1">
              <a:lnSpc>
                <a:spcPct val="80000"/>
              </a:lnSpc>
            </a:pPr>
            <a:r>
              <a:rPr lang="en-US" altLang="en-US" sz="2800"/>
              <a:t>Technology that brings about sweeping change to businesses, industries, markets</a:t>
            </a:r>
          </a:p>
          <a:p>
            <a:pPr lvl="1" eaLnBrk="1" hangingPunct="1">
              <a:lnSpc>
                <a:spcPct val="80000"/>
              </a:lnSpc>
            </a:pPr>
            <a:r>
              <a:rPr lang="en-US" altLang="en-US" sz="2800"/>
              <a:t>Examples: personal computers, word processing software, the Internet, the PageRank algorithm</a:t>
            </a:r>
          </a:p>
          <a:p>
            <a:pPr lvl="1" eaLnBrk="1" hangingPunct="1">
              <a:lnSpc>
                <a:spcPct val="80000"/>
              </a:lnSpc>
            </a:pPr>
            <a:r>
              <a:rPr lang="en-US" altLang="en-US" sz="2800"/>
              <a:t>First movers and fast followers</a:t>
            </a:r>
          </a:p>
          <a:p>
            <a:pPr lvl="2" eaLnBrk="1" hangingPunct="1">
              <a:lnSpc>
                <a:spcPct val="80000"/>
              </a:lnSpc>
            </a:pPr>
            <a:r>
              <a:rPr lang="en-US" altLang="en-US" sz="2800"/>
              <a:t>First movers—inventors of disruptive technologies</a:t>
            </a:r>
          </a:p>
          <a:p>
            <a:pPr lvl="2" eaLnBrk="1" hangingPunct="1">
              <a:lnSpc>
                <a:spcPct val="80000"/>
              </a:lnSpc>
            </a:pPr>
            <a:r>
              <a:rPr lang="en-US" altLang="en-US" sz="2800"/>
              <a:t>Fast followers—firms with the size and resources to capitalize on that technology</a:t>
            </a:r>
            <a:endParaRPr lang="en-US" altLang="en-US" sz="3200"/>
          </a:p>
        </p:txBody>
      </p:sp>
      <p:sp>
        <p:nvSpPr>
          <p:cNvPr id="49154" name="Text Placeholder 2">
            <a:extLst>
              <a:ext uri="{FF2B5EF4-FFF2-40B4-BE49-F238E27FC236}">
                <a16:creationId xmlns:a16="http://schemas.microsoft.com/office/drawing/2014/main" id="{4BDDCBD6-64E9-CE48-B3C4-D6B9BF50D2A1}"/>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272728244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06AD93-2787-CC41-AD73-600EBE0AF998}"/>
              </a:ext>
            </a:extLst>
          </p:cNvPr>
          <p:cNvSpPr>
            <a:spLocks noGrp="1"/>
          </p:cNvSpPr>
          <p:nvPr>
            <p:ph idx="1"/>
          </p:nvPr>
        </p:nvSpPr>
        <p:spPr/>
        <p:txBody>
          <a:bodyPr>
            <a:normAutofit lnSpcReduction="10000"/>
          </a:bodyPr>
          <a:lstStyle/>
          <a:p>
            <a:pPr eaLnBrk="1" hangingPunct="1">
              <a:buFont typeface="Arial" charset="0"/>
              <a:buChar char="•"/>
              <a:defRPr/>
            </a:pPr>
            <a:r>
              <a:rPr lang="en-US" dirty="0">
                <a:ea typeface="MS PGothic" panose="020B0600070205080204" pitchFamily="34" charset="-128"/>
              </a:rPr>
              <a:t>5 basic kinds of organizational structure</a:t>
            </a:r>
          </a:p>
          <a:p>
            <a:pPr lvl="1" eaLnBrk="1" hangingPunct="1">
              <a:buFont typeface="Arial" charset="0"/>
              <a:buChar char="–"/>
              <a:defRPr/>
            </a:pPr>
            <a:r>
              <a:rPr lang="en-US" sz="2400" dirty="0">
                <a:ea typeface="MS PGothic" panose="020B0600070205080204" pitchFamily="34" charset="-128"/>
              </a:rPr>
              <a:t>Entrepreneurial: </a:t>
            </a:r>
          </a:p>
          <a:p>
            <a:pPr lvl="2" eaLnBrk="1" hangingPunct="1">
              <a:buFont typeface="Arial" charset="0"/>
              <a:buChar char="•"/>
              <a:defRPr/>
            </a:pPr>
            <a:r>
              <a:rPr lang="en-US" sz="2000" dirty="0">
                <a:ea typeface="MS PGothic" panose="020B0600070205080204" pitchFamily="34" charset="-128"/>
              </a:rPr>
              <a:t>Small start-up business</a:t>
            </a:r>
          </a:p>
          <a:p>
            <a:pPr lvl="1" eaLnBrk="1" hangingPunct="1">
              <a:buFont typeface="Arial" charset="0"/>
              <a:buChar char="–"/>
              <a:defRPr/>
            </a:pPr>
            <a:r>
              <a:rPr lang="en-US" sz="2400" dirty="0">
                <a:ea typeface="MS PGothic" panose="020B0600070205080204" pitchFamily="34" charset="-128"/>
              </a:rPr>
              <a:t>Machine bureaucracy: </a:t>
            </a:r>
          </a:p>
          <a:p>
            <a:pPr lvl="2" eaLnBrk="1" hangingPunct="1">
              <a:buFont typeface="Arial" charset="0"/>
              <a:buChar char="•"/>
              <a:defRPr/>
            </a:pPr>
            <a:r>
              <a:rPr lang="en-US" sz="2000" dirty="0">
                <a:ea typeface="MS PGothic" panose="020B0600070205080204" pitchFamily="34" charset="-128"/>
              </a:rPr>
              <a:t>Midsize manufacturing firm</a:t>
            </a:r>
          </a:p>
          <a:p>
            <a:pPr lvl="1" eaLnBrk="1" hangingPunct="1">
              <a:buFont typeface="Arial" charset="0"/>
              <a:buChar char="–"/>
              <a:defRPr/>
            </a:pPr>
            <a:r>
              <a:rPr lang="en-US" sz="2400" dirty="0">
                <a:ea typeface="MS PGothic" panose="020B0600070205080204" pitchFamily="34" charset="-128"/>
              </a:rPr>
              <a:t>Divisionalized bureaucracy: </a:t>
            </a:r>
          </a:p>
          <a:p>
            <a:pPr lvl="2" eaLnBrk="1" hangingPunct="1">
              <a:buFont typeface="Arial" charset="0"/>
              <a:buChar char="•"/>
              <a:defRPr/>
            </a:pPr>
            <a:r>
              <a:rPr lang="en-US" sz="2000" dirty="0">
                <a:ea typeface="MS PGothic" panose="020B0600070205080204" pitchFamily="34" charset="-128"/>
              </a:rPr>
              <a:t>Fortune 500 firms</a:t>
            </a:r>
          </a:p>
          <a:p>
            <a:pPr lvl="1" eaLnBrk="1" hangingPunct="1">
              <a:buFont typeface="Arial" charset="0"/>
              <a:buChar char="–"/>
              <a:defRPr/>
            </a:pPr>
            <a:r>
              <a:rPr lang="en-US" sz="2400" dirty="0">
                <a:ea typeface="MS PGothic" panose="020B0600070205080204" pitchFamily="34" charset="-128"/>
              </a:rPr>
              <a:t>Professional bureaucracy: </a:t>
            </a:r>
          </a:p>
          <a:p>
            <a:pPr lvl="2" eaLnBrk="1" hangingPunct="1">
              <a:buFont typeface="Arial" charset="0"/>
              <a:buChar char="•"/>
              <a:defRPr/>
            </a:pPr>
            <a:r>
              <a:rPr lang="en-US" sz="2000" dirty="0">
                <a:ea typeface="MS PGothic" panose="020B0600070205080204" pitchFamily="34" charset="-128"/>
              </a:rPr>
              <a:t>Law firms, school systems, hospitals</a:t>
            </a:r>
          </a:p>
          <a:p>
            <a:pPr lvl="1" eaLnBrk="1" hangingPunct="1">
              <a:buFont typeface="Arial" charset="0"/>
              <a:buChar char="–"/>
              <a:defRPr/>
            </a:pPr>
            <a:r>
              <a:rPr lang="en-US" sz="2400" dirty="0">
                <a:ea typeface="MS PGothic" panose="020B0600070205080204" pitchFamily="34" charset="-128"/>
              </a:rPr>
              <a:t>Adhocracy: </a:t>
            </a:r>
          </a:p>
          <a:p>
            <a:pPr lvl="2" eaLnBrk="1" hangingPunct="1">
              <a:buFont typeface="Arial" charset="0"/>
              <a:buChar char="•"/>
              <a:defRPr/>
            </a:pPr>
            <a:r>
              <a:rPr lang="en-US" sz="2000" dirty="0">
                <a:ea typeface="MS PGothic" panose="020B0600070205080204" pitchFamily="34" charset="-128"/>
              </a:rPr>
              <a:t>Consulting firms</a:t>
            </a:r>
            <a:endParaRPr lang="en-US" dirty="0">
              <a:ea typeface="MS PGothic" panose="020B0600070205080204" pitchFamily="34" charset="-128"/>
            </a:endParaRPr>
          </a:p>
        </p:txBody>
      </p:sp>
      <p:sp>
        <p:nvSpPr>
          <p:cNvPr id="51202" name="Text Placeholder 2">
            <a:extLst>
              <a:ext uri="{FF2B5EF4-FFF2-40B4-BE49-F238E27FC236}">
                <a16:creationId xmlns:a16="http://schemas.microsoft.com/office/drawing/2014/main" id="{594CD592-C9C4-854B-9105-AC0A2D9EFA57}"/>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100187895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E384B-32A4-A849-AB37-5965D699AB4D}"/>
              </a:ext>
            </a:extLst>
          </p:cNvPr>
          <p:cNvSpPr>
            <a:spLocks noGrp="1"/>
          </p:cNvSpPr>
          <p:nvPr>
            <p:ph idx="1"/>
          </p:nvPr>
        </p:nvSpPr>
        <p:spPr/>
        <p:txBody>
          <a:bodyPr/>
          <a:lstStyle/>
          <a:p>
            <a:pPr eaLnBrk="1" hangingPunct="1">
              <a:buFont typeface="Arial" charset="0"/>
              <a:buChar char="•"/>
              <a:defRPr/>
            </a:pPr>
            <a:r>
              <a:rPr lang="en-US" sz="4000" dirty="0">
                <a:ea typeface="MS PGothic" panose="020B0600070205080204" pitchFamily="34" charset="-128"/>
              </a:rPr>
              <a:t>Other organizational features</a:t>
            </a:r>
          </a:p>
          <a:p>
            <a:pPr lvl="1" eaLnBrk="1" hangingPunct="1">
              <a:buFont typeface="Arial" charset="0"/>
              <a:buChar char="–"/>
              <a:defRPr/>
            </a:pPr>
            <a:r>
              <a:rPr lang="en-US" sz="3600" dirty="0">
                <a:ea typeface="MS PGothic" panose="020B0600070205080204" pitchFamily="34" charset="-128"/>
              </a:rPr>
              <a:t>Goals</a:t>
            </a:r>
          </a:p>
          <a:p>
            <a:pPr lvl="2" eaLnBrk="1" hangingPunct="1">
              <a:buFont typeface="Arial" pitchFamily="34" charset="0"/>
              <a:buChar char="•"/>
              <a:defRPr/>
            </a:pPr>
            <a:r>
              <a:rPr lang="en-US" sz="3400" dirty="0">
                <a:ea typeface="MS PGothic" panose="020B0600070205080204" pitchFamily="34" charset="-128"/>
              </a:rPr>
              <a:t>Coercive, utilitarian, normative, and so on</a:t>
            </a:r>
          </a:p>
          <a:p>
            <a:pPr lvl="1" eaLnBrk="1" hangingPunct="1">
              <a:buFont typeface="Arial" charset="0"/>
              <a:buChar char="–"/>
              <a:defRPr/>
            </a:pPr>
            <a:r>
              <a:rPr lang="en-US" sz="3600" dirty="0">
                <a:ea typeface="MS PGothic" panose="020B0600070205080204" pitchFamily="34" charset="-128"/>
              </a:rPr>
              <a:t>Constituencies</a:t>
            </a:r>
          </a:p>
          <a:p>
            <a:pPr lvl="1" eaLnBrk="1" hangingPunct="1">
              <a:buFont typeface="Arial" charset="0"/>
              <a:buChar char="–"/>
              <a:defRPr/>
            </a:pPr>
            <a:r>
              <a:rPr lang="en-US" sz="3600" dirty="0">
                <a:ea typeface="MS PGothic" panose="020B0600070205080204" pitchFamily="34" charset="-128"/>
              </a:rPr>
              <a:t>Leadership styles</a:t>
            </a:r>
          </a:p>
          <a:p>
            <a:pPr lvl="1" eaLnBrk="1" hangingPunct="1">
              <a:buFont typeface="Arial" charset="0"/>
              <a:buChar char="–"/>
              <a:defRPr/>
            </a:pPr>
            <a:r>
              <a:rPr lang="en-US" sz="3600" dirty="0">
                <a:ea typeface="MS PGothic" panose="020B0600070205080204" pitchFamily="34" charset="-128"/>
              </a:rPr>
              <a:t>Tasks</a:t>
            </a:r>
          </a:p>
          <a:p>
            <a:pPr lvl="1" eaLnBrk="1" hangingPunct="1">
              <a:buFont typeface="Arial" charset="0"/>
              <a:buChar char="–"/>
              <a:defRPr/>
            </a:pPr>
            <a:r>
              <a:rPr lang="en-US" sz="3600" dirty="0">
                <a:ea typeface="MS PGothic" panose="020B0600070205080204" pitchFamily="34" charset="-128"/>
              </a:rPr>
              <a:t>Surrounding environments</a:t>
            </a:r>
            <a:endParaRPr lang="en-US" sz="4000" dirty="0">
              <a:ea typeface="MS PGothic" panose="020B0600070205080204" pitchFamily="34" charset="-128"/>
            </a:endParaRPr>
          </a:p>
        </p:txBody>
      </p:sp>
      <p:sp>
        <p:nvSpPr>
          <p:cNvPr id="53250" name="Text Placeholder 2">
            <a:extLst>
              <a:ext uri="{FF2B5EF4-FFF2-40B4-BE49-F238E27FC236}">
                <a16:creationId xmlns:a16="http://schemas.microsoft.com/office/drawing/2014/main" id="{8AD49F8D-6E94-FB4D-B81F-C9DF840BDD97}"/>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183827641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4">
            <a:extLst>
              <a:ext uri="{FF2B5EF4-FFF2-40B4-BE49-F238E27FC236}">
                <a16:creationId xmlns:a16="http://schemas.microsoft.com/office/drawing/2014/main" id="{DA096B2D-F949-2B4D-A9E1-78843EC55CA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a:solidFill>
                  <a:srgbClr val="0D0D0D"/>
                </a:solidFill>
              </a:rPr>
              <a:t>Identify and describe important features of organizations that managers need to know about in order to build and use information systems successfully.</a:t>
            </a:r>
          </a:p>
          <a:p>
            <a:pPr eaLnBrk="1" hangingPunct="1"/>
            <a:r>
              <a:rPr lang="en-US" altLang="en-US" sz="2800">
                <a:solidFill>
                  <a:srgbClr val="0D0D0D"/>
                </a:solidFill>
              </a:rPr>
              <a:t>Demonstrate how Porter</a:t>
            </a:r>
            <a:r>
              <a:rPr lang="ja-JP" altLang="en-US" sz="2800">
                <a:solidFill>
                  <a:srgbClr val="0D0D0D"/>
                </a:solidFill>
              </a:rPr>
              <a:t>’</a:t>
            </a:r>
            <a:r>
              <a:rPr lang="en-US" altLang="ja-JP" sz="2800">
                <a:solidFill>
                  <a:srgbClr val="0D0D0D"/>
                </a:solidFill>
              </a:rPr>
              <a:t>s competitive forces model helps companies develop competitive strategies using information systems.</a:t>
            </a:r>
          </a:p>
          <a:p>
            <a:pPr eaLnBrk="1" hangingPunct="1"/>
            <a:r>
              <a:rPr lang="en-US" altLang="en-US" sz="2800">
                <a:solidFill>
                  <a:srgbClr val="0D0D0D"/>
                </a:solidFill>
              </a:rPr>
              <a:t>Explain how the value chain and value web models help businesses identify opportunities for strategic information system applications.</a:t>
            </a:r>
          </a:p>
        </p:txBody>
      </p:sp>
      <p:sp>
        <p:nvSpPr>
          <p:cNvPr id="18434" name="Text Placeholder 5">
            <a:extLst>
              <a:ext uri="{FF2B5EF4-FFF2-40B4-BE49-F238E27FC236}">
                <a16:creationId xmlns:a16="http://schemas.microsoft.com/office/drawing/2014/main" id="{897162F3-47EE-1A4B-A9E3-4B41A82FF708}"/>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Learning Objectives</a:t>
            </a:r>
          </a:p>
        </p:txBody>
      </p:sp>
    </p:spTree>
    <p:extLst>
      <p:ext uri="{BB962C8B-B14F-4D97-AF65-F5344CB8AC3E}">
        <p14:creationId xmlns:p14="http://schemas.microsoft.com/office/powerpoint/2010/main" val="1058808510"/>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A98D2-E7D8-5F47-B753-A5E69383AB35}"/>
              </a:ext>
            </a:extLst>
          </p:cNvPr>
          <p:cNvSpPr>
            <a:spLocks noGrp="1"/>
          </p:cNvSpPr>
          <p:nvPr>
            <p:ph idx="1"/>
          </p:nvPr>
        </p:nvSpPr>
        <p:spPr/>
        <p:txBody>
          <a:bodyPr>
            <a:normAutofit lnSpcReduction="10000"/>
          </a:bodyPr>
          <a:lstStyle/>
          <a:p>
            <a:pPr eaLnBrk="1" hangingPunct="1">
              <a:buFont typeface="Arial" charset="0"/>
              <a:buChar char="•"/>
              <a:defRPr/>
            </a:pPr>
            <a:r>
              <a:rPr lang="en-US" dirty="0">
                <a:ea typeface="MS PGothic" panose="020B0600070205080204" pitchFamily="34" charset="-128"/>
              </a:rPr>
              <a:t>Economic impacts</a:t>
            </a:r>
          </a:p>
          <a:p>
            <a:pPr lvl="1" eaLnBrk="1" hangingPunct="1">
              <a:buFont typeface="Arial" charset="0"/>
              <a:buChar char="–"/>
              <a:defRPr/>
            </a:pPr>
            <a:r>
              <a:rPr lang="en-US" dirty="0">
                <a:ea typeface="MS PGothic" panose="020B0600070205080204" pitchFamily="34" charset="-128"/>
              </a:rPr>
              <a:t>IT changes relative costs of capital and the costs of information </a:t>
            </a:r>
          </a:p>
          <a:p>
            <a:pPr lvl="1" eaLnBrk="1" hangingPunct="1">
              <a:buFont typeface="Arial" charset="0"/>
              <a:buChar char="–"/>
              <a:defRPr/>
            </a:pPr>
            <a:r>
              <a:rPr lang="en-US" dirty="0">
                <a:ea typeface="MS PGothic" panose="020B0600070205080204" pitchFamily="34" charset="-128"/>
              </a:rPr>
              <a:t>Information systems technology is a factor of production, like capital and labor</a:t>
            </a:r>
          </a:p>
          <a:p>
            <a:pPr lvl="1" eaLnBrk="1" hangingPunct="1">
              <a:buFont typeface="Arial" charset="0"/>
              <a:buChar char="–"/>
              <a:defRPr/>
            </a:pPr>
            <a:r>
              <a:rPr lang="en-US" dirty="0">
                <a:ea typeface="MS PGothic" panose="020B0600070205080204" pitchFamily="34" charset="-128"/>
              </a:rPr>
              <a:t>IT affects the cost and quality of information and changes economics of information</a:t>
            </a:r>
          </a:p>
          <a:p>
            <a:pPr lvl="2" eaLnBrk="1" hangingPunct="1">
              <a:buFont typeface="Arial" charset="0"/>
              <a:buChar char="•"/>
              <a:defRPr/>
            </a:pPr>
            <a:r>
              <a:rPr lang="en-US" dirty="0">
                <a:ea typeface="MS PGothic" panose="020B0600070205080204" pitchFamily="34" charset="-128"/>
              </a:rPr>
              <a:t>Information technology helps firms contract in size because it can reduce transaction costs (the cost of participating in markets)</a:t>
            </a:r>
          </a:p>
          <a:p>
            <a:pPr lvl="3" eaLnBrk="1" hangingPunct="1">
              <a:buFont typeface="Arial" charset="0"/>
              <a:buChar char="–"/>
              <a:defRPr/>
            </a:pPr>
            <a:r>
              <a:rPr lang="en-US" dirty="0">
                <a:ea typeface="MS PGothic" panose="020B0600070205080204" pitchFamily="34" charset="-128"/>
              </a:rPr>
              <a:t>Outsourcing</a:t>
            </a:r>
          </a:p>
        </p:txBody>
      </p:sp>
      <p:sp>
        <p:nvSpPr>
          <p:cNvPr id="55298" name="Text Placeholder 2">
            <a:extLst>
              <a:ext uri="{FF2B5EF4-FFF2-40B4-BE49-F238E27FC236}">
                <a16:creationId xmlns:a16="http://schemas.microsoft.com/office/drawing/2014/main" id="{4E9DC6D6-7C86-AF47-ABF2-BB297DC74F6B}"/>
              </a:ext>
            </a:extLst>
          </p:cNvPr>
          <p:cNvSpPr>
            <a:spLocks noGrp="1"/>
          </p:cNvSpPr>
          <p:nvPr>
            <p:ph type="body" sz="quarter" idx="15"/>
          </p:nvPr>
        </p:nvSpPr>
        <p:spPr bwMode="auto">
          <a:xfrm>
            <a:off x="990600" y="990600"/>
            <a:ext cx="8153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How Information Systems Impact Organizations and Business Firms</a:t>
            </a:r>
          </a:p>
        </p:txBody>
      </p:sp>
    </p:spTree>
    <p:extLst>
      <p:ext uri="{BB962C8B-B14F-4D97-AF65-F5344CB8AC3E}">
        <p14:creationId xmlns:p14="http://schemas.microsoft.com/office/powerpoint/2010/main" val="43960011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a:extLst>
              <a:ext uri="{FF2B5EF4-FFF2-40B4-BE49-F238E27FC236}">
                <a16:creationId xmlns:a16="http://schemas.microsoft.com/office/drawing/2014/main" id="{61AC2063-C253-7141-A41C-6E51ED88527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rgbClr val="0D0D0D"/>
                </a:solidFill>
              </a:rPr>
              <a:t>Transaction cost theory</a:t>
            </a:r>
          </a:p>
          <a:p>
            <a:pPr lvl="1" eaLnBrk="1" hangingPunct="1"/>
            <a:r>
              <a:rPr lang="en-US" altLang="en-US" sz="2800"/>
              <a:t>Firms seek to economize on transaction costs (the costs of participating in markets).</a:t>
            </a:r>
          </a:p>
          <a:p>
            <a:pPr lvl="2" eaLnBrk="1" hangingPunct="1"/>
            <a:r>
              <a:rPr lang="en-US" altLang="en-US" sz="2800"/>
              <a:t>Vertical integration, hiring more employees, buying suppliers and distributors</a:t>
            </a:r>
          </a:p>
          <a:p>
            <a:pPr lvl="1" eaLnBrk="1" hangingPunct="1"/>
            <a:r>
              <a:rPr lang="en-US" altLang="en-US" sz="2800"/>
              <a:t>IT lowers market transaction costs for firm, making it worthwhile for firms to transact with other firms rather than grow the number of employees.</a:t>
            </a:r>
            <a:endParaRPr lang="en-US" altLang="en-US" sz="3200"/>
          </a:p>
        </p:txBody>
      </p:sp>
      <p:sp>
        <p:nvSpPr>
          <p:cNvPr id="57346" name="Text Placeholder 2">
            <a:extLst>
              <a:ext uri="{FF2B5EF4-FFF2-40B4-BE49-F238E27FC236}">
                <a16:creationId xmlns:a16="http://schemas.microsoft.com/office/drawing/2014/main" id="{04878CEB-DE5F-A244-9A41-2244CFA4D255}"/>
              </a:ext>
            </a:extLst>
          </p:cNvPr>
          <p:cNvSpPr>
            <a:spLocks noGrp="1"/>
          </p:cNvSpPr>
          <p:nvPr>
            <p:ph type="body" sz="quarter" idx="15"/>
          </p:nvPr>
        </p:nvSpPr>
        <p:spPr bwMode="auto">
          <a:xfrm>
            <a:off x="990600" y="990600"/>
            <a:ext cx="8153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How Information Systems Impact Organizations and Business Firms</a:t>
            </a:r>
          </a:p>
        </p:txBody>
      </p:sp>
    </p:spTree>
    <p:extLst>
      <p:ext uri="{BB962C8B-B14F-4D97-AF65-F5344CB8AC3E}">
        <p14:creationId xmlns:p14="http://schemas.microsoft.com/office/powerpoint/2010/main" val="770339064"/>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CA825-4771-EC48-B91D-6772D04D28FD}"/>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Agency theory: </a:t>
            </a:r>
          </a:p>
          <a:p>
            <a:pPr lvl="1" eaLnBrk="1" hangingPunct="1">
              <a:buFont typeface="Arial" charset="0"/>
              <a:buChar char="–"/>
              <a:defRPr/>
            </a:pPr>
            <a:r>
              <a:rPr lang="en-US" sz="2800" dirty="0">
                <a:ea typeface="MS PGothic" panose="020B0600070205080204" pitchFamily="34" charset="-128"/>
              </a:rPr>
              <a:t>Firm is nexus of contracts among self-interested parties requiring supervision.</a:t>
            </a:r>
          </a:p>
          <a:p>
            <a:pPr lvl="1" eaLnBrk="1" hangingPunct="1">
              <a:buFont typeface="Arial" charset="0"/>
              <a:buChar char="–"/>
              <a:defRPr/>
            </a:pPr>
            <a:r>
              <a:rPr lang="en-US" sz="2800" dirty="0">
                <a:ea typeface="MS PGothic" panose="020B0600070205080204" pitchFamily="34" charset="-128"/>
              </a:rPr>
              <a:t>Firms experience agency costs (the cost of managing and supervising) which rise as firm grows.</a:t>
            </a:r>
          </a:p>
          <a:p>
            <a:pPr lvl="1" eaLnBrk="1" hangingPunct="1">
              <a:buFont typeface="Arial" charset="0"/>
              <a:buChar char="–"/>
              <a:defRPr/>
            </a:pPr>
            <a:r>
              <a:rPr lang="en-US" sz="2800" dirty="0">
                <a:ea typeface="MS PGothic" panose="020B0600070205080204" pitchFamily="34" charset="-128"/>
              </a:rPr>
              <a:t>IT can reduce agency costs, making it possible for firms to grow without adding to the costs of supervising, and without adding employees.</a:t>
            </a:r>
          </a:p>
        </p:txBody>
      </p:sp>
      <p:sp>
        <p:nvSpPr>
          <p:cNvPr id="9" name="Text Placeholder 2">
            <a:extLst>
              <a:ext uri="{FF2B5EF4-FFF2-40B4-BE49-F238E27FC236}">
                <a16:creationId xmlns:a16="http://schemas.microsoft.com/office/drawing/2014/main" id="{2EACF7E3-0C33-6544-AAC5-98ABFB80090A}"/>
              </a:ext>
            </a:extLst>
          </p:cNvPr>
          <p:cNvSpPr txBox="1">
            <a:spLocks/>
          </p:cNvSpPr>
          <p:nvPr/>
        </p:nvSpPr>
        <p:spPr>
          <a:xfrm>
            <a:off x="990600" y="990600"/>
            <a:ext cx="8153400" cy="381000"/>
          </a:xfrm>
          <a:prstGeom prst="rect">
            <a:avLst/>
          </a:prstGeom>
        </p:spPr>
        <p:txBody>
          <a:bodyPr/>
          <a:lstStyle>
            <a:lvl1pPr marL="0" indent="0" algn="ctr" rtl="0" eaLnBrk="1" fontAlgn="base" hangingPunct="1">
              <a:spcBef>
                <a:spcPct val="20000"/>
              </a:spcBef>
              <a:spcAft>
                <a:spcPct val="0"/>
              </a:spcAft>
              <a:buNone/>
              <a:defRPr sz="2000" b="1">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ctr" rtl="0" eaLnBrk="1" fontAlgn="base" hangingPunct="1">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ctr" rtl="0" eaLnBrk="1" fontAlgn="base" hangingPunct="1">
              <a:spcBef>
                <a:spcPct val="20000"/>
              </a:spcBef>
              <a:spcAft>
                <a:spcPct val="0"/>
              </a:spcAft>
              <a:buChar char="•"/>
              <a:defRPr sz="1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kern="0" dirty="0"/>
              <a:t>How Information Systems Impact Organizations and Business Firms</a:t>
            </a:r>
          </a:p>
        </p:txBody>
      </p:sp>
    </p:spTree>
    <p:extLst>
      <p:ext uri="{BB962C8B-B14F-4D97-AF65-F5344CB8AC3E}">
        <p14:creationId xmlns:p14="http://schemas.microsoft.com/office/powerpoint/2010/main" val="1980830310"/>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56449-7600-114D-B90E-7EF8C0BB06B1}"/>
              </a:ext>
            </a:extLst>
          </p:cNvPr>
          <p:cNvSpPr>
            <a:spLocks noGrp="1"/>
          </p:cNvSpPr>
          <p:nvPr>
            <p:ph idx="1"/>
          </p:nvPr>
        </p:nvSpPr>
        <p:spPr/>
        <p:txBody>
          <a:bodyPr>
            <a:normAutofit lnSpcReduction="10000"/>
          </a:bodyPr>
          <a:lstStyle/>
          <a:p>
            <a:pPr eaLnBrk="1" hangingPunct="1">
              <a:buFont typeface="Arial" charset="0"/>
              <a:buChar char="•"/>
              <a:defRPr/>
            </a:pPr>
            <a:r>
              <a:rPr lang="en-US" dirty="0">
                <a:ea typeface="MS PGothic" panose="020B0600070205080204" pitchFamily="34" charset="-128"/>
              </a:rPr>
              <a:t>Organizational and behavioral impacts</a:t>
            </a:r>
          </a:p>
          <a:p>
            <a:pPr lvl="1" eaLnBrk="1" hangingPunct="1">
              <a:buFont typeface="Arial" charset="0"/>
              <a:buChar char="–"/>
              <a:defRPr/>
            </a:pPr>
            <a:r>
              <a:rPr lang="en-US" sz="2800" dirty="0">
                <a:ea typeface="MS PGothic" panose="020B0600070205080204" pitchFamily="34" charset="-128"/>
              </a:rPr>
              <a:t>IT flattens organizations</a:t>
            </a:r>
          </a:p>
          <a:p>
            <a:pPr lvl="2" eaLnBrk="1" hangingPunct="1">
              <a:buFont typeface="Arial" charset="0"/>
              <a:buChar char="•"/>
              <a:defRPr/>
            </a:pPr>
            <a:r>
              <a:rPr lang="en-US" sz="2800" dirty="0">
                <a:ea typeface="MS PGothic" panose="020B0600070205080204" pitchFamily="34" charset="-128"/>
              </a:rPr>
              <a:t>Decision making is pushed to lower levels.</a:t>
            </a:r>
          </a:p>
          <a:p>
            <a:pPr lvl="2" eaLnBrk="1" hangingPunct="1">
              <a:buFont typeface="Arial" charset="0"/>
              <a:buChar char="•"/>
              <a:defRPr/>
            </a:pPr>
            <a:r>
              <a:rPr lang="en-US" sz="2800" dirty="0">
                <a:ea typeface="MS PGothic" panose="020B0600070205080204" pitchFamily="34" charset="-128"/>
              </a:rPr>
              <a:t>Fewer managers are needed (IT enables faster decision making and increases span of control).</a:t>
            </a:r>
          </a:p>
          <a:p>
            <a:pPr lvl="1" eaLnBrk="1" hangingPunct="1">
              <a:buFont typeface="Arial" charset="0"/>
              <a:buChar char="–"/>
              <a:defRPr/>
            </a:pPr>
            <a:r>
              <a:rPr lang="en-US" sz="2800" dirty="0">
                <a:ea typeface="MS PGothic" panose="020B0600070205080204" pitchFamily="34" charset="-128"/>
              </a:rPr>
              <a:t>Postindustrial organizations</a:t>
            </a:r>
          </a:p>
          <a:p>
            <a:pPr lvl="2" eaLnBrk="1" hangingPunct="1">
              <a:buFont typeface="Arial" charset="0"/>
              <a:buChar char="•"/>
              <a:defRPr/>
            </a:pPr>
            <a:r>
              <a:rPr lang="en-US" sz="2800" dirty="0">
                <a:ea typeface="MS PGothic" panose="020B0600070205080204" pitchFamily="34" charset="-128"/>
              </a:rPr>
              <a:t>Organizations flatten because in postindustrial societies, authority increasingly relies on knowledge and competence rather than formal positions.</a:t>
            </a:r>
            <a:endParaRPr lang="en-US" sz="3200" dirty="0">
              <a:ea typeface="MS PGothic" panose="020B0600070205080204" pitchFamily="34" charset="-128"/>
            </a:endParaRPr>
          </a:p>
        </p:txBody>
      </p:sp>
      <p:sp>
        <p:nvSpPr>
          <p:cNvPr id="8" name="Text Placeholder 2">
            <a:extLst>
              <a:ext uri="{FF2B5EF4-FFF2-40B4-BE49-F238E27FC236}">
                <a16:creationId xmlns:a16="http://schemas.microsoft.com/office/drawing/2014/main" id="{06983D45-8BC2-A947-8F54-BB9D94B203F5}"/>
              </a:ext>
            </a:extLst>
          </p:cNvPr>
          <p:cNvSpPr txBox="1">
            <a:spLocks/>
          </p:cNvSpPr>
          <p:nvPr/>
        </p:nvSpPr>
        <p:spPr>
          <a:xfrm>
            <a:off x="990600" y="990600"/>
            <a:ext cx="8153400" cy="381000"/>
          </a:xfrm>
          <a:prstGeom prst="rect">
            <a:avLst/>
          </a:prstGeom>
        </p:spPr>
        <p:txBody>
          <a:bodyPr/>
          <a:lstStyle>
            <a:lvl1pPr marL="0" indent="0" algn="ctr" rtl="0" eaLnBrk="1" fontAlgn="base" hangingPunct="1">
              <a:spcBef>
                <a:spcPct val="20000"/>
              </a:spcBef>
              <a:spcAft>
                <a:spcPct val="0"/>
              </a:spcAft>
              <a:buNone/>
              <a:defRPr sz="2000" b="1">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ctr" rtl="0" eaLnBrk="1" fontAlgn="base" hangingPunct="1">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ctr" rtl="0" eaLnBrk="1" fontAlgn="base" hangingPunct="1">
              <a:spcBef>
                <a:spcPct val="20000"/>
              </a:spcBef>
              <a:spcAft>
                <a:spcPct val="0"/>
              </a:spcAft>
              <a:buChar char="•"/>
              <a:defRPr sz="1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kern="0" dirty="0"/>
              <a:t>How Information Systems Impact Organizations and Business Firms</a:t>
            </a:r>
          </a:p>
        </p:txBody>
      </p:sp>
    </p:spTree>
    <p:extLst>
      <p:ext uri="{BB962C8B-B14F-4D97-AF65-F5344CB8AC3E}">
        <p14:creationId xmlns:p14="http://schemas.microsoft.com/office/powerpoint/2010/main" val="339244927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Placeholder 10" descr="Fig-3-01.tif">
            <a:extLst>
              <a:ext uri="{FF2B5EF4-FFF2-40B4-BE49-F238E27FC236}">
                <a16:creationId xmlns:a16="http://schemas.microsoft.com/office/drawing/2014/main" id="{424E7DD5-17C2-C94C-8D86-C5E5DFBAA664}"/>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304" r="-304"/>
          <a:stretch>
            <a:fillRect/>
          </a:stretch>
        </p:blipFill>
        <p:spPr bwMode="auto">
          <a:xfrm>
            <a:off x="2667000" y="1752600"/>
            <a:ext cx="6096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Placeholder 1">
            <a:extLst>
              <a:ext uri="{FF2B5EF4-FFF2-40B4-BE49-F238E27FC236}">
                <a16:creationId xmlns:a16="http://schemas.microsoft.com/office/drawing/2014/main" id="{A0796A0B-DD47-A048-A67C-7BD74203FB0E}"/>
              </a:ext>
            </a:extLst>
          </p:cNvPr>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Information systems can reduce the number of levels in an organization by providing managers with information to supervise larger numbers of workers and by giving lower-level employees more decision-making authority.</a:t>
            </a:r>
          </a:p>
        </p:txBody>
      </p:sp>
      <p:sp>
        <p:nvSpPr>
          <p:cNvPr id="63491" name="Text Placeholder 3">
            <a:extLst>
              <a:ext uri="{FF2B5EF4-FFF2-40B4-BE49-F238E27FC236}">
                <a16:creationId xmlns:a16="http://schemas.microsoft.com/office/drawing/2014/main" id="{BD60C173-21E1-8F40-BD31-398C0017A869}"/>
              </a:ext>
            </a:extLst>
          </p:cNvPr>
          <p:cNvSpPr>
            <a:spLocks noGrp="1"/>
          </p:cNvSpPr>
          <p:nvPr>
            <p:ph type="body" sz="quarter" idx="18"/>
          </p:nvPr>
        </p:nvSpPr>
        <p:spPr bwMode="auto">
          <a:xfrm>
            <a:off x="457200" y="34290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3-6</a:t>
            </a:r>
          </a:p>
          <a:p>
            <a:pPr eaLnBrk="1" hangingPunct="1">
              <a:spcBef>
                <a:spcPct val="0"/>
              </a:spcBef>
              <a:buFontTx/>
              <a:buNone/>
            </a:pPr>
            <a:endParaRPr lang="en-US" altLang="en-US"/>
          </a:p>
        </p:txBody>
      </p:sp>
      <p:sp>
        <p:nvSpPr>
          <p:cNvPr id="63492" name="Text Placeholder 4">
            <a:extLst>
              <a:ext uri="{FF2B5EF4-FFF2-40B4-BE49-F238E27FC236}">
                <a16:creationId xmlns:a16="http://schemas.microsoft.com/office/drawing/2014/main" id="{0838307B-DEDF-CF4D-8699-87497B96545D}"/>
              </a:ext>
            </a:extLst>
          </p:cNvPr>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FLATTENING ORGANIZATIONS</a:t>
            </a:r>
          </a:p>
          <a:p>
            <a:pPr eaLnBrk="1" hangingPunct="1"/>
            <a:endParaRPr lang="en-US" altLang="en-US"/>
          </a:p>
        </p:txBody>
      </p:sp>
    </p:spTree>
    <p:extLst>
      <p:ext uri="{BB962C8B-B14F-4D97-AF65-F5344CB8AC3E}">
        <p14:creationId xmlns:p14="http://schemas.microsoft.com/office/powerpoint/2010/main" val="107657935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a:extLst>
              <a:ext uri="{FF2B5EF4-FFF2-40B4-BE49-F238E27FC236}">
                <a16:creationId xmlns:a16="http://schemas.microsoft.com/office/drawing/2014/main" id="{AF921C4E-44B5-D640-9E39-7CC333274506}"/>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Organizational resistance to change</a:t>
            </a:r>
          </a:p>
          <a:p>
            <a:pPr lvl="1" eaLnBrk="1" hangingPunct="1"/>
            <a:r>
              <a:rPr lang="en-US" altLang="en-US" sz="2800"/>
              <a:t>Information systems become bound up in organizational politics because they influence access to a key resource—information.</a:t>
            </a:r>
          </a:p>
          <a:p>
            <a:pPr lvl="1" eaLnBrk="1" hangingPunct="1"/>
            <a:r>
              <a:rPr lang="en-US" altLang="en-US" sz="2800"/>
              <a:t>Information systems potentially change an organization</a:t>
            </a:r>
            <a:r>
              <a:rPr lang="ja-JP" altLang="en-US" sz="2800"/>
              <a:t>’</a:t>
            </a:r>
            <a:r>
              <a:rPr lang="en-US" altLang="ja-JP" sz="2800"/>
              <a:t>s structure, culture, politics, and work.</a:t>
            </a:r>
          </a:p>
          <a:p>
            <a:pPr lvl="1" eaLnBrk="1" hangingPunct="1"/>
            <a:r>
              <a:rPr lang="en-US" altLang="en-US" sz="2800"/>
              <a:t>Most common reason for failure of large projects is due to organizational and political resistance to change.</a:t>
            </a:r>
            <a:endParaRPr lang="en-US" altLang="en-US" sz="3200"/>
          </a:p>
        </p:txBody>
      </p:sp>
      <p:sp>
        <p:nvSpPr>
          <p:cNvPr id="9" name="Text Placeholder 2">
            <a:extLst>
              <a:ext uri="{FF2B5EF4-FFF2-40B4-BE49-F238E27FC236}">
                <a16:creationId xmlns:a16="http://schemas.microsoft.com/office/drawing/2014/main" id="{06BEF9DE-D464-164F-8C05-F580668B9A0B}"/>
              </a:ext>
            </a:extLst>
          </p:cNvPr>
          <p:cNvSpPr txBox="1">
            <a:spLocks/>
          </p:cNvSpPr>
          <p:nvPr/>
        </p:nvSpPr>
        <p:spPr>
          <a:xfrm>
            <a:off x="990600" y="990600"/>
            <a:ext cx="8153400" cy="381000"/>
          </a:xfrm>
          <a:prstGeom prst="rect">
            <a:avLst/>
          </a:prstGeom>
        </p:spPr>
        <p:txBody>
          <a:bodyPr/>
          <a:lstStyle>
            <a:lvl1pPr marL="0" indent="0" algn="ctr" rtl="0" eaLnBrk="1" fontAlgn="base" hangingPunct="1">
              <a:spcBef>
                <a:spcPct val="20000"/>
              </a:spcBef>
              <a:spcAft>
                <a:spcPct val="0"/>
              </a:spcAft>
              <a:buNone/>
              <a:defRPr sz="2000" b="1">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ctr" rtl="0" eaLnBrk="1" fontAlgn="base" hangingPunct="1">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ctr" rtl="0" eaLnBrk="1" fontAlgn="base" hangingPunct="1">
              <a:spcBef>
                <a:spcPct val="20000"/>
              </a:spcBef>
              <a:spcAft>
                <a:spcPct val="0"/>
              </a:spcAft>
              <a:buChar char="•"/>
              <a:defRPr sz="1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kern="0" dirty="0"/>
              <a:t>How Information Systems Impact Organizations and Business Firms</a:t>
            </a:r>
          </a:p>
        </p:txBody>
      </p:sp>
    </p:spTree>
    <p:extLst>
      <p:ext uri="{BB962C8B-B14F-4D97-AF65-F5344CB8AC3E}">
        <p14:creationId xmlns:p14="http://schemas.microsoft.com/office/powerpoint/2010/main" val="345700208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1">
            <a:extLst>
              <a:ext uri="{FF2B5EF4-FFF2-40B4-BE49-F238E27FC236}">
                <a16:creationId xmlns:a16="http://schemas.microsoft.com/office/drawing/2014/main" id="{17F15C9A-0466-424E-B76F-D06A3F71E515}"/>
              </a:ext>
            </a:extLst>
          </p:cNvPr>
          <p:cNvSpPr>
            <a:spLocks noGrp="1"/>
          </p:cNvSpPr>
          <p:nvPr>
            <p:ph type="body" sz="quarter" idx="17"/>
          </p:nvPr>
        </p:nvSpPr>
        <p:spPr bwMode="auto">
          <a:xfrm>
            <a:off x="457200" y="1776413"/>
            <a:ext cx="2133600" cy="150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solidFill>
                  <a:schemeClr val="tx1"/>
                </a:solidFill>
              </a:rPr>
              <a:t>Implementing information systems has consequences for task arrangements, structures, and people. According to this model, to implement change, all four components must be changed simultaneously.</a:t>
            </a:r>
          </a:p>
        </p:txBody>
      </p:sp>
      <p:sp>
        <p:nvSpPr>
          <p:cNvPr id="67586" name="Text Placeholder 5">
            <a:extLst>
              <a:ext uri="{FF2B5EF4-FFF2-40B4-BE49-F238E27FC236}">
                <a16:creationId xmlns:a16="http://schemas.microsoft.com/office/drawing/2014/main" id="{FF76CAA5-6BDA-0745-BDEA-B41CF5EB3DCF}"/>
              </a:ext>
            </a:extLst>
          </p:cNvPr>
          <p:cNvSpPr>
            <a:spLocks noGrp="1"/>
          </p:cNvSpPr>
          <p:nvPr>
            <p:ph type="body" sz="quarter" idx="18"/>
          </p:nvPr>
        </p:nvSpPr>
        <p:spPr bwMode="auto">
          <a:xfrm>
            <a:off x="457200" y="3276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t>FIGURE  3-7</a:t>
            </a:r>
          </a:p>
        </p:txBody>
      </p:sp>
      <p:sp>
        <p:nvSpPr>
          <p:cNvPr id="67587" name="Text Placeholder 4">
            <a:extLst>
              <a:ext uri="{FF2B5EF4-FFF2-40B4-BE49-F238E27FC236}">
                <a16:creationId xmlns:a16="http://schemas.microsoft.com/office/drawing/2014/main" id="{2D6D3C03-1B50-3B42-A8BF-F71960809AAB}"/>
              </a:ext>
            </a:extLst>
          </p:cNvPr>
          <p:cNvSpPr>
            <a:spLocks noGrp="1"/>
          </p:cNvSpPr>
          <p:nvPr>
            <p:ph type="body" sz="quarter" idx="21"/>
          </p:nvPr>
        </p:nvSpPr>
        <p:spPr bwMode="auto">
          <a:xfrm>
            <a:off x="1066800" y="990600"/>
            <a:ext cx="73152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ts val="1500"/>
              </a:lnSpc>
              <a:spcBef>
                <a:spcPct val="0"/>
              </a:spcBef>
            </a:pPr>
            <a:r>
              <a:rPr lang="en-US" altLang="en-US" sz="1800"/>
              <a:t>ORGANIZATIONAL RESISTANCE AND THE MUTUALLY ADJUSTING RELATIONSHIP BETWEEN TECHNOLOGY AND THE ORGANIZATION</a:t>
            </a:r>
          </a:p>
        </p:txBody>
      </p:sp>
      <p:pic>
        <p:nvPicPr>
          <p:cNvPr id="67588" name="Picture Placeholder 10" descr="Fig-3-01.tif">
            <a:extLst>
              <a:ext uri="{FF2B5EF4-FFF2-40B4-BE49-F238E27FC236}">
                <a16:creationId xmlns:a16="http://schemas.microsoft.com/office/drawing/2014/main" id="{16AA35AF-14D2-0C44-8CB6-7EC072ACB2EE}"/>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6757" t="9459" r="4054" b="9459"/>
          <a:stretch>
            <a:fillRect/>
          </a:stretch>
        </p:blipFill>
        <p:spPr bwMode="auto">
          <a:xfrm>
            <a:off x="3352800" y="1676400"/>
            <a:ext cx="50292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9982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a:extLst>
              <a:ext uri="{FF2B5EF4-FFF2-40B4-BE49-F238E27FC236}">
                <a16:creationId xmlns:a16="http://schemas.microsoft.com/office/drawing/2014/main" id="{09E576FA-19B0-FC4F-A36B-FBE7672A8BF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The Internet and organizations</a:t>
            </a:r>
          </a:p>
          <a:p>
            <a:pPr lvl="1" eaLnBrk="1" hangingPunct="1"/>
            <a:r>
              <a:rPr lang="en-US" altLang="en-US" sz="2800"/>
              <a:t>The Internet increases the accessibility, storage, and distribution of information and knowledge for organizations.</a:t>
            </a:r>
          </a:p>
          <a:p>
            <a:pPr lvl="1" eaLnBrk="1" hangingPunct="1"/>
            <a:r>
              <a:rPr lang="en-US" altLang="en-US" sz="2800"/>
              <a:t>The Internet can greatly lower transaction and agency costs.</a:t>
            </a:r>
          </a:p>
          <a:p>
            <a:pPr lvl="2" eaLnBrk="1" hangingPunct="1"/>
            <a:r>
              <a:rPr lang="en-US" altLang="en-US" sz="2800"/>
              <a:t>Example: Large firm delivers internal manuals to employees via a corporate Web site, saving millions of dollars in distribution costs</a:t>
            </a:r>
            <a:endParaRPr lang="en-US" altLang="en-US" sz="3200"/>
          </a:p>
        </p:txBody>
      </p:sp>
      <p:sp>
        <p:nvSpPr>
          <p:cNvPr id="9" name="Text Placeholder 2">
            <a:extLst>
              <a:ext uri="{FF2B5EF4-FFF2-40B4-BE49-F238E27FC236}">
                <a16:creationId xmlns:a16="http://schemas.microsoft.com/office/drawing/2014/main" id="{8459BB78-D3CE-8645-9CDF-FBC70FF73DC4}"/>
              </a:ext>
            </a:extLst>
          </p:cNvPr>
          <p:cNvSpPr txBox="1">
            <a:spLocks/>
          </p:cNvSpPr>
          <p:nvPr/>
        </p:nvSpPr>
        <p:spPr>
          <a:xfrm>
            <a:off x="990600" y="990600"/>
            <a:ext cx="8153400" cy="381000"/>
          </a:xfrm>
          <a:prstGeom prst="rect">
            <a:avLst/>
          </a:prstGeom>
        </p:spPr>
        <p:txBody>
          <a:bodyPr/>
          <a:lstStyle>
            <a:lvl1pPr marL="0" indent="0" algn="ctr" rtl="0" eaLnBrk="1" fontAlgn="base" hangingPunct="1">
              <a:spcBef>
                <a:spcPct val="20000"/>
              </a:spcBef>
              <a:spcAft>
                <a:spcPct val="0"/>
              </a:spcAft>
              <a:buNone/>
              <a:defRPr sz="2000" b="1">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ctr" rtl="0" eaLnBrk="1" fontAlgn="base" hangingPunct="1">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ctr" rtl="0" eaLnBrk="1" fontAlgn="base" hangingPunct="1">
              <a:spcBef>
                <a:spcPct val="20000"/>
              </a:spcBef>
              <a:spcAft>
                <a:spcPct val="0"/>
              </a:spcAft>
              <a:buChar char="•"/>
              <a:defRPr sz="1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kern="0" dirty="0"/>
              <a:t>How Information Systems Impact Organizations and Business Firms</a:t>
            </a:r>
          </a:p>
        </p:txBody>
      </p:sp>
    </p:spTree>
    <p:extLst>
      <p:ext uri="{BB962C8B-B14F-4D97-AF65-F5344CB8AC3E}">
        <p14:creationId xmlns:p14="http://schemas.microsoft.com/office/powerpoint/2010/main" val="140971269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90B0CE-3E9D-5F47-8090-0DD988F6DDE6}"/>
              </a:ext>
            </a:extLst>
          </p:cNvPr>
          <p:cNvSpPr>
            <a:spLocks noGrp="1"/>
          </p:cNvSpPr>
          <p:nvPr>
            <p:ph idx="1"/>
          </p:nvPr>
        </p:nvSpPr>
        <p:spPr/>
        <p:txBody>
          <a:bodyPr>
            <a:normAutofit lnSpcReduction="10000"/>
          </a:bodyPr>
          <a:lstStyle/>
          <a:p>
            <a:pPr eaLnBrk="1" hangingPunct="1">
              <a:spcBef>
                <a:spcPts val="600"/>
              </a:spcBef>
              <a:spcAft>
                <a:spcPts val="0"/>
              </a:spcAft>
              <a:buFont typeface="Arial" charset="0"/>
              <a:buChar char="•"/>
              <a:defRPr/>
            </a:pPr>
            <a:r>
              <a:rPr lang="en-US" dirty="0">
                <a:ea typeface="MS PGothic" panose="020B0600070205080204" pitchFamily="34" charset="-128"/>
              </a:rPr>
              <a:t>Organizational factors in planning a new system:</a:t>
            </a:r>
          </a:p>
          <a:p>
            <a:pPr lvl="1" eaLnBrk="1" hangingPunct="1">
              <a:buFont typeface="Arial" charset="0"/>
              <a:buChar char="–"/>
              <a:defRPr/>
            </a:pPr>
            <a:r>
              <a:rPr lang="en-US" dirty="0">
                <a:ea typeface="MS PGothic" panose="020B0600070205080204" pitchFamily="34" charset="-128"/>
              </a:rPr>
              <a:t>Environment</a:t>
            </a:r>
          </a:p>
          <a:p>
            <a:pPr lvl="1" eaLnBrk="1" hangingPunct="1">
              <a:spcAft>
                <a:spcPts val="0"/>
              </a:spcAft>
              <a:buFont typeface="Arial" charset="0"/>
              <a:buChar char="–"/>
              <a:defRPr/>
            </a:pPr>
            <a:r>
              <a:rPr lang="en-US" dirty="0">
                <a:ea typeface="MS PGothic" panose="020B0600070205080204" pitchFamily="34" charset="-128"/>
              </a:rPr>
              <a:t>Structure</a:t>
            </a:r>
          </a:p>
          <a:p>
            <a:pPr lvl="2" eaLnBrk="1" hangingPunct="1">
              <a:buFont typeface="Arial" charset="0"/>
              <a:buChar char="•"/>
              <a:defRPr/>
            </a:pPr>
            <a:r>
              <a:rPr lang="en-US" dirty="0">
                <a:ea typeface="MS PGothic" panose="020B0600070205080204" pitchFamily="34" charset="-128"/>
              </a:rPr>
              <a:t>Hierarchy, specialization, routines, business processes</a:t>
            </a:r>
          </a:p>
          <a:p>
            <a:pPr lvl="1" eaLnBrk="1" hangingPunct="1">
              <a:buFont typeface="Arial" charset="0"/>
              <a:buChar char="–"/>
              <a:defRPr/>
            </a:pPr>
            <a:r>
              <a:rPr lang="en-US" dirty="0">
                <a:ea typeface="MS PGothic" panose="020B0600070205080204" pitchFamily="34" charset="-128"/>
              </a:rPr>
              <a:t>Culture and politics</a:t>
            </a:r>
          </a:p>
          <a:p>
            <a:pPr lvl="1" eaLnBrk="1" hangingPunct="1">
              <a:buFont typeface="Arial" charset="0"/>
              <a:buChar char="–"/>
              <a:defRPr/>
            </a:pPr>
            <a:r>
              <a:rPr lang="en-US" dirty="0">
                <a:ea typeface="MS PGothic" panose="020B0600070205080204" pitchFamily="34" charset="-128"/>
              </a:rPr>
              <a:t>Type of organization and style of leadership </a:t>
            </a:r>
          </a:p>
          <a:p>
            <a:pPr lvl="1" eaLnBrk="1" hangingPunct="1">
              <a:buFont typeface="Arial" charset="0"/>
              <a:buChar char="–"/>
              <a:defRPr/>
            </a:pPr>
            <a:r>
              <a:rPr lang="en-US" dirty="0">
                <a:ea typeface="MS PGothic" panose="020B0600070205080204" pitchFamily="34" charset="-128"/>
              </a:rPr>
              <a:t>Main interest groups affected by system; attitudes of end users</a:t>
            </a:r>
          </a:p>
          <a:p>
            <a:pPr lvl="1" eaLnBrk="1" hangingPunct="1">
              <a:buFont typeface="Arial" charset="0"/>
              <a:buChar char="–"/>
              <a:defRPr/>
            </a:pPr>
            <a:r>
              <a:rPr lang="en-US" dirty="0">
                <a:ea typeface="MS PGothic" panose="020B0600070205080204" pitchFamily="34" charset="-128"/>
              </a:rPr>
              <a:t>Tasks, decisions, and business processes the system will assist</a:t>
            </a:r>
          </a:p>
        </p:txBody>
      </p:sp>
      <p:sp>
        <p:nvSpPr>
          <p:cNvPr id="8" name="Text Placeholder 2">
            <a:extLst>
              <a:ext uri="{FF2B5EF4-FFF2-40B4-BE49-F238E27FC236}">
                <a16:creationId xmlns:a16="http://schemas.microsoft.com/office/drawing/2014/main" id="{9803339A-8207-C848-882D-F8E23760A9E5}"/>
              </a:ext>
            </a:extLst>
          </p:cNvPr>
          <p:cNvSpPr txBox="1">
            <a:spLocks/>
          </p:cNvSpPr>
          <p:nvPr/>
        </p:nvSpPr>
        <p:spPr>
          <a:xfrm>
            <a:off x="990600" y="990600"/>
            <a:ext cx="8153400" cy="381000"/>
          </a:xfrm>
          <a:prstGeom prst="rect">
            <a:avLst/>
          </a:prstGeom>
        </p:spPr>
        <p:txBody>
          <a:bodyPr/>
          <a:lstStyle>
            <a:lvl1pPr marL="0" indent="0" algn="ctr" rtl="0" eaLnBrk="1" fontAlgn="base" hangingPunct="1">
              <a:spcBef>
                <a:spcPct val="20000"/>
              </a:spcBef>
              <a:spcAft>
                <a:spcPct val="0"/>
              </a:spcAft>
              <a:buNone/>
              <a:defRPr sz="2000" b="1">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ctr" rtl="0" eaLnBrk="1" fontAlgn="base" hangingPunct="1">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ctr" rtl="0" eaLnBrk="1" fontAlgn="base" hangingPunct="1">
              <a:spcBef>
                <a:spcPct val="20000"/>
              </a:spcBef>
              <a:spcAft>
                <a:spcPct val="0"/>
              </a:spcAft>
              <a:buChar char="•"/>
              <a:defRPr sz="1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ctr" rtl="0" eaLnBrk="1" fontAlgn="base" hangingPunct="1">
              <a:spcBef>
                <a:spcPct val="20000"/>
              </a:spcBef>
              <a:spcAft>
                <a:spcPct val="0"/>
              </a:spcAft>
              <a:buChar char="»"/>
              <a:defRPr sz="16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kern="0" dirty="0"/>
              <a:t>How Information Systems Impact Organizations and Business Firms</a:t>
            </a:r>
          </a:p>
        </p:txBody>
      </p:sp>
    </p:spTree>
    <p:extLst>
      <p:ext uri="{BB962C8B-B14F-4D97-AF65-F5344CB8AC3E}">
        <p14:creationId xmlns:p14="http://schemas.microsoft.com/office/powerpoint/2010/main" val="181107295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4">
            <a:extLst>
              <a:ext uri="{FF2B5EF4-FFF2-40B4-BE49-F238E27FC236}">
                <a16:creationId xmlns:a16="http://schemas.microsoft.com/office/drawing/2014/main" id="{DBBA69C2-7099-C34B-9590-744F3A510823}"/>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Demonstrate how information systems help businesses use synergies, core competencies, and network-based strategies to achieve competitive advantage.</a:t>
            </a:r>
          </a:p>
          <a:p>
            <a:pPr eaLnBrk="1" hangingPunct="1">
              <a:buFont typeface="Arial" charset="0"/>
              <a:buChar char="•"/>
              <a:defRPr/>
            </a:pPr>
            <a:r>
              <a:rPr lang="en-US" dirty="0">
                <a:ea typeface="MS PGothic" panose="020B0600070205080204" pitchFamily="34" charset="-128"/>
              </a:rPr>
              <a:t>Assess the challenges posed by strategic information systems and management solutions.</a:t>
            </a:r>
          </a:p>
        </p:txBody>
      </p:sp>
      <p:sp>
        <p:nvSpPr>
          <p:cNvPr id="20482" name="Text Placeholder 5">
            <a:extLst>
              <a:ext uri="{FF2B5EF4-FFF2-40B4-BE49-F238E27FC236}">
                <a16:creationId xmlns:a16="http://schemas.microsoft.com/office/drawing/2014/main" id="{CD7CB67A-5294-C845-937A-FF3C177DF02E}"/>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Learning Objectives (cont.)</a:t>
            </a:r>
          </a:p>
        </p:txBody>
      </p:sp>
    </p:spTree>
    <p:extLst>
      <p:ext uri="{BB962C8B-B14F-4D97-AF65-F5344CB8AC3E}">
        <p14:creationId xmlns:p14="http://schemas.microsoft.com/office/powerpoint/2010/main" val="324785092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4">
            <a:extLst>
              <a:ext uri="{FF2B5EF4-FFF2-40B4-BE49-F238E27FC236}">
                <a16:creationId xmlns:a16="http://schemas.microsoft.com/office/drawing/2014/main" id="{69A13370-9FCF-BE48-88BF-82091FB88D5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rgbClr val="9F0F10"/>
                </a:solidFill>
              </a:rPr>
              <a:t>Problem: </a:t>
            </a:r>
            <a:r>
              <a:rPr lang="en-US" altLang="en-US" dirty="0">
                <a:solidFill>
                  <a:srgbClr val="0D0D0D"/>
                </a:solidFill>
              </a:rPr>
              <a:t>Fading brand, powerful competitors, technology costs</a:t>
            </a:r>
          </a:p>
          <a:p>
            <a:pPr eaLnBrk="1" hangingPunct="1"/>
            <a:r>
              <a:rPr lang="en-US" altLang="en-US" dirty="0">
                <a:solidFill>
                  <a:srgbClr val="9F0F10"/>
                </a:solidFill>
              </a:rPr>
              <a:t>Solutions: </a:t>
            </a:r>
          </a:p>
          <a:p>
            <a:pPr lvl="1" eaLnBrk="1" hangingPunct="1"/>
            <a:r>
              <a:rPr lang="en-US" altLang="en-US" sz="2800" dirty="0"/>
              <a:t>Customer data mining to improve customer intimacy, design sales floors, implement customer programs and promotions</a:t>
            </a:r>
            <a:endParaRPr lang="en-US" altLang="en-US" sz="2400" dirty="0"/>
          </a:p>
          <a:p>
            <a:pPr eaLnBrk="1" hangingPunct="1"/>
            <a:r>
              <a:rPr lang="en-US" altLang="en-US" dirty="0">
                <a:solidFill>
                  <a:srgbClr val="0D0D0D"/>
                </a:solidFill>
              </a:rPr>
              <a:t>Demonstrates IT</a:t>
            </a:r>
            <a:r>
              <a:rPr lang="ja-JP" altLang="en-US">
                <a:solidFill>
                  <a:srgbClr val="0D0D0D"/>
                </a:solidFill>
              </a:rPr>
              <a:t>’</a:t>
            </a:r>
            <a:r>
              <a:rPr lang="en-US" altLang="ja-JP" dirty="0">
                <a:solidFill>
                  <a:srgbClr val="0D0D0D"/>
                </a:solidFill>
              </a:rPr>
              <a:t>s central role in defining competitive strategy</a:t>
            </a:r>
            <a:endParaRPr lang="en-US" altLang="en-US" dirty="0">
              <a:solidFill>
                <a:srgbClr val="0D0D0D"/>
              </a:solidFill>
            </a:endParaRPr>
          </a:p>
        </p:txBody>
      </p:sp>
      <p:sp>
        <p:nvSpPr>
          <p:cNvPr id="22530" name="Text Placeholder 5">
            <a:extLst>
              <a:ext uri="{FF2B5EF4-FFF2-40B4-BE49-F238E27FC236}">
                <a16:creationId xmlns:a16="http://schemas.microsoft.com/office/drawing/2014/main" id="{03BCDD51-D56D-CA42-8FB2-9DDA2854C103}"/>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Will Sears</a:t>
            </a:r>
            <a:r>
              <a:rPr lang="ja-JP" altLang="en-US">
                <a:solidFill>
                  <a:schemeClr val="tx1"/>
                </a:solidFill>
              </a:rPr>
              <a:t>’</a:t>
            </a:r>
            <a:r>
              <a:rPr lang="en-US" altLang="ja-JP" dirty="0">
                <a:solidFill>
                  <a:schemeClr val="tx1"/>
                </a:solidFill>
              </a:rPr>
              <a:t>s Technology Strategy Work This Time?</a:t>
            </a:r>
            <a:endParaRPr lang="en-US" altLang="en-US" dirty="0">
              <a:solidFill>
                <a:schemeClr val="tx1"/>
              </a:solidFill>
            </a:endParaRPr>
          </a:p>
        </p:txBody>
      </p:sp>
    </p:spTree>
    <p:extLst>
      <p:ext uri="{BB962C8B-B14F-4D97-AF65-F5344CB8AC3E}">
        <p14:creationId xmlns:p14="http://schemas.microsoft.com/office/powerpoint/2010/main" val="275101154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a:extLst>
              <a:ext uri="{FF2B5EF4-FFF2-40B4-BE49-F238E27FC236}">
                <a16:creationId xmlns:a16="http://schemas.microsoft.com/office/drawing/2014/main" id="{4B38629A-5233-BC4F-8647-8A2A59768D3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Information technology and organizations influence each other</a:t>
            </a:r>
          </a:p>
          <a:p>
            <a:pPr lvl="1" eaLnBrk="1" hangingPunct="1"/>
            <a:r>
              <a:rPr lang="en-US" altLang="en-US" sz="2800"/>
              <a:t>Relationship influenced by organization</a:t>
            </a:r>
            <a:r>
              <a:rPr lang="ja-JP" altLang="en-US" sz="2800"/>
              <a:t>’</a:t>
            </a:r>
            <a:r>
              <a:rPr lang="en-US" altLang="ja-JP" sz="2800"/>
              <a:t>s</a:t>
            </a:r>
          </a:p>
          <a:p>
            <a:pPr lvl="2" eaLnBrk="1" hangingPunct="1"/>
            <a:r>
              <a:rPr lang="en-US" altLang="en-US" sz="2800" b="1"/>
              <a:t>Structure</a:t>
            </a:r>
          </a:p>
          <a:p>
            <a:pPr lvl="2" eaLnBrk="1" hangingPunct="1"/>
            <a:r>
              <a:rPr lang="en-US" altLang="en-US" sz="2800" b="1"/>
              <a:t>Business processes</a:t>
            </a:r>
          </a:p>
          <a:p>
            <a:pPr lvl="2" eaLnBrk="1" hangingPunct="1"/>
            <a:r>
              <a:rPr lang="en-US" altLang="en-US" sz="2800" b="1"/>
              <a:t>Politics</a:t>
            </a:r>
          </a:p>
          <a:p>
            <a:pPr lvl="2" eaLnBrk="1" hangingPunct="1"/>
            <a:r>
              <a:rPr lang="en-US" altLang="en-US" sz="2800" b="1"/>
              <a:t>Culture</a:t>
            </a:r>
          </a:p>
          <a:p>
            <a:pPr lvl="2" eaLnBrk="1" hangingPunct="1"/>
            <a:r>
              <a:rPr lang="en-US" altLang="en-US" sz="2800" b="1"/>
              <a:t>Environment </a:t>
            </a:r>
          </a:p>
          <a:p>
            <a:pPr lvl="2" eaLnBrk="1" hangingPunct="1"/>
            <a:r>
              <a:rPr lang="en-US" altLang="en-US" sz="2800" b="1"/>
              <a:t>Management decisions</a:t>
            </a:r>
            <a:endParaRPr lang="en-US" altLang="en-US" sz="3200"/>
          </a:p>
        </p:txBody>
      </p:sp>
      <p:sp>
        <p:nvSpPr>
          <p:cNvPr id="24578" name="Text Placeholder 2">
            <a:extLst>
              <a:ext uri="{FF2B5EF4-FFF2-40B4-BE49-F238E27FC236}">
                <a16:creationId xmlns:a16="http://schemas.microsoft.com/office/drawing/2014/main" id="{D242C34E-8DB9-2948-A0AD-257B34660A35}"/>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396980844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1">
            <a:extLst>
              <a:ext uri="{FF2B5EF4-FFF2-40B4-BE49-F238E27FC236}">
                <a16:creationId xmlns:a16="http://schemas.microsoft.com/office/drawing/2014/main" id="{3B8AC8B0-041B-D945-9CB3-E3FF5E2B0FAB}"/>
              </a:ext>
            </a:extLst>
          </p:cNvPr>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solidFill>
                  <a:schemeClr val="tx1"/>
                </a:solidFill>
              </a:rPr>
              <a:t>This complex two-way relationship is mediated by many factors, not the least of which are the decisions  made—or not made—by managers. Other factors mediating the relationship include the organizational culture, structure, politics, business processes, and environment.</a:t>
            </a:r>
          </a:p>
        </p:txBody>
      </p:sp>
      <p:sp>
        <p:nvSpPr>
          <p:cNvPr id="26626" name="Text Placeholder 3">
            <a:extLst>
              <a:ext uri="{FF2B5EF4-FFF2-40B4-BE49-F238E27FC236}">
                <a16:creationId xmlns:a16="http://schemas.microsoft.com/office/drawing/2014/main" id="{B842C412-5DBC-C948-959D-8D3E0DD0EA40}"/>
              </a:ext>
            </a:extLst>
          </p:cNvPr>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3-1</a:t>
            </a:r>
          </a:p>
          <a:p>
            <a:pPr eaLnBrk="1" hangingPunct="1">
              <a:spcBef>
                <a:spcPct val="0"/>
              </a:spcBef>
              <a:buFontTx/>
              <a:buNone/>
            </a:pPr>
            <a:endParaRPr lang="en-US" altLang="en-US"/>
          </a:p>
        </p:txBody>
      </p:sp>
      <p:sp>
        <p:nvSpPr>
          <p:cNvPr id="26627" name="Text Placeholder 4">
            <a:extLst>
              <a:ext uri="{FF2B5EF4-FFF2-40B4-BE49-F238E27FC236}">
                <a16:creationId xmlns:a16="http://schemas.microsoft.com/office/drawing/2014/main" id="{06C7EC64-0BCB-8F43-9FD2-224F599870D6}"/>
              </a:ext>
            </a:extLst>
          </p:cNvPr>
          <p:cNvSpPr>
            <a:spLocks noGrp="1"/>
          </p:cNvSpPr>
          <p:nvPr>
            <p:ph type="body" sz="quarter" idx="21"/>
          </p:nvPr>
        </p:nvSpPr>
        <p:spPr bwMode="auto">
          <a:xfrm>
            <a:off x="762000" y="1052513"/>
            <a:ext cx="8686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a:t>THE TWO-WAY RELATIONSHIP BETWEEN ORGANIZATIONS AND INFORMATION TECHNOLOGY</a:t>
            </a:r>
          </a:p>
          <a:p>
            <a:pPr eaLnBrk="1" hangingPunct="1"/>
            <a:endParaRPr lang="en-US" altLang="en-US" sz="1600"/>
          </a:p>
        </p:txBody>
      </p:sp>
      <p:pic>
        <p:nvPicPr>
          <p:cNvPr id="26628" name="Picture Placeholder 10" descr="Fig-3-01.tif">
            <a:extLst>
              <a:ext uri="{FF2B5EF4-FFF2-40B4-BE49-F238E27FC236}">
                <a16:creationId xmlns:a16="http://schemas.microsoft.com/office/drawing/2014/main" id="{0911A1FB-6D51-C247-9C91-73455E95C9DB}"/>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3165475" y="1905000"/>
            <a:ext cx="5978525"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66927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712C68-40D5-0F4B-826B-33B117BBEE70}"/>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What is an organization?</a:t>
            </a:r>
          </a:p>
          <a:p>
            <a:pPr lvl="1" eaLnBrk="1" hangingPunct="1">
              <a:buFont typeface="Arial" charset="0"/>
              <a:buChar char="–"/>
              <a:defRPr/>
            </a:pPr>
            <a:r>
              <a:rPr lang="en-US" sz="2800" dirty="0">
                <a:ea typeface="MS PGothic" panose="020B0600070205080204" pitchFamily="34" charset="-128"/>
              </a:rPr>
              <a:t>Technical definition: </a:t>
            </a:r>
          </a:p>
          <a:p>
            <a:pPr lvl="2" eaLnBrk="1" hangingPunct="1">
              <a:buFont typeface="Arial" charset="0"/>
              <a:buChar char="•"/>
              <a:defRPr/>
            </a:pPr>
            <a:r>
              <a:rPr lang="en-US" dirty="0">
                <a:ea typeface="MS PGothic" panose="020B0600070205080204" pitchFamily="34" charset="-128"/>
              </a:rPr>
              <a:t>Formal social structure that processes resources from environment to produce outputs</a:t>
            </a:r>
          </a:p>
          <a:p>
            <a:pPr lvl="2" eaLnBrk="1" hangingPunct="1">
              <a:buFont typeface="Arial" charset="0"/>
              <a:buChar char="•"/>
              <a:defRPr/>
            </a:pPr>
            <a:r>
              <a:rPr lang="en-US" dirty="0">
                <a:ea typeface="MS PGothic" panose="020B0600070205080204" pitchFamily="34" charset="-128"/>
              </a:rPr>
              <a:t>A formal legal entity with internal rules and procedures, as well as a social structure</a:t>
            </a:r>
          </a:p>
          <a:p>
            <a:pPr lvl="1" eaLnBrk="1" hangingPunct="1">
              <a:buFont typeface="Arial" charset="0"/>
              <a:buChar char="–"/>
              <a:defRPr/>
            </a:pPr>
            <a:r>
              <a:rPr lang="en-US" sz="2800" dirty="0">
                <a:ea typeface="MS PGothic" panose="020B0600070205080204" pitchFamily="34" charset="-128"/>
              </a:rPr>
              <a:t>Behavioral definition: </a:t>
            </a:r>
          </a:p>
          <a:p>
            <a:pPr lvl="2" eaLnBrk="1" hangingPunct="1">
              <a:buFont typeface="Arial" charset="0"/>
              <a:buChar char="•"/>
              <a:defRPr/>
            </a:pPr>
            <a:r>
              <a:rPr lang="en-US" dirty="0">
                <a:ea typeface="MS PGothic" panose="020B0600070205080204" pitchFamily="34" charset="-128"/>
              </a:rPr>
              <a:t>A collection of rights, privileges, obligations, and responsibilities that is delicately balanced over a period of time through conflict and conflict resolution</a:t>
            </a:r>
            <a:endParaRPr lang="en-US" sz="3200" dirty="0">
              <a:ea typeface="MS PGothic" panose="020B0600070205080204" pitchFamily="34" charset="-128"/>
            </a:endParaRPr>
          </a:p>
        </p:txBody>
      </p:sp>
      <p:sp>
        <p:nvSpPr>
          <p:cNvPr id="28674" name="Text Placeholder 2">
            <a:extLst>
              <a:ext uri="{FF2B5EF4-FFF2-40B4-BE49-F238E27FC236}">
                <a16:creationId xmlns:a16="http://schemas.microsoft.com/office/drawing/2014/main" id="{43B937EA-6E43-804C-8666-D3BB82C206CF}"/>
              </a:ext>
            </a:extLst>
          </p:cNvPr>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Organizations and Information Systems</a:t>
            </a:r>
          </a:p>
        </p:txBody>
      </p:sp>
    </p:spTree>
    <p:extLst>
      <p:ext uri="{BB962C8B-B14F-4D97-AF65-F5344CB8AC3E}">
        <p14:creationId xmlns:p14="http://schemas.microsoft.com/office/powerpoint/2010/main" val="50289684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1">
            <a:extLst>
              <a:ext uri="{FF2B5EF4-FFF2-40B4-BE49-F238E27FC236}">
                <a16:creationId xmlns:a16="http://schemas.microsoft.com/office/drawing/2014/main" id="{9881200D-4FFF-AE4E-A24F-0E223624F6BD}"/>
              </a:ext>
            </a:extLst>
          </p:cNvPr>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In the microeconomic definition of organizations, capital and labor (the primary production factors provided by the environment) are transformed by the firm through the production process into products and services (outputs to the environment). The products and services are consumed by the environment, which supplies additional capital and labor as inputs in the feedback loop.</a:t>
            </a:r>
          </a:p>
        </p:txBody>
      </p:sp>
      <p:sp>
        <p:nvSpPr>
          <p:cNvPr id="30722" name="Text Placeholder 3">
            <a:extLst>
              <a:ext uri="{FF2B5EF4-FFF2-40B4-BE49-F238E27FC236}">
                <a16:creationId xmlns:a16="http://schemas.microsoft.com/office/drawing/2014/main" id="{5C7EC1B4-B1E7-7C42-8BF9-3701EB61216B}"/>
              </a:ext>
            </a:extLst>
          </p:cNvPr>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3-2</a:t>
            </a:r>
          </a:p>
          <a:p>
            <a:pPr eaLnBrk="1" hangingPunct="1">
              <a:spcBef>
                <a:spcPct val="0"/>
              </a:spcBef>
              <a:buFontTx/>
              <a:buNone/>
            </a:pPr>
            <a:endParaRPr lang="en-US" altLang="en-US"/>
          </a:p>
        </p:txBody>
      </p:sp>
      <p:sp>
        <p:nvSpPr>
          <p:cNvPr id="16389" name="Text Placeholder 4">
            <a:extLst>
              <a:ext uri="{FF2B5EF4-FFF2-40B4-BE49-F238E27FC236}">
                <a16:creationId xmlns:a16="http://schemas.microsoft.com/office/drawing/2014/main" id="{ADC44395-137A-7E44-936C-BAC0254E14E7}"/>
              </a:ext>
            </a:extLst>
          </p:cNvPr>
          <p:cNvSpPr>
            <a:spLocks noGrp="1"/>
          </p:cNvSpPr>
          <p:nvPr>
            <p:ph type="body" sz="quarter" idx="19"/>
          </p:nvPr>
        </p:nvSpPr>
        <p:spPr/>
        <p:txBody>
          <a:bodyPr>
            <a:normAutofit fontScale="77500" lnSpcReduction="20000"/>
          </a:bodyPr>
          <a:lstStyle/>
          <a:p>
            <a:pPr eaLnBrk="1" hangingPunct="1">
              <a:defRPr/>
            </a:pPr>
            <a:r>
              <a:rPr lang="en-US" dirty="0">
                <a:ea typeface="MS PGothic" panose="020B0600070205080204" pitchFamily="34" charset="-128"/>
              </a:rPr>
              <a:t>THE TECHNICAL MICROECONOMIC DEFINITION OF THE ORGANIZATION</a:t>
            </a:r>
          </a:p>
          <a:p>
            <a:pPr eaLnBrk="1" hangingPunct="1">
              <a:defRPr/>
            </a:pPr>
            <a:endParaRPr lang="en-US" dirty="0">
              <a:ea typeface="MS PGothic" panose="020B0600070205080204" pitchFamily="34" charset="-128"/>
            </a:endParaRPr>
          </a:p>
        </p:txBody>
      </p:sp>
      <p:pic>
        <p:nvPicPr>
          <p:cNvPr id="30724" name="Picture Placeholder 18" descr="Fig-3-02.png">
            <a:extLst>
              <a:ext uri="{FF2B5EF4-FFF2-40B4-BE49-F238E27FC236}">
                <a16:creationId xmlns:a16="http://schemas.microsoft.com/office/drawing/2014/main" id="{941A6A73-E487-824D-B8DD-DFEF7475EF08}"/>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r="-142"/>
          <a:stretch>
            <a:fillRect/>
          </a:stretch>
        </p:blipFill>
        <p:spPr bwMode="auto">
          <a:xfrm>
            <a:off x="203200" y="2119313"/>
            <a:ext cx="8737600" cy="261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82114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4">
            <a:extLst>
              <a:ext uri="{FF2B5EF4-FFF2-40B4-BE49-F238E27FC236}">
                <a16:creationId xmlns:a16="http://schemas.microsoft.com/office/drawing/2014/main" id="{23B53C59-01FE-C449-B337-FF0151DBBBBB}"/>
              </a:ext>
            </a:extLst>
          </p:cNvPr>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BEHAVIORAL VIEW OF ORGANIZATIONS</a:t>
            </a:r>
          </a:p>
          <a:p>
            <a:pPr eaLnBrk="1" hangingPunct="1"/>
            <a:endParaRPr lang="en-US" altLang="en-US"/>
          </a:p>
        </p:txBody>
      </p:sp>
      <p:pic>
        <p:nvPicPr>
          <p:cNvPr id="32770" name="Picture Placeholder 21" descr="Fig-3-03.png">
            <a:extLst>
              <a:ext uri="{FF2B5EF4-FFF2-40B4-BE49-F238E27FC236}">
                <a16:creationId xmlns:a16="http://schemas.microsoft.com/office/drawing/2014/main" id="{4E571729-9FBE-AD4E-8F70-1C676A185C24}"/>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 b="-955"/>
          <a:stretch>
            <a:fillRect/>
          </a:stretch>
        </p:blipFill>
        <p:spPr bwMode="auto">
          <a:xfrm>
            <a:off x="457200" y="1752600"/>
            <a:ext cx="81534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Placeholder 1">
            <a:extLst>
              <a:ext uri="{FF2B5EF4-FFF2-40B4-BE49-F238E27FC236}">
                <a16:creationId xmlns:a16="http://schemas.microsoft.com/office/drawing/2014/main" id="{D6E684CE-42B5-6E4F-9E65-4E1F8E6A0B17}"/>
              </a:ext>
            </a:extLst>
          </p:cNvPr>
          <p:cNvSpPr>
            <a:spLocks noGrp="1"/>
          </p:cNvSpPr>
          <p:nvPr>
            <p:ph type="body" sz="quarter" idx="17"/>
          </p:nvPr>
        </p:nvSpPr>
        <p:spPr bwMode="auto">
          <a:xfrm>
            <a:off x="457200" y="1776413"/>
            <a:ext cx="16002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t>The behavioral view of organizations emphasizes group relationships, values, and structures.</a:t>
            </a:r>
          </a:p>
        </p:txBody>
      </p:sp>
      <p:sp>
        <p:nvSpPr>
          <p:cNvPr id="32772" name="Text Placeholder 3">
            <a:extLst>
              <a:ext uri="{FF2B5EF4-FFF2-40B4-BE49-F238E27FC236}">
                <a16:creationId xmlns:a16="http://schemas.microsoft.com/office/drawing/2014/main" id="{DE92BCAC-54C7-CF42-95B2-E35DA54E65A8}"/>
              </a:ext>
            </a:extLst>
          </p:cNvPr>
          <p:cNvSpPr>
            <a:spLocks noGrp="1"/>
          </p:cNvSpPr>
          <p:nvPr>
            <p:ph type="body" sz="quarter" idx="18"/>
          </p:nvPr>
        </p:nvSpPr>
        <p:spPr bwMode="auto">
          <a:xfrm>
            <a:off x="457200" y="28956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3-3</a:t>
            </a:r>
          </a:p>
          <a:p>
            <a:pPr eaLnBrk="1" hangingPunct="1">
              <a:spcBef>
                <a:spcPct val="0"/>
              </a:spcBef>
              <a:buFontTx/>
              <a:buNone/>
            </a:pPr>
            <a:endParaRPr lang="en-US" altLang="en-US"/>
          </a:p>
        </p:txBody>
      </p:sp>
    </p:spTree>
    <p:extLst>
      <p:ext uri="{BB962C8B-B14F-4D97-AF65-F5344CB8AC3E}">
        <p14:creationId xmlns:p14="http://schemas.microsoft.com/office/powerpoint/2010/main" val="3710140520"/>
      </p:ext>
    </p:extLst>
  </p:cSld>
  <p:clrMapOvr>
    <a:masterClrMapping/>
  </p:clrMapOvr>
  <p:transition>
    <p:fade thruBlk="1"/>
  </p:transition>
</p:sld>
</file>

<file path=ppt/theme/theme1.xml><?xml version="1.0" encoding="utf-8"?>
<a:theme xmlns:a="http://schemas.openxmlformats.org/drawingml/2006/main" name="Template PPT 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Esa Unggul</Template>
  <TotalTime>27</TotalTime>
  <Words>2866</Words>
  <Application>Microsoft Macintosh PowerPoint</Application>
  <PresentationFormat>On-screen Show (4:3)</PresentationFormat>
  <Paragraphs>208</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ＭＳ Ｐゴシック</vt:lpstr>
      <vt:lpstr>Arial</vt:lpstr>
      <vt:lpstr>Calibri</vt:lpstr>
      <vt:lpstr>Times New Roman</vt:lpstr>
      <vt:lpstr>Template PPT Esa Unggul</vt:lpstr>
      <vt:lpstr>Dr. Fransiskus Adikara, S.Kom, MMSI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OPERATOR6</dc:creator>
  <cp:lastModifiedBy>Fransiskus Adikara</cp:lastModifiedBy>
  <cp:revision>14</cp:revision>
  <dcterms:created xsi:type="dcterms:W3CDTF">2019-08-26T09:21:32Z</dcterms:created>
  <dcterms:modified xsi:type="dcterms:W3CDTF">2019-09-11T16:04:18Z</dcterms:modified>
</cp:coreProperties>
</file>