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418" r:id="rId3"/>
    <p:sldId id="424" r:id="rId4"/>
    <p:sldId id="425" r:id="rId5"/>
    <p:sldId id="426" r:id="rId6"/>
    <p:sldId id="427" r:id="rId7"/>
    <p:sldId id="428" r:id="rId8"/>
    <p:sldId id="429" r:id="rId9"/>
    <p:sldId id="430" r:id="rId10"/>
    <p:sldId id="431" r:id="rId11"/>
    <p:sldId id="438" r:id="rId12"/>
    <p:sldId id="432" r:id="rId13"/>
    <p:sldId id="437" r:id="rId14"/>
    <p:sldId id="433" r:id="rId15"/>
    <p:sldId id="434" r:id="rId16"/>
    <p:sldId id="439" r:id="rId17"/>
    <p:sldId id="440" r:id="rId18"/>
    <p:sldId id="441" r:id="rId19"/>
    <p:sldId id="442" r:id="rId20"/>
    <p:sldId id="444" r:id="rId21"/>
    <p:sldId id="44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49374-3448-CF43-BF87-4085595E3B30}" type="datetimeFigureOut">
              <a:rPr lang="en-US" smtClean="0"/>
              <a:t>9/11/19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48B7-3C4E-B24B-B4ED-1635549C47A7}" type="slidenum">
              <a:rPr lang="en-US" smtClean="0"/>
              <a:t>‹#›</a:t>
            </a:fld>
            <a:endParaRPr lang="en-US"/>
          </a:p>
        </p:txBody>
      </p:sp>
    </p:spTree>
    <p:extLst>
      <p:ext uri="{BB962C8B-B14F-4D97-AF65-F5344CB8AC3E}">
        <p14:creationId xmlns:p14="http://schemas.microsoft.com/office/powerpoint/2010/main" val="108203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DAB88F5C-69C6-CC4F-9909-EF9CA83B74D6}"/>
              </a:ext>
            </a:extLst>
          </p:cNvPr>
          <p:cNvSpPr>
            <a:spLocks noGrp="1" noRot="1" noChangeAspect="1" noTextEdit="1"/>
          </p:cNvSpPr>
          <p:nvPr>
            <p:ph type="sldImg"/>
          </p:nvPr>
        </p:nvSpPr>
        <p:spPr>
          <a:ln/>
        </p:spPr>
      </p:sp>
      <p:sp>
        <p:nvSpPr>
          <p:cNvPr id="74754" name="Notes Placeholder 2">
            <a:extLst>
              <a:ext uri="{FF2B5EF4-FFF2-40B4-BE49-F238E27FC236}">
                <a16:creationId xmlns:a16="http://schemas.microsoft.com/office/drawing/2014/main" id="{881DBB35-2E13-4B40-9077-A0551C0570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Porter</a:t>
            </a:r>
            <a:r>
              <a:rPr lang="ja-JP" altLang="en-US">
                <a:ea typeface="ＭＳ Ｐゴシック" panose="020B0600070205080204" pitchFamily="34" charset="-128"/>
              </a:rPr>
              <a:t>’</a:t>
            </a:r>
            <a:r>
              <a:rPr lang="en-US" altLang="ja-JP">
                <a:ea typeface="ＭＳ Ｐゴシック" panose="020B0600070205080204" pitchFamily="34" charset="-128"/>
              </a:rPr>
              <a:t>s competitive forces model is intended to explain why some firms do better than others. Do students believe that this model captures this idea effectively? Which factor is most important to a firm</a:t>
            </a:r>
            <a:r>
              <a:rPr lang="ja-JP" altLang="en-US">
                <a:ea typeface="ＭＳ Ｐゴシック" panose="020B0600070205080204" pitchFamily="34" charset="-128"/>
              </a:rPr>
              <a:t>’</a:t>
            </a:r>
            <a:r>
              <a:rPr lang="en-US" altLang="ja-JP">
                <a:ea typeface="ＭＳ Ｐゴシック" panose="020B0600070205080204" pitchFamily="34" charset="-128"/>
              </a:rPr>
              <a:t>s success? You can make a list of five well-known firms on the blackboard or screen and ask students, for each firm, which do they think are the most important competitive forces.</a:t>
            </a:r>
            <a:endParaRPr lang="en-US" altLang="en-US">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D9D33CC8-DB89-AF41-81E5-9CE93AE4B0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9B3633-19D3-1C42-85E2-B591A52FA1D6}"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913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4ACEC972-0DA5-2C49-B26C-C23671E3BE62}"/>
              </a:ext>
            </a:extLst>
          </p:cNvPr>
          <p:cNvSpPr>
            <a:spLocks noGrp="1" noRot="1" noChangeAspect="1" noTextEdit="1"/>
          </p:cNvSpPr>
          <p:nvPr>
            <p:ph type="sldImg"/>
          </p:nvPr>
        </p:nvSpPr>
        <p:spPr>
          <a:ln/>
        </p:spPr>
      </p:sp>
      <p:sp>
        <p:nvSpPr>
          <p:cNvPr id="95234" name="Notes Placeholder 2">
            <a:extLst>
              <a:ext uri="{FF2B5EF4-FFF2-40B4-BE49-F238E27FC236}">
                <a16:creationId xmlns:a16="http://schemas.microsoft.com/office/drawing/2014/main" id="{02FBADF7-A62E-2045-BA2F-CD6D9D3E5B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Emphasize the relationship between the primary and support activities of this firm and explain how information systems are critical to the success of each activity.</a:t>
            </a:r>
          </a:p>
        </p:txBody>
      </p:sp>
      <p:sp>
        <p:nvSpPr>
          <p:cNvPr id="95235" name="Slide Number Placeholder 3">
            <a:extLst>
              <a:ext uri="{FF2B5EF4-FFF2-40B4-BE49-F238E27FC236}">
                <a16:creationId xmlns:a16="http://schemas.microsoft.com/office/drawing/2014/main" id="{3205F093-8BB3-D448-81AF-FA3118F5B3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E4FBEB-A90F-AF4E-B33E-158B3FF673F8}"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565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80B37BF3-9D2A-B846-BF48-C18E847CCF1B}"/>
              </a:ext>
            </a:extLst>
          </p:cNvPr>
          <p:cNvSpPr>
            <a:spLocks noGrp="1" noRot="1" noChangeAspect="1" noTextEdit="1"/>
          </p:cNvSpPr>
          <p:nvPr>
            <p:ph type="sldImg"/>
          </p:nvPr>
        </p:nvSpPr>
        <p:spPr>
          <a:ln/>
        </p:spPr>
      </p:sp>
      <p:sp>
        <p:nvSpPr>
          <p:cNvPr id="98306" name="Notes Placeholder 2">
            <a:extLst>
              <a:ext uri="{FF2B5EF4-FFF2-40B4-BE49-F238E27FC236}">
                <a16:creationId xmlns:a16="http://schemas.microsoft.com/office/drawing/2014/main" id="{F978201B-A085-694C-89AE-F18F556C43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a value web extends beyond the boundaries of an individual firm and represents the coordination of value chains across multiple independent firms. A value web is flexible and adapts to changes in supply and demand and changing market conditions.</a:t>
            </a:r>
          </a:p>
        </p:txBody>
      </p:sp>
      <p:sp>
        <p:nvSpPr>
          <p:cNvPr id="98307" name="Slide Number Placeholder 3">
            <a:extLst>
              <a:ext uri="{FF2B5EF4-FFF2-40B4-BE49-F238E27FC236}">
                <a16:creationId xmlns:a16="http://schemas.microsoft.com/office/drawing/2014/main" id="{A23D65A1-9736-BA41-88D8-86300E5E12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E9F8A8-3C63-5D4D-923E-554B6873F0B4}"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4739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5088754-4313-F54F-913A-894A1DFDB479}"/>
              </a:ext>
            </a:extLst>
          </p:cNvPr>
          <p:cNvSpPr>
            <a:spLocks noGrp="1" noRot="1" noChangeAspect="1" noTextEdit="1"/>
          </p:cNvSpPr>
          <p:nvPr>
            <p:ph type="sldImg"/>
          </p:nvPr>
        </p:nvSpPr>
        <p:spPr>
          <a:ln/>
        </p:spPr>
      </p:sp>
      <p:sp>
        <p:nvSpPr>
          <p:cNvPr id="100354" name="Notes Placeholder 2">
            <a:extLst>
              <a:ext uri="{FF2B5EF4-FFF2-40B4-BE49-F238E27FC236}">
                <a16:creationId xmlns:a16="http://schemas.microsoft.com/office/drawing/2014/main" id="{DF7B1865-8AA3-7B4C-B47A-6821AEA46B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why a model like the one displayed in the figure might be more likely to adapt quickly to changes in supply and demand. Also emphasize the networking between the different segments of the value web.</a:t>
            </a:r>
          </a:p>
        </p:txBody>
      </p:sp>
      <p:sp>
        <p:nvSpPr>
          <p:cNvPr id="100355" name="Slide Number Placeholder 3">
            <a:extLst>
              <a:ext uri="{FF2B5EF4-FFF2-40B4-BE49-F238E27FC236}">
                <a16:creationId xmlns:a16="http://schemas.microsoft.com/office/drawing/2014/main" id="{9C32ADF5-FDCB-854F-85C3-4A8837DB79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328D85-20D0-D34E-84BA-1F95C47CBCF1}"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37428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AA3FC020-F45F-3340-9297-6903DDCBB3D7}"/>
              </a:ext>
            </a:extLst>
          </p:cNvPr>
          <p:cNvSpPr>
            <a:spLocks noGrp="1" noRot="1" noChangeAspect="1" noTextEdit="1"/>
          </p:cNvSpPr>
          <p:nvPr>
            <p:ph type="sldImg"/>
          </p:nvPr>
        </p:nvSpPr>
        <p:spPr>
          <a:ln/>
        </p:spPr>
      </p:sp>
      <p:sp>
        <p:nvSpPr>
          <p:cNvPr id="102402" name="Notes Placeholder 2">
            <a:extLst>
              <a:ext uri="{FF2B5EF4-FFF2-40B4-BE49-F238E27FC236}">
                <a16:creationId xmlns:a16="http://schemas.microsoft.com/office/drawing/2014/main" id="{D958485C-6087-6146-95D0-FBE3DB13DB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that information technology</a:t>
            </a:r>
            <a:r>
              <a:rPr lang="ja-JP" altLang="en-US">
                <a:ea typeface="ＭＳ Ｐゴシック" panose="020B0600070205080204" pitchFamily="34" charset="-128"/>
              </a:rPr>
              <a:t>’</a:t>
            </a:r>
            <a:r>
              <a:rPr lang="en-US" altLang="ja-JP">
                <a:ea typeface="ＭＳ Ｐゴシック" panose="020B0600070205080204" pitchFamily="34" charset="-128"/>
              </a:rPr>
              <a:t>s role in promoting synergy is often tying together operations of disparate business units so that they can act as a whole. Why might this lead to reduced costs and increased efficiency?</a:t>
            </a:r>
            <a:endParaRPr lang="en-US" altLang="en-US">
              <a:ea typeface="ＭＳ Ｐゴシック" panose="020B0600070205080204" pitchFamily="34" charset="-128"/>
            </a:endParaRPr>
          </a:p>
        </p:txBody>
      </p:sp>
      <p:sp>
        <p:nvSpPr>
          <p:cNvPr id="102403" name="Slide Number Placeholder 3">
            <a:extLst>
              <a:ext uri="{FF2B5EF4-FFF2-40B4-BE49-F238E27FC236}">
                <a16:creationId xmlns:a16="http://schemas.microsoft.com/office/drawing/2014/main" id="{F09CA45A-1BAC-0C40-986B-39B72780D9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355472-D6D3-A346-BAA1-139BF7D7D485}"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9432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A6B909FE-DE57-CF46-B4FB-6F78DCE2B66C}"/>
              </a:ext>
            </a:extLst>
          </p:cNvPr>
          <p:cNvSpPr>
            <a:spLocks noGrp="1" noRot="1" noChangeAspect="1" noTextEdit="1"/>
          </p:cNvSpPr>
          <p:nvPr>
            <p:ph type="sldImg"/>
          </p:nvPr>
        </p:nvSpPr>
        <p:spPr>
          <a:ln/>
        </p:spPr>
      </p:sp>
      <p:sp>
        <p:nvSpPr>
          <p:cNvPr id="104450" name="Notes Placeholder 2">
            <a:extLst>
              <a:ext uri="{FF2B5EF4-FFF2-40B4-BE49-F238E27FC236}">
                <a16:creationId xmlns:a16="http://schemas.microsoft.com/office/drawing/2014/main" id="{DD39F780-D47A-5E48-B083-0CC78B9257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Can students name any other notable examples of core competencies among firms? (Google: search, Microsoft: office productivity software; Intel processors, and so on)</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04451" name="Slide Number Placeholder 3">
            <a:extLst>
              <a:ext uri="{FF2B5EF4-FFF2-40B4-BE49-F238E27FC236}">
                <a16:creationId xmlns:a16="http://schemas.microsoft.com/office/drawing/2014/main" id="{E4806DAB-8C57-ED47-9433-9E6778AA2F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D9448F-2708-1445-BED3-013BAC87246E}"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0751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C8D8C266-8006-0644-8FB3-53A41B051550}"/>
              </a:ext>
            </a:extLst>
          </p:cNvPr>
          <p:cNvSpPr>
            <a:spLocks noGrp="1" noRot="1" noChangeAspect="1" noTextEdit="1"/>
          </p:cNvSpPr>
          <p:nvPr>
            <p:ph type="sldImg"/>
          </p:nvPr>
        </p:nvSpPr>
        <p:spPr>
          <a:ln/>
        </p:spPr>
      </p:sp>
      <p:sp>
        <p:nvSpPr>
          <p:cNvPr id="106498" name="Notes Placeholder 2">
            <a:extLst>
              <a:ext uri="{FF2B5EF4-FFF2-40B4-BE49-F238E27FC236}">
                <a16:creationId xmlns:a16="http://schemas.microsoft.com/office/drawing/2014/main" id="{B64C083D-56E5-6B4E-B366-86126617E5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Examples of firms that use this type of strategy to achieve an advantage are eBay and iVillage. Many other companies are following suit in using a network-based strategy—can students name any? eBay, iVillage, and social networking firms such as Facebook, are based on networks of millions of users. These companies have used the Web and Internet communication tools to build communities. The more people who join these communities, the more benefit members receive.  </a:t>
            </a:r>
          </a:p>
          <a:p>
            <a:endParaRPr lang="en-US" altLang="en-US">
              <a:ea typeface="ＭＳ Ｐゴシック" panose="020B0600070205080204" pitchFamily="34" charset="-128"/>
            </a:endParaRPr>
          </a:p>
        </p:txBody>
      </p:sp>
      <p:sp>
        <p:nvSpPr>
          <p:cNvPr id="106499" name="Slide Number Placeholder 3">
            <a:extLst>
              <a:ext uri="{FF2B5EF4-FFF2-40B4-BE49-F238E27FC236}">
                <a16:creationId xmlns:a16="http://schemas.microsoft.com/office/drawing/2014/main" id="{E1957CF3-FF2D-5F43-949C-74D2FE5DD6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26F2B9-7D1D-2145-BDEE-B8087009E2F6}"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6827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FBB28323-5E88-D74E-A454-62AAF9F78FAD}"/>
              </a:ext>
            </a:extLst>
          </p:cNvPr>
          <p:cNvSpPr>
            <a:spLocks noGrp="1" noRot="1" noChangeAspect="1" noTextEdit="1"/>
          </p:cNvSpPr>
          <p:nvPr>
            <p:ph type="sldImg"/>
          </p:nvPr>
        </p:nvSpPr>
        <p:spPr>
          <a:ln/>
        </p:spPr>
      </p:sp>
      <p:sp>
        <p:nvSpPr>
          <p:cNvPr id="108546" name="Notes Placeholder 2">
            <a:extLst>
              <a:ext uri="{FF2B5EF4-FFF2-40B4-BE49-F238E27FC236}">
                <a16:creationId xmlns:a16="http://schemas.microsoft.com/office/drawing/2014/main" id="{D90D2CB7-6270-2D45-BE17-D612A5486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the difference between these two schools of economics. What aspect of network economics allows value to continue to increase with the size of the community?</a:t>
            </a:r>
          </a:p>
          <a:p>
            <a:endParaRPr lang="en-US" altLang="en-US">
              <a:ea typeface="ＭＳ Ｐゴシック" panose="020B0600070205080204" pitchFamily="34" charset="-128"/>
            </a:endParaRPr>
          </a:p>
        </p:txBody>
      </p:sp>
      <p:sp>
        <p:nvSpPr>
          <p:cNvPr id="108547" name="Slide Number Placeholder 3">
            <a:extLst>
              <a:ext uri="{FF2B5EF4-FFF2-40B4-BE49-F238E27FC236}">
                <a16:creationId xmlns:a16="http://schemas.microsoft.com/office/drawing/2014/main" id="{CE163534-6BCA-594A-835A-1E34AD4681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680B6C-71D9-F645-AE55-F0E783CEA76E}"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4457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543AF9BD-9221-4A40-9BBA-7EA9AD095E56}"/>
              </a:ext>
            </a:extLst>
          </p:cNvPr>
          <p:cNvSpPr>
            <a:spLocks noGrp="1" noRot="1" noChangeAspect="1" noTextEdit="1"/>
          </p:cNvSpPr>
          <p:nvPr>
            <p:ph type="sldImg"/>
          </p:nvPr>
        </p:nvSpPr>
        <p:spPr>
          <a:ln/>
        </p:spPr>
      </p:sp>
      <p:sp>
        <p:nvSpPr>
          <p:cNvPr id="110594" name="Notes Placeholder 2">
            <a:extLst>
              <a:ext uri="{FF2B5EF4-FFF2-40B4-BE49-F238E27FC236}">
                <a16:creationId xmlns:a16="http://schemas.microsoft.com/office/drawing/2014/main" id="{0D3BEBF9-68B0-9F4A-92E5-C617D4FF56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Explain to students that companies like this are </a:t>
            </a:r>
            <a:r>
              <a:rPr lang="en-US" altLang="ja-JP">
                <a:ea typeface="ＭＳ Ｐゴシック" panose="020B0600070205080204" pitchFamily="34" charset="-128"/>
              </a:rPr>
              <a:t>“virtual” because they do not actually own any factories, machines, or other similar infrastructure. Instead, they offer a series of services, aided by information systems and uninhibited by geographical boundaries.</a:t>
            </a:r>
          </a:p>
          <a:p>
            <a:endParaRPr lang="en-US" altLang="en-US">
              <a:ea typeface="ＭＳ Ｐゴシック" panose="020B0600070205080204" pitchFamily="34" charset="-128"/>
            </a:endParaRPr>
          </a:p>
        </p:txBody>
      </p:sp>
      <p:sp>
        <p:nvSpPr>
          <p:cNvPr id="110595" name="Slide Number Placeholder 3">
            <a:extLst>
              <a:ext uri="{FF2B5EF4-FFF2-40B4-BE49-F238E27FC236}">
                <a16:creationId xmlns:a16="http://schemas.microsoft.com/office/drawing/2014/main" id="{BE531C51-B308-5A44-BA4E-1AF68A5FAC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C6794E-D3ED-F845-9716-8F5C8E01DDE4}"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06228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7F081DCA-4CCE-6C42-9CDF-38BA24CFAFE8}"/>
              </a:ext>
            </a:extLst>
          </p:cNvPr>
          <p:cNvSpPr>
            <a:spLocks noGrp="1" noRot="1" noChangeAspect="1" noTextEdit="1"/>
          </p:cNvSpPr>
          <p:nvPr>
            <p:ph type="sldImg"/>
          </p:nvPr>
        </p:nvSpPr>
        <p:spPr>
          <a:ln/>
        </p:spPr>
      </p:sp>
      <p:sp>
        <p:nvSpPr>
          <p:cNvPr id="112642" name="Notes Placeholder 2">
            <a:extLst>
              <a:ext uri="{FF2B5EF4-FFF2-40B4-BE49-F238E27FC236}">
                <a16:creationId xmlns:a16="http://schemas.microsoft.com/office/drawing/2014/main" id="{616BE3BC-80A4-4547-9BBA-CF5FA1C59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Can students see the similarities between business ecosystems and value webs? Can they appreciate the key difference (that business ecosystems extend across industries as opposed to just firms within the same industry)?</a:t>
            </a:r>
          </a:p>
          <a:p>
            <a:endParaRPr lang="en-US" altLang="en-US">
              <a:ea typeface="ＭＳ Ｐゴシック" panose="020B0600070205080204" pitchFamily="34" charset="-128"/>
            </a:endParaRPr>
          </a:p>
        </p:txBody>
      </p:sp>
      <p:sp>
        <p:nvSpPr>
          <p:cNvPr id="112643" name="Slide Number Placeholder 3">
            <a:extLst>
              <a:ext uri="{FF2B5EF4-FFF2-40B4-BE49-F238E27FC236}">
                <a16:creationId xmlns:a16="http://schemas.microsoft.com/office/drawing/2014/main" id="{437E2441-4774-9B4C-B115-8E5B848590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A5EA6E-CD45-E54D-85E2-6A13CD3514AE}"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4464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8A5E3AB1-7976-4A4C-8237-ECA9342D3D77}"/>
              </a:ext>
            </a:extLst>
          </p:cNvPr>
          <p:cNvSpPr>
            <a:spLocks noGrp="1" noRot="1" noChangeAspect="1" noTextEdit="1"/>
          </p:cNvSpPr>
          <p:nvPr>
            <p:ph type="sldImg"/>
          </p:nvPr>
        </p:nvSpPr>
        <p:spPr>
          <a:ln/>
        </p:spPr>
      </p:sp>
      <p:sp>
        <p:nvSpPr>
          <p:cNvPr id="114690" name="Notes Placeholder 2">
            <a:extLst>
              <a:ext uri="{FF2B5EF4-FFF2-40B4-BE49-F238E27FC236}">
                <a16:creationId xmlns:a16="http://schemas.microsoft.com/office/drawing/2014/main" id="{EF7CD132-8828-2048-B828-9F014D8B38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Emphasize how important IT is in bringing disparate industries together to deliver value to the customer. What are the challenges of coordinating the flow of information across, for example, four different industries, as shown in the figure?</a:t>
            </a:r>
          </a:p>
        </p:txBody>
      </p:sp>
      <p:sp>
        <p:nvSpPr>
          <p:cNvPr id="114691" name="Slide Number Placeholder 3">
            <a:extLst>
              <a:ext uri="{FF2B5EF4-FFF2-40B4-BE49-F238E27FC236}">
                <a16:creationId xmlns:a16="http://schemas.microsoft.com/office/drawing/2014/main" id="{58ACB810-1E01-2F47-987E-1E4A2BEC8F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0095E1-073E-5D48-AE4C-C5B516CA27A4}"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8295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75B49DD3-F086-1D4E-AA5C-9F3D202C95C8}"/>
              </a:ext>
            </a:extLst>
          </p:cNvPr>
          <p:cNvSpPr>
            <a:spLocks noGrp="1" noRot="1" noChangeAspect="1" noTextEdit="1"/>
          </p:cNvSpPr>
          <p:nvPr>
            <p:ph type="sldImg"/>
          </p:nvPr>
        </p:nvSpPr>
        <p:spPr>
          <a:ln/>
        </p:spPr>
      </p:sp>
      <p:sp>
        <p:nvSpPr>
          <p:cNvPr id="76802" name="Notes Placeholder 2">
            <a:extLst>
              <a:ext uri="{FF2B5EF4-FFF2-40B4-BE49-F238E27FC236}">
                <a16:creationId xmlns:a16="http://schemas.microsoft.com/office/drawing/2014/main" id="{EF5A8C6C-AD6D-F045-BDFE-06614EAE16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Notice that in the graphic, competitors are represented differently than the other four competitive forces influencing a firm. Why do students think this is the case? One answer might be that competitors are firms in the same industry and are under similar pressures as other firms in the industry. </a:t>
            </a:r>
          </a:p>
        </p:txBody>
      </p:sp>
      <p:sp>
        <p:nvSpPr>
          <p:cNvPr id="76803" name="Slide Number Placeholder 3">
            <a:extLst>
              <a:ext uri="{FF2B5EF4-FFF2-40B4-BE49-F238E27FC236}">
                <a16:creationId xmlns:a16="http://schemas.microsoft.com/office/drawing/2014/main" id="{BAE7DF0D-D7A4-924A-92B0-39B796209E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BFE00A-F98D-214C-88E6-BCCE69F681B8}"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04794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063CC7F6-4D4E-DE4F-920B-435EB04561C1}"/>
              </a:ext>
            </a:extLst>
          </p:cNvPr>
          <p:cNvSpPr>
            <a:spLocks noGrp="1" noRot="1" noChangeAspect="1" noTextEdit="1"/>
          </p:cNvSpPr>
          <p:nvPr>
            <p:ph type="sldImg"/>
          </p:nvPr>
        </p:nvSpPr>
        <p:spPr>
          <a:ln/>
        </p:spPr>
      </p:sp>
      <p:sp>
        <p:nvSpPr>
          <p:cNvPr id="116738" name="Notes Placeholder 2">
            <a:extLst>
              <a:ext uri="{FF2B5EF4-FFF2-40B4-BE49-F238E27FC236}">
                <a16:creationId xmlns:a16="http://schemas.microsoft.com/office/drawing/2014/main" id="{5E6BF3A7-7E69-1E42-A3F4-1605966FA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Emphasize the importance and difficulty of aligning information technology with the business. What does this phrase mean? It seems pretty simple. Why do so many companies fail at this critical task? Can students think of any other important questions that management should ask about their company before designing their IT systems?  What is a solution for the fact that many competitive advantages can be copied? This fact highlights the importance of continuous innovation in order to stay ahead.  </a:t>
            </a:r>
          </a:p>
          <a:p>
            <a:endParaRPr lang="en-US" altLang="en-US">
              <a:ea typeface="ＭＳ Ｐゴシック" panose="020B0600070205080204" pitchFamily="34" charset="-128"/>
            </a:endParaRPr>
          </a:p>
        </p:txBody>
      </p:sp>
      <p:sp>
        <p:nvSpPr>
          <p:cNvPr id="116739" name="Slide Number Placeholder 3">
            <a:extLst>
              <a:ext uri="{FF2B5EF4-FFF2-40B4-BE49-F238E27FC236}">
                <a16:creationId xmlns:a16="http://schemas.microsoft.com/office/drawing/2014/main" id="{E94AFBDA-E270-7F49-8045-C56880B320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AFD317-67C8-DF4D-A354-6DEBB77B9C9A}"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86394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697CDC86-7FA3-A74B-AF6C-D9BEF2C5BFF5}"/>
              </a:ext>
            </a:extLst>
          </p:cNvPr>
          <p:cNvSpPr>
            <a:spLocks noGrp="1" noRot="1" noChangeAspect="1" noTextEdit="1"/>
          </p:cNvSpPr>
          <p:nvPr>
            <p:ph type="sldImg"/>
          </p:nvPr>
        </p:nvSpPr>
        <p:spPr>
          <a:ln/>
        </p:spPr>
      </p:sp>
      <p:sp>
        <p:nvSpPr>
          <p:cNvPr id="78850" name="Notes Placeholder 2">
            <a:extLst>
              <a:ext uri="{FF2B5EF4-FFF2-40B4-BE49-F238E27FC236}">
                <a16:creationId xmlns:a16="http://schemas.microsoft.com/office/drawing/2014/main" id="{EDE2527F-96D7-BE44-A9CF-1D7818BBAE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name different industries and describe the benefits and drawbacks of being a new market entrant in each industry.  </a:t>
            </a:r>
          </a:p>
          <a:p>
            <a:endParaRPr lang="en-US" altLang="en-US">
              <a:ea typeface="ＭＳ Ｐゴシック" panose="020B0600070205080204" pitchFamily="34" charset="-128"/>
            </a:endParaRPr>
          </a:p>
        </p:txBody>
      </p:sp>
      <p:sp>
        <p:nvSpPr>
          <p:cNvPr id="78851" name="Slide Number Placeholder 3">
            <a:extLst>
              <a:ext uri="{FF2B5EF4-FFF2-40B4-BE49-F238E27FC236}">
                <a16:creationId xmlns:a16="http://schemas.microsoft.com/office/drawing/2014/main" id="{04C634CA-A9D4-FC4D-811C-700DD077D2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9B55A1-920E-654F-873D-B4B4BE3AC9CF}"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14118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866DF0E6-A3F2-274F-A32B-C510B65AECCF}"/>
              </a:ext>
            </a:extLst>
          </p:cNvPr>
          <p:cNvSpPr>
            <a:spLocks noGrp="1" noRot="1" noChangeAspect="1" noTextEdit="1"/>
          </p:cNvSpPr>
          <p:nvPr>
            <p:ph type="sldImg"/>
          </p:nvPr>
        </p:nvSpPr>
        <p:spPr>
          <a:ln/>
        </p:spPr>
      </p:sp>
      <p:sp>
        <p:nvSpPr>
          <p:cNvPr id="80898" name="Notes Placeholder 2">
            <a:extLst>
              <a:ext uri="{FF2B5EF4-FFF2-40B4-BE49-F238E27FC236}">
                <a16:creationId xmlns:a16="http://schemas.microsoft.com/office/drawing/2014/main" id="{6F52A840-6C8D-B447-B56F-A82FB3715D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Ask students to name different businesses and describe whether or not customers have great control over the business or vice versa, or whether substitute products are a large or insignificant threat to the success of the business.</a:t>
            </a:r>
          </a:p>
          <a:p>
            <a:endParaRPr lang="en-US" altLang="en-US">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id="{6C26D1F9-8ABD-9D40-B6E1-1363FB77FE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BFA438-7DE2-DF43-935E-7B2362C582AE}"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5988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733D5D07-88DF-704F-AC88-817CDE85CA52}"/>
              </a:ext>
            </a:extLst>
          </p:cNvPr>
          <p:cNvSpPr>
            <a:spLocks noGrp="1" noRot="1" noChangeAspect="1" noTextEdit="1"/>
          </p:cNvSpPr>
          <p:nvPr>
            <p:ph type="sldImg"/>
          </p:nvPr>
        </p:nvSpPr>
        <p:spPr>
          <a:ln/>
        </p:spPr>
      </p:sp>
      <p:sp>
        <p:nvSpPr>
          <p:cNvPr id="82946" name="Notes Placeholder 2">
            <a:extLst>
              <a:ext uri="{FF2B5EF4-FFF2-40B4-BE49-F238E27FC236}">
                <a16:creationId xmlns:a16="http://schemas.microsoft.com/office/drawing/2014/main" id="{C1BB51B8-3523-4844-9A1E-518136AA3E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Here you can make a list of five well-known firms and then analyze with students the major thrust of their strategy.  Walmart is a good example to start with because of its emphasis on low-cost leadership.</a:t>
            </a:r>
          </a:p>
          <a:p>
            <a:endParaRPr lang="en-US" altLang="en-US">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id="{D1D6533E-816A-D54D-80ED-DE44ACAF94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F385DB-13E6-D94F-9667-19C020A9E910}"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43021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B83A5F07-3EEB-6644-BC93-5CDA79E9F391}"/>
              </a:ext>
            </a:extLst>
          </p:cNvPr>
          <p:cNvSpPr>
            <a:spLocks noGrp="1" noRot="1" noChangeAspect="1" noTextEdit="1"/>
          </p:cNvSpPr>
          <p:nvPr>
            <p:ph type="sldImg"/>
          </p:nvPr>
        </p:nvSpPr>
        <p:spPr>
          <a:ln/>
        </p:spPr>
      </p:sp>
      <p:sp>
        <p:nvSpPr>
          <p:cNvPr id="84994" name="Notes Placeholder 2">
            <a:extLst>
              <a:ext uri="{FF2B5EF4-FFF2-40B4-BE49-F238E27FC236}">
                <a16:creationId xmlns:a16="http://schemas.microsoft.com/office/drawing/2014/main" id="{9DC95809-32DE-8B4E-9371-BC97F42F9B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Do students believe it is possible both to design information systems that focus both on low-cost leadership and product differentiation? Some may say it is with sufficient planning and innovation; perhaps a new product is even cheaper to produce than older ones. Some may say that the investment in innovation required for product differentiation precludes that firm from maintaining low-cost leadership.</a:t>
            </a:r>
          </a:p>
          <a:p>
            <a:endParaRPr lang="en-US" altLang="en-US">
              <a:ea typeface="ＭＳ Ｐゴシック" panose="020B0600070205080204" pitchFamily="34" charset="-128"/>
            </a:endParaRPr>
          </a:p>
        </p:txBody>
      </p:sp>
      <p:sp>
        <p:nvSpPr>
          <p:cNvPr id="84995" name="Slide Number Placeholder 3">
            <a:extLst>
              <a:ext uri="{FF2B5EF4-FFF2-40B4-BE49-F238E27FC236}">
                <a16:creationId xmlns:a16="http://schemas.microsoft.com/office/drawing/2014/main" id="{240EE874-6C85-7F45-8C9C-131B911078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90467F-32BD-3D44-947E-60EC5F4EB936}"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75702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B78AB9D8-90DB-B149-AB23-288EB3CE524F}"/>
              </a:ext>
            </a:extLst>
          </p:cNvPr>
          <p:cNvSpPr>
            <a:spLocks noGrp="1" noRot="1" noChangeAspect="1" noTextEdit="1"/>
          </p:cNvSpPr>
          <p:nvPr>
            <p:ph type="sldImg"/>
          </p:nvPr>
        </p:nvSpPr>
        <p:spPr>
          <a:ln/>
        </p:spPr>
      </p:sp>
      <p:sp>
        <p:nvSpPr>
          <p:cNvPr id="87042" name="Notes Placeholder 2">
            <a:extLst>
              <a:ext uri="{FF2B5EF4-FFF2-40B4-BE49-F238E27FC236}">
                <a16:creationId xmlns:a16="http://schemas.microsoft.com/office/drawing/2014/main" id="{13360769-9788-914A-BBAF-798D6CBBE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You could ask students to provide other examples from their own experience of companies that exemplify strong focus on market niche as well as excellent customer and supplier intimacy.</a:t>
            </a:r>
          </a:p>
          <a:p>
            <a:endParaRPr lang="en-US" altLang="en-US">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30709002-D413-0342-B117-CE7BDC97D9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BB9125-1448-2E46-A58F-0B9A736C5AFE}"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5600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17CFF703-D7D5-F24B-AD1A-2C9C4DB92484}"/>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234576DF-EBDC-2B48-B2BD-57E9BA2E76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Do students believe it is easier or harder to gain a competitive advantage via the Internet as opposed to more traditional means? Table 3-5 describes the impact of the Internet on various competitive forces.</a:t>
            </a:r>
          </a:p>
          <a:p>
            <a:endParaRPr lang="en-US" altLang="en-US">
              <a:ea typeface="ＭＳ Ｐゴシック" panose="020B0600070205080204" pitchFamily="34" charset="-128"/>
            </a:endParaRPr>
          </a:p>
        </p:txBody>
      </p:sp>
      <p:sp>
        <p:nvSpPr>
          <p:cNvPr id="91139" name="Slide Number Placeholder 3">
            <a:extLst>
              <a:ext uri="{FF2B5EF4-FFF2-40B4-BE49-F238E27FC236}">
                <a16:creationId xmlns:a16="http://schemas.microsoft.com/office/drawing/2014/main" id="{AC70AB6E-3453-2544-946A-0ADD87FE6F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A3F454-3E7C-9B4D-B9C4-89E656258B1C}"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7843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B77DAE17-6360-E446-95D0-74EDC0FDC216}"/>
              </a:ext>
            </a:extLst>
          </p:cNvPr>
          <p:cNvSpPr>
            <a:spLocks noGrp="1" noRot="1" noChangeAspect="1" noTextEdit="1"/>
          </p:cNvSpPr>
          <p:nvPr>
            <p:ph type="sldImg"/>
          </p:nvPr>
        </p:nvSpPr>
        <p:spPr>
          <a:ln/>
        </p:spPr>
      </p:sp>
      <p:sp>
        <p:nvSpPr>
          <p:cNvPr id="93186" name="Notes Placeholder 2">
            <a:extLst>
              <a:ext uri="{FF2B5EF4-FFF2-40B4-BE49-F238E27FC236}">
                <a16:creationId xmlns:a16="http://schemas.microsoft.com/office/drawing/2014/main" id="{91862B59-EE1F-0742-962A-709CEEF2C4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How does the value chain model differ from the Porter model? (It offers more specific detail about what exactly to do to achieve competitive advantages.) How do primary activities differ from support activities?</a:t>
            </a:r>
          </a:p>
          <a:p>
            <a:endParaRPr lang="en-US" altLang="en-US">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CE118A58-CFF7-AB48-A3F8-778F9B5E9D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0F7EFE-EF38-A546-B44E-28233EDDFCD8}"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03283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tandard Page">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D96BACD5-F481-2B47-81D8-3FC26746C5B1}"/>
              </a:ext>
            </a:extLst>
          </p:cNvPr>
          <p:cNvSpPr txBox="1">
            <a:spLocks noChangeArrowheads="1"/>
          </p:cNvSpPr>
          <p:nvPr/>
        </p:nvSpPr>
        <p:spPr bwMode="auto">
          <a:xfrm>
            <a:off x="1676400" y="1828800"/>
            <a:ext cx="1841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dirty="0">
              <a:ea typeface="+mn-ea"/>
            </a:endParaRPr>
          </a:p>
        </p:txBody>
      </p:sp>
      <p:sp>
        <p:nvSpPr>
          <p:cNvPr id="3" name="Content Placeholder 2"/>
          <p:cNvSpPr>
            <a:spLocks noGrp="1"/>
          </p:cNvSpPr>
          <p:nvPr>
            <p:ph idx="1"/>
          </p:nvPr>
        </p:nvSpPr>
        <p:spPr>
          <a:xfrm>
            <a:off x="457200" y="1828800"/>
            <a:ext cx="8229600" cy="4495800"/>
          </a:xfrm>
          <a:prstGeom prst="rect">
            <a:avLst/>
          </a:prstGeom>
        </p:spPr>
        <p:txBody>
          <a:bodyPr/>
          <a:lstStyle>
            <a:lvl1pPr>
              <a:lnSpc>
                <a:spcPct val="90000"/>
              </a:lnSpc>
              <a:spcBef>
                <a:spcPts val="800"/>
              </a:spcBef>
              <a:spcAft>
                <a:spcPts val="800"/>
              </a:spcAft>
              <a:defRPr sz="32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5"/>
          </p:nvPr>
        </p:nvSpPr>
        <p:spPr>
          <a:xfrm>
            <a:off x="1485900" y="990600"/>
            <a:ext cx="6172200" cy="381000"/>
          </a:xfrm>
          <a:prstGeom prst="rect">
            <a:avLst/>
          </a:prstGeom>
        </p:spPr>
        <p:txBody>
          <a:bodyPr/>
          <a:lstStyle>
            <a:lvl1pPr marL="0" indent="0" algn="ctr">
              <a:buNone/>
              <a:defRPr sz="2000" b="1">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304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Image with Bottom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1676400" y="5486400"/>
            <a:ext cx="7010400" cy="838200"/>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a:t>Click to edit Master text styles</a:t>
            </a:r>
          </a:p>
        </p:txBody>
      </p:sp>
      <p:sp>
        <p:nvSpPr>
          <p:cNvPr id="14" name="Text Placeholder 10"/>
          <p:cNvSpPr>
            <a:spLocks noGrp="1"/>
          </p:cNvSpPr>
          <p:nvPr>
            <p:ph type="body" sz="quarter" idx="18"/>
          </p:nvPr>
        </p:nvSpPr>
        <p:spPr>
          <a:xfrm>
            <a:off x="533400" y="5486400"/>
            <a:ext cx="10668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a:t>Click to edit Master text styles</a:t>
            </a:r>
          </a:p>
        </p:txBody>
      </p:sp>
      <p:sp>
        <p:nvSpPr>
          <p:cNvPr id="16" name="Text Placeholder 10"/>
          <p:cNvSpPr>
            <a:spLocks noGrp="1"/>
          </p:cNvSpPr>
          <p:nvPr>
            <p:ph type="body" sz="quarter" idx="19"/>
          </p:nvPr>
        </p:nvSpPr>
        <p:spPr>
          <a:xfrm>
            <a:off x="1485900" y="990600"/>
            <a:ext cx="61722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846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mage with lefthand caption">
    <p:spTree>
      <p:nvGrpSpPr>
        <p:cNvPr id="1" name=""/>
        <p:cNvGrpSpPr/>
        <p:nvPr/>
      </p:nvGrpSpPr>
      <p:grpSpPr>
        <a:xfrm>
          <a:off x="0" y="0"/>
          <a:ext cx="0" cy="0"/>
          <a:chOff x="0" y="0"/>
          <a:chExt cx="0" cy="0"/>
        </a:xfrm>
      </p:grpSpPr>
      <p:sp>
        <p:nvSpPr>
          <p:cNvPr id="13" name="Text Placeholder 10"/>
          <p:cNvSpPr>
            <a:spLocks noGrp="1"/>
          </p:cNvSpPr>
          <p:nvPr>
            <p:ph type="body" sz="quarter" idx="17"/>
          </p:nvPr>
        </p:nvSpPr>
        <p:spPr>
          <a:xfrm>
            <a:off x="457200" y="1775716"/>
            <a:ext cx="2133600" cy="3253483"/>
          </a:xfrm>
          <a:prstGeom prst="rect">
            <a:avLst/>
          </a:prstGeo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a:t>Click to edit Master text styles</a:t>
            </a:r>
          </a:p>
        </p:txBody>
      </p:sp>
      <p:sp>
        <p:nvSpPr>
          <p:cNvPr id="14" name="Text Placeholder 10"/>
          <p:cNvSpPr>
            <a:spLocks noGrp="1"/>
          </p:cNvSpPr>
          <p:nvPr>
            <p:ph type="body" sz="quarter" idx="18"/>
          </p:nvPr>
        </p:nvSpPr>
        <p:spPr>
          <a:xfrm>
            <a:off x="457200" y="5257800"/>
            <a:ext cx="2133600" cy="228600"/>
          </a:xfrm>
          <a:prstGeom prst="rect">
            <a:avLst/>
          </a:prstGeo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a:t>Click to edit Master text styles</a:t>
            </a:r>
          </a:p>
        </p:txBody>
      </p:sp>
      <p:sp>
        <p:nvSpPr>
          <p:cNvPr id="16" name="Text Placeholder 10"/>
          <p:cNvSpPr>
            <a:spLocks noGrp="1"/>
          </p:cNvSpPr>
          <p:nvPr>
            <p:ph type="body" sz="quarter" idx="21"/>
          </p:nvPr>
        </p:nvSpPr>
        <p:spPr>
          <a:xfrm>
            <a:off x="1485900" y="990600"/>
            <a:ext cx="6172200" cy="381000"/>
          </a:xfrm>
          <a:prstGeom prst="rect">
            <a:avLst/>
          </a:prstGeom>
        </p:spPr>
        <p:txBody>
          <a:bodyPr/>
          <a:lstStyle>
            <a:lvl1pPr marL="0" indent="0" algn="ctr">
              <a:buNone/>
              <a:defRPr sz="2000" b="1" i="1">
                <a:solidFill>
                  <a:srgbClr val="9F0F10"/>
                </a:solidFill>
                <a:latin typeface="Calibri" panose="020F0502020204030204" pitchFamily="34" charset="0"/>
                <a:cs typeface="Calibri" panose="020F0502020204030204" pitchFamily="34" charset="0"/>
              </a:defRPr>
            </a:lvl1pPr>
            <a:lvl2pPr algn="ctr">
              <a:defRPr sz="2000">
                <a:latin typeface="Calibri" panose="020F0502020204030204" pitchFamily="34" charset="0"/>
                <a:cs typeface="Calibri" panose="020F0502020204030204" pitchFamily="34" charset="0"/>
              </a:defRPr>
            </a:lvl2pPr>
            <a:lvl3pPr algn="ctr">
              <a:defRPr sz="1800">
                <a:latin typeface="Calibri" panose="020F0502020204030204" pitchFamily="34" charset="0"/>
                <a:cs typeface="Calibri" panose="020F0502020204030204" pitchFamily="34" charset="0"/>
              </a:defRPr>
            </a:lvl3pPr>
            <a:lvl4pPr algn="ctr">
              <a:defRPr sz="1600">
                <a:latin typeface="Calibri" panose="020F0502020204030204" pitchFamily="34" charset="0"/>
                <a:cs typeface="Calibri" panose="020F0502020204030204" pitchFamily="34" charset="0"/>
              </a:defRPr>
            </a:lvl4pPr>
            <a:lvl5pPr algn="ctr">
              <a:defRPr sz="1600">
                <a:latin typeface="Calibri" panose="020F0502020204030204" pitchFamily="34" charset="0"/>
                <a:cs typeface="Calibri" panose="020F05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35947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stStyle>
          <a:p>
            <a:pPr lvl="0"/>
            <a:r>
              <a:rPr lang="en-US"/>
              <a:t>Click to edit Master text styles</a:t>
            </a:r>
          </a:p>
        </p:txBody>
      </p:sp>
      <p:sp>
        <p:nvSpPr>
          <p:cNvPr id="8" name="Text Placeholder 7"/>
          <p:cNvSpPr>
            <a:spLocks noGrp="1"/>
          </p:cNvSpPr>
          <p:nvPr>
            <p:ph type="body" sz="quarter" idx="10" hasCustomPrompt="1"/>
          </p:nvPr>
        </p:nvSpPr>
        <p:spPr>
          <a:xfrm>
            <a:off x="5868144" y="6495420"/>
            <a:ext cx="3097213" cy="333375"/>
          </a:xfrm>
          <a:prstGeom prst="rect">
            <a:avLst/>
          </a:prstGeom>
        </p:spPr>
        <p:txBody>
          <a:bodyPr/>
          <a:lstStyle>
            <a:lvl1pPr>
              <a:defRPr sz="2000">
                <a:solidFill>
                  <a:schemeClr val="bg1"/>
                </a:solidFill>
              </a:defRPr>
            </a:lvl1pPr>
          </a:lstStyle>
          <a:p>
            <a:pPr lvl="0"/>
            <a:r>
              <a:rPr lang="en-US" dirty="0"/>
              <a:t>www.esaunggul.ac.id</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9/11/19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esaunggul.ac.id/"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5"/>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806" y="2179887"/>
            <a:ext cx="6145657" cy="648072"/>
          </a:xfrm>
        </p:spPr>
        <p:txBody>
          <a:bodyPr/>
          <a:lstStyle/>
          <a:p>
            <a:pPr algn="l"/>
            <a:r>
              <a:rPr lang="en-US" sz="2800" dirty="0">
                <a:latin typeface="Arial" panose="020B0604020202020204" pitchFamily="34" charset="0"/>
                <a:cs typeface="Arial" panose="020B0604020202020204" pitchFamily="34" charset="0"/>
              </a:rPr>
              <a:t>Dr. Fransiskus Adikara, </a:t>
            </a:r>
            <a:r>
              <a:rPr lang="en-US" sz="2800" dirty="0" err="1">
                <a:latin typeface="Arial" panose="020B0604020202020204" pitchFamily="34" charset="0"/>
                <a:cs typeface="Arial" panose="020B0604020202020204" pitchFamily="34" charset="0"/>
              </a:rPr>
              <a:t>S.Kom</a:t>
            </a:r>
            <a:r>
              <a:rPr lang="en-US" sz="2800" dirty="0">
                <a:latin typeface="Arial" panose="020B0604020202020204" pitchFamily="34" charset="0"/>
                <a:cs typeface="Arial" panose="020B0604020202020204" pitchFamily="34" charset="0"/>
              </a:rPr>
              <a:t>, MMSI</a:t>
            </a:r>
          </a:p>
        </p:txBody>
      </p:sp>
      <p:sp>
        <p:nvSpPr>
          <p:cNvPr id="3" name="Subtitle 2"/>
          <p:cNvSpPr>
            <a:spLocks noGrp="1"/>
          </p:cNvSpPr>
          <p:nvPr>
            <p:ph type="subTitle" idx="1"/>
          </p:nvPr>
        </p:nvSpPr>
        <p:spPr>
          <a:xfrm>
            <a:off x="2987824" y="3573016"/>
            <a:ext cx="5688632" cy="432048"/>
          </a:xfrm>
        </p:spPr>
        <p:txBody>
          <a:bodyPr/>
          <a:lstStyle/>
          <a:p>
            <a:r>
              <a:rPr lang="en-US" sz="2400" dirty="0" err="1">
                <a:latin typeface="Arial" panose="020B0604020202020204" pitchFamily="34" charset="0"/>
                <a:cs typeface="Arial" panose="020B0604020202020204" pitchFamily="34" charset="0"/>
              </a:rPr>
              <a:t>Sesi</a:t>
            </a:r>
            <a:r>
              <a:rPr lang="en-US" sz="2400" dirty="0">
                <a:latin typeface="Arial" panose="020B0604020202020204" pitchFamily="34" charset="0"/>
                <a:cs typeface="Arial" panose="020B0604020202020204" pitchFamily="34" charset="0"/>
              </a:rPr>
              <a:t> 05</a:t>
            </a:r>
          </a:p>
        </p:txBody>
      </p:sp>
      <p:sp>
        <p:nvSpPr>
          <p:cNvPr id="4" name="Text Placeholder 3"/>
          <p:cNvSpPr>
            <a:spLocks noGrp="1"/>
          </p:cNvSpPr>
          <p:nvPr>
            <p:ph type="body" sz="quarter" idx="10"/>
          </p:nvPr>
        </p:nvSpPr>
        <p:spPr>
          <a:xfrm>
            <a:off x="2597341" y="980728"/>
            <a:ext cx="6151123" cy="1080120"/>
          </a:xfrm>
        </p:spPr>
        <p:txBody>
          <a:bodyPr/>
          <a:lstStyle/>
          <a:p>
            <a:pPr algn="l"/>
            <a:r>
              <a:rPr lang="en-US" sz="3200" dirty="0">
                <a:latin typeface="Arial" panose="020B0604020202020204" pitchFamily="34" charset="0"/>
                <a:cs typeface="Arial" panose="020B0604020202020204" pitchFamily="34" charset="0"/>
              </a:rPr>
              <a:t>IT Resource Management</a:t>
            </a:r>
          </a:p>
        </p:txBody>
      </p:sp>
      <p:sp>
        <p:nvSpPr>
          <p:cNvPr id="5" name="Text Placeholder 4"/>
          <p:cNvSpPr>
            <a:spLocks noGrp="1"/>
          </p:cNvSpPr>
          <p:nvPr>
            <p:ph type="body" sz="quarter" idx="11"/>
          </p:nvPr>
        </p:nvSpPr>
        <p:spPr>
          <a:xfrm>
            <a:off x="2987824" y="4149080"/>
            <a:ext cx="5616624" cy="1367507"/>
          </a:xfrm>
        </p:spPr>
        <p:txBody>
          <a:bodyPr/>
          <a:lstStyle/>
          <a:p>
            <a:r>
              <a:rPr lang="en-US" sz="3200">
                <a:latin typeface="Arial" panose="020B0604020202020204" pitchFamily="34" charset="0"/>
                <a:cs typeface="Arial" panose="020B0604020202020204" pitchFamily="34" charset="0"/>
              </a:rPr>
              <a:t>Information Evolution Model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08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9BB5C4-ACDF-4446-BA38-1700CC1E01AB}"/>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Value chain model</a:t>
            </a:r>
          </a:p>
          <a:p>
            <a:pPr lvl="1" eaLnBrk="1" hangingPunct="1">
              <a:buFont typeface="Arial" charset="0"/>
              <a:buChar char="–"/>
              <a:defRPr/>
            </a:pPr>
            <a:r>
              <a:rPr lang="en-US" dirty="0">
                <a:ea typeface="MS PGothic" panose="020B0600070205080204" pitchFamily="34" charset="-128"/>
              </a:rPr>
              <a:t>Firm as series of activities that add value to products or services</a:t>
            </a:r>
          </a:p>
          <a:p>
            <a:pPr lvl="1" eaLnBrk="1" hangingPunct="1">
              <a:buFont typeface="Arial" charset="0"/>
              <a:buChar char="–"/>
              <a:defRPr/>
            </a:pPr>
            <a:r>
              <a:rPr lang="en-US" dirty="0">
                <a:ea typeface="MS PGothic" panose="020B0600070205080204" pitchFamily="34" charset="-128"/>
              </a:rPr>
              <a:t>Highlights activities where competitive strategies can best be applied</a:t>
            </a:r>
          </a:p>
          <a:p>
            <a:pPr lvl="2" eaLnBrk="1" hangingPunct="1">
              <a:buFont typeface="Arial" charset="0"/>
              <a:buChar char="•"/>
              <a:defRPr/>
            </a:pPr>
            <a:r>
              <a:rPr lang="en-US" dirty="0">
                <a:ea typeface="MS PGothic" panose="020B0600070205080204" pitchFamily="34" charset="-128"/>
              </a:rPr>
              <a:t>Primary activities vs. support activities</a:t>
            </a:r>
          </a:p>
          <a:p>
            <a:pPr lvl="1" eaLnBrk="1" hangingPunct="1">
              <a:buFont typeface="Arial" charset="0"/>
              <a:buChar char="–"/>
              <a:defRPr/>
            </a:pPr>
            <a:r>
              <a:rPr lang="en-US" dirty="0">
                <a:ea typeface="MS PGothic" panose="020B0600070205080204" pitchFamily="34" charset="-128"/>
              </a:rPr>
              <a:t>At each stage, determine how information systems can improve operational efficiency and improve customer and supplier intimacy</a:t>
            </a:r>
          </a:p>
          <a:p>
            <a:pPr lvl="1" eaLnBrk="1" hangingPunct="1">
              <a:buFont typeface="Arial" charset="0"/>
              <a:buChar char="–"/>
              <a:defRPr/>
            </a:pPr>
            <a:r>
              <a:rPr lang="en-US" dirty="0">
                <a:ea typeface="MS PGothic" panose="020B0600070205080204" pitchFamily="34" charset="-128"/>
              </a:rPr>
              <a:t>Utilize benchmarking, industry best practices</a:t>
            </a:r>
          </a:p>
        </p:txBody>
      </p:sp>
      <p:sp>
        <p:nvSpPr>
          <p:cNvPr id="92162" name="Text Placeholder 2">
            <a:extLst>
              <a:ext uri="{FF2B5EF4-FFF2-40B4-BE49-F238E27FC236}">
                <a16:creationId xmlns:a16="http://schemas.microsoft.com/office/drawing/2014/main" id="{2B5ABA24-B73F-EC4C-AB8D-D96DAE8F4E0D}"/>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Using Information Systems to Achieve Competitive Advantage</a:t>
            </a:r>
          </a:p>
        </p:txBody>
      </p:sp>
    </p:spTree>
    <p:extLst>
      <p:ext uri="{BB962C8B-B14F-4D97-AF65-F5344CB8AC3E}">
        <p14:creationId xmlns:p14="http://schemas.microsoft.com/office/powerpoint/2010/main" val="196222703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Placeholder 10" descr="Fig-3-01.tif">
            <a:extLst>
              <a:ext uri="{FF2B5EF4-FFF2-40B4-BE49-F238E27FC236}">
                <a16:creationId xmlns:a16="http://schemas.microsoft.com/office/drawing/2014/main" id="{126B36E1-1AFA-2748-9803-02084517746D}"/>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227" r="1227"/>
          <a:stretch>
            <a:fillRect/>
          </a:stretch>
        </p:blipFill>
        <p:spPr bwMode="auto">
          <a:xfrm>
            <a:off x="2895600" y="1752600"/>
            <a:ext cx="56388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Placeholder 1">
            <a:extLst>
              <a:ext uri="{FF2B5EF4-FFF2-40B4-BE49-F238E27FC236}">
                <a16:creationId xmlns:a16="http://schemas.microsoft.com/office/drawing/2014/main" id="{E8DCED94-C552-944B-8001-86E828807CA5}"/>
              </a:ext>
            </a:extLst>
          </p:cNvPr>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a:solidFill>
                  <a:schemeClr val="tx1"/>
                </a:solidFill>
              </a:rPr>
              <a:t>This figure provides examples of systems for both primary and support activities of a firm and of its value partners that can add a margin of value to a firm</a:t>
            </a:r>
            <a:r>
              <a:rPr lang="ja-JP" altLang="en-US">
                <a:solidFill>
                  <a:schemeClr val="tx1"/>
                </a:solidFill>
              </a:rPr>
              <a:t>’</a:t>
            </a:r>
            <a:r>
              <a:rPr lang="en-US" altLang="ja-JP">
                <a:solidFill>
                  <a:schemeClr val="tx1"/>
                </a:solidFill>
              </a:rPr>
              <a:t>s products or services.</a:t>
            </a:r>
            <a:endParaRPr lang="en-US" altLang="en-US">
              <a:solidFill>
                <a:schemeClr val="tx1"/>
              </a:solidFill>
            </a:endParaRPr>
          </a:p>
        </p:txBody>
      </p:sp>
      <p:sp>
        <p:nvSpPr>
          <p:cNvPr id="94211" name="Text Placeholder 3">
            <a:extLst>
              <a:ext uri="{FF2B5EF4-FFF2-40B4-BE49-F238E27FC236}">
                <a16:creationId xmlns:a16="http://schemas.microsoft.com/office/drawing/2014/main" id="{197A6FDC-72E8-3745-81B3-02159704CC48}"/>
              </a:ext>
            </a:extLst>
          </p:cNvPr>
          <p:cNvSpPr>
            <a:spLocks noGrp="1"/>
          </p:cNvSpPr>
          <p:nvPr>
            <p:ph type="body" sz="quarter" idx="18"/>
          </p:nvPr>
        </p:nvSpPr>
        <p:spPr bwMode="auto">
          <a:xfrm>
            <a:off x="457200" y="317341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3-9</a:t>
            </a:r>
          </a:p>
          <a:p>
            <a:pPr eaLnBrk="1" hangingPunct="1">
              <a:spcBef>
                <a:spcPct val="0"/>
              </a:spcBef>
              <a:buFontTx/>
              <a:buNone/>
            </a:pPr>
            <a:endParaRPr lang="en-US" altLang="en-US"/>
          </a:p>
        </p:txBody>
      </p:sp>
      <p:sp>
        <p:nvSpPr>
          <p:cNvPr id="94212" name="Text Placeholder 4">
            <a:extLst>
              <a:ext uri="{FF2B5EF4-FFF2-40B4-BE49-F238E27FC236}">
                <a16:creationId xmlns:a16="http://schemas.microsoft.com/office/drawing/2014/main" id="{F0956E44-9E6F-6047-A6CD-A43EE7A88EC2}"/>
              </a:ext>
            </a:extLst>
          </p:cNvPr>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VALUE CHAIN MODEL</a:t>
            </a:r>
          </a:p>
          <a:p>
            <a:pPr eaLnBrk="1" hangingPunct="1"/>
            <a:endParaRPr lang="en-US" altLang="en-US"/>
          </a:p>
        </p:txBody>
      </p:sp>
    </p:spTree>
    <p:extLst>
      <p:ext uri="{BB962C8B-B14F-4D97-AF65-F5344CB8AC3E}">
        <p14:creationId xmlns:p14="http://schemas.microsoft.com/office/powerpoint/2010/main" val="233978178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7748B2-5850-A942-8C4C-254407D44172}"/>
              </a:ext>
            </a:extLst>
          </p:cNvPr>
          <p:cNvSpPr>
            <a:spLocks noGrp="1"/>
          </p:cNvSpPr>
          <p:nvPr>
            <p:ph idx="1"/>
          </p:nvPr>
        </p:nvSpPr>
        <p:spPr/>
        <p:txBody>
          <a:bodyPr/>
          <a:lstStyle/>
          <a:p>
            <a:pPr eaLnBrk="1" hangingPunct="1">
              <a:buFont typeface="Arial" charset="0"/>
              <a:buChar char="•"/>
              <a:defRPr/>
            </a:pPr>
            <a:r>
              <a:rPr lang="en-US" sz="3600" dirty="0">
                <a:ea typeface="MS PGothic" panose="020B0600070205080204" pitchFamily="34" charset="-128"/>
              </a:rPr>
              <a:t>Value web: </a:t>
            </a:r>
          </a:p>
          <a:p>
            <a:pPr lvl="1" eaLnBrk="1" hangingPunct="1">
              <a:buFont typeface="Arial" charset="0"/>
              <a:buChar char="–"/>
              <a:defRPr/>
            </a:pPr>
            <a:r>
              <a:rPr lang="en-US" sz="3200" dirty="0">
                <a:ea typeface="MS PGothic" panose="020B0600070205080204" pitchFamily="34" charset="-128"/>
              </a:rPr>
              <a:t>Collection of independent firms using highly synchronized IT to coordinate value chains to produce product or service collectively</a:t>
            </a:r>
          </a:p>
          <a:p>
            <a:pPr lvl="1" eaLnBrk="1" hangingPunct="1">
              <a:buFont typeface="Arial" charset="0"/>
              <a:buChar char="–"/>
              <a:defRPr/>
            </a:pPr>
            <a:r>
              <a:rPr lang="en-US" sz="3200" dirty="0">
                <a:ea typeface="MS PGothic" panose="020B0600070205080204" pitchFamily="34" charset="-128"/>
              </a:rPr>
              <a:t>More customer driven, less linear operation than traditional value chain</a:t>
            </a:r>
            <a:endParaRPr lang="en-US" sz="3600" dirty="0">
              <a:ea typeface="MS PGothic" panose="020B0600070205080204" pitchFamily="34" charset="-128"/>
            </a:endParaRPr>
          </a:p>
        </p:txBody>
      </p:sp>
      <p:sp>
        <p:nvSpPr>
          <p:cNvPr id="97282" name="Text Placeholder 2">
            <a:extLst>
              <a:ext uri="{FF2B5EF4-FFF2-40B4-BE49-F238E27FC236}">
                <a16:creationId xmlns:a16="http://schemas.microsoft.com/office/drawing/2014/main" id="{75D2EDAB-CE40-FC40-BB3C-0EFA0DA74F5C}"/>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130729343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Placeholder 10" descr="Fig-3-01.tif">
            <a:extLst>
              <a:ext uri="{FF2B5EF4-FFF2-40B4-BE49-F238E27FC236}">
                <a16:creationId xmlns:a16="http://schemas.microsoft.com/office/drawing/2014/main" id="{8F23614F-2F50-094A-AE5C-6E6F549FA78F}"/>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20" b="-320"/>
          <a:stretch>
            <a:fillRect/>
          </a:stretch>
        </p:blipFill>
        <p:spPr bwMode="auto">
          <a:xfrm>
            <a:off x="3170238" y="1676400"/>
            <a:ext cx="44958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Text Placeholder 1">
            <a:extLst>
              <a:ext uri="{FF2B5EF4-FFF2-40B4-BE49-F238E27FC236}">
                <a16:creationId xmlns:a16="http://schemas.microsoft.com/office/drawing/2014/main" id="{A0C94468-5265-6B4A-894F-63500FC69269}"/>
              </a:ext>
            </a:extLst>
          </p:cNvPr>
          <p:cNvSpPr>
            <a:spLocks noGrp="1"/>
          </p:cNvSpPr>
          <p:nvPr>
            <p:ph type="body" sz="quarter" idx="17"/>
          </p:nvPr>
        </p:nvSpPr>
        <p:spPr bwMode="auto">
          <a:xfrm>
            <a:off x="457200" y="1776413"/>
            <a:ext cx="2133600" cy="325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a:solidFill>
                  <a:schemeClr val="tx1"/>
                </a:solidFill>
              </a:rPr>
              <a:t>The value web is a networked system that can synchronize the value chains of business partners within an industry to respond rapidly to changes in supply and demand.</a:t>
            </a:r>
          </a:p>
        </p:txBody>
      </p:sp>
      <p:sp>
        <p:nvSpPr>
          <p:cNvPr id="99331" name="Text Placeholder 3">
            <a:extLst>
              <a:ext uri="{FF2B5EF4-FFF2-40B4-BE49-F238E27FC236}">
                <a16:creationId xmlns:a16="http://schemas.microsoft.com/office/drawing/2014/main" id="{6B7E3FF9-4D31-1C42-BEDF-CEFA9A370674}"/>
              </a:ext>
            </a:extLst>
          </p:cNvPr>
          <p:cNvSpPr>
            <a:spLocks noGrp="1"/>
          </p:cNvSpPr>
          <p:nvPr>
            <p:ph type="body" sz="quarter" idx="18"/>
          </p:nvPr>
        </p:nvSpPr>
        <p:spPr bwMode="auto">
          <a:xfrm>
            <a:off x="457200" y="3173413"/>
            <a:ext cx="21336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3-10</a:t>
            </a:r>
          </a:p>
          <a:p>
            <a:pPr eaLnBrk="1" hangingPunct="1">
              <a:spcBef>
                <a:spcPct val="0"/>
              </a:spcBef>
              <a:buFontTx/>
              <a:buNone/>
            </a:pPr>
            <a:endParaRPr lang="en-US" altLang="en-US"/>
          </a:p>
        </p:txBody>
      </p:sp>
      <p:sp>
        <p:nvSpPr>
          <p:cNvPr id="99332" name="Text Placeholder 4">
            <a:extLst>
              <a:ext uri="{FF2B5EF4-FFF2-40B4-BE49-F238E27FC236}">
                <a16:creationId xmlns:a16="http://schemas.microsoft.com/office/drawing/2014/main" id="{391AD89D-6518-1E47-9510-A967D6CEC965}"/>
              </a:ext>
            </a:extLst>
          </p:cNvPr>
          <p:cNvSpPr>
            <a:spLocks noGrp="1"/>
          </p:cNvSpPr>
          <p:nvPr>
            <p:ph type="body"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VALUE WEB</a:t>
            </a:r>
          </a:p>
          <a:p>
            <a:pPr eaLnBrk="1" hangingPunct="1"/>
            <a:endParaRPr lang="en-US" altLang="en-US"/>
          </a:p>
        </p:txBody>
      </p:sp>
    </p:spTree>
    <p:extLst>
      <p:ext uri="{BB962C8B-B14F-4D97-AF65-F5344CB8AC3E}">
        <p14:creationId xmlns:p14="http://schemas.microsoft.com/office/powerpoint/2010/main" val="276811808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7DDD0D-FBEF-4D4D-AE16-EC8BDC63FA4F}"/>
              </a:ext>
            </a:extLst>
          </p:cNvPr>
          <p:cNvSpPr>
            <a:spLocks noGrp="1"/>
          </p:cNvSpPr>
          <p:nvPr>
            <p:ph idx="1"/>
          </p:nvPr>
        </p:nvSpPr>
        <p:spPr/>
        <p:txBody>
          <a:bodyPr>
            <a:normAutofit lnSpcReduction="10000"/>
          </a:bodyPr>
          <a:lstStyle/>
          <a:p>
            <a:pPr eaLnBrk="1" hangingPunct="1">
              <a:buFont typeface="Arial" charset="0"/>
              <a:buChar char="•"/>
              <a:defRPr/>
            </a:pPr>
            <a:r>
              <a:rPr lang="en-US" dirty="0">
                <a:ea typeface="MS PGothic" panose="020B0600070205080204" pitchFamily="34" charset="-128"/>
              </a:rPr>
              <a:t>Information systems can improve overall performance of business units by promoting synergies and core competencies</a:t>
            </a:r>
          </a:p>
          <a:p>
            <a:pPr lvl="1" eaLnBrk="1" hangingPunct="1">
              <a:buFont typeface="Arial" charset="0"/>
              <a:buChar char="–"/>
              <a:defRPr/>
            </a:pPr>
            <a:r>
              <a:rPr lang="en-US" sz="2800" dirty="0">
                <a:ea typeface="MS PGothic" panose="020B0600070205080204" pitchFamily="34" charset="-128"/>
              </a:rPr>
              <a:t>Synergies</a:t>
            </a:r>
          </a:p>
          <a:p>
            <a:pPr lvl="2" eaLnBrk="1" hangingPunct="1">
              <a:buFont typeface="Arial" charset="0"/>
              <a:buChar char="•"/>
              <a:defRPr/>
            </a:pPr>
            <a:r>
              <a:rPr lang="en-US" sz="2800" dirty="0">
                <a:ea typeface="MS PGothic" panose="020B0600070205080204" pitchFamily="34" charset="-128"/>
              </a:rPr>
              <a:t>When output of  some units used as inputs to others, or organizations pool markets and expertise</a:t>
            </a:r>
          </a:p>
          <a:p>
            <a:pPr lvl="2" eaLnBrk="1" hangingPunct="1">
              <a:buFont typeface="Arial" charset="0"/>
              <a:buChar char="•"/>
              <a:defRPr/>
            </a:pPr>
            <a:r>
              <a:rPr lang="en-US" sz="2800" dirty="0">
                <a:ea typeface="MS PGothic" panose="020B0600070205080204" pitchFamily="34" charset="-128"/>
              </a:rPr>
              <a:t>Example: merger of Bank of NY and JPMorgan Chase</a:t>
            </a:r>
          </a:p>
          <a:p>
            <a:pPr lvl="2" eaLnBrk="1" hangingPunct="1">
              <a:buFont typeface="Arial" charset="0"/>
              <a:buChar char="•"/>
              <a:defRPr/>
            </a:pPr>
            <a:r>
              <a:rPr lang="en-US" sz="2800" dirty="0">
                <a:ea typeface="MS PGothic" panose="020B0600070205080204" pitchFamily="34" charset="-128"/>
              </a:rPr>
              <a:t>Purchase of YouTube by Google</a:t>
            </a:r>
            <a:endParaRPr lang="en-US" sz="3200" dirty="0">
              <a:ea typeface="MS PGothic" panose="020B0600070205080204" pitchFamily="34" charset="-128"/>
            </a:endParaRPr>
          </a:p>
        </p:txBody>
      </p:sp>
      <p:sp>
        <p:nvSpPr>
          <p:cNvPr id="101378" name="Text Placeholder 2">
            <a:extLst>
              <a:ext uri="{FF2B5EF4-FFF2-40B4-BE49-F238E27FC236}">
                <a16:creationId xmlns:a16="http://schemas.microsoft.com/office/drawing/2014/main" id="{BEE13B88-0522-4444-AED5-0BDFE02B9363}"/>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2833516749"/>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1">
            <a:extLst>
              <a:ext uri="{FF2B5EF4-FFF2-40B4-BE49-F238E27FC236}">
                <a16:creationId xmlns:a16="http://schemas.microsoft.com/office/drawing/2014/main" id="{D7C369B1-D3E9-4945-BE12-6F820687366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solidFill>
                  <a:srgbClr val="0D0D0D"/>
                </a:solidFill>
              </a:rPr>
              <a:t>Core competencies</a:t>
            </a:r>
          </a:p>
          <a:p>
            <a:pPr lvl="1" eaLnBrk="1" hangingPunct="1"/>
            <a:r>
              <a:rPr lang="en-US" altLang="en-US" sz="3200"/>
              <a:t>Activity for which firm is world-class leader</a:t>
            </a:r>
          </a:p>
          <a:p>
            <a:pPr lvl="1" eaLnBrk="1" hangingPunct="1"/>
            <a:r>
              <a:rPr lang="en-US" altLang="en-US" sz="3200"/>
              <a:t>Relies on knowledge, experience, and sharing this across business units</a:t>
            </a:r>
          </a:p>
          <a:p>
            <a:pPr lvl="1" eaLnBrk="1" hangingPunct="1"/>
            <a:r>
              <a:rPr lang="en-US" altLang="en-US" sz="3200"/>
              <a:t>Example: Procter &amp; Gamble</a:t>
            </a:r>
            <a:r>
              <a:rPr lang="ja-JP" altLang="en-US" sz="3200"/>
              <a:t>’</a:t>
            </a:r>
            <a:r>
              <a:rPr lang="en-US" altLang="ja-JP" sz="3200"/>
              <a:t>s intranet and directory of subject matter experts </a:t>
            </a:r>
            <a:endParaRPr lang="en-US" altLang="en-US" sz="3600"/>
          </a:p>
        </p:txBody>
      </p:sp>
      <p:sp>
        <p:nvSpPr>
          <p:cNvPr id="103426" name="Text Placeholder 2">
            <a:extLst>
              <a:ext uri="{FF2B5EF4-FFF2-40B4-BE49-F238E27FC236}">
                <a16:creationId xmlns:a16="http://schemas.microsoft.com/office/drawing/2014/main" id="{668A8313-91B2-9547-B8DC-E21463CB616B}"/>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365015127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Content Placeholder 1">
            <a:extLst>
              <a:ext uri="{FF2B5EF4-FFF2-40B4-BE49-F238E27FC236}">
                <a16:creationId xmlns:a16="http://schemas.microsoft.com/office/drawing/2014/main" id="{811CEF7B-C379-9843-90B9-EC27AF579CFA}"/>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a:solidFill>
                  <a:srgbClr val="0D0D0D"/>
                </a:solidFill>
              </a:rPr>
              <a:t>Network-based strategies</a:t>
            </a:r>
          </a:p>
          <a:p>
            <a:pPr lvl="1" eaLnBrk="1" hangingPunct="1"/>
            <a:r>
              <a:rPr lang="en-US" altLang="en-US" sz="3200"/>
              <a:t>Take advantage of firm</a:t>
            </a:r>
            <a:r>
              <a:rPr lang="ja-JP" altLang="en-US" sz="3200"/>
              <a:t>’</a:t>
            </a:r>
            <a:r>
              <a:rPr lang="en-US" altLang="ja-JP" sz="3200"/>
              <a:t>s abilities to network with each other</a:t>
            </a:r>
          </a:p>
          <a:p>
            <a:pPr lvl="1" eaLnBrk="1" hangingPunct="1"/>
            <a:r>
              <a:rPr lang="en-US" altLang="en-US" sz="3200"/>
              <a:t>Include use of:</a:t>
            </a:r>
          </a:p>
          <a:p>
            <a:pPr lvl="2" eaLnBrk="1" hangingPunct="1"/>
            <a:r>
              <a:rPr lang="en-US" altLang="en-US" sz="3200"/>
              <a:t>Network economics</a:t>
            </a:r>
          </a:p>
          <a:p>
            <a:pPr lvl="2" eaLnBrk="1" hangingPunct="1"/>
            <a:r>
              <a:rPr lang="en-US" altLang="en-US" sz="3200"/>
              <a:t>Virtual company model</a:t>
            </a:r>
          </a:p>
          <a:p>
            <a:pPr lvl="2" eaLnBrk="1" hangingPunct="1"/>
            <a:r>
              <a:rPr lang="en-US" altLang="en-US" sz="3200"/>
              <a:t>Business ecosystems</a:t>
            </a:r>
            <a:endParaRPr lang="en-US" altLang="en-US" sz="3600"/>
          </a:p>
        </p:txBody>
      </p:sp>
      <p:sp>
        <p:nvSpPr>
          <p:cNvPr id="105474" name="Text Placeholder 2">
            <a:extLst>
              <a:ext uri="{FF2B5EF4-FFF2-40B4-BE49-F238E27FC236}">
                <a16:creationId xmlns:a16="http://schemas.microsoft.com/office/drawing/2014/main" id="{001B3501-0364-784F-980A-AEF9C247C764}"/>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835973249"/>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47C541-63DB-CE49-B5D8-0FB203036F29}"/>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Traditional economics: Law of diminishing returns</a:t>
            </a:r>
          </a:p>
          <a:p>
            <a:pPr lvl="1" eaLnBrk="1" hangingPunct="1">
              <a:buFont typeface="Arial" charset="0"/>
              <a:buChar char="–"/>
              <a:defRPr/>
            </a:pPr>
            <a:r>
              <a:rPr lang="en-US" sz="2400" b="0" dirty="0">
                <a:ea typeface="MS PGothic" panose="020B0600070205080204" pitchFamily="34" charset="-128"/>
              </a:rPr>
              <a:t>The more any given resource is applied to production, the lower the marginal gain in output, until a point is reached where the additional inputs produce no additional outputs</a:t>
            </a:r>
          </a:p>
          <a:p>
            <a:pPr eaLnBrk="1" hangingPunct="1">
              <a:buFont typeface="Arial" charset="0"/>
              <a:buChar char="•"/>
              <a:defRPr/>
            </a:pPr>
            <a:r>
              <a:rPr lang="en-US" dirty="0">
                <a:ea typeface="MS PGothic" panose="020B0600070205080204" pitchFamily="34" charset="-128"/>
              </a:rPr>
              <a:t>Network economics:</a:t>
            </a:r>
          </a:p>
          <a:p>
            <a:pPr lvl="1" eaLnBrk="1" hangingPunct="1">
              <a:buFont typeface="Arial" charset="0"/>
              <a:buChar char="–"/>
              <a:defRPr/>
            </a:pPr>
            <a:r>
              <a:rPr lang="en-US" sz="2400" b="0" dirty="0">
                <a:ea typeface="MS PGothic" panose="020B0600070205080204" pitchFamily="34" charset="-128"/>
              </a:rPr>
              <a:t>Marginal cost of adding new participant almost zero, with much greater marginal gain</a:t>
            </a:r>
          </a:p>
          <a:p>
            <a:pPr lvl="1" eaLnBrk="1" hangingPunct="1">
              <a:buFont typeface="Arial" charset="0"/>
              <a:buChar char="–"/>
              <a:defRPr/>
            </a:pPr>
            <a:r>
              <a:rPr lang="en-US" sz="2400" b="0" dirty="0">
                <a:ea typeface="MS PGothic" panose="020B0600070205080204" pitchFamily="34" charset="-128"/>
              </a:rPr>
              <a:t>Value of community grows with size</a:t>
            </a:r>
          </a:p>
          <a:p>
            <a:pPr lvl="1" eaLnBrk="1" hangingPunct="1">
              <a:buFont typeface="Arial" charset="0"/>
              <a:buChar char="–"/>
              <a:defRPr/>
            </a:pPr>
            <a:r>
              <a:rPr lang="en-US" sz="2400" b="0" dirty="0">
                <a:ea typeface="MS PGothic" panose="020B0600070205080204" pitchFamily="34" charset="-128"/>
              </a:rPr>
              <a:t>Value of software grows as installed customer base grows</a:t>
            </a:r>
            <a:endParaRPr lang="en-US" dirty="0">
              <a:ea typeface="MS PGothic" panose="020B0600070205080204" pitchFamily="34" charset="-128"/>
            </a:endParaRPr>
          </a:p>
        </p:txBody>
      </p:sp>
      <p:sp>
        <p:nvSpPr>
          <p:cNvPr id="107522" name="Text Placeholder 2">
            <a:extLst>
              <a:ext uri="{FF2B5EF4-FFF2-40B4-BE49-F238E27FC236}">
                <a16:creationId xmlns:a16="http://schemas.microsoft.com/office/drawing/2014/main" id="{CDB0B0B2-2F62-DB4C-A3EA-5BEB7A446D21}"/>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3437219636"/>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029F37-0B31-104C-B600-E57463B6C1CE}"/>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Virtual company strategy</a:t>
            </a:r>
          </a:p>
          <a:p>
            <a:pPr lvl="1" eaLnBrk="1" hangingPunct="1">
              <a:buFont typeface="Arial" charset="0"/>
              <a:buChar char="–"/>
              <a:defRPr/>
            </a:pPr>
            <a:r>
              <a:rPr lang="en-US" sz="2800" dirty="0">
                <a:ea typeface="MS PGothic" panose="020B0600070205080204" pitchFamily="34" charset="-128"/>
              </a:rPr>
              <a:t>Virtual company uses networks to ally with other companies to create and distribute products without being limited by traditional organizational boundaries or physical locations</a:t>
            </a:r>
          </a:p>
          <a:p>
            <a:pPr lvl="1" eaLnBrk="1" hangingPunct="1">
              <a:buFont typeface="Arial" charset="0"/>
              <a:buChar char="–"/>
              <a:defRPr/>
            </a:pPr>
            <a:r>
              <a:rPr lang="en-US" sz="2800" dirty="0">
                <a:ea typeface="MS PGothic" panose="020B0600070205080204" pitchFamily="34" charset="-128"/>
              </a:rPr>
              <a:t>Example: Li &amp; Fung manages production, shipment of garments for major fashion companies, outsourcing all work to more than 7,500 suppliers </a:t>
            </a:r>
            <a:endParaRPr lang="en-US" sz="3200" dirty="0">
              <a:ea typeface="MS PGothic" panose="020B0600070205080204" pitchFamily="34" charset="-128"/>
            </a:endParaRPr>
          </a:p>
        </p:txBody>
      </p:sp>
      <p:sp>
        <p:nvSpPr>
          <p:cNvPr id="109570" name="Text Placeholder 2">
            <a:extLst>
              <a:ext uri="{FF2B5EF4-FFF2-40B4-BE49-F238E27FC236}">
                <a16:creationId xmlns:a16="http://schemas.microsoft.com/office/drawing/2014/main" id="{7AB88033-72D8-D443-BB7A-0FD459F6E412}"/>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812801242"/>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Content Placeholder 1">
            <a:extLst>
              <a:ext uri="{FF2B5EF4-FFF2-40B4-BE49-F238E27FC236}">
                <a16:creationId xmlns:a16="http://schemas.microsoft.com/office/drawing/2014/main" id="{A0EEF3BE-C585-7143-93A3-8FD870620FC6}"/>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a:solidFill>
                  <a:srgbClr val="0D0D0D"/>
                </a:solidFill>
              </a:rPr>
              <a:t>Business ecosystems</a:t>
            </a:r>
          </a:p>
          <a:p>
            <a:pPr lvl="1" eaLnBrk="1" hangingPunct="1">
              <a:lnSpc>
                <a:spcPct val="80000"/>
              </a:lnSpc>
            </a:pPr>
            <a:r>
              <a:rPr lang="en-US" altLang="en-US"/>
              <a:t>Industry sets of firms providing related services and products</a:t>
            </a:r>
          </a:p>
          <a:p>
            <a:pPr lvl="2" eaLnBrk="1" hangingPunct="1">
              <a:lnSpc>
                <a:spcPct val="80000"/>
              </a:lnSpc>
            </a:pPr>
            <a:r>
              <a:rPr lang="en-US" altLang="en-US"/>
              <a:t>Microsoft platform used by thousands of firms</a:t>
            </a:r>
          </a:p>
          <a:p>
            <a:pPr lvl="2" eaLnBrk="1" hangingPunct="1">
              <a:lnSpc>
                <a:spcPct val="80000"/>
              </a:lnSpc>
            </a:pPr>
            <a:r>
              <a:rPr lang="en-US" altLang="en-US"/>
              <a:t>Walmart</a:t>
            </a:r>
            <a:r>
              <a:rPr lang="ja-JP" altLang="en-US"/>
              <a:t>’</a:t>
            </a:r>
            <a:r>
              <a:rPr lang="en-US" altLang="ja-JP"/>
              <a:t>s order entry and inventory management</a:t>
            </a:r>
          </a:p>
          <a:p>
            <a:pPr lvl="1" eaLnBrk="1" hangingPunct="1">
              <a:lnSpc>
                <a:spcPct val="80000"/>
              </a:lnSpc>
            </a:pPr>
            <a:r>
              <a:rPr lang="en-US" altLang="en-US"/>
              <a:t>Keystone firms: </a:t>
            </a:r>
            <a:r>
              <a:rPr lang="en-US" altLang="en-US" b="0"/>
              <a:t>Dominate ecosystem and create platform used by other firms</a:t>
            </a:r>
          </a:p>
          <a:p>
            <a:pPr lvl="1" eaLnBrk="1" hangingPunct="1">
              <a:lnSpc>
                <a:spcPct val="80000"/>
              </a:lnSpc>
            </a:pPr>
            <a:r>
              <a:rPr lang="en-US" altLang="en-US"/>
              <a:t>Niche firms: </a:t>
            </a:r>
            <a:r>
              <a:rPr lang="en-US" altLang="en-US" b="0"/>
              <a:t>Rely on platform developed by keystone firm</a:t>
            </a:r>
          </a:p>
          <a:p>
            <a:pPr lvl="1" eaLnBrk="1" hangingPunct="1">
              <a:lnSpc>
                <a:spcPct val="80000"/>
              </a:lnSpc>
            </a:pPr>
            <a:r>
              <a:rPr lang="en-US" altLang="en-US"/>
              <a:t>Individual firms can consider how IT will help them become profitable niche players in larger ecosystems</a:t>
            </a:r>
          </a:p>
        </p:txBody>
      </p:sp>
      <p:sp>
        <p:nvSpPr>
          <p:cNvPr id="111618" name="Text Placeholder 2">
            <a:extLst>
              <a:ext uri="{FF2B5EF4-FFF2-40B4-BE49-F238E27FC236}">
                <a16:creationId xmlns:a16="http://schemas.microsoft.com/office/drawing/2014/main" id="{6359FCEB-6280-C24D-B289-E996D5B32D51}"/>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23491486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1">
            <a:extLst>
              <a:ext uri="{FF2B5EF4-FFF2-40B4-BE49-F238E27FC236}">
                <a16:creationId xmlns:a16="http://schemas.microsoft.com/office/drawing/2014/main" id="{E1D28965-EB07-FB43-BAEE-0A65499CA51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a:solidFill>
                  <a:srgbClr val="0D0D0D"/>
                </a:solidFill>
              </a:rPr>
              <a:t>Why do some firms become leaders in their industry? </a:t>
            </a:r>
          </a:p>
          <a:p>
            <a:pPr eaLnBrk="1" hangingPunct="1"/>
            <a:r>
              <a:rPr lang="en-US" altLang="en-US" sz="2800">
                <a:solidFill>
                  <a:srgbClr val="0D0D0D"/>
                </a:solidFill>
              </a:rPr>
              <a:t>Michael Porter</a:t>
            </a:r>
            <a:r>
              <a:rPr lang="ja-JP" altLang="en-US" sz="2800">
                <a:solidFill>
                  <a:srgbClr val="0D0D0D"/>
                </a:solidFill>
              </a:rPr>
              <a:t>’</a:t>
            </a:r>
            <a:r>
              <a:rPr lang="en-US" altLang="ja-JP" sz="2800">
                <a:solidFill>
                  <a:srgbClr val="0D0D0D"/>
                </a:solidFill>
              </a:rPr>
              <a:t>s competitive forces model</a:t>
            </a:r>
          </a:p>
          <a:p>
            <a:pPr lvl="1" eaLnBrk="1" hangingPunct="1"/>
            <a:r>
              <a:rPr lang="en-US" altLang="en-US" sz="2400"/>
              <a:t>Provides general view of firm, its competitors, and environment</a:t>
            </a:r>
          </a:p>
          <a:p>
            <a:pPr lvl="1" eaLnBrk="1" hangingPunct="1"/>
            <a:r>
              <a:rPr lang="en-US" altLang="en-US" sz="2400"/>
              <a:t>Five competitive forces shape fate of firm:</a:t>
            </a:r>
          </a:p>
          <a:p>
            <a:pPr marL="1371600" lvl="2" indent="-457200" eaLnBrk="1" hangingPunct="1">
              <a:buFont typeface="Times New Roman" panose="02020603050405020304" pitchFamily="18" charset="0"/>
              <a:buAutoNum type="arabicPeriod"/>
            </a:pPr>
            <a:r>
              <a:rPr lang="en-US" altLang="en-US" sz="1800"/>
              <a:t>Traditional competitors </a:t>
            </a:r>
          </a:p>
          <a:p>
            <a:pPr marL="1371600" lvl="2" indent="-457200" eaLnBrk="1" hangingPunct="1">
              <a:buFont typeface="Times New Roman" panose="02020603050405020304" pitchFamily="18" charset="0"/>
              <a:buAutoNum type="arabicPeriod"/>
            </a:pPr>
            <a:r>
              <a:rPr lang="en-US" altLang="en-US" sz="1800"/>
              <a:t>New market entrants </a:t>
            </a:r>
          </a:p>
          <a:p>
            <a:pPr marL="1371600" lvl="2" indent="-457200" eaLnBrk="1" hangingPunct="1">
              <a:buFont typeface="Times New Roman" panose="02020603050405020304" pitchFamily="18" charset="0"/>
              <a:buAutoNum type="arabicPeriod"/>
            </a:pPr>
            <a:r>
              <a:rPr lang="en-US" altLang="en-US" sz="1800"/>
              <a:t>Substitute products and services</a:t>
            </a:r>
          </a:p>
          <a:p>
            <a:pPr marL="1371600" lvl="2" indent="-457200" eaLnBrk="1" hangingPunct="1">
              <a:buFont typeface="Times New Roman" panose="02020603050405020304" pitchFamily="18" charset="0"/>
              <a:buAutoNum type="arabicPeriod"/>
            </a:pPr>
            <a:r>
              <a:rPr lang="en-US" altLang="en-US" sz="1800"/>
              <a:t>Customers</a:t>
            </a:r>
          </a:p>
          <a:p>
            <a:pPr marL="1371600" lvl="2" indent="-457200" eaLnBrk="1" hangingPunct="1">
              <a:buFont typeface="Times New Roman" panose="02020603050405020304" pitchFamily="18" charset="0"/>
              <a:buAutoNum type="arabicPeriod"/>
            </a:pPr>
            <a:r>
              <a:rPr lang="en-US" altLang="en-US" sz="1800"/>
              <a:t>Suppliers</a:t>
            </a:r>
          </a:p>
        </p:txBody>
      </p:sp>
      <p:sp>
        <p:nvSpPr>
          <p:cNvPr id="73730" name="Text Placeholder 2">
            <a:extLst>
              <a:ext uri="{FF2B5EF4-FFF2-40B4-BE49-F238E27FC236}">
                <a16:creationId xmlns:a16="http://schemas.microsoft.com/office/drawing/2014/main" id="{73DAD559-97E4-4A48-8A2A-0303BDCB748F}"/>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chemeClr val="tx1"/>
                </a:solidFill>
              </a:rPr>
              <a:t>Using Information Systems to Achieve Competitive Advantage</a:t>
            </a:r>
          </a:p>
        </p:txBody>
      </p:sp>
    </p:spTree>
    <p:extLst>
      <p:ext uri="{BB962C8B-B14F-4D97-AF65-F5344CB8AC3E}">
        <p14:creationId xmlns:p14="http://schemas.microsoft.com/office/powerpoint/2010/main" val="566760378"/>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Placeholder 21" descr="Fig-3-03.png">
            <a:extLst>
              <a:ext uri="{FF2B5EF4-FFF2-40B4-BE49-F238E27FC236}">
                <a16:creationId xmlns:a16="http://schemas.microsoft.com/office/drawing/2014/main" id="{9AAE9EB6-4CF8-514D-B958-4E7A594E8076}"/>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871" t="3720" r="1869" b="3281"/>
          <a:stretch>
            <a:fillRect/>
          </a:stretch>
        </p:blipFill>
        <p:spPr bwMode="auto">
          <a:xfrm>
            <a:off x="990600" y="1752600"/>
            <a:ext cx="7346950" cy="3565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ext Placeholder 1">
            <a:extLst>
              <a:ext uri="{FF2B5EF4-FFF2-40B4-BE49-F238E27FC236}">
                <a16:creationId xmlns:a16="http://schemas.microsoft.com/office/drawing/2014/main" id="{0991695F-DC92-0B40-9C7A-35F99BB04118}"/>
              </a:ext>
            </a:extLst>
          </p:cNvPr>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1"/>
                </a:solidFill>
              </a:rPr>
              <a:t>The digital firm era requires a more dynamic view of the boundaries among industries, firms, customers, and suppliers, with competition occurring among industry sets in a business ecosystem. In the ecosystem model, multiple industries work together to deliver value to the customer. IT plays an important role in enabling a dense network of interactions among the participating firms.</a:t>
            </a:r>
          </a:p>
        </p:txBody>
      </p:sp>
      <p:sp>
        <p:nvSpPr>
          <p:cNvPr id="113667" name="Text Placeholder 3">
            <a:extLst>
              <a:ext uri="{FF2B5EF4-FFF2-40B4-BE49-F238E27FC236}">
                <a16:creationId xmlns:a16="http://schemas.microsoft.com/office/drawing/2014/main" id="{7809E7AE-5886-634E-AE64-8A9E9E8AB131}"/>
              </a:ext>
            </a:extLst>
          </p:cNvPr>
          <p:cNvSpPr>
            <a:spLocks noGrp="1"/>
          </p:cNvSpPr>
          <p:nvPr>
            <p:ph type="body" sz="quarter" idx="18"/>
          </p:nvPr>
        </p:nvSpPr>
        <p:spPr bwMode="auto">
          <a:xfrm>
            <a:off x="533400" y="5486400"/>
            <a:ext cx="1295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3-11</a:t>
            </a:r>
          </a:p>
          <a:p>
            <a:pPr eaLnBrk="1" hangingPunct="1">
              <a:spcBef>
                <a:spcPct val="0"/>
              </a:spcBef>
              <a:buFontTx/>
              <a:buNone/>
            </a:pPr>
            <a:endParaRPr lang="en-US" altLang="en-US"/>
          </a:p>
        </p:txBody>
      </p:sp>
      <p:sp>
        <p:nvSpPr>
          <p:cNvPr id="60421" name="Text Placeholder 4">
            <a:extLst>
              <a:ext uri="{FF2B5EF4-FFF2-40B4-BE49-F238E27FC236}">
                <a16:creationId xmlns:a16="http://schemas.microsoft.com/office/drawing/2014/main" id="{39F28D3D-88E3-6C44-8311-68905E621866}"/>
              </a:ext>
            </a:extLst>
          </p:cNvPr>
          <p:cNvSpPr>
            <a:spLocks noGrp="1"/>
          </p:cNvSpPr>
          <p:nvPr>
            <p:ph type="body" sz="quarter" idx="19"/>
          </p:nvPr>
        </p:nvSpPr>
        <p:spPr/>
        <p:txBody>
          <a:bodyPr>
            <a:normAutofit lnSpcReduction="10000"/>
          </a:bodyPr>
          <a:lstStyle/>
          <a:p>
            <a:pPr eaLnBrk="1" hangingPunct="1">
              <a:defRPr/>
            </a:pPr>
            <a:r>
              <a:rPr lang="en-US" dirty="0">
                <a:ea typeface="MS PGothic" panose="020B0600070205080204" pitchFamily="34" charset="-128"/>
              </a:rPr>
              <a:t>AN ECOSYSTEM STRATEGIC MODEL</a:t>
            </a:r>
          </a:p>
          <a:p>
            <a:pPr eaLnBrk="1" hangingPunct="1">
              <a:defRPr/>
            </a:pPr>
            <a:endParaRPr lang="en-US" dirty="0">
              <a:ea typeface="MS PGothic" panose="020B0600070205080204" pitchFamily="34" charset="-128"/>
            </a:endParaRPr>
          </a:p>
        </p:txBody>
      </p:sp>
    </p:spTree>
    <p:extLst>
      <p:ext uri="{BB962C8B-B14F-4D97-AF65-F5344CB8AC3E}">
        <p14:creationId xmlns:p14="http://schemas.microsoft.com/office/powerpoint/2010/main" val="1699746519"/>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D8683C-1CD8-5D48-A4A7-0A4D0F036AAF}"/>
              </a:ext>
            </a:extLst>
          </p:cNvPr>
          <p:cNvSpPr>
            <a:spLocks noGrp="1"/>
          </p:cNvSpPr>
          <p:nvPr>
            <p:ph idx="1"/>
          </p:nvPr>
        </p:nvSpPr>
        <p:spPr/>
        <p:txBody>
          <a:bodyPr/>
          <a:lstStyle/>
          <a:p>
            <a:pPr eaLnBrk="1" hangingPunct="1">
              <a:defRPr/>
            </a:pPr>
            <a:r>
              <a:rPr lang="en-US" sz="2800" dirty="0">
                <a:ea typeface="MS PGothic" panose="020B0600070205080204" pitchFamily="34" charset="-128"/>
              </a:rPr>
              <a:t>Sustaining competitive advantage</a:t>
            </a:r>
          </a:p>
          <a:p>
            <a:pPr lvl="1" eaLnBrk="1" hangingPunct="1">
              <a:defRPr/>
            </a:pPr>
            <a:r>
              <a:rPr lang="en-US" sz="2000" dirty="0">
                <a:ea typeface="MS PGothic" panose="020B0600070205080204" pitchFamily="34" charset="-128"/>
              </a:rPr>
              <a:t>Competitors can retaliate and copy strategic systems</a:t>
            </a:r>
          </a:p>
          <a:p>
            <a:pPr lvl="1" eaLnBrk="1" hangingPunct="1">
              <a:defRPr/>
            </a:pPr>
            <a:r>
              <a:rPr lang="en-US" sz="2000" dirty="0">
                <a:ea typeface="MS PGothic" panose="020B0600070205080204" pitchFamily="34" charset="-128"/>
              </a:rPr>
              <a:t>Systems may become tools for survival</a:t>
            </a:r>
          </a:p>
          <a:p>
            <a:pPr eaLnBrk="1" hangingPunct="1">
              <a:defRPr/>
            </a:pPr>
            <a:r>
              <a:rPr lang="en-US" sz="2800" dirty="0">
                <a:ea typeface="MS PGothic" panose="020B0600070205080204" pitchFamily="34" charset="-128"/>
              </a:rPr>
              <a:t>Aligning IT with business objectives</a:t>
            </a:r>
          </a:p>
          <a:p>
            <a:pPr lvl="1" eaLnBrk="1" hangingPunct="1">
              <a:defRPr/>
            </a:pPr>
            <a:r>
              <a:rPr lang="en-US" sz="2000" dirty="0">
                <a:ea typeface="MS PGothic" panose="020B0600070205080204" pitchFamily="34" charset="-128"/>
              </a:rPr>
              <a:t>Performing strategic systems analysis</a:t>
            </a:r>
          </a:p>
          <a:p>
            <a:pPr lvl="2" eaLnBrk="1" hangingPunct="1">
              <a:defRPr/>
            </a:pPr>
            <a:r>
              <a:rPr lang="en-US" sz="1800" dirty="0">
                <a:ea typeface="MS PGothic" panose="020B0600070205080204" pitchFamily="34" charset="-128"/>
              </a:rPr>
              <a:t>Structure of industry</a:t>
            </a:r>
          </a:p>
          <a:p>
            <a:pPr lvl="2" eaLnBrk="1" hangingPunct="1">
              <a:defRPr/>
            </a:pPr>
            <a:r>
              <a:rPr lang="en-US" sz="1800" dirty="0">
                <a:ea typeface="MS PGothic" panose="020B0600070205080204" pitchFamily="34" charset="-128"/>
              </a:rPr>
              <a:t>Firm value chains</a:t>
            </a:r>
          </a:p>
          <a:p>
            <a:pPr eaLnBrk="1" hangingPunct="1">
              <a:defRPr/>
            </a:pPr>
            <a:r>
              <a:rPr lang="en-US" sz="2800" dirty="0">
                <a:ea typeface="MS PGothic" panose="020B0600070205080204" pitchFamily="34" charset="-128"/>
              </a:rPr>
              <a:t>Managing strategic transitions</a:t>
            </a:r>
          </a:p>
          <a:p>
            <a:pPr lvl="1" eaLnBrk="1" hangingPunct="1">
              <a:defRPr/>
            </a:pPr>
            <a:r>
              <a:rPr lang="en-US" sz="2000" dirty="0">
                <a:ea typeface="MS PGothic" panose="020B0600070205080204" pitchFamily="34" charset="-128"/>
              </a:rPr>
              <a:t>Adopting strategic systems requires changes in business goals, relationships with customers and suppliers, and business processes</a:t>
            </a:r>
          </a:p>
        </p:txBody>
      </p:sp>
      <p:sp>
        <p:nvSpPr>
          <p:cNvPr id="115714" name="Text Placeholder 2">
            <a:extLst>
              <a:ext uri="{FF2B5EF4-FFF2-40B4-BE49-F238E27FC236}">
                <a16:creationId xmlns:a16="http://schemas.microsoft.com/office/drawing/2014/main" id="{7F52CFD5-D38E-DB4F-89A5-6173720BED89}"/>
              </a:ext>
            </a:extLst>
          </p:cNvPr>
          <p:cNvSpPr>
            <a:spLocks noGrp="1"/>
          </p:cNvSpPr>
          <p:nvPr>
            <p:ph type="body" sz="quarter" idx="15"/>
          </p:nvPr>
        </p:nvSpPr>
        <p:spPr bwMode="auto">
          <a:xfrm>
            <a:off x="1485900" y="990600"/>
            <a:ext cx="67437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dirty="0">
                <a:solidFill>
                  <a:schemeClr val="tx1"/>
                </a:solidFill>
              </a:rPr>
              <a:t>Using Information Systems for Competitive Advantage: Management Issues</a:t>
            </a:r>
          </a:p>
        </p:txBody>
      </p:sp>
    </p:spTree>
    <p:extLst>
      <p:ext uri="{BB962C8B-B14F-4D97-AF65-F5344CB8AC3E}">
        <p14:creationId xmlns:p14="http://schemas.microsoft.com/office/powerpoint/2010/main" val="1376772295"/>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Placeholder 21" descr="Fig-3-03.png">
            <a:extLst>
              <a:ext uri="{FF2B5EF4-FFF2-40B4-BE49-F238E27FC236}">
                <a16:creationId xmlns:a16="http://schemas.microsoft.com/office/drawing/2014/main" id="{27B3EC52-FB68-3146-8276-86EF743A0038}"/>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3178" b="3178"/>
          <a:stretch>
            <a:fillRect/>
          </a:stretch>
        </p:blipFill>
        <p:spPr bwMode="auto">
          <a:xfrm>
            <a:off x="533400" y="1828800"/>
            <a:ext cx="81534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ext Placeholder 1">
            <a:extLst>
              <a:ext uri="{FF2B5EF4-FFF2-40B4-BE49-F238E27FC236}">
                <a16:creationId xmlns:a16="http://schemas.microsoft.com/office/drawing/2014/main" id="{55E82565-92F8-FA43-8238-E91528B2F039}"/>
              </a:ext>
            </a:extLst>
          </p:cNvPr>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en-US" dirty="0">
                <a:solidFill>
                  <a:schemeClr val="tx1"/>
                </a:solidFill>
              </a:rPr>
              <a:t>In Porter</a:t>
            </a:r>
            <a:r>
              <a:rPr lang="ja-JP" altLang="en-US">
                <a:solidFill>
                  <a:schemeClr val="tx1"/>
                </a:solidFill>
              </a:rPr>
              <a:t>’</a:t>
            </a:r>
            <a:r>
              <a:rPr lang="en-US" altLang="ja-JP" dirty="0">
                <a:solidFill>
                  <a:schemeClr val="tx1"/>
                </a:solidFill>
              </a:rPr>
              <a:t>s competitive forces model, the strategic position of the firm and its strategies are determined not only by competition with its traditional direct competitors but also by four other forces in the industry</a:t>
            </a:r>
            <a:r>
              <a:rPr lang="ja-JP" altLang="en-US">
                <a:solidFill>
                  <a:schemeClr val="tx1"/>
                </a:solidFill>
              </a:rPr>
              <a:t>’</a:t>
            </a:r>
            <a:r>
              <a:rPr lang="en-US" altLang="ja-JP" dirty="0">
                <a:solidFill>
                  <a:schemeClr val="tx1"/>
                </a:solidFill>
              </a:rPr>
              <a:t>s environment: new market entrants, substitute products, customers, and suppliers.</a:t>
            </a:r>
            <a:endParaRPr lang="en-US" altLang="en-US" dirty="0">
              <a:solidFill>
                <a:schemeClr val="tx1"/>
              </a:solidFill>
            </a:endParaRPr>
          </a:p>
        </p:txBody>
      </p:sp>
      <p:sp>
        <p:nvSpPr>
          <p:cNvPr id="75779" name="Text Placeholder 3">
            <a:extLst>
              <a:ext uri="{FF2B5EF4-FFF2-40B4-BE49-F238E27FC236}">
                <a16:creationId xmlns:a16="http://schemas.microsoft.com/office/drawing/2014/main" id="{3F852B4B-FDA0-6549-90E7-E3D845FCA28B}"/>
              </a:ext>
            </a:extLst>
          </p:cNvPr>
          <p:cNvSpPr>
            <a:spLocks noGrp="1"/>
          </p:cNvSpPr>
          <p:nvPr>
            <p:ph type="body" sz="quarter" idx="18"/>
          </p:nvPr>
        </p:nvSpPr>
        <p:spPr bwMode="auto">
          <a:xfrm>
            <a:off x="533400" y="5486400"/>
            <a:ext cx="1143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buFontTx/>
              <a:buNone/>
            </a:pPr>
            <a:r>
              <a:rPr lang="en-US" altLang="en-US"/>
              <a:t>FIGURE  3-8</a:t>
            </a:r>
          </a:p>
          <a:p>
            <a:pPr eaLnBrk="1" hangingPunct="1">
              <a:spcBef>
                <a:spcPct val="0"/>
              </a:spcBef>
              <a:buFontTx/>
              <a:buNone/>
            </a:pPr>
            <a:endParaRPr lang="en-US" altLang="en-US"/>
          </a:p>
        </p:txBody>
      </p:sp>
      <p:sp>
        <p:nvSpPr>
          <p:cNvPr id="75780" name="Text Placeholder 4">
            <a:extLst>
              <a:ext uri="{FF2B5EF4-FFF2-40B4-BE49-F238E27FC236}">
                <a16:creationId xmlns:a16="http://schemas.microsoft.com/office/drawing/2014/main" id="{E79BAA89-1D72-0540-BC32-B9D5BBB1DF28}"/>
              </a:ext>
            </a:extLst>
          </p:cNvPr>
          <p:cNvSpPr>
            <a:spLocks noGrp="1"/>
          </p:cNvSpPr>
          <p:nvPr>
            <p:ph type="body"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a:t>PORTER</a:t>
            </a:r>
            <a:r>
              <a:rPr lang="ja-JP" altLang="en-US"/>
              <a:t>’</a:t>
            </a:r>
            <a:r>
              <a:rPr lang="en-US" altLang="ja-JP"/>
              <a:t>S COMPETITIVE FORCES MODEL</a:t>
            </a:r>
          </a:p>
          <a:p>
            <a:pPr eaLnBrk="1" hangingPunct="1">
              <a:lnSpc>
                <a:spcPct val="90000"/>
              </a:lnSpc>
            </a:pPr>
            <a:endParaRPr lang="en-US" altLang="en-US"/>
          </a:p>
        </p:txBody>
      </p:sp>
    </p:spTree>
    <p:extLst>
      <p:ext uri="{BB962C8B-B14F-4D97-AF65-F5344CB8AC3E}">
        <p14:creationId xmlns:p14="http://schemas.microsoft.com/office/powerpoint/2010/main" val="252358412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1767F-E69A-974A-9CDC-E3E67FD6D900}"/>
              </a:ext>
            </a:extLst>
          </p:cNvPr>
          <p:cNvSpPr>
            <a:spLocks noGrp="1"/>
          </p:cNvSpPr>
          <p:nvPr>
            <p:ph idx="1"/>
          </p:nvPr>
        </p:nvSpPr>
        <p:spPr/>
        <p:txBody>
          <a:bodyPr/>
          <a:lstStyle/>
          <a:p>
            <a:pPr eaLnBrk="1" hangingPunct="1">
              <a:buFont typeface="Arial" charset="0"/>
              <a:buChar char="•"/>
              <a:defRPr/>
            </a:pPr>
            <a:r>
              <a:rPr lang="en-US" dirty="0">
                <a:ea typeface="MS PGothic" panose="020B0600070205080204" pitchFamily="34" charset="-128"/>
              </a:rPr>
              <a:t>Traditional competitors</a:t>
            </a:r>
          </a:p>
          <a:p>
            <a:pPr lvl="1" eaLnBrk="1" hangingPunct="1">
              <a:buFont typeface="Arial" charset="0"/>
              <a:buChar char="–"/>
              <a:defRPr/>
            </a:pPr>
            <a:r>
              <a:rPr lang="en-US" dirty="0">
                <a:ea typeface="MS PGothic" panose="020B0600070205080204" pitchFamily="34" charset="-128"/>
              </a:rPr>
              <a:t>All firms share market space with competitors who are continuously devising new products, services, efficiencies, and switching costs.</a:t>
            </a:r>
          </a:p>
          <a:p>
            <a:pPr eaLnBrk="1" hangingPunct="1">
              <a:buFont typeface="Arial" charset="0"/>
              <a:buChar char="•"/>
              <a:defRPr/>
            </a:pPr>
            <a:r>
              <a:rPr lang="en-US" dirty="0">
                <a:ea typeface="MS PGothic" panose="020B0600070205080204" pitchFamily="34" charset="-128"/>
              </a:rPr>
              <a:t>New market entrants </a:t>
            </a:r>
          </a:p>
          <a:p>
            <a:pPr lvl="1" eaLnBrk="1" hangingPunct="1">
              <a:buFont typeface="Arial" charset="0"/>
              <a:buChar char="–"/>
              <a:defRPr/>
            </a:pPr>
            <a:r>
              <a:rPr lang="en-US" dirty="0">
                <a:ea typeface="MS PGothic" panose="020B0600070205080204" pitchFamily="34" charset="-128"/>
              </a:rPr>
              <a:t>Some industries have high barriers to entry, for example, computer chip business.</a:t>
            </a:r>
          </a:p>
          <a:p>
            <a:pPr lvl="1" eaLnBrk="1" hangingPunct="1">
              <a:buFont typeface="Arial" charset="0"/>
              <a:buChar char="–"/>
              <a:defRPr/>
            </a:pPr>
            <a:r>
              <a:rPr lang="en-US" dirty="0">
                <a:ea typeface="MS PGothic" panose="020B0600070205080204" pitchFamily="34" charset="-128"/>
              </a:rPr>
              <a:t>New companies have new equipment, younger workers, but little brand recognition.</a:t>
            </a:r>
          </a:p>
        </p:txBody>
      </p:sp>
      <p:sp>
        <p:nvSpPr>
          <p:cNvPr id="77826" name="Text Placeholder 2">
            <a:extLst>
              <a:ext uri="{FF2B5EF4-FFF2-40B4-BE49-F238E27FC236}">
                <a16:creationId xmlns:a16="http://schemas.microsoft.com/office/drawing/2014/main" id="{6BE7713D-E83F-EA4F-BDC4-7E246D94F2A3}"/>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1419619921"/>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a:extLst>
              <a:ext uri="{FF2B5EF4-FFF2-40B4-BE49-F238E27FC236}">
                <a16:creationId xmlns:a16="http://schemas.microsoft.com/office/drawing/2014/main" id="{502895F2-E133-9E42-B0E1-C2943748B12B}"/>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a:solidFill>
                  <a:srgbClr val="0D0D0D"/>
                </a:solidFill>
              </a:rPr>
              <a:t>Substitute products and services</a:t>
            </a:r>
          </a:p>
          <a:p>
            <a:pPr lvl="1" eaLnBrk="1" hangingPunct="1">
              <a:lnSpc>
                <a:spcPct val="80000"/>
              </a:lnSpc>
            </a:pPr>
            <a:r>
              <a:rPr lang="en-US" altLang="en-US"/>
              <a:t>Substitutes customers might use if your prices become too high, for example, iTunes substitutes for CDs</a:t>
            </a:r>
          </a:p>
          <a:p>
            <a:pPr eaLnBrk="1" hangingPunct="1">
              <a:lnSpc>
                <a:spcPct val="80000"/>
              </a:lnSpc>
            </a:pPr>
            <a:r>
              <a:rPr lang="en-US" altLang="en-US">
                <a:solidFill>
                  <a:srgbClr val="0D0D0D"/>
                </a:solidFill>
              </a:rPr>
              <a:t>Customers </a:t>
            </a:r>
          </a:p>
          <a:p>
            <a:pPr lvl="1" eaLnBrk="1" hangingPunct="1">
              <a:lnSpc>
                <a:spcPct val="80000"/>
              </a:lnSpc>
            </a:pPr>
            <a:r>
              <a:rPr lang="en-US" altLang="en-US"/>
              <a:t>Can customers easily switch to competitor</a:t>
            </a:r>
            <a:r>
              <a:rPr lang="ja-JP" altLang="en-US"/>
              <a:t>’</a:t>
            </a:r>
            <a:r>
              <a:rPr lang="en-US" altLang="ja-JP"/>
              <a:t>s products? Can they force businesses to compete on price alone in transparent marketplace?</a:t>
            </a:r>
          </a:p>
          <a:p>
            <a:pPr eaLnBrk="1" hangingPunct="1">
              <a:lnSpc>
                <a:spcPct val="80000"/>
              </a:lnSpc>
            </a:pPr>
            <a:r>
              <a:rPr lang="en-US" altLang="en-US">
                <a:solidFill>
                  <a:srgbClr val="0D0D0D"/>
                </a:solidFill>
              </a:rPr>
              <a:t>Suppliers</a:t>
            </a:r>
          </a:p>
          <a:p>
            <a:pPr lvl="1" eaLnBrk="1" hangingPunct="1">
              <a:lnSpc>
                <a:spcPct val="80000"/>
              </a:lnSpc>
            </a:pPr>
            <a:r>
              <a:rPr lang="en-US" altLang="en-US"/>
              <a:t>Market power of suppliers when firm cannot raise prices as fast as suppliers</a:t>
            </a:r>
          </a:p>
        </p:txBody>
      </p:sp>
      <p:sp>
        <p:nvSpPr>
          <p:cNvPr id="79874" name="Text Placeholder 2">
            <a:extLst>
              <a:ext uri="{FF2B5EF4-FFF2-40B4-BE49-F238E27FC236}">
                <a16:creationId xmlns:a16="http://schemas.microsoft.com/office/drawing/2014/main" id="{BAE005E7-0E8B-0646-A2ED-3D0DC4463DF3}"/>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314158844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8A09E-FE6A-5244-B747-D337468596D9}"/>
              </a:ext>
            </a:extLst>
          </p:cNvPr>
          <p:cNvSpPr>
            <a:spLocks noGrp="1"/>
          </p:cNvSpPr>
          <p:nvPr>
            <p:ph idx="1"/>
          </p:nvPr>
        </p:nvSpPr>
        <p:spPr>
          <a:xfrm>
            <a:off x="457200" y="1828800"/>
            <a:ext cx="7924800" cy="4495800"/>
          </a:xfrm>
        </p:spPr>
        <p:txBody>
          <a:bodyPr/>
          <a:lstStyle/>
          <a:p>
            <a:pPr eaLnBrk="1" hangingPunct="1">
              <a:buFont typeface="Arial" charset="0"/>
              <a:buChar char="•"/>
              <a:defRPr/>
            </a:pPr>
            <a:r>
              <a:rPr lang="en-US" sz="3600" dirty="0">
                <a:ea typeface="MS PGothic" panose="020B0600070205080204" pitchFamily="34" charset="-128"/>
              </a:rPr>
              <a:t>Four generic strategies for dealing with competitive forces, enabled by using IT:</a:t>
            </a:r>
          </a:p>
          <a:p>
            <a:pPr lvl="1" eaLnBrk="1" hangingPunct="1">
              <a:buFont typeface="Arial" charset="0"/>
              <a:buChar char="–"/>
              <a:defRPr/>
            </a:pPr>
            <a:r>
              <a:rPr lang="en-US" sz="3200" dirty="0">
                <a:ea typeface="MS PGothic" panose="020B0600070205080204" pitchFamily="34" charset="-128"/>
              </a:rPr>
              <a:t>Low-cost leadership </a:t>
            </a:r>
          </a:p>
          <a:p>
            <a:pPr lvl="1" eaLnBrk="1" hangingPunct="1">
              <a:buFont typeface="Arial" charset="0"/>
              <a:buChar char="–"/>
              <a:defRPr/>
            </a:pPr>
            <a:r>
              <a:rPr lang="en-US" sz="3200" dirty="0">
                <a:ea typeface="MS PGothic" panose="020B0600070205080204" pitchFamily="34" charset="-128"/>
              </a:rPr>
              <a:t>Product differentiation</a:t>
            </a:r>
          </a:p>
          <a:p>
            <a:pPr lvl="1" eaLnBrk="1" hangingPunct="1">
              <a:buFont typeface="Arial" charset="0"/>
              <a:buChar char="–"/>
              <a:defRPr/>
            </a:pPr>
            <a:r>
              <a:rPr lang="en-US" sz="3200" dirty="0">
                <a:ea typeface="MS PGothic" panose="020B0600070205080204" pitchFamily="34" charset="-128"/>
              </a:rPr>
              <a:t>Focus on market niche</a:t>
            </a:r>
          </a:p>
          <a:p>
            <a:pPr lvl="1" eaLnBrk="1" hangingPunct="1">
              <a:buFont typeface="Arial" charset="0"/>
              <a:buChar char="–"/>
              <a:defRPr/>
            </a:pPr>
            <a:r>
              <a:rPr lang="en-US" sz="3200" dirty="0">
                <a:ea typeface="MS PGothic" panose="020B0600070205080204" pitchFamily="34" charset="-128"/>
              </a:rPr>
              <a:t>Strengthen customer and supplier intimacy</a:t>
            </a:r>
            <a:endParaRPr lang="en-US" sz="3600" dirty="0">
              <a:ea typeface="MS PGothic" panose="020B0600070205080204" pitchFamily="34" charset="-128"/>
            </a:endParaRPr>
          </a:p>
        </p:txBody>
      </p:sp>
      <p:sp>
        <p:nvSpPr>
          <p:cNvPr id="81922" name="Text Placeholder 2">
            <a:extLst>
              <a:ext uri="{FF2B5EF4-FFF2-40B4-BE49-F238E27FC236}">
                <a16:creationId xmlns:a16="http://schemas.microsoft.com/office/drawing/2014/main" id="{13EECF50-AD88-1241-B8A8-D5B502AB498A}"/>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50183001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a:extLst>
              <a:ext uri="{FF2B5EF4-FFF2-40B4-BE49-F238E27FC236}">
                <a16:creationId xmlns:a16="http://schemas.microsoft.com/office/drawing/2014/main" id="{C93A425A-810E-484E-812D-69A4CF0605B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D0D0D"/>
                </a:solidFill>
              </a:rPr>
              <a:t>Low-cost leadership</a:t>
            </a:r>
          </a:p>
          <a:p>
            <a:pPr lvl="1" eaLnBrk="1" hangingPunct="1"/>
            <a:r>
              <a:rPr lang="en-US" altLang="en-US"/>
              <a:t>Produce products and services at a lower price than competitors </a:t>
            </a:r>
          </a:p>
          <a:p>
            <a:pPr lvl="1" eaLnBrk="1" hangingPunct="1"/>
            <a:r>
              <a:rPr lang="en-US" altLang="en-US"/>
              <a:t>Example: Walmart</a:t>
            </a:r>
            <a:r>
              <a:rPr lang="ja-JP" altLang="en-US"/>
              <a:t>’</a:t>
            </a:r>
            <a:r>
              <a:rPr lang="en-US" altLang="ja-JP"/>
              <a:t>s efficient customer response system</a:t>
            </a:r>
          </a:p>
          <a:p>
            <a:pPr eaLnBrk="1" hangingPunct="1"/>
            <a:r>
              <a:rPr lang="en-US" altLang="en-US">
                <a:solidFill>
                  <a:srgbClr val="0D0D0D"/>
                </a:solidFill>
              </a:rPr>
              <a:t>Product differentiation</a:t>
            </a:r>
          </a:p>
          <a:p>
            <a:pPr lvl="1" eaLnBrk="1" hangingPunct="1"/>
            <a:r>
              <a:rPr lang="en-US" altLang="en-US"/>
              <a:t>Enable new products or services, greatly change customer convenience and experience</a:t>
            </a:r>
          </a:p>
          <a:p>
            <a:pPr lvl="1" eaLnBrk="1" hangingPunct="1"/>
            <a:r>
              <a:rPr lang="en-US" altLang="en-US"/>
              <a:t>Example: Google, Nike, Apple</a:t>
            </a:r>
          </a:p>
          <a:p>
            <a:pPr lvl="1" eaLnBrk="1" hangingPunct="1"/>
            <a:r>
              <a:rPr lang="en-US" altLang="en-US"/>
              <a:t>Mass customization</a:t>
            </a:r>
          </a:p>
        </p:txBody>
      </p:sp>
      <p:sp>
        <p:nvSpPr>
          <p:cNvPr id="83970" name="Text Placeholder 2">
            <a:extLst>
              <a:ext uri="{FF2B5EF4-FFF2-40B4-BE49-F238E27FC236}">
                <a16:creationId xmlns:a16="http://schemas.microsoft.com/office/drawing/2014/main" id="{184CEDD6-E12A-D840-9CE3-FEEEBD9AA44A}"/>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297856861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1">
            <a:extLst>
              <a:ext uri="{FF2B5EF4-FFF2-40B4-BE49-F238E27FC236}">
                <a16:creationId xmlns:a16="http://schemas.microsoft.com/office/drawing/2014/main" id="{CD75F0C5-3464-3C40-8E16-0697438AED7F}"/>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D0D0D"/>
                </a:solidFill>
              </a:rPr>
              <a:t>Focus on market niche</a:t>
            </a:r>
          </a:p>
          <a:p>
            <a:pPr lvl="1" eaLnBrk="1" hangingPunct="1"/>
            <a:r>
              <a:rPr lang="en-US" altLang="en-US"/>
              <a:t>Use information systems to enable a focused strategy on a single market niche; specialize</a:t>
            </a:r>
          </a:p>
          <a:p>
            <a:pPr lvl="1" eaLnBrk="1" hangingPunct="1"/>
            <a:r>
              <a:rPr lang="en-US" altLang="en-US"/>
              <a:t>Example: Hilton Hotels</a:t>
            </a:r>
            <a:r>
              <a:rPr lang="ja-JP" altLang="en-US"/>
              <a:t>’</a:t>
            </a:r>
            <a:r>
              <a:rPr lang="en-US" altLang="ja-JP"/>
              <a:t> OnQ system </a:t>
            </a:r>
          </a:p>
          <a:p>
            <a:pPr eaLnBrk="1" hangingPunct="1"/>
            <a:r>
              <a:rPr lang="en-US" altLang="en-US">
                <a:solidFill>
                  <a:srgbClr val="0D0D0D"/>
                </a:solidFill>
              </a:rPr>
              <a:t>Strengthen customer and supplier intimacy</a:t>
            </a:r>
          </a:p>
          <a:p>
            <a:pPr lvl="1" eaLnBrk="1" hangingPunct="1"/>
            <a:r>
              <a:rPr lang="en-US" altLang="en-US"/>
              <a:t>Use information systems to develop strong ties and loyalty with customers and suppliers</a:t>
            </a:r>
          </a:p>
          <a:p>
            <a:pPr lvl="1" eaLnBrk="1" hangingPunct="1"/>
            <a:r>
              <a:rPr lang="en-US" altLang="en-US"/>
              <a:t>Increase </a:t>
            </a:r>
            <a:r>
              <a:rPr lang="en-US" altLang="en-US" i="1"/>
              <a:t>switching costs</a:t>
            </a:r>
          </a:p>
          <a:p>
            <a:pPr lvl="1" eaLnBrk="1" hangingPunct="1"/>
            <a:r>
              <a:rPr lang="en-US" altLang="en-US"/>
              <a:t>Example: Netflix, Amazon</a:t>
            </a:r>
          </a:p>
        </p:txBody>
      </p:sp>
      <p:sp>
        <p:nvSpPr>
          <p:cNvPr id="86018" name="Text Placeholder 2">
            <a:extLst>
              <a:ext uri="{FF2B5EF4-FFF2-40B4-BE49-F238E27FC236}">
                <a16:creationId xmlns:a16="http://schemas.microsoft.com/office/drawing/2014/main" id="{9C46973B-570D-E64B-BB29-3C306AE2DA5A}"/>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29818330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a:extLst>
              <a:ext uri="{FF2B5EF4-FFF2-40B4-BE49-F238E27FC236}">
                <a16:creationId xmlns:a16="http://schemas.microsoft.com/office/drawing/2014/main" id="{94F5D237-FB29-624E-A17E-C72C0588A11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0D0D0D"/>
                </a:solidFill>
              </a:rPr>
              <a:t>The Internet</a:t>
            </a:r>
            <a:r>
              <a:rPr lang="ja-JP" altLang="en-US">
                <a:solidFill>
                  <a:srgbClr val="0D0D0D"/>
                </a:solidFill>
              </a:rPr>
              <a:t>’</a:t>
            </a:r>
            <a:r>
              <a:rPr lang="en-US" altLang="ja-JP">
                <a:solidFill>
                  <a:srgbClr val="0D0D0D"/>
                </a:solidFill>
              </a:rPr>
              <a:t>s impact on competitive advantage</a:t>
            </a:r>
          </a:p>
          <a:p>
            <a:pPr lvl="1" eaLnBrk="1" hangingPunct="1"/>
            <a:r>
              <a:rPr lang="en-US" altLang="en-US"/>
              <a:t>Transformation or threat to some industries</a:t>
            </a:r>
          </a:p>
          <a:p>
            <a:pPr lvl="2" eaLnBrk="1" hangingPunct="1"/>
            <a:r>
              <a:rPr lang="en-US" altLang="en-US"/>
              <a:t>Examples: travel agency, printed encyclopedia, media</a:t>
            </a:r>
          </a:p>
          <a:p>
            <a:pPr lvl="1" eaLnBrk="1" hangingPunct="1"/>
            <a:r>
              <a:rPr lang="en-US" altLang="en-US"/>
              <a:t>Competitive forces still at work, but rivalry more intense</a:t>
            </a:r>
          </a:p>
          <a:p>
            <a:pPr lvl="1" eaLnBrk="1" hangingPunct="1"/>
            <a:r>
              <a:rPr lang="en-US" altLang="en-US"/>
              <a:t>Universal standards allow new rivals, entrants to market</a:t>
            </a:r>
          </a:p>
          <a:p>
            <a:pPr lvl="1" eaLnBrk="1" hangingPunct="1"/>
            <a:r>
              <a:rPr lang="en-US" altLang="en-US"/>
              <a:t>New opportunities for building brands and loyal customer bases</a:t>
            </a:r>
          </a:p>
        </p:txBody>
      </p:sp>
      <p:sp>
        <p:nvSpPr>
          <p:cNvPr id="90114" name="Text Placeholder 2">
            <a:extLst>
              <a:ext uri="{FF2B5EF4-FFF2-40B4-BE49-F238E27FC236}">
                <a16:creationId xmlns:a16="http://schemas.microsoft.com/office/drawing/2014/main" id="{A62390DA-5ED6-834D-84BE-323590BA90E6}"/>
              </a:ext>
            </a:extLst>
          </p:cNvPr>
          <p:cNvSpPr>
            <a:spLocks noGrp="1"/>
          </p:cNvSpPr>
          <p:nvPr>
            <p:ph type="body" sz="quarter" idx="15"/>
          </p:nvPr>
        </p:nvSpPr>
        <p:spPr bwMode="auto">
          <a:xfrm>
            <a:off x="838200" y="990600"/>
            <a:ext cx="7848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solidFill>
                  <a:schemeClr val="tx1"/>
                </a:solidFill>
              </a:rPr>
              <a:t>Using Information Systems to Achieve Competitive Advantage</a:t>
            </a:r>
          </a:p>
        </p:txBody>
      </p:sp>
    </p:spTree>
    <p:extLst>
      <p:ext uri="{BB962C8B-B14F-4D97-AF65-F5344CB8AC3E}">
        <p14:creationId xmlns:p14="http://schemas.microsoft.com/office/powerpoint/2010/main" val="899683654"/>
      </p:ext>
    </p:extLst>
  </p:cSld>
  <p:clrMapOvr>
    <a:masterClrMapping/>
  </p:clrMapOvr>
  <p:transition>
    <p:fade thruBlk="1"/>
  </p:transition>
</p:sld>
</file>

<file path=ppt/theme/theme1.xml><?xml version="1.0" encoding="utf-8"?>
<a:theme xmlns:a="http://schemas.openxmlformats.org/drawingml/2006/main" name="Template PPT 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Esa Unggul</Template>
  <TotalTime>29</TotalTime>
  <Words>2021</Words>
  <Application>Microsoft Macintosh PowerPoint</Application>
  <PresentationFormat>On-screen Show (4:3)</PresentationFormat>
  <Paragraphs>166</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ＭＳ Ｐゴシック</vt:lpstr>
      <vt:lpstr>Arial</vt:lpstr>
      <vt:lpstr>Calibri</vt:lpstr>
      <vt:lpstr>Times New Roman</vt:lpstr>
      <vt:lpstr>Template PPT Esa Unggul</vt:lpstr>
      <vt:lpstr>Dr. Fransiskus Adikara, S.Kom, MMSI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OPERATOR6</dc:creator>
  <cp:lastModifiedBy>Fransiskus Adikara</cp:lastModifiedBy>
  <cp:revision>20</cp:revision>
  <dcterms:created xsi:type="dcterms:W3CDTF">2019-08-26T09:21:32Z</dcterms:created>
  <dcterms:modified xsi:type="dcterms:W3CDTF">2019-09-11T16:07:15Z</dcterms:modified>
</cp:coreProperties>
</file>