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7" r:id="rId3"/>
    <p:sldId id="268" r:id="rId4"/>
    <p:sldId id="259" r:id="rId5"/>
    <p:sldId id="260" r:id="rId6"/>
    <p:sldId id="269" r:id="rId7"/>
    <p:sldId id="271" r:id="rId8"/>
    <p:sldId id="263" r:id="rId9"/>
    <p:sldId id="265" r:id="rId10"/>
    <p:sldId id="27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49374-3448-CF43-BF87-4085595E3B30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E48B7-3C4E-B24B-B4ED-1635549C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A276E-0E3B-6749-A4F8-2DCCF605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BFDD-948F-1241-BCE1-F12A47E2BFEC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8212-14EC-3C49-9E0B-4803D18D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5A960-D162-714C-B703-B384A175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C29D1-7BD3-4F40-A2A0-848A0818E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75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www.esaunggul.ac.id</a:t>
            </a:r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esaunggul.ac.id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3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Fransiskus Adikara,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S.Kom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MMSI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97341" y="980728"/>
            <a:ext cx="6151123" cy="1080120"/>
          </a:xfrm>
        </p:spPr>
        <p:txBody>
          <a:bodyPr/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 Resource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Kebijakan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Akuntabilitas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Pengelolaan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Sumber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Daya</a:t>
            </a:r>
            <a:r>
              <a:rPr lang="en-ID" sz="3200">
                <a:solidFill>
                  <a:schemeClr val="tx2">
                    <a:lumMod val="75000"/>
                  </a:schemeClr>
                </a:solidFill>
              </a:rPr>
              <a:t> TI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2C75C19-A680-7542-B27E-A220F58A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b="1" i="1" dirty="0"/>
              <a:t>Risk management</a:t>
            </a:r>
            <a:endParaRPr lang="en-US" altLang="en-US" b="1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29DAD20-E88E-CD43-BF0F-38189348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8800"/>
            <a:ext cx="8686800" cy="44973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i-FI" altLang="en-US" dirty="0" err="1">
                <a:solidFill>
                  <a:schemeClr val="tx1"/>
                </a:solidFill>
              </a:rPr>
              <a:t>Untuk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melaksanakan</a:t>
            </a:r>
            <a:r>
              <a:rPr lang="fi-FI" altLang="en-US" dirty="0">
                <a:solidFill>
                  <a:schemeClr val="tx1"/>
                </a:solidFill>
              </a:rPr>
              <a:t> </a:t>
            </a:r>
            <a:r>
              <a:rPr lang="fi-FI" altLang="en-US" dirty="0" err="1">
                <a:solidFill>
                  <a:schemeClr val="tx1"/>
                </a:solidFill>
              </a:rPr>
              <a:t>pengelolaan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terhadap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risiko</a:t>
            </a:r>
            <a:r>
              <a:rPr lang="fi-FI" altLang="en-US" dirty="0">
                <a:solidFill>
                  <a:schemeClr val="tx1"/>
                </a:solidFill>
              </a:rPr>
              <a:t>,  </a:t>
            </a:r>
            <a:r>
              <a:rPr lang="fi-FI" altLang="en-US" dirty="0" err="1">
                <a:solidFill>
                  <a:schemeClr val="tx1"/>
                </a:solidFill>
              </a:rPr>
              <a:t>dibutuhkan</a:t>
            </a:r>
            <a:r>
              <a:rPr lang="fi-FI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kesadaran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anggota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organisasi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dalam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memahami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adanya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risiko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fi-FI" altLang="en-US" dirty="0" err="1">
                <a:solidFill>
                  <a:schemeClr val="tx1"/>
                </a:solidFill>
              </a:rPr>
              <a:t>kebutuhan</a:t>
            </a:r>
            <a:r>
              <a:rPr lang="fi-FI" altLang="en-US" dirty="0">
                <a:solidFill>
                  <a:schemeClr val="tx1"/>
                </a:solidFill>
              </a:rPr>
              <a:t> </a:t>
            </a:r>
            <a:r>
              <a:rPr lang="fi-FI" altLang="en-US" dirty="0" err="1">
                <a:solidFill>
                  <a:schemeClr val="tx1"/>
                </a:solidFill>
              </a:rPr>
              <a:t>organisasi</a:t>
            </a:r>
            <a:r>
              <a:rPr lang="fi-FI" altLang="en-US" dirty="0">
                <a:solidFill>
                  <a:schemeClr val="tx1"/>
                </a:solidFill>
              </a:rPr>
              <a:t>, </a:t>
            </a:r>
            <a:r>
              <a:rPr lang="fi-FI" altLang="en-US" dirty="0" err="1">
                <a:solidFill>
                  <a:schemeClr val="tx1"/>
                </a:solidFill>
              </a:rPr>
              <a:t>dan</a:t>
            </a:r>
            <a:r>
              <a:rPr lang="fi-FI" altLang="en-US" dirty="0">
                <a:solidFill>
                  <a:schemeClr val="tx1"/>
                </a:solidFill>
              </a:rPr>
              <a:t> </a:t>
            </a:r>
            <a:r>
              <a:rPr lang="fi-FI" altLang="en-US" dirty="0" err="1">
                <a:solidFill>
                  <a:schemeClr val="tx1"/>
                </a:solidFill>
              </a:rPr>
              <a:t>risiko</a:t>
            </a:r>
            <a:r>
              <a:rPr lang="fi-FI" altLang="en-US" dirty="0">
                <a:solidFill>
                  <a:schemeClr val="tx1"/>
                </a:solidFill>
              </a:rPr>
              <a:t> – </a:t>
            </a:r>
            <a:r>
              <a:rPr lang="fi-FI" altLang="en-US" dirty="0" err="1">
                <a:solidFill>
                  <a:schemeClr val="tx1"/>
                </a:solidFill>
              </a:rPr>
              <a:t>risiko</a:t>
            </a:r>
            <a:r>
              <a:rPr lang="fi-FI" altLang="en-US" dirty="0">
                <a:solidFill>
                  <a:schemeClr val="tx1"/>
                </a:solidFill>
              </a:rPr>
              <a:t> </a:t>
            </a:r>
            <a:r>
              <a:rPr lang="fi-FI" altLang="en-US" dirty="0" err="1">
                <a:solidFill>
                  <a:schemeClr val="tx1"/>
                </a:solidFill>
              </a:rPr>
              <a:t>signifikan</a:t>
            </a:r>
            <a:r>
              <a:rPr lang="fi-FI" altLang="en-US" dirty="0">
                <a:solidFill>
                  <a:schemeClr val="tx1"/>
                </a:solidFill>
              </a:rPr>
              <a:t> </a:t>
            </a:r>
            <a:r>
              <a:rPr lang="fi-FI" altLang="en-US" dirty="0" err="1">
                <a:solidFill>
                  <a:schemeClr val="tx1"/>
                </a:solidFill>
              </a:rPr>
              <a:t>yang</a:t>
            </a:r>
            <a:r>
              <a:rPr lang="fi-FI" altLang="en-US" dirty="0">
                <a:solidFill>
                  <a:schemeClr val="tx1"/>
                </a:solidFill>
              </a:rPr>
              <a:t> </a:t>
            </a:r>
            <a:r>
              <a:rPr lang="fi-FI" altLang="en-US" dirty="0" err="1">
                <a:solidFill>
                  <a:schemeClr val="tx1"/>
                </a:solidFill>
              </a:rPr>
              <a:t>dapat</a:t>
            </a:r>
            <a:r>
              <a:rPr lang="fi-FI" altLang="en-US" dirty="0">
                <a:solidFill>
                  <a:schemeClr val="tx1"/>
                </a:solidFill>
              </a:rPr>
              <a:t> </a:t>
            </a:r>
            <a:r>
              <a:rPr lang="fi-FI" altLang="en-US" dirty="0" err="1">
                <a:solidFill>
                  <a:schemeClr val="tx1"/>
                </a:solidFill>
              </a:rPr>
              <a:t>terjadi</a:t>
            </a:r>
            <a:r>
              <a:rPr lang="fi-FI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serta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menanamkan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tanggung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jawab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dalam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mengelola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risiko</a:t>
            </a:r>
            <a:r>
              <a:rPr lang="en-US" altLang="en-US" dirty="0">
                <a:solidFill>
                  <a:schemeClr val="tx1"/>
                </a:solidFill>
              </a:rPr>
              <a:t>  yang  </a:t>
            </a:r>
            <a:r>
              <a:rPr lang="en-US" altLang="en-US" dirty="0" err="1">
                <a:solidFill>
                  <a:schemeClr val="tx1"/>
                </a:solidFill>
              </a:rPr>
              <a:t>ada</a:t>
            </a:r>
            <a:r>
              <a:rPr lang="en-US" altLang="en-US" dirty="0">
                <a:solidFill>
                  <a:schemeClr val="tx1"/>
                </a:solidFill>
              </a:rPr>
              <a:t> di </a:t>
            </a:r>
            <a:r>
              <a:rPr lang="en-US" altLang="en-US" dirty="0" err="1">
                <a:solidFill>
                  <a:schemeClr val="tx1"/>
                </a:solidFill>
              </a:rPr>
              <a:t>organisasi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40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239EFD6-0E71-754A-B030-0F306668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b="1" i="1"/>
              <a:t>Performance measurement</a:t>
            </a:r>
            <a:br>
              <a:rPr lang="en-US" altLang="en-US" b="1" i="1"/>
            </a:br>
            <a:endParaRPr lang="en-US" altLang="en-US" b="1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CCCCCB4-BBE8-1D43-B03D-A4EE7B05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i-FI" altLang="en-US" dirty="0" err="1">
                <a:solidFill>
                  <a:schemeClr val="tx1"/>
                </a:solidFill>
              </a:rPr>
              <a:t>Mengikuti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dan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mengawasi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jalannya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pelaksanaan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rencana</a:t>
            </a:r>
            <a:r>
              <a:rPr lang="fi-FI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pelaksanaan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proyek</a:t>
            </a:r>
            <a:r>
              <a:rPr lang="en-US" altLang="en-US" dirty="0">
                <a:solidFill>
                  <a:schemeClr val="tx1"/>
                </a:solidFill>
              </a:rPr>
              <a:t>,  </a:t>
            </a:r>
            <a:r>
              <a:rPr lang="en-US" altLang="en-US" dirty="0" err="1">
                <a:solidFill>
                  <a:schemeClr val="tx1"/>
                </a:solidFill>
              </a:rPr>
              <a:t>pemanfaaatan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sumber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daya</a:t>
            </a:r>
            <a:r>
              <a:rPr lang="en-US" altLang="en-US" dirty="0">
                <a:solidFill>
                  <a:schemeClr val="tx1"/>
                </a:solidFill>
              </a:rPr>
              <a:t>,  </a:t>
            </a:r>
            <a:r>
              <a:rPr lang="en-US" altLang="en-US" dirty="0" err="1">
                <a:solidFill>
                  <a:schemeClr val="tx1"/>
                </a:solidFill>
              </a:rPr>
              <a:t>kinerja</a:t>
            </a:r>
            <a:r>
              <a:rPr lang="en-US" altLang="en-US" dirty="0">
                <a:solidFill>
                  <a:schemeClr val="tx1"/>
                </a:solidFill>
              </a:rPr>
              <a:t> poses, </a:t>
            </a:r>
            <a:r>
              <a:rPr lang="en-US" altLang="en-US" dirty="0" err="1">
                <a:solidFill>
                  <a:schemeClr val="tx1"/>
                </a:solidFill>
              </a:rPr>
              <a:t>penyampaian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layanan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sampai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dengan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pencapaian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hasil</a:t>
            </a:r>
            <a:r>
              <a:rPr lang="en-US" altLang="en-US" dirty="0">
                <a:solidFill>
                  <a:schemeClr val="tx1"/>
                </a:solidFill>
              </a:rPr>
              <a:t> TI</a:t>
            </a:r>
          </a:p>
        </p:txBody>
      </p:sp>
    </p:spTree>
    <p:extLst>
      <p:ext uri="{BB962C8B-B14F-4D97-AF65-F5344CB8AC3E}">
        <p14:creationId xmlns:p14="http://schemas.microsoft.com/office/powerpoint/2010/main" val="124760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6E0F737-BF04-E242-BA5F-0E60BC9B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 b="1"/>
              <a:t>Definisi tata kelola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7E22A-F71C-794E-AB59-E7E47818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cabang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tata </a:t>
            </a:r>
            <a:r>
              <a:rPr lang="en-US" dirty="0" err="1">
                <a:solidFill>
                  <a:schemeClr val="tx1"/>
                </a:solidFill>
              </a:rPr>
              <a:t>kelola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perusahaan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terfokus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/</a:t>
            </a:r>
            <a:r>
              <a:rPr lang="en-US" b="1" dirty="0" err="1">
                <a:solidFill>
                  <a:schemeClr val="tx1"/>
                </a:solidFill>
              </a:rPr>
              <a:t>Teknologi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informasi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manajemen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Kinerja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risikonya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Tata </a:t>
            </a:r>
            <a:r>
              <a:rPr lang="en-US" dirty="0" err="1">
                <a:solidFill>
                  <a:schemeClr val="tx1"/>
                </a:solidFill>
              </a:rPr>
              <a:t>kelola</a:t>
            </a:r>
            <a:r>
              <a:rPr lang="en-US" dirty="0">
                <a:solidFill>
                  <a:schemeClr val="tx1"/>
                </a:solidFill>
              </a:rPr>
              <a:t> TI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struktur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kebijakan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prosedur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kumpulan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proses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bertujuan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memastikan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kesesuaian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penerapan</a:t>
            </a:r>
            <a:r>
              <a:rPr lang="en-US" dirty="0">
                <a:solidFill>
                  <a:schemeClr val="tx1"/>
                </a:solidFill>
              </a:rPr>
              <a:t> TI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dukungannya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pencapaian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institusi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mengoptimalkan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keuntungan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kesempatan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ditawarkan</a:t>
            </a:r>
            <a:r>
              <a:rPr lang="en-US" dirty="0">
                <a:solidFill>
                  <a:schemeClr val="tx1"/>
                </a:solidFill>
              </a:rPr>
              <a:t> TI, </a:t>
            </a:r>
            <a:r>
              <a:rPr lang="en-US" dirty="0" err="1">
                <a:solidFill>
                  <a:schemeClr val="tx1"/>
                </a:solidFill>
              </a:rPr>
              <a:t>mengendalikan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penggunaan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daya</a:t>
            </a:r>
            <a:r>
              <a:rPr lang="en-US" dirty="0">
                <a:solidFill>
                  <a:schemeClr val="tx1"/>
                </a:solidFill>
              </a:rPr>
              <a:t> TI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mengelola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resiko-resiko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terkait</a:t>
            </a:r>
            <a:r>
              <a:rPr lang="en-US" dirty="0">
                <a:solidFill>
                  <a:schemeClr val="tx1"/>
                </a:solidFill>
              </a:rPr>
              <a:t> TI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1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78C9-5F33-0741-A471-0324CD34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0648"/>
            <a:ext cx="8100392" cy="568863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Font typeface="Arial" charset="0"/>
              <a:buNone/>
              <a:defRPr/>
            </a:pPr>
            <a:r>
              <a:rPr lang="en-US" sz="2800" dirty="0" err="1">
                <a:solidFill>
                  <a:schemeClr val="tx1"/>
                </a:solidFill>
              </a:rPr>
              <a:t>Tatakelola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teknologi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informasi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bidang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terpisah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pengelolaan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perusahan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melainkan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merupakan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komponen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pengelolaan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perusahaan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secara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keseluruhan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tanggung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jawab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utama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berikut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marL="0" indent="0" algn="l"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nb-NO" sz="2800" dirty="0">
                <a:solidFill>
                  <a:schemeClr val="tx1"/>
                </a:solidFill>
              </a:rPr>
              <a:t>1. Memastikan kepentingan </a:t>
            </a:r>
            <a:r>
              <a:rPr lang="nb-NO" sz="2800" i="1" dirty="0">
                <a:solidFill>
                  <a:schemeClr val="tx1"/>
                </a:solidFill>
              </a:rPr>
              <a:t>stakeholder diikutsertakan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penyusunan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strategi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perusahaan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charset="0"/>
              <a:buNone/>
              <a:defRPr/>
            </a:pPr>
            <a:r>
              <a:rPr lang="nb-NO" sz="2800" dirty="0">
                <a:solidFill>
                  <a:schemeClr val="tx1"/>
                </a:solidFill>
              </a:rPr>
              <a:t>2. Memberikan arahan kepada proses-proses yang </a:t>
            </a:r>
            <a:r>
              <a:rPr lang="en-US" sz="2800" dirty="0" err="1">
                <a:solidFill>
                  <a:schemeClr val="tx1"/>
                </a:solidFill>
              </a:rPr>
              <a:t>menerap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strategi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perusahaan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charset="0"/>
              <a:buNone/>
              <a:defRPr/>
            </a:pPr>
            <a:r>
              <a:rPr lang="nb-NO" sz="2800" dirty="0">
                <a:solidFill>
                  <a:schemeClr val="tx1"/>
                </a:solidFill>
              </a:rPr>
              <a:t>3. Memastikan proses-proses tersebut menghasilkan </a:t>
            </a:r>
            <a:r>
              <a:rPr lang="en-US" sz="2800" dirty="0" err="1">
                <a:solidFill>
                  <a:schemeClr val="tx1"/>
                </a:solidFill>
              </a:rPr>
              <a:t>keluaran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terukur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4. </a:t>
            </a:r>
            <a:r>
              <a:rPr lang="en-US" sz="2800" dirty="0" err="1">
                <a:solidFill>
                  <a:schemeClr val="tx1"/>
                </a:solidFill>
              </a:rPr>
              <a:t>Memastikan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informasi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mengenai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hasil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dipero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mengukurnya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charset="0"/>
              <a:buNone/>
              <a:defRPr/>
            </a:pPr>
            <a:r>
              <a:rPr lang="fi-FI" sz="2800" dirty="0">
                <a:solidFill>
                  <a:schemeClr val="tx1"/>
                </a:solidFill>
              </a:rPr>
              <a:t>5. Memastikan keluaran yg dihasilkan sesuai </a:t>
            </a:r>
            <a:r>
              <a:rPr lang="en-US" sz="2800" dirty="0" err="1">
                <a:solidFill>
                  <a:schemeClr val="tx1"/>
                </a:solidFill>
              </a:rPr>
              <a:t>dgn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diharap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1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5D36C39-745F-CF4E-9A2A-5B2F486F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Pentingnya Tata Kelola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AD26F-8327-7245-ADB8-FA24DC61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800600"/>
          </a:xfrm>
        </p:spPr>
        <p:txBody>
          <a:bodyPr rtlCol="0">
            <a:normAutofit/>
          </a:bodyPr>
          <a:lstStyle/>
          <a:p>
            <a:pPr marL="117475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Di </a:t>
            </a:r>
            <a:r>
              <a:rPr lang="en-US" dirty="0" err="1">
                <a:solidFill>
                  <a:schemeClr val="tx1"/>
                </a:solidFill>
              </a:rPr>
              <a:t>lingkungan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memanfaatkan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Teknologi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Informasi</a:t>
            </a:r>
            <a:r>
              <a:rPr lang="en-US" dirty="0">
                <a:solidFill>
                  <a:schemeClr val="tx1"/>
                </a:solidFill>
              </a:rPr>
              <a:t> (TI), </a:t>
            </a:r>
            <a:r>
              <a:rPr lang="en-US" dirty="0" err="1">
                <a:solidFill>
                  <a:schemeClr val="tx1"/>
                </a:solidFill>
              </a:rPr>
              <a:t>tata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kelola</a:t>
            </a:r>
            <a:r>
              <a:rPr lang="en-US" dirty="0">
                <a:solidFill>
                  <a:schemeClr val="tx1"/>
                </a:solidFill>
              </a:rPr>
              <a:t> TI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penting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diperhatikan</a:t>
            </a:r>
            <a:r>
              <a:rPr lang="en-US" dirty="0">
                <a:solidFill>
                  <a:schemeClr val="tx1"/>
                </a:solidFill>
              </a:rPr>
              <a:t>. Hal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dikarenakan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ekspektasi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realitas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seringkali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Pihak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shareholder </a:t>
            </a:r>
            <a:r>
              <a:rPr lang="en-US" i="1" dirty="0" err="1">
                <a:solidFill>
                  <a:schemeClr val="tx1"/>
                </a:solidFill>
              </a:rPr>
              <a:t>perusahaan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selalu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berharap</a:t>
            </a:r>
            <a:r>
              <a:rPr lang="en-US" i="1" dirty="0">
                <a:solidFill>
                  <a:schemeClr val="tx1"/>
                </a:solidFill>
              </a:rPr>
              <a:t> agar </a:t>
            </a:r>
            <a:r>
              <a:rPr lang="en-US" i="1" dirty="0" err="1">
                <a:solidFill>
                  <a:schemeClr val="tx1"/>
                </a:solidFill>
              </a:rPr>
              <a:t>perusahaan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dapat</a:t>
            </a:r>
            <a:r>
              <a:rPr lang="en-US" i="1" dirty="0">
                <a:solidFill>
                  <a:schemeClr val="tx1"/>
                </a:solidFill>
              </a:rPr>
              <a:t> : </a:t>
            </a:r>
          </a:p>
          <a:p>
            <a:pPr marL="117475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i="1" dirty="0">
              <a:solidFill>
                <a:schemeClr val="tx1"/>
              </a:solidFill>
            </a:endParaRPr>
          </a:p>
          <a:p>
            <a:pPr marL="515938" indent="-398463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Memberikan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solusi</a:t>
            </a:r>
            <a:r>
              <a:rPr lang="en-US" dirty="0">
                <a:solidFill>
                  <a:schemeClr val="tx1"/>
                </a:solidFill>
              </a:rPr>
              <a:t> TI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kualitas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bagus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anggaran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515938" indent="-398463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2.	</a:t>
            </a:r>
            <a:r>
              <a:rPr lang="en-US" dirty="0" err="1">
                <a:solidFill>
                  <a:schemeClr val="tx1"/>
                </a:solidFill>
              </a:rPr>
              <a:t>Menguasai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TI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mendatangkan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keuntungan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515938" indent="-398463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3.	</a:t>
            </a:r>
            <a:r>
              <a:rPr lang="en-US" dirty="0" err="1">
                <a:solidFill>
                  <a:schemeClr val="tx1"/>
                </a:solidFill>
              </a:rPr>
              <a:t>Menerapkan</a:t>
            </a:r>
            <a:r>
              <a:rPr lang="en-US" dirty="0">
                <a:solidFill>
                  <a:schemeClr val="tx1"/>
                </a:solidFill>
              </a:rPr>
              <a:t> TI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meningkatkan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efisiensi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produktifitas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sambil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menangani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risiko</a:t>
            </a:r>
            <a:r>
              <a:rPr lang="en-US" dirty="0">
                <a:solidFill>
                  <a:schemeClr val="tx1"/>
                </a:solidFill>
              </a:rPr>
              <a:t> TI.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3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229F305-3EFC-5045-B818-349CD473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263"/>
            <a:ext cx="8458200" cy="868362"/>
          </a:xfrm>
        </p:spPr>
        <p:txBody>
          <a:bodyPr/>
          <a:lstStyle/>
          <a:p>
            <a:pPr eaLnBrk="1" hangingPunct="1"/>
            <a:r>
              <a:rPr lang="en-US" altLang="en-US" b="1"/>
              <a:t>Pengabaian Tata Kelola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594DD-E539-2F49-84CC-4F8CE5EA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 rtlCol="0"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>
                <a:solidFill>
                  <a:schemeClr val="tx1"/>
                </a:solidFill>
              </a:rPr>
              <a:t>Tata </a:t>
            </a:r>
            <a:r>
              <a:rPr lang="en-US" sz="3000" dirty="0" err="1">
                <a:solidFill>
                  <a:schemeClr val="tx1"/>
                </a:solidFill>
              </a:rPr>
              <a:t>kelola</a:t>
            </a:r>
            <a:r>
              <a:rPr lang="en-US" sz="3000" dirty="0">
                <a:solidFill>
                  <a:schemeClr val="tx1"/>
                </a:solidFill>
              </a:rPr>
              <a:t> TI yang </a:t>
            </a:r>
            <a:r>
              <a:rPr lang="en-US" sz="3000" dirty="0" err="1">
                <a:solidFill>
                  <a:schemeClr val="tx1"/>
                </a:solidFill>
              </a:rPr>
              <a:t>dilakukan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secara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tidak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efektif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akan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menjadi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awal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terjadinya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pengalaman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buruk</a:t>
            </a:r>
            <a:r>
              <a:rPr lang="en-US" sz="3000" dirty="0">
                <a:solidFill>
                  <a:schemeClr val="tx1"/>
                </a:solidFill>
              </a:rPr>
              <a:t> yang </a:t>
            </a:r>
            <a:r>
              <a:rPr lang="en-US" sz="3000" dirty="0" err="1">
                <a:solidFill>
                  <a:schemeClr val="tx1"/>
                </a:solidFill>
              </a:rPr>
              <a:t>dihadapi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perusahaan</a:t>
            </a:r>
            <a:r>
              <a:rPr lang="en-US" sz="3000" dirty="0">
                <a:solidFill>
                  <a:schemeClr val="tx1"/>
                </a:solidFill>
              </a:rPr>
              <a:t>, yang </a:t>
            </a:r>
            <a:r>
              <a:rPr lang="en-US" sz="3000" dirty="0" err="1">
                <a:solidFill>
                  <a:schemeClr val="tx1"/>
                </a:solidFill>
              </a:rPr>
              <a:t>memicu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munculnya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fenomena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investasi</a:t>
            </a:r>
            <a:r>
              <a:rPr lang="en-US" sz="3000" dirty="0">
                <a:solidFill>
                  <a:schemeClr val="tx1"/>
                </a:solidFill>
              </a:rPr>
              <a:t> TI yang </a:t>
            </a:r>
            <a:r>
              <a:rPr lang="en-US" sz="3000" dirty="0" err="1">
                <a:solidFill>
                  <a:schemeClr val="tx1"/>
                </a:solidFill>
              </a:rPr>
              <a:t>tidak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diharapkan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seperti</a:t>
            </a:r>
            <a:r>
              <a:rPr lang="en-US" sz="3000" dirty="0">
                <a:solidFill>
                  <a:schemeClr val="tx1"/>
                </a:solidFill>
              </a:rPr>
              <a:t>: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>
                <a:solidFill>
                  <a:schemeClr val="tx1"/>
                </a:solidFill>
              </a:rPr>
              <a:t>1.	</a:t>
            </a:r>
            <a:r>
              <a:rPr lang="en-US" sz="3000" dirty="0" err="1">
                <a:solidFill>
                  <a:schemeClr val="tx1"/>
                </a:solidFill>
              </a:rPr>
              <a:t>Kerugian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bisnis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berkurangnya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reputasi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dan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melemahnya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posisi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kompetisi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>
                <a:solidFill>
                  <a:schemeClr val="tx1"/>
                </a:solidFill>
              </a:rPr>
              <a:t>2.	</a:t>
            </a:r>
            <a:r>
              <a:rPr lang="en-US" sz="3000" dirty="0" err="1">
                <a:solidFill>
                  <a:schemeClr val="tx1"/>
                </a:solidFill>
              </a:rPr>
              <a:t>Tenggang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waktu</a:t>
            </a:r>
            <a:r>
              <a:rPr lang="en-US" sz="3000" dirty="0">
                <a:solidFill>
                  <a:schemeClr val="tx1"/>
                </a:solidFill>
              </a:rPr>
              <a:t> yang </a:t>
            </a:r>
            <a:r>
              <a:rPr lang="en-US" sz="3000" dirty="0" err="1">
                <a:solidFill>
                  <a:schemeClr val="tx1"/>
                </a:solidFill>
              </a:rPr>
              <a:t>terlampaui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biaya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lebih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tinggi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dari</a:t>
            </a:r>
            <a:r>
              <a:rPr lang="en-US" sz="3000" dirty="0">
                <a:solidFill>
                  <a:schemeClr val="tx1"/>
                </a:solidFill>
              </a:rPr>
              <a:t> yang di </a:t>
            </a:r>
            <a:r>
              <a:rPr lang="en-US" sz="3000" dirty="0" err="1">
                <a:solidFill>
                  <a:schemeClr val="tx1"/>
                </a:solidFill>
              </a:rPr>
              <a:t>perkirakan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dan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kualitas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lebih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rendah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dari</a:t>
            </a:r>
            <a:r>
              <a:rPr lang="en-US" sz="3000" dirty="0">
                <a:solidFill>
                  <a:schemeClr val="tx1"/>
                </a:solidFill>
              </a:rPr>
              <a:t> yang </a:t>
            </a:r>
            <a:r>
              <a:rPr lang="en-US" sz="3000" dirty="0" err="1">
                <a:solidFill>
                  <a:schemeClr val="tx1"/>
                </a:solidFill>
              </a:rPr>
              <a:t>telah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diantisipasi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>
                <a:solidFill>
                  <a:schemeClr val="tx1"/>
                </a:solidFill>
              </a:rPr>
              <a:t>3.	</a:t>
            </a:r>
            <a:r>
              <a:rPr lang="en-US" sz="3000" dirty="0" err="1">
                <a:solidFill>
                  <a:schemeClr val="tx1"/>
                </a:solidFill>
              </a:rPr>
              <a:t>Efisiensi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proses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inti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perusahaan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terpengaruh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secara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negatif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oleh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rendahnya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kualitas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penggunaan</a:t>
            </a:r>
            <a:r>
              <a:rPr lang="en-US" sz="3000" dirty="0">
                <a:solidFill>
                  <a:schemeClr val="tx1"/>
                </a:solidFill>
              </a:rPr>
              <a:t> TI.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>
                <a:solidFill>
                  <a:schemeClr val="tx1"/>
                </a:solidFill>
              </a:rPr>
              <a:t>4.	</a:t>
            </a:r>
            <a:r>
              <a:rPr lang="en-US" sz="3000" dirty="0" err="1">
                <a:solidFill>
                  <a:schemeClr val="tx1"/>
                </a:solidFill>
              </a:rPr>
              <a:t>Kegagalan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dari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inisiatif</a:t>
            </a:r>
            <a:r>
              <a:rPr lang="en-US" sz="3000" dirty="0">
                <a:solidFill>
                  <a:schemeClr val="tx1"/>
                </a:solidFill>
              </a:rPr>
              <a:t> TI </a:t>
            </a:r>
            <a:r>
              <a:rPr lang="en-US" sz="3000" dirty="0" err="1">
                <a:solidFill>
                  <a:schemeClr val="tx1"/>
                </a:solidFill>
              </a:rPr>
              <a:t>untuk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melahirkan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inovasi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atau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memberikan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keuntungan</a:t>
            </a:r>
            <a:r>
              <a:rPr lang="en-US" sz="3000" dirty="0">
                <a:solidFill>
                  <a:schemeClr val="tx1"/>
                </a:solidFill>
              </a:rPr>
              <a:t> yang </a:t>
            </a:r>
            <a:r>
              <a:rPr lang="en-US" sz="3000" dirty="0" err="1">
                <a:solidFill>
                  <a:schemeClr val="tx1"/>
                </a:solidFill>
              </a:rPr>
              <a:t>dijanjikan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DF74BBC-C475-5A4A-8D35-0895958D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55637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Manfaat</a:t>
            </a:r>
            <a:r>
              <a:rPr lang="en-US" altLang="en-US" b="1" dirty="0"/>
              <a:t> Tata </a:t>
            </a:r>
            <a:r>
              <a:rPr lang="en-US" altLang="en-US" b="1" dirty="0" err="1"/>
              <a:t>kelola</a:t>
            </a:r>
            <a:r>
              <a:rPr lang="en-US" altLang="en-US" b="1" dirty="0"/>
              <a:t>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967F6-DE30-DC43-8896-1AA10BFC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50292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penggunaan</a:t>
            </a:r>
            <a:r>
              <a:rPr lang="en-US" dirty="0">
                <a:solidFill>
                  <a:schemeClr val="tx1"/>
                </a:solidFill>
              </a:rPr>
              <a:t> TI,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memastikan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kinerja</a:t>
            </a:r>
            <a:r>
              <a:rPr lang="en-US" dirty="0">
                <a:solidFill>
                  <a:schemeClr val="tx1"/>
                </a:solidFill>
              </a:rPr>
              <a:t> TI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fokus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utama</a:t>
            </a:r>
            <a:r>
              <a:rPr lang="en-US" dirty="0">
                <a:solidFill>
                  <a:schemeClr val="tx1"/>
                </a:solidFill>
              </a:rPr>
              <a:t> area </a:t>
            </a:r>
            <a:r>
              <a:rPr lang="en-US" dirty="0" err="1">
                <a:solidFill>
                  <a:schemeClr val="tx1"/>
                </a:solidFill>
              </a:rPr>
              <a:t>tata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kelola</a:t>
            </a:r>
            <a:r>
              <a:rPr lang="en-US" dirty="0">
                <a:solidFill>
                  <a:schemeClr val="tx1"/>
                </a:solidFill>
              </a:rPr>
              <a:t> TI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7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E7E2BB5-890A-DB47-8E13-8A339BE7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b="1" i="1" dirty="0"/>
              <a:t>Strategic Alignment</a:t>
            </a:r>
            <a:endParaRPr lang="en-US" altLang="en-US" b="1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4B9F38F-85CC-584A-8783-F2982C866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54563"/>
          </a:xfrm>
        </p:spPr>
        <p:txBody>
          <a:bodyPr/>
          <a:lstStyle/>
          <a:p>
            <a:pPr algn="just"/>
            <a:r>
              <a:rPr lang="fi-FI" altLang="en-US" dirty="0" err="1">
                <a:solidFill>
                  <a:schemeClr val="tx1"/>
                </a:solidFill>
              </a:rPr>
              <a:t>Memastikan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adanya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hubungan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perencanaan</a:t>
            </a:r>
            <a:r>
              <a:rPr lang="fi-FI" altLang="en-US" dirty="0">
                <a:solidFill>
                  <a:schemeClr val="tx1"/>
                </a:solidFill>
              </a:rPr>
              <a:t> </a:t>
            </a:r>
            <a:r>
              <a:rPr lang="fi-FI" altLang="en-US" dirty="0" err="1">
                <a:solidFill>
                  <a:schemeClr val="tx1"/>
                </a:solidFill>
              </a:rPr>
              <a:t>organisasi</a:t>
            </a:r>
            <a:r>
              <a:rPr lang="fi-FI" altLang="en-US" dirty="0">
                <a:solidFill>
                  <a:schemeClr val="tx1"/>
                </a:solidFill>
              </a:rPr>
              <a:t>  </a:t>
            </a:r>
            <a:r>
              <a:rPr lang="fi-FI" altLang="en-US" dirty="0" err="1">
                <a:solidFill>
                  <a:schemeClr val="tx1"/>
                </a:solidFill>
              </a:rPr>
              <a:t>dan</a:t>
            </a:r>
            <a:r>
              <a:rPr lang="fi-FI" altLang="en-US" dirty="0">
                <a:solidFill>
                  <a:schemeClr val="tx1"/>
                </a:solidFill>
              </a:rPr>
              <a:t>  TI  </a:t>
            </a:r>
            <a:r>
              <a:rPr lang="en-US" altLang="en-US" dirty="0" err="1">
                <a:solidFill>
                  <a:schemeClr val="tx1"/>
                </a:solidFill>
              </a:rPr>
              <a:t>dengan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cara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menetapkan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memelihara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serta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menyesuaikan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operasional</a:t>
            </a:r>
            <a:r>
              <a:rPr lang="en-US" altLang="en-US" dirty="0">
                <a:solidFill>
                  <a:schemeClr val="tx1"/>
                </a:solidFill>
              </a:rPr>
              <a:t> TI </a:t>
            </a:r>
            <a:r>
              <a:rPr lang="en-US" altLang="en-US" dirty="0" err="1">
                <a:solidFill>
                  <a:schemeClr val="tx1"/>
                </a:solidFill>
              </a:rPr>
              <a:t>dengan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operasional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organisasi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7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E7E2BB5-890A-DB47-8E13-8A339BE7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b="1" i="1" dirty="0"/>
              <a:t>Value delivery</a:t>
            </a:r>
            <a:endParaRPr lang="en-US" altLang="en-US" b="1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4B9F38F-85CC-584A-8783-F2982C866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545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dirty="0" err="1">
                <a:solidFill>
                  <a:schemeClr val="tx1"/>
                </a:solidFill>
              </a:rPr>
              <a:t>Fokus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dengan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melaksanakan</a:t>
            </a:r>
            <a:r>
              <a:rPr lang="en-US" altLang="en-US" dirty="0">
                <a:solidFill>
                  <a:schemeClr val="tx1"/>
                </a:solidFill>
              </a:rPr>
              <a:t> proses TI agar </a:t>
            </a:r>
            <a:r>
              <a:rPr lang="en-US" altLang="en-US" dirty="0" err="1">
                <a:solidFill>
                  <a:schemeClr val="tx1"/>
                </a:solidFill>
              </a:rPr>
              <a:t>supaya</a:t>
            </a:r>
            <a:r>
              <a:rPr lang="en-US" altLang="en-US" dirty="0">
                <a:solidFill>
                  <a:schemeClr val="tx1"/>
                </a:solidFill>
              </a:rPr>
              <a:t> proses </a:t>
            </a:r>
            <a:r>
              <a:rPr lang="en-US" altLang="en-US" dirty="0" err="1">
                <a:solidFill>
                  <a:schemeClr val="tx1"/>
                </a:solidFill>
              </a:rPr>
              <a:t>tersebut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sesuai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dengan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siklusnya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mulai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dari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menjalankan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rencana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memastikan</a:t>
            </a:r>
            <a:r>
              <a:rPr lang="en-US" altLang="en-US" dirty="0">
                <a:solidFill>
                  <a:schemeClr val="tx1"/>
                </a:solidFill>
              </a:rPr>
              <a:t> TI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memberikan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manfaat</a:t>
            </a:r>
            <a:r>
              <a:rPr lang="en-US" altLang="en-US" dirty="0">
                <a:solidFill>
                  <a:schemeClr val="tx1"/>
                </a:solidFill>
              </a:rPr>
              <a:t>  yang  </a:t>
            </a:r>
            <a:r>
              <a:rPr lang="en-US" altLang="en-US" dirty="0" err="1">
                <a:solidFill>
                  <a:schemeClr val="tx1"/>
                </a:solidFill>
              </a:rPr>
              <a:t>diharapkan</a:t>
            </a:r>
            <a:r>
              <a:rPr lang="en-US" altLang="en-US" dirty="0">
                <a:solidFill>
                  <a:schemeClr val="tx1"/>
                </a:solidFill>
              </a:rPr>
              <a:t>,  </a:t>
            </a:r>
            <a:r>
              <a:rPr lang="en-US" altLang="en-US" dirty="0" err="1">
                <a:solidFill>
                  <a:schemeClr val="tx1"/>
                </a:solidFill>
              </a:rPr>
              <a:t>meng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optimalkan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penggunaan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biaya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sehingga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pada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akhirnya</a:t>
            </a:r>
            <a:r>
              <a:rPr lang="en-US" altLang="en-US" dirty="0">
                <a:solidFill>
                  <a:schemeClr val="tx1"/>
                </a:solidFill>
              </a:rPr>
              <a:t>  TI 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mencapai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en-US" altLang="en-US" dirty="0" err="1">
                <a:solidFill>
                  <a:schemeClr val="tx1"/>
                </a:solidFill>
              </a:rPr>
              <a:t>hasil</a:t>
            </a:r>
            <a:r>
              <a:rPr lang="en-US" altLang="en-US" dirty="0">
                <a:solidFill>
                  <a:schemeClr val="tx1"/>
                </a:solidFill>
              </a:rPr>
              <a:t> yang </a:t>
            </a:r>
            <a:r>
              <a:rPr lang="en-US" altLang="en-US" dirty="0" err="1">
                <a:solidFill>
                  <a:schemeClr val="tx1"/>
                </a:solidFill>
              </a:rPr>
              <a:t>diinginkan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4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2C75C19-A680-7542-B27E-A220F58A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b="1" i="1" dirty="0"/>
              <a:t>Resources management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CB939-6F0A-E045-930A-E5D6FA8C9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D08FCC-D34D-E84D-B46E-3D09BC9462E3}"/>
              </a:ext>
            </a:extLst>
          </p:cNvPr>
          <p:cNvSpPr txBox="1">
            <a:spLocks/>
          </p:cNvSpPr>
          <p:nvPr/>
        </p:nvSpPr>
        <p:spPr>
          <a:xfrm>
            <a:off x="228600" y="1752600"/>
            <a:ext cx="8686800" cy="437356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>
                <a:solidFill>
                  <a:schemeClr val="tx1"/>
                </a:solidFill>
              </a:rPr>
              <a:t>Fokus  pada  kegiatan  yang  dapat mengoptimal kan  dan  mengelola sumber daya TI, yang terdiri dari aplikasi, informasi, infrastruktur, dan sumber daya manusia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9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Esa Unggul</Template>
  <TotalTime>36</TotalTime>
  <Words>456</Words>
  <Application>Microsoft Macintosh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Template PPT Esa Unggul</vt:lpstr>
      <vt:lpstr>Dr. Fransiskus Adikara, S.Kom, MMSI</vt:lpstr>
      <vt:lpstr>Definisi tata kelola TI</vt:lpstr>
      <vt:lpstr>PowerPoint Presentation</vt:lpstr>
      <vt:lpstr>Pentingnya Tata Kelola TI</vt:lpstr>
      <vt:lpstr>Pengabaian Tata Kelola TI</vt:lpstr>
      <vt:lpstr>Manfaat Tata kelola TI</vt:lpstr>
      <vt:lpstr>Strategic Alignment</vt:lpstr>
      <vt:lpstr>Value delivery</vt:lpstr>
      <vt:lpstr>Resources management</vt:lpstr>
      <vt:lpstr>Risk management</vt:lpstr>
      <vt:lpstr>Performance measurement 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OPERATOR6</dc:creator>
  <cp:lastModifiedBy>Fransiskus Adikara</cp:lastModifiedBy>
  <cp:revision>24</cp:revision>
  <dcterms:created xsi:type="dcterms:W3CDTF">2019-08-26T09:21:32Z</dcterms:created>
  <dcterms:modified xsi:type="dcterms:W3CDTF">2019-09-11T16:23:08Z</dcterms:modified>
</cp:coreProperties>
</file>