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49374-3448-CF43-BF87-4085595E3B30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E48B7-3C4E-B24B-B4ED-1635549C4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A250E-E1C5-F441-9FE9-1164C5589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4E29-5351-0E49-BF81-BF657DD72629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9D121-54E8-1946-B196-BE6D0AF4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00B2D-ACFD-0342-A71F-70489E75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07336-B7C2-444B-9055-112D072EE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3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saunggul.ac.id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3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Fransiskus Adikara,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S.Kom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MMSI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97341" y="980728"/>
            <a:ext cx="6151123" cy="1080120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Resource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Pengelola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tx2">
                    <a:lumMod val="75000"/>
                  </a:schemeClr>
                </a:solidFill>
              </a:rPr>
              <a:t>Sumberdaya</a:t>
            </a:r>
            <a:r>
              <a:rPr lang="en-ID" sz="3200" dirty="0">
                <a:solidFill>
                  <a:schemeClr val="tx2">
                    <a:lumMod val="75000"/>
                  </a:schemeClr>
                </a:solidFill>
              </a:rPr>
              <a:t> TI</a:t>
            </a: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05A824E-2BF5-1B42-A5DC-0CDC61B3E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(9)</a:t>
            </a:r>
            <a:endParaRPr lang="en-US" altLang="en-US" sz="3200"/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3956147F-7AFA-1444-BF73-12AA91C5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1. </a:t>
            </a:r>
            <a:r>
              <a:rPr lang="en-US" altLang="en-US" sz="2400" b="1" i="1" dirty="0">
                <a:solidFill>
                  <a:schemeClr val="tx1"/>
                </a:solidFill>
              </a:rPr>
              <a:t>Planning &amp; </a:t>
            </a:r>
            <a:r>
              <a:rPr lang="en-US" altLang="en-US" sz="2400" b="1" i="1" dirty="0" err="1">
                <a:solidFill>
                  <a:schemeClr val="tx1"/>
                </a:solidFill>
              </a:rPr>
              <a:t>Organisation</a:t>
            </a:r>
            <a:r>
              <a:rPr lang="en-US" altLang="en-US" sz="2400" b="1" i="1" dirty="0">
                <a:solidFill>
                  <a:schemeClr val="tx1"/>
                </a:solidFill>
              </a:rPr>
              <a:t>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sz="2400" dirty="0">
                <a:solidFill>
                  <a:schemeClr val="tx1"/>
                </a:solidFill>
              </a:rPr>
              <a:t>  	Domain </a:t>
            </a:r>
            <a:r>
              <a:rPr lang="fi-FI" altLang="en-US" sz="2400" dirty="0" err="1">
                <a:solidFill>
                  <a:schemeClr val="tx1"/>
                </a:solidFill>
              </a:rPr>
              <a:t>ini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menitikberatkan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pada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proses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perencanaan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penyelarasan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strategi</a:t>
            </a:r>
            <a:r>
              <a:rPr lang="en-US" altLang="en-US" sz="2400" dirty="0">
                <a:solidFill>
                  <a:schemeClr val="tx1"/>
                </a:solidFill>
              </a:rPr>
              <a:t> TI </a:t>
            </a:r>
            <a:r>
              <a:rPr lang="en-US" altLang="en-US" sz="2400" dirty="0" err="1">
                <a:solidFill>
                  <a:schemeClr val="tx1"/>
                </a:solidFill>
              </a:rPr>
              <a:t>dengan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strategi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perusahaan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2. </a:t>
            </a:r>
            <a:r>
              <a:rPr lang="en-US" altLang="en-US" sz="2400" b="1" i="1" dirty="0">
                <a:solidFill>
                  <a:schemeClr val="tx1"/>
                </a:solidFill>
              </a:rPr>
              <a:t>Acquisition &amp; Implementation.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sz="2400" dirty="0">
                <a:solidFill>
                  <a:schemeClr val="tx1"/>
                </a:solidFill>
              </a:rPr>
              <a:t>	Domain </a:t>
            </a:r>
            <a:r>
              <a:rPr lang="fi-FI" altLang="en-US" sz="2400" dirty="0" err="1">
                <a:solidFill>
                  <a:schemeClr val="tx1"/>
                </a:solidFill>
              </a:rPr>
              <a:t>ini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menitikberatkan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pada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proses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pemilihan</a:t>
            </a:r>
            <a:r>
              <a:rPr lang="fi-FI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pengadaaan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penerapan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teknologi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informasi</a:t>
            </a:r>
            <a:r>
              <a:rPr lang="en-US" altLang="en-US" sz="2400" dirty="0">
                <a:solidFill>
                  <a:schemeClr val="tx1"/>
                </a:solidFill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</a:rPr>
              <a:t>digunakan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3. </a:t>
            </a:r>
            <a:r>
              <a:rPr lang="en-US" altLang="en-US" sz="2400" b="1" i="1" dirty="0">
                <a:solidFill>
                  <a:schemeClr val="tx1"/>
                </a:solidFill>
              </a:rPr>
              <a:t>Delivery &amp; Support.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sz="2400" dirty="0">
                <a:solidFill>
                  <a:schemeClr val="tx1"/>
                </a:solidFill>
              </a:rPr>
              <a:t>	Domain </a:t>
            </a:r>
            <a:r>
              <a:rPr lang="fi-FI" altLang="en-US" sz="2400" dirty="0" err="1">
                <a:solidFill>
                  <a:schemeClr val="tx1"/>
                </a:solidFill>
              </a:rPr>
              <a:t>ini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menitikberatkan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pada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proses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pelayanan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TI </a:t>
            </a:r>
            <a:r>
              <a:rPr lang="en-US" altLang="en-US" sz="2400" dirty="0" err="1">
                <a:solidFill>
                  <a:schemeClr val="tx1"/>
                </a:solidFill>
              </a:rPr>
              <a:t>dan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dukungan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teknisnya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4. </a:t>
            </a:r>
            <a:r>
              <a:rPr lang="en-US" altLang="en-US" sz="2400" b="1" i="1" dirty="0">
                <a:solidFill>
                  <a:schemeClr val="tx1"/>
                </a:solidFill>
              </a:rPr>
              <a:t>Monitoring.</a:t>
            </a:r>
          </a:p>
          <a:p>
            <a:pPr marL="280988" indent="-280988">
              <a:buFont typeface="Arial" panose="020B0604020202020204" pitchFamily="34" charset="0"/>
              <a:buNone/>
            </a:pPr>
            <a:r>
              <a:rPr lang="fi-FI" altLang="en-US" sz="2400" dirty="0">
                <a:solidFill>
                  <a:schemeClr val="tx1"/>
                </a:solidFill>
              </a:rPr>
              <a:t>	Domain </a:t>
            </a:r>
            <a:r>
              <a:rPr lang="fi-FI" altLang="en-US" sz="2400" dirty="0" err="1">
                <a:solidFill>
                  <a:schemeClr val="tx1"/>
                </a:solidFill>
              </a:rPr>
              <a:t>ini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menitikberatkan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pada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proses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fi-FI" altLang="en-US" sz="2400" dirty="0" err="1">
                <a:solidFill>
                  <a:schemeClr val="tx1"/>
                </a:solidFill>
              </a:rPr>
              <a:t>pengawasan</a:t>
            </a:r>
            <a:r>
              <a:rPr lang="fi-FI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pengelolaan</a:t>
            </a:r>
            <a:r>
              <a:rPr lang="en-US" altLang="en-US" sz="2400" dirty="0">
                <a:solidFill>
                  <a:schemeClr val="tx1"/>
                </a:solidFill>
              </a:rPr>
              <a:t> TI </a:t>
            </a:r>
            <a:r>
              <a:rPr lang="en-US" altLang="en-US" sz="2400" dirty="0" err="1">
                <a:solidFill>
                  <a:schemeClr val="tx1"/>
                </a:solidFill>
              </a:rPr>
              <a:t>pada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organisasi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744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FAEC6C35-2E78-D540-9E49-570D106B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(10)</a:t>
            </a:r>
            <a:endParaRPr lang="en-US" altLang="en-US" sz="320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A65B761F-0839-D647-9331-F2CB67EBD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365760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COBIT </a:t>
            </a:r>
            <a:r>
              <a:rPr lang="en-US" altLang="en-US" dirty="0" err="1">
                <a:solidFill>
                  <a:schemeClr val="tx1"/>
                </a:solidFill>
              </a:rPr>
              <a:t>mempunyai</a:t>
            </a:r>
            <a:r>
              <a:rPr lang="en-US" altLang="en-US" dirty="0">
                <a:solidFill>
                  <a:schemeClr val="tx1"/>
                </a:solidFill>
              </a:rPr>
              <a:t> model </a:t>
            </a:r>
            <a:r>
              <a:rPr lang="en-US" altLang="en-US" dirty="0" err="1">
                <a:solidFill>
                  <a:schemeClr val="tx1"/>
                </a:solidFill>
              </a:rPr>
              <a:t>kematangan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maturity </a:t>
            </a:r>
            <a:r>
              <a:rPr lang="nb-NO" altLang="en-US" i="1" dirty="0" err="1">
                <a:solidFill>
                  <a:schemeClr val="tx1"/>
                </a:solidFill>
              </a:rPr>
              <a:t>models</a:t>
            </a:r>
            <a:r>
              <a:rPr lang="nb-NO" altLang="en-US" i="1" dirty="0">
                <a:solidFill>
                  <a:schemeClr val="tx1"/>
                </a:solidFill>
              </a:rPr>
              <a:t>), </a:t>
            </a:r>
            <a:r>
              <a:rPr lang="nb-NO" altLang="en-US" i="1" dirty="0" err="1">
                <a:solidFill>
                  <a:schemeClr val="tx1"/>
                </a:solidFill>
              </a:rPr>
              <a:t>untuk</a:t>
            </a:r>
            <a:r>
              <a:rPr lang="nb-NO" altLang="en-US" i="1" dirty="0">
                <a:solidFill>
                  <a:schemeClr val="tx1"/>
                </a:solidFill>
              </a:rPr>
              <a:t> </a:t>
            </a:r>
            <a:r>
              <a:rPr lang="nb-NO" altLang="en-US" i="1" dirty="0" err="1">
                <a:solidFill>
                  <a:schemeClr val="tx1"/>
                </a:solidFill>
              </a:rPr>
              <a:t>mengontrol</a:t>
            </a:r>
            <a:r>
              <a:rPr lang="nb-NO" altLang="en-US" i="1" dirty="0">
                <a:solidFill>
                  <a:schemeClr val="tx1"/>
                </a:solidFill>
              </a:rPr>
              <a:t> </a:t>
            </a:r>
            <a:r>
              <a:rPr lang="nb-NO" altLang="en-US" i="1" dirty="0" err="1">
                <a:solidFill>
                  <a:schemeClr val="tx1"/>
                </a:solidFill>
              </a:rPr>
              <a:t>proses-proses</a:t>
            </a:r>
            <a:r>
              <a:rPr lang="nb-NO" altLang="en-US" i="1" dirty="0">
                <a:solidFill>
                  <a:schemeClr val="tx1"/>
                </a:solidFill>
              </a:rPr>
              <a:t> TI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menggunakan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metode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penilaian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scoring) </a:t>
            </a:r>
            <a:r>
              <a:rPr lang="en-US" altLang="en-US" dirty="0" err="1">
                <a:solidFill>
                  <a:schemeClr val="tx1"/>
                </a:solidFill>
              </a:rPr>
              <a:t>sehingga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suatu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organisasi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menilai</a:t>
            </a:r>
            <a:r>
              <a:rPr lang="en-US" altLang="en-US" dirty="0">
                <a:solidFill>
                  <a:schemeClr val="tx1"/>
                </a:solidFill>
              </a:rPr>
              <a:t> proses-proses </a:t>
            </a:r>
            <a:r>
              <a:rPr lang="sv-SE" altLang="en-US" dirty="0">
                <a:solidFill>
                  <a:schemeClr val="tx1"/>
                </a:solidFill>
              </a:rPr>
              <a:t>TI yang </a:t>
            </a:r>
            <a:r>
              <a:rPr lang="sv-SE" altLang="en-US" dirty="0" err="1">
                <a:solidFill>
                  <a:schemeClr val="tx1"/>
                </a:solidFill>
              </a:rPr>
              <a:t>dimilikinya</a:t>
            </a:r>
            <a:r>
              <a:rPr lang="sv-SE" altLang="en-US" dirty="0">
                <a:solidFill>
                  <a:schemeClr val="tx1"/>
                </a:solidFill>
              </a:rPr>
              <a:t> dari skala </a:t>
            </a:r>
            <a:r>
              <a:rPr lang="sv-SE" altLang="en-US" i="1" dirty="0">
                <a:solidFill>
                  <a:schemeClr val="tx1"/>
                </a:solidFill>
              </a:rPr>
              <a:t>non-</a:t>
            </a:r>
            <a:r>
              <a:rPr lang="sv-SE" altLang="en-US" i="1" dirty="0" err="1">
                <a:solidFill>
                  <a:schemeClr val="tx1"/>
                </a:solidFill>
              </a:rPr>
              <a:t>existent</a:t>
            </a:r>
            <a:r>
              <a:rPr lang="sv-SE" altLang="en-US" i="1" dirty="0">
                <a:solidFill>
                  <a:schemeClr val="tx1"/>
                </a:solidFill>
              </a:rPr>
              <a:t> </a:t>
            </a:r>
            <a:r>
              <a:rPr lang="sv-SE" altLang="en-US" i="1" dirty="0" err="1">
                <a:solidFill>
                  <a:schemeClr val="tx1"/>
                </a:solidFill>
              </a:rPr>
              <a:t>sampai</a:t>
            </a:r>
            <a:r>
              <a:rPr lang="sv-SE" altLang="en-US" i="1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 err="1">
                <a:solidFill>
                  <a:schemeClr val="tx1"/>
                </a:solidFill>
              </a:rPr>
              <a:t>optimised</a:t>
            </a:r>
            <a:r>
              <a:rPr lang="en-US" altLang="en-US" i="1" dirty="0">
                <a:solidFill>
                  <a:schemeClr val="tx1"/>
                </a:solidFill>
              </a:rPr>
              <a:t> (</a:t>
            </a:r>
            <a:r>
              <a:rPr lang="en-US" altLang="en-US" i="1" dirty="0" err="1">
                <a:solidFill>
                  <a:schemeClr val="tx1"/>
                </a:solidFill>
              </a:rPr>
              <a:t>dari</a:t>
            </a:r>
            <a:r>
              <a:rPr lang="en-US" altLang="en-US" i="1" dirty="0">
                <a:solidFill>
                  <a:schemeClr val="tx1"/>
                </a:solidFill>
              </a:rPr>
              <a:t> 0 </a:t>
            </a:r>
            <a:r>
              <a:rPr lang="en-US" altLang="en-US" i="1" dirty="0" err="1">
                <a:solidFill>
                  <a:schemeClr val="tx1"/>
                </a:solidFill>
              </a:rPr>
              <a:t>sampai</a:t>
            </a:r>
            <a:r>
              <a:rPr lang="en-US" altLang="en-US" i="1" dirty="0">
                <a:solidFill>
                  <a:schemeClr val="tx1"/>
                </a:solidFill>
              </a:rPr>
              <a:t> 5).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8F69017-B61E-5148-805B-6CBFC92F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(11)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F41B-9F8A-4D4C-859D-76E0689D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COBIT </a:t>
            </a:r>
            <a:r>
              <a:rPr lang="en-US" dirty="0" err="1">
                <a:solidFill>
                  <a:schemeClr val="tx1"/>
                </a:solidFill>
              </a:rPr>
              <a:t>juga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mempunyai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ukuran-ukuran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lainnya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398463" indent="-398463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i="1" dirty="0">
                <a:solidFill>
                  <a:schemeClr val="tx1"/>
                </a:solidFill>
              </a:rPr>
              <a:t>Critical Success Factors (</a:t>
            </a:r>
            <a:r>
              <a:rPr lang="en-US" b="1" i="1" dirty="0">
                <a:solidFill>
                  <a:schemeClr val="tx1"/>
                </a:solidFill>
              </a:rPr>
              <a:t>CSF) – </a:t>
            </a:r>
            <a:r>
              <a:rPr lang="en-US" b="1" i="1" dirty="0" err="1">
                <a:solidFill>
                  <a:schemeClr val="tx1"/>
                </a:solidFill>
              </a:rPr>
              <a:t>mendefinisian</a:t>
            </a:r>
            <a:endParaRPr lang="en-US" b="1" i="1" dirty="0">
              <a:solidFill>
                <a:schemeClr val="tx1"/>
              </a:solidFill>
            </a:endParaRPr>
          </a:p>
          <a:p>
            <a:pPr marL="398463" indent="-398463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i="1" dirty="0">
                <a:solidFill>
                  <a:schemeClr val="tx1"/>
                </a:solidFill>
              </a:rPr>
              <a:t>Key Goal Indicators (</a:t>
            </a:r>
            <a:r>
              <a:rPr lang="en-US" b="1" i="1" dirty="0">
                <a:solidFill>
                  <a:schemeClr val="tx1"/>
                </a:solidFill>
              </a:rPr>
              <a:t>KGI) – </a:t>
            </a:r>
            <a:r>
              <a:rPr lang="en-US" b="1" i="1" dirty="0" err="1">
                <a:solidFill>
                  <a:schemeClr val="tx1"/>
                </a:solidFill>
              </a:rPr>
              <a:t>mendefinisikan</a:t>
            </a:r>
            <a:endParaRPr lang="en-US" dirty="0">
              <a:solidFill>
                <a:schemeClr val="tx1"/>
              </a:solidFill>
            </a:endParaRPr>
          </a:p>
          <a:p>
            <a:pPr marL="398463" indent="-398463">
              <a:buFont typeface="Arial" charset="0"/>
              <a:buNone/>
              <a:defRPr/>
            </a:pPr>
            <a:r>
              <a:rPr lang="en-US" i="1" dirty="0">
                <a:solidFill>
                  <a:schemeClr val="tx1"/>
                </a:solidFill>
              </a:rPr>
              <a:t>3. Key Performance Indicators (</a:t>
            </a:r>
            <a:r>
              <a:rPr lang="en-US" b="1" i="1" dirty="0">
                <a:solidFill>
                  <a:schemeClr val="tx1"/>
                </a:solidFill>
              </a:rPr>
              <a:t>KPI) – </a:t>
            </a:r>
            <a:r>
              <a:rPr lang="en-US" b="1" i="1" dirty="0" err="1">
                <a:solidFill>
                  <a:schemeClr val="tx1"/>
                </a:solidFill>
              </a:rPr>
              <a:t>mendefinisikan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3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DC83BDA-CBF9-A343-8614-71132EA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l" eaLnBrk="1" hangingPunct="1"/>
            <a:r>
              <a:rPr lang="en-US" altLang="en-US" sz="3200" b="1"/>
              <a:t>MODEL TATAKELOLA TEKNOLOGI INFORMASI      (1)</a:t>
            </a:r>
            <a:endParaRPr lang="en-US" altLang="en-US" sz="320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3D1358C-93BA-6443-8C8B-7E88A91E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943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b="1" i="1" dirty="0">
                <a:solidFill>
                  <a:schemeClr val="tx1"/>
                </a:solidFill>
              </a:rPr>
              <a:t>1. The IT Infrastructure Library (ITIL)</a:t>
            </a:r>
          </a:p>
          <a:p>
            <a:pPr marL="0" indent="0" algn="just">
              <a:buFont typeface="Arial" charset="0"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ITIL </a:t>
            </a:r>
            <a:r>
              <a:rPr lang="en-US" sz="2800" b="1" dirty="0" err="1">
                <a:solidFill>
                  <a:schemeClr val="tx1"/>
                </a:solidFill>
              </a:rPr>
              <a:t>dikembangkan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oleh</a:t>
            </a:r>
            <a:r>
              <a:rPr lang="en-US" sz="2800" b="1" dirty="0">
                <a:solidFill>
                  <a:schemeClr val="tx1"/>
                </a:solidFill>
              </a:rPr>
              <a:t> The Office of Government Commerce (OGC) </a:t>
            </a:r>
            <a:r>
              <a:rPr lang="en-US" sz="2800" b="1" dirty="0" err="1">
                <a:solidFill>
                  <a:schemeClr val="tx1"/>
                </a:solidFill>
              </a:rPr>
              <a:t>suatu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badan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dibawah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pemerintah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Inggris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bekerja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sama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The IT Service Management Forum (</a:t>
            </a:r>
            <a:r>
              <a:rPr lang="en-US" sz="2800" b="1" dirty="0" err="1">
                <a:solidFill>
                  <a:schemeClr val="tx1"/>
                </a:solidFill>
              </a:rPr>
              <a:t>itSMF</a:t>
            </a:r>
            <a:r>
              <a:rPr lang="en-US" sz="2800" b="1" dirty="0">
                <a:solidFill>
                  <a:schemeClr val="tx1"/>
                </a:solidFill>
              </a:rPr>
              <a:t>) </a:t>
            </a:r>
            <a:r>
              <a:rPr lang="en-US" sz="2800" b="1" dirty="0" err="1">
                <a:solidFill>
                  <a:schemeClr val="tx1"/>
                </a:solidFill>
              </a:rPr>
              <a:t>dan</a:t>
            </a:r>
            <a:r>
              <a:rPr lang="en-US" sz="2800" b="1" dirty="0">
                <a:solidFill>
                  <a:schemeClr val="tx1"/>
                </a:solidFill>
              </a:rPr>
              <a:t> British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Standard Institute (BSI)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ITIL </a:t>
            </a:r>
            <a:r>
              <a:rPr lang="en-US" sz="2800" dirty="0" err="1">
                <a:solidFill>
                  <a:schemeClr val="tx1"/>
                </a:solidFill>
              </a:rPr>
              <a:t>merupakan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framework </a:t>
            </a:r>
            <a:r>
              <a:rPr lang="en-US" sz="2800" dirty="0" err="1">
                <a:solidFill>
                  <a:schemeClr val="tx1"/>
                </a:solidFill>
              </a:rPr>
              <a:t>pengelolaan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layanan</a:t>
            </a:r>
            <a:r>
              <a:rPr lang="en-US" sz="2800" dirty="0">
                <a:solidFill>
                  <a:schemeClr val="tx1"/>
                </a:solidFill>
              </a:rPr>
              <a:t> TI (IT Service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Management – ITSM) yang </a:t>
            </a:r>
            <a:r>
              <a:rPr lang="en-US" sz="2800" dirty="0" err="1">
                <a:solidFill>
                  <a:schemeClr val="tx1"/>
                </a:solidFill>
              </a:rPr>
              <a:t>sudah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diadopsi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standar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industri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pengembangan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industri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perangkat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lunak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dunia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8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E304C2A4-BB0E-7E45-B5DB-A5E57AB2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(2)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4643-A7E4-6D42-AE80-1DD09823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410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ITSM </a:t>
            </a:r>
            <a:r>
              <a:rPr lang="en-US" sz="2800" dirty="0" err="1">
                <a:solidFill>
                  <a:schemeClr val="tx1"/>
                </a:solidFill>
              </a:rPr>
              <a:t>memfokuskan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3 (</a:t>
            </a:r>
            <a:r>
              <a:rPr lang="en-US" sz="2800" dirty="0" err="1">
                <a:solidFill>
                  <a:schemeClr val="tx1"/>
                </a:solidFill>
              </a:rPr>
              <a:t>tiga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tujuan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utama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yaitu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b="1" dirty="0" err="1">
                <a:solidFill>
                  <a:schemeClr val="tx1"/>
                </a:solidFill>
              </a:rPr>
              <a:t>Menyelaraskan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layanan</a:t>
            </a:r>
            <a:r>
              <a:rPr lang="en-US" sz="2800" b="1" dirty="0">
                <a:solidFill>
                  <a:schemeClr val="tx1"/>
                </a:solidFill>
              </a:rPr>
              <a:t> TI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kebutuhan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nl-NL" sz="2800" b="1" dirty="0">
                <a:solidFill>
                  <a:schemeClr val="tx1"/>
                </a:solidFill>
              </a:rPr>
              <a:t>sekarang dan akan datang dari bisnis dan </a:t>
            </a:r>
            <a:r>
              <a:rPr lang="en-US" sz="2800" b="1" dirty="0" err="1">
                <a:solidFill>
                  <a:schemeClr val="tx1"/>
                </a:solidFill>
              </a:rPr>
              <a:t>pelanggannya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fi-FI" sz="2800" b="1" dirty="0">
                <a:solidFill>
                  <a:schemeClr val="tx1"/>
                </a:solidFill>
              </a:rPr>
              <a:t>2. Memperbaiki kualitas layanan-layanan TI.</a:t>
            </a:r>
          </a:p>
          <a:p>
            <a:pPr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3. </a:t>
            </a:r>
            <a:r>
              <a:rPr lang="en-US" sz="2800" b="1" dirty="0" err="1">
                <a:solidFill>
                  <a:schemeClr val="tx1"/>
                </a:solidFill>
              </a:rPr>
              <a:t>Mengurangi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biaya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jangka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panjang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dari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pengelolaan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layanan-layanan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tersebut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800" dirty="0" err="1">
                <a:solidFill>
                  <a:schemeClr val="tx1"/>
                </a:solidFill>
              </a:rPr>
              <a:t>Standar</a:t>
            </a:r>
            <a:r>
              <a:rPr lang="en-US" sz="2800" dirty="0">
                <a:solidFill>
                  <a:schemeClr val="tx1"/>
                </a:solidFill>
              </a:rPr>
              <a:t> ITIL </a:t>
            </a:r>
            <a:r>
              <a:rPr lang="en-US" sz="2800" dirty="0" err="1">
                <a:solidFill>
                  <a:schemeClr val="tx1"/>
                </a:solidFill>
              </a:rPr>
              <a:t>berfokus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pelayanan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fi-FI" sz="2800" i="1" dirty="0">
                <a:solidFill>
                  <a:schemeClr val="tx1"/>
                </a:solidFill>
              </a:rPr>
              <a:t>customer, dan sama sekali tidak menyertakan proses </a:t>
            </a:r>
            <a:r>
              <a:rPr lang="en-US" sz="2800" dirty="0" err="1">
                <a:solidFill>
                  <a:schemeClr val="tx1"/>
                </a:solidFill>
              </a:rPr>
              <a:t>penyelarasan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strategi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perusahaan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strategi</a:t>
            </a:r>
            <a:r>
              <a:rPr lang="en-US" sz="2800" dirty="0">
                <a:solidFill>
                  <a:schemeClr val="tx1"/>
                </a:solidFill>
              </a:rPr>
              <a:t> TI yang </a:t>
            </a:r>
            <a:r>
              <a:rPr lang="en-US" sz="2800" dirty="0" err="1">
                <a:solidFill>
                  <a:schemeClr val="tx1"/>
                </a:solidFill>
              </a:rPr>
              <a:t>dikembangkan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8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337D50C-C480-224E-8A14-D69D2910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(3)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523C3-665A-CE46-AD4E-DB5BD6FF8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2. ISO/IEC 17799 </a:t>
            </a:r>
          </a:p>
          <a:p>
            <a:pPr marL="58738" indent="0" algn="just"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ISO/IEC 17799 </a:t>
            </a:r>
            <a:r>
              <a:rPr lang="en-US" sz="2400" dirty="0" err="1">
                <a:solidFill>
                  <a:schemeClr val="tx1"/>
                </a:solidFill>
              </a:rPr>
              <a:t>dikembangkan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The International Organization for Standardization (ISO) </a:t>
            </a:r>
            <a:r>
              <a:rPr lang="en-US" sz="2400" i="1" dirty="0" err="1">
                <a:solidFill>
                  <a:schemeClr val="tx1"/>
                </a:solidFill>
              </a:rPr>
              <a:t>dan</a:t>
            </a:r>
            <a:endParaRPr lang="en-US" sz="2400" i="1" dirty="0">
              <a:solidFill>
                <a:schemeClr val="tx1"/>
              </a:solidFill>
            </a:endParaRPr>
          </a:p>
          <a:p>
            <a:pPr marL="58738" indent="0" algn="just">
              <a:buFont typeface="Arial" charset="0"/>
              <a:buNone/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The International </a:t>
            </a:r>
            <a:r>
              <a:rPr lang="en-US" sz="2400" b="1" i="1" dirty="0" err="1">
                <a:solidFill>
                  <a:schemeClr val="tx1"/>
                </a:solidFill>
              </a:rPr>
              <a:t>Electrotechnical</a:t>
            </a:r>
            <a:r>
              <a:rPr lang="en-US" sz="2400" b="1" i="1" dirty="0">
                <a:solidFill>
                  <a:schemeClr val="tx1"/>
                </a:solidFill>
              </a:rPr>
              <a:t> Commission (IEC) </a:t>
            </a:r>
            <a:r>
              <a:rPr lang="en-US" sz="2400" b="1" dirty="0">
                <a:solidFill>
                  <a:schemeClr val="tx1"/>
                </a:solidFill>
              </a:rPr>
              <a:t>ISO/IEC 17799 </a:t>
            </a:r>
            <a:r>
              <a:rPr lang="en-US" sz="2400" b="1" dirty="0" err="1">
                <a:solidFill>
                  <a:schemeClr val="tx1"/>
                </a:solidFill>
              </a:rPr>
              <a:t>bertujuan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memperkuat</a:t>
            </a:r>
            <a:r>
              <a:rPr lang="en-US" sz="2400" b="1" dirty="0">
                <a:solidFill>
                  <a:schemeClr val="tx1"/>
                </a:solidFill>
              </a:rPr>
              <a:t> 3 (</a:t>
            </a:r>
            <a:r>
              <a:rPr lang="en-US" sz="2400" b="1" dirty="0" err="1">
                <a:solidFill>
                  <a:schemeClr val="tx1"/>
                </a:solidFill>
              </a:rPr>
              <a:t>tiga</a:t>
            </a:r>
            <a:r>
              <a:rPr lang="en-US" sz="2400" b="1" dirty="0">
                <a:solidFill>
                  <a:schemeClr val="tx1"/>
                </a:solidFill>
              </a:rPr>
              <a:t>) element </a:t>
            </a:r>
            <a:r>
              <a:rPr lang="en-US" sz="2400" b="1" dirty="0" err="1">
                <a:solidFill>
                  <a:schemeClr val="tx1"/>
                </a:solidFill>
              </a:rPr>
              <a:t>dasar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keamanan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informasi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yaitu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  <a:p>
            <a:pPr marL="398463" indent="-339725" algn="just"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1. </a:t>
            </a:r>
            <a:r>
              <a:rPr lang="en-US" sz="2400" b="1" i="1" dirty="0">
                <a:solidFill>
                  <a:schemeClr val="tx1"/>
                </a:solidFill>
              </a:rPr>
              <a:t>Confidentiality </a:t>
            </a:r>
            <a:r>
              <a:rPr lang="en-US" sz="2400" i="1" dirty="0">
                <a:solidFill>
                  <a:schemeClr val="tx1"/>
                </a:solidFill>
              </a:rPr>
              <a:t>– </a:t>
            </a:r>
            <a:r>
              <a:rPr lang="en-US" sz="2400" i="1" dirty="0" err="1">
                <a:solidFill>
                  <a:schemeClr val="tx1"/>
                </a:solidFill>
              </a:rPr>
              <a:t>memastikan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bahwa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informasi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diakses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berhak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98463" indent="-339725" algn="just"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2. </a:t>
            </a:r>
            <a:r>
              <a:rPr lang="en-US" sz="2400" b="1" i="1" dirty="0">
                <a:solidFill>
                  <a:schemeClr val="tx1"/>
                </a:solidFill>
              </a:rPr>
              <a:t>Integrity </a:t>
            </a:r>
            <a:r>
              <a:rPr lang="en-US" sz="2400" i="1" dirty="0">
                <a:solidFill>
                  <a:schemeClr val="tx1"/>
                </a:solidFill>
              </a:rPr>
              <a:t>– </a:t>
            </a:r>
            <a:r>
              <a:rPr lang="en-US" sz="2400" i="1" dirty="0" err="1">
                <a:solidFill>
                  <a:schemeClr val="tx1"/>
                </a:solidFill>
              </a:rPr>
              <a:t>menjaga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akurasi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dan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selesainya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informasi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metode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pemrosesan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marL="398463" indent="-339725" algn="just"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3.	</a:t>
            </a:r>
            <a:r>
              <a:rPr lang="en-US" sz="2400" b="1" i="1" dirty="0">
                <a:solidFill>
                  <a:schemeClr val="tx1"/>
                </a:solidFill>
              </a:rPr>
              <a:t>Availability</a:t>
            </a:r>
            <a:r>
              <a:rPr lang="en-US" sz="2400" i="1" dirty="0">
                <a:solidFill>
                  <a:schemeClr val="tx1"/>
                </a:solidFill>
              </a:rPr>
              <a:t> – </a:t>
            </a:r>
            <a:r>
              <a:rPr lang="en-US" sz="2400" i="1" dirty="0" err="1">
                <a:solidFill>
                  <a:schemeClr val="tx1"/>
                </a:solidFill>
              </a:rPr>
              <a:t>memastikan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bahwa</a:t>
            </a:r>
            <a:r>
              <a:rPr lang="en-US" sz="2400" i="1" dirty="0">
                <a:solidFill>
                  <a:schemeClr val="tx1"/>
                </a:solidFill>
              </a:rPr>
              <a:t> user yang </a:t>
            </a:r>
            <a:r>
              <a:rPr lang="fi-FI" sz="2400" dirty="0">
                <a:solidFill>
                  <a:schemeClr val="tx1"/>
                </a:solidFill>
              </a:rPr>
              <a:t>terotorisasi mendapatkan akses kepada informasi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aset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terhubung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ketika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memerlukannya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41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C45DC6E-C619-3049-AD10-C688EFA9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(4)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5BDE-2B78-4549-A668-32F1BEBBE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3. COSO </a:t>
            </a:r>
          </a:p>
          <a:p>
            <a:pPr indent="-3175" algn="just">
              <a:buFont typeface="Arial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COSO </a:t>
            </a:r>
            <a:r>
              <a:rPr lang="en-US" dirty="0" err="1">
                <a:solidFill>
                  <a:schemeClr val="tx1"/>
                </a:solidFill>
              </a:rPr>
              <a:t>merupakan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kependekan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dari</a:t>
            </a:r>
            <a:r>
              <a:rPr lang="en-US" i="1" dirty="0">
                <a:solidFill>
                  <a:schemeClr val="tx1"/>
                </a:solidFill>
              </a:rPr>
              <a:t> Committee of Sponsoring Organization of the </a:t>
            </a:r>
            <a:r>
              <a:rPr lang="en-US" i="1" dirty="0" err="1">
                <a:solidFill>
                  <a:schemeClr val="tx1"/>
                </a:solidFill>
              </a:rPr>
              <a:t>Treadway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it-IT" i="1" dirty="0">
                <a:solidFill>
                  <a:schemeClr val="tx1"/>
                </a:solidFill>
              </a:rPr>
              <a:t>Commission, sebuah organisasi di Amerika yang </a:t>
            </a:r>
            <a:r>
              <a:rPr lang="en-US" dirty="0" err="1">
                <a:solidFill>
                  <a:schemeClr val="tx1"/>
                </a:solidFill>
              </a:rPr>
              <a:t>berdedikasi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meningkatkan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kualitas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pelaporan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finansial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mencakup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bisnis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kontrol</a:t>
            </a:r>
            <a:r>
              <a:rPr lang="en-US" dirty="0">
                <a:solidFill>
                  <a:schemeClr val="tx1"/>
                </a:solidFill>
              </a:rPr>
              <a:t> internal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corporate governance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6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136BA57-2CDD-F944-9BFF-1ED73351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(5)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E9B9-C455-7045-8CBF-DFDEA9A39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0"/>
            <a:ext cx="8686800" cy="49831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COSO </a:t>
            </a:r>
            <a:r>
              <a:rPr lang="en-US" sz="2800" dirty="0">
                <a:solidFill>
                  <a:schemeClr val="tx1"/>
                </a:solidFill>
              </a:rPr>
              <a:t>framework </a:t>
            </a:r>
            <a:r>
              <a:rPr lang="en-US" sz="2800" dirty="0" err="1">
                <a:solidFill>
                  <a:schemeClr val="tx1"/>
                </a:solidFill>
              </a:rPr>
              <a:t>terdiri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3 </a:t>
            </a:r>
            <a:r>
              <a:rPr lang="en-US" sz="2800" dirty="0" err="1">
                <a:solidFill>
                  <a:schemeClr val="tx1"/>
                </a:solidFill>
              </a:rPr>
              <a:t>dimensi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yaitu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3. 1. </a:t>
            </a:r>
            <a:r>
              <a:rPr lang="en-US" b="1" dirty="0" err="1">
                <a:solidFill>
                  <a:schemeClr val="tx1"/>
                </a:solidFill>
              </a:rPr>
              <a:t>Komponen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kontrol</a:t>
            </a:r>
            <a:r>
              <a:rPr lang="en-US" b="1" dirty="0">
                <a:solidFill>
                  <a:schemeClr val="tx1"/>
                </a:solidFill>
              </a:rPr>
              <a:t> COSO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COSO </a:t>
            </a:r>
            <a:r>
              <a:rPr lang="en-US" sz="2800" dirty="0" err="1">
                <a:solidFill>
                  <a:schemeClr val="tx1"/>
                </a:solidFill>
              </a:rPr>
              <a:t>mengidentifikasi</a:t>
            </a:r>
            <a:r>
              <a:rPr lang="en-US" sz="2800" dirty="0">
                <a:solidFill>
                  <a:schemeClr val="tx1"/>
                </a:solidFill>
              </a:rPr>
              <a:t> 5 </a:t>
            </a:r>
            <a:r>
              <a:rPr lang="en-US" sz="2800" dirty="0" err="1">
                <a:solidFill>
                  <a:schemeClr val="tx1"/>
                </a:solidFill>
              </a:rPr>
              <a:t>komponen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kontrol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sv-SE" sz="2800" dirty="0">
                <a:solidFill>
                  <a:schemeClr val="tx1"/>
                </a:solidFill>
              </a:rPr>
              <a:t>diintegrasikan dan dijalankan dalam semua unit </a:t>
            </a:r>
            <a:r>
              <a:rPr lang="en-US" sz="2800" dirty="0" err="1">
                <a:solidFill>
                  <a:schemeClr val="tx1"/>
                </a:solidFill>
              </a:rPr>
              <a:t>bisnis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membantu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mencapai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sasaran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kontrol</a:t>
            </a:r>
            <a:r>
              <a:rPr lang="en-US" sz="2800" dirty="0">
                <a:solidFill>
                  <a:schemeClr val="tx1"/>
                </a:solidFill>
              </a:rPr>
              <a:t> internal: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i="1" dirty="0">
                <a:solidFill>
                  <a:schemeClr val="tx1"/>
                </a:solidFill>
              </a:rPr>
              <a:t>a. Monitoring.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i="1" dirty="0">
                <a:solidFill>
                  <a:schemeClr val="tx1"/>
                </a:solidFill>
              </a:rPr>
              <a:t>b. Information and communications.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i="1" dirty="0">
                <a:solidFill>
                  <a:schemeClr val="tx1"/>
                </a:solidFill>
              </a:rPr>
              <a:t>c. Control activities.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i="1" dirty="0">
                <a:solidFill>
                  <a:schemeClr val="tx1"/>
                </a:solidFill>
              </a:rPr>
              <a:t>d. Risk assessment.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i="1" dirty="0">
                <a:solidFill>
                  <a:schemeClr val="tx1"/>
                </a:solidFill>
              </a:rPr>
              <a:t>e. Control environment.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07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8C74B90-7E72-1B43-9F49-8D9F7ECD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(6)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6FC07-EA75-FA4F-9D63-D9A8BDB17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56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3.2. </a:t>
            </a:r>
            <a:r>
              <a:rPr lang="en-US" b="1" dirty="0" err="1">
                <a:solidFill>
                  <a:schemeClr val="tx1"/>
                </a:solidFill>
              </a:rPr>
              <a:t>Sasaran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kontrol</a:t>
            </a:r>
            <a:r>
              <a:rPr lang="en-US" b="1" dirty="0">
                <a:solidFill>
                  <a:schemeClr val="tx1"/>
                </a:solidFill>
              </a:rPr>
              <a:t> internal </a:t>
            </a:r>
          </a:p>
          <a:p>
            <a:pPr marL="738188" indent="-738188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     	</a:t>
            </a:r>
            <a:r>
              <a:rPr lang="sv-SE" sz="2800" dirty="0">
                <a:solidFill>
                  <a:schemeClr val="tx1"/>
                </a:solidFill>
              </a:rPr>
              <a:t>Sasaran kontrol internal dikategorikan menjadi </a:t>
            </a:r>
            <a:r>
              <a:rPr lang="en-US" sz="2800" dirty="0" err="1">
                <a:solidFill>
                  <a:schemeClr val="tx1"/>
                </a:solidFill>
              </a:rPr>
              <a:t>beberapa</a:t>
            </a:r>
            <a:r>
              <a:rPr lang="en-US" sz="2800" dirty="0">
                <a:solidFill>
                  <a:schemeClr val="tx1"/>
                </a:solidFill>
              </a:rPr>
              <a:t> area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berikut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1150938" indent="-412750" algn="just">
              <a:buFont typeface="Arial" charset="0"/>
              <a:buNone/>
              <a:defRPr/>
            </a:pPr>
            <a:r>
              <a:rPr lang="sv-SE" sz="2800" dirty="0">
                <a:solidFill>
                  <a:schemeClr val="tx1"/>
                </a:solidFill>
              </a:rPr>
              <a:t>a.	</a:t>
            </a:r>
            <a:r>
              <a:rPr lang="sv-SE" sz="2800" b="1" i="1" dirty="0">
                <a:solidFill>
                  <a:schemeClr val="tx1"/>
                </a:solidFill>
              </a:rPr>
              <a:t>Operations</a:t>
            </a:r>
            <a:r>
              <a:rPr lang="sv-SE" sz="2800" i="1" dirty="0">
                <a:solidFill>
                  <a:schemeClr val="tx1"/>
                </a:solidFill>
              </a:rPr>
              <a:t> – efisisensi dan efektifitas operasi </a:t>
            </a:r>
            <a:r>
              <a:rPr lang="pt-BR" sz="2800" dirty="0">
                <a:solidFill>
                  <a:schemeClr val="tx1"/>
                </a:solidFill>
              </a:rPr>
              <a:t>dalam mencapai sasaran bisnis yang juga </a:t>
            </a:r>
            <a:r>
              <a:rPr lang="fi-FI" sz="2800" dirty="0">
                <a:solidFill>
                  <a:schemeClr val="tx1"/>
                </a:solidFill>
              </a:rPr>
              <a:t>meliputi tujuan performansi dan keuntungan.</a:t>
            </a:r>
          </a:p>
          <a:p>
            <a:pPr marL="1150938" indent="-412750" algn="just">
              <a:buFont typeface="Arial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b. </a:t>
            </a:r>
            <a:r>
              <a:rPr lang="en-US" sz="2800" b="1" i="1" dirty="0">
                <a:solidFill>
                  <a:schemeClr val="tx1"/>
                </a:solidFill>
              </a:rPr>
              <a:t>Financial reporting </a:t>
            </a:r>
            <a:r>
              <a:rPr lang="en-US" sz="2800" i="1" dirty="0">
                <a:solidFill>
                  <a:schemeClr val="tx1"/>
                </a:solidFill>
              </a:rPr>
              <a:t>– </a:t>
            </a:r>
            <a:r>
              <a:rPr lang="en-US" sz="2800" i="1" dirty="0" err="1">
                <a:solidFill>
                  <a:schemeClr val="tx1"/>
                </a:solidFill>
              </a:rPr>
              <a:t>persiapan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pelaporan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anggaran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finansial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dipercaya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1150938" indent="-412750" algn="just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c.	</a:t>
            </a:r>
            <a:r>
              <a:rPr lang="en-US" sz="2800" b="1" i="1" dirty="0">
                <a:solidFill>
                  <a:schemeClr val="tx1"/>
                </a:solidFill>
              </a:rPr>
              <a:t>Compliance </a:t>
            </a:r>
            <a:r>
              <a:rPr lang="en-US" sz="2800" i="1" dirty="0">
                <a:solidFill>
                  <a:schemeClr val="tx1"/>
                </a:solidFill>
              </a:rPr>
              <a:t>– </a:t>
            </a:r>
            <a:r>
              <a:rPr lang="en-US" sz="2800" i="1" dirty="0" err="1">
                <a:solidFill>
                  <a:schemeClr val="tx1"/>
                </a:solidFill>
              </a:rPr>
              <a:t>pemenuhan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hukum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dan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aturan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yang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dipercaya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63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198A577-0675-4F44-AA5C-E45D9E9A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(7)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71EFB-D435-C84D-8E71-AA97A0A8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3.3.  Unit/</a:t>
            </a:r>
            <a:r>
              <a:rPr lang="en-US" b="1" dirty="0" err="1">
                <a:solidFill>
                  <a:schemeClr val="tx1"/>
                </a:solidFill>
              </a:rPr>
              <a:t>Aktifitas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Terhadap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Organisasi</a:t>
            </a:r>
            <a:endParaRPr lang="en-US" b="1" dirty="0">
              <a:solidFill>
                <a:schemeClr val="tx1"/>
              </a:solidFill>
            </a:endParaRPr>
          </a:p>
          <a:p>
            <a:pPr marL="855663" indent="-855663" algn="just">
              <a:buFont typeface="Arial" charset="0"/>
              <a:buNone/>
              <a:defRPr/>
            </a:pPr>
            <a:r>
              <a:rPr lang="fi-FI" sz="2800" dirty="0">
                <a:solidFill>
                  <a:schemeClr val="tx1"/>
                </a:solidFill>
              </a:rPr>
              <a:t>	Dimensi ini mengidentifikasikan unit/aktifitas pada </a:t>
            </a:r>
            <a:r>
              <a:rPr lang="en-US" sz="2800" dirty="0" err="1">
                <a:solidFill>
                  <a:schemeClr val="tx1"/>
                </a:solidFill>
              </a:rPr>
              <a:t>organisasi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menghubungkan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kontrol</a:t>
            </a:r>
            <a:r>
              <a:rPr lang="en-US" sz="2800" dirty="0">
                <a:solidFill>
                  <a:schemeClr val="tx1"/>
                </a:solidFill>
              </a:rPr>
              <a:t> internal.</a:t>
            </a:r>
          </a:p>
          <a:p>
            <a:pPr marL="855663" indent="-855663" algn="just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err="1">
                <a:solidFill>
                  <a:schemeClr val="tx1"/>
                </a:solidFill>
              </a:rPr>
              <a:t>Kontrol</a:t>
            </a:r>
            <a:r>
              <a:rPr lang="en-US" sz="2800" dirty="0">
                <a:solidFill>
                  <a:schemeClr val="tx1"/>
                </a:solidFill>
              </a:rPr>
              <a:t> internal </a:t>
            </a:r>
            <a:r>
              <a:rPr lang="en-US" sz="2800" dirty="0" err="1">
                <a:solidFill>
                  <a:schemeClr val="tx1"/>
                </a:solidFill>
              </a:rPr>
              <a:t>menyangkut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keseluruhan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organisasi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sv-SE" sz="2800" dirty="0">
                <a:solidFill>
                  <a:schemeClr val="tx1"/>
                </a:solidFill>
              </a:rPr>
              <a:t>dan semua bagian-bagiannya. Kontrol internal </a:t>
            </a:r>
            <a:r>
              <a:rPr lang="en-US" sz="2800" dirty="0" err="1">
                <a:solidFill>
                  <a:schemeClr val="tx1"/>
                </a:solidFill>
              </a:rPr>
              <a:t>seharusnya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diimplementasikan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unit-unit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aktifitas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organisasi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798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7A694AA-0792-BC4D-B264-67F10CA3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/>
            <a:r>
              <a:rPr lang="en-US" altLang="en-US" sz="3200" b="1"/>
              <a:t>MODEL TATAKELOLA TEKNOLOGI INFORMASI      (8)</a:t>
            </a:r>
            <a:endParaRPr lang="en-US" alt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1D74-59FD-CA49-A318-B18996C42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i="1" dirty="0">
                <a:solidFill>
                  <a:schemeClr val="tx1"/>
                </a:solidFill>
              </a:rPr>
              <a:t>4. Control Objectives for Information and related</a:t>
            </a:r>
          </a:p>
          <a:p>
            <a:pPr marL="398463" indent="-398463">
              <a:buFont typeface="Arial" charset="0"/>
              <a:buNone/>
              <a:defRPr/>
            </a:pPr>
            <a:r>
              <a:rPr lang="en-US" b="1" i="1" dirty="0">
                <a:solidFill>
                  <a:schemeClr val="tx1"/>
                </a:solidFill>
              </a:rPr>
              <a:t>	Technology (COBIT)</a:t>
            </a:r>
          </a:p>
          <a:p>
            <a:pPr marL="398463" indent="-398463">
              <a:buFont typeface="Arial" charset="0"/>
              <a:buNone/>
              <a:defRPr/>
            </a:pPr>
            <a:r>
              <a:rPr lang="en-US" sz="2800" i="1" dirty="0">
                <a:solidFill>
                  <a:schemeClr val="tx1"/>
                </a:solidFill>
              </a:rPr>
              <a:t>	COBIT Framework </a:t>
            </a:r>
            <a:r>
              <a:rPr lang="en-US" sz="2800" i="1" dirty="0" err="1">
                <a:solidFill>
                  <a:schemeClr val="tx1"/>
                </a:solidFill>
              </a:rPr>
              <a:t>dikembangkan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oleh</a:t>
            </a:r>
            <a:r>
              <a:rPr lang="en-US" sz="2800" i="1" dirty="0">
                <a:solidFill>
                  <a:schemeClr val="tx1"/>
                </a:solidFill>
              </a:rPr>
              <a:t> IT Governance Institute, </a:t>
            </a:r>
            <a:r>
              <a:rPr lang="en-US" sz="2800" i="1" dirty="0" err="1">
                <a:solidFill>
                  <a:schemeClr val="tx1"/>
                </a:solidFill>
              </a:rPr>
              <a:t>sebuah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organisasi</a:t>
            </a:r>
            <a:r>
              <a:rPr lang="en-US" sz="2800" i="1" dirty="0">
                <a:solidFill>
                  <a:schemeClr val="tx1"/>
                </a:solidFill>
              </a:rPr>
              <a:t> yang </a:t>
            </a:r>
            <a:r>
              <a:rPr lang="en-US" sz="2800" i="1" dirty="0" err="1">
                <a:solidFill>
                  <a:schemeClr val="tx1"/>
                </a:solidFill>
              </a:rPr>
              <a:t>melakukan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studi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tentang</a:t>
            </a:r>
            <a:r>
              <a:rPr lang="en-US" sz="2800" dirty="0">
                <a:solidFill>
                  <a:schemeClr val="tx1"/>
                </a:solidFill>
              </a:rPr>
              <a:t> model </a:t>
            </a:r>
            <a:r>
              <a:rPr lang="en-US" sz="2800" dirty="0" err="1">
                <a:solidFill>
                  <a:schemeClr val="tx1"/>
                </a:solidFill>
              </a:rPr>
              <a:t>pengelolaan</a:t>
            </a:r>
            <a:r>
              <a:rPr lang="en-US" sz="2800" dirty="0">
                <a:solidFill>
                  <a:schemeClr val="tx1"/>
                </a:solidFill>
              </a:rPr>
              <a:t> TI yang </a:t>
            </a:r>
            <a:r>
              <a:rPr lang="en-US" sz="2800" dirty="0" err="1">
                <a:solidFill>
                  <a:schemeClr val="tx1"/>
                </a:solidFill>
              </a:rPr>
              <a:t>berbasis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Amerika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Serikat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     </a:t>
            </a:r>
            <a:r>
              <a:rPr lang="en-US" sz="2800" b="1" dirty="0">
                <a:solidFill>
                  <a:schemeClr val="tx1"/>
                </a:solidFill>
              </a:rPr>
              <a:t>COBIT </a:t>
            </a:r>
            <a:r>
              <a:rPr lang="en-US" sz="2800" b="1" i="1" dirty="0">
                <a:solidFill>
                  <a:schemeClr val="tx1"/>
                </a:solidFill>
              </a:rPr>
              <a:t>Framework </a:t>
            </a:r>
            <a:r>
              <a:rPr lang="en-US" sz="2800" b="1" i="1" dirty="0" err="1">
                <a:solidFill>
                  <a:schemeClr val="tx1"/>
                </a:solidFill>
              </a:rPr>
              <a:t>terdiri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atas</a:t>
            </a:r>
            <a:r>
              <a:rPr lang="en-US" sz="2800" b="1" dirty="0">
                <a:solidFill>
                  <a:schemeClr val="tx1"/>
                </a:solidFill>
              </a:rPr>
              <a:t> 4 domain </a:t>
            </a:r>
            <a:r>
              <a:rPr lang="en-US" sz="2800" b="1" dirty="0" err="1">
                <a:solidFill>
                  <a:schemeClr val="tx1"/>
                </a:solidFill>
              </a:rPr>
              <a:t>utama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1. </a:t>
            </a:r>
            <a:r>
              <a:rPr lang="en-US" sz="2800" i="1" dirty="0">
                <a:solidFill>
                  <a:schemeClr val="tx1"/>
                </a:solidFill>
              </a:rPr>
              <a:t>Planning &amp; </a:t>
            </a:r>
            <a:r>
              <a:rPr lang="en-US" sz="2800" i="1" dirty="0" err="1">
                <a:solidFill>
                  <a:schemeClr val="tx1"/>
                </a:solidFill>
              </a:rPr>
              <a:t>Organisation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2. </a:t>
            </a:r>
            <a:r>
              <a:rPr lang="en-US" sz="2800" i="1" dirty="0">
                <a:solidFill>
                  <a:schemeClr val="tx1"/>
                </a:solidFill>
              </a:rPr>
              <a:t>Acquisition &amp; Implementation.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3. </a:t>
            </a:r>
            <a:r>
              <a:rPr lang="en-US" sz="2800" i="1" dirty="0">
                <a:solidFill>
                  <a:schemeClr val="tx1"/>
                </a:solidFill>
              </a:rPr>
              <a:t>Delivery &amp; Support.</a:t>
            </a:r>
          </a:p>
          <a:p>
            <a:pPr indent="-3175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4. </a:t>
            </a:r>
            <a:r>
              <a:rPr lang="en-US" sz="2800" i="1" dirty="0">
                <a:solidFill>
                  <a:schemeClr val="tx1"/>
                </a:solidFill>
              </a:rPr>
              <a:t>Monitoring.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9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Esa Unggul</Template>
  <TotalTime>38</TotalTime>
  <Words>514</Words>
  <Application>Microsoft Macintosh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Template PPT Esa Unggul</vt:lpstr>
      <vt:lpstr>Dr. Fransiskus Adikara, S.Kom, MMSI</vt:lpstr>
      <vt:lpstr>MODEL TATAKELOLA TEKNOLOGI INFORMASI      (1)</vt:lpstr>
      <vt:lpstr>MODEL TATAKELOLA TEKNOLOGI INFORMASI      (2)</vt:lpstr>
      <vt:lpstr>MODEL TATAKELOLA TEKNOLOGI INFORMASI      (3)</vt:lpstr>
      <vt:lpstr>MODEL TATAKELOLA TEKNOLOGI INFORMASI      (4)</vt:lpstr>
      <vt:lpstr>MODEL TATAKELOLA TEKNOLOGI INFORMASI      (5)</vt:lpstr>
      <vt:lpstr>MODEL TATAKELOLA TEKNOLOGI INFORMASI      (6)</vt:lpstr>
      <vt:lpstr>MODEL TATAKELOLA TEKNOLOGI INFORMASI      (7)</vt:lpstr>
      <vt:lpstr>MODEL TATAKELOLA TEKNOLOGI INFORMASI      (8)</vt:lpstr>
      <vt:lpstr>MODEL TATAKELOLA TEKNOLOGI INFORMASI      (9)</vt:lpstr>
      <vt:lpstr>MODEL TATAKELOLA TEKNOLOGI INFORMASI      (10)</vt:lpstr>
      <vt:lpstr>MODEL TATAKELOLA TEKNOLOGI INFORMASI      (11)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OPERATOR6</dc:creator>
  <cp:lastModifiedBy>Fransiskus Adikara</cp:lastModifiedBy>
  <cp:revision>25</cp:revision>
  <dcterms:created xsi:type="dcterms:W3CDTF">2019-08-26T09:21:32Z</dcterms:created>
  <dcterms:modified xsi:type="dcterms:W3CDTF">2019-09-11T16:25:14Z</dcterms:modified>
</cp:coreProperties>
</file>