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41"/>
  </p:notesMasterIdLst>
  <p:sldIdLst>
    <p:sldId id="342" r:id="rId4"/>
    <p:sldId id="405" r:id="rId5"/>
    <p:sldId id="406" r:id="rId6"/>
    <p:sldId id="407" r:id="rId7"/>
    <p:sldId id="409" r:id="rId8"/>
    <p:sldId id="410" r:id="rId9"/>
    <p:sldId id="411" r:id="rId10"/>
    <p:sldId id="346" r:id="rId11"/>
    <p:sldId id="349" r:id="rId12"/>
    <p:sldId id="351" r:id="rId13"/>
    <p:sldId id="318" r:id="rId14"/>
    <p:sldId id="319" r:id="rId15"/>
    <p:sldId id="320" r:id="rId16"/>
    <p:sldId id="352" r:id="rId17"/>
    <p:sldId id="321" r:id="rId18"/>
    <p:sldId id="333" r:id="rId19"/>
    <p:sldId id="322" r:id="rId20"/>
    <p:sldId id="324" r:id="rId21"/>
    <p:sldId id="325" r:id="rId22"/>
    <p:sldId id="327" r:id="rId23"/>
    <p:sldId id="334" r:id="rId24"/>
    <p:sldId id="335" r:id="rId25"/>
    <p:sldId id="338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1" r:id="rId36"/>
    <p:sldId id="402" r:id="rId37"/>
    <p:sldId id="403" r:id="rId38"/>
    <p:sldId id="404" r:id="rId39"/>
    <p:sldId id="400" r:id="rId40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C4C-F8B4-4DB0-AA3D-E460887086E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039-04C8-4C61-B59D-EA9E3975BFA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F0767-F9F5-4963-B5C5-2AFCDC9C3F1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A322A-A232-48B7-BAB3-88B74504EF56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Bile </a:t>
            </a:r>
            <a:r>
              <a:rPr lang="en-US" dirty="0" err="1" smtClean="0"/>
              <a:t>apllication</a:t>
            </a:r>
            <a:r>
              <a:rPr lang="en-US" dirty="0" smtClean="0"/>
              <a:t> </a:t>
            </a:r>
            <a:r>
              <a:rPr lang="en-US" dirty="0" err="1" smtClean="0"/>
              <a:t>Develp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" TargetMode="Externa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devcenter.com/pub/a/mac/2001/07/27/cocoa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sonyericsson.com/cws/companyandpress/pressreleases/pressreleaseovervie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boygeniusreport.com/2009/04/19/samsungs-says-smartphones-will-make-up-29-percent-of-the-market-" TargetMode="External"/><Relationship Id="rId11" Type="http://schemas.openxmlformats.org/officeDocument/2006/relationships/hyperlink" Target="http://www.limofoundation.org/images/stories/pdf/090211%20limo%20overview" TargetMode="External"/><Relationship Id="rId5" Type="http://schemas.openxmlformats.org/officeDocument/2006/relationships/hyperlink" Target="http://developer.symbian.com/main/documentation/books/books_files/pdf/Getting_Started_final.pdf" TargetMode="External"/><Relationship Id="rId10" Type="http://schemas.openxmlformats.org/officeDocument/2006/relationships/hyperlink" Target="http://venturebeat.com/2009/01/01/android-netbooks-on-their-way-likely-by-2010/" TargetMode="External"/><Relationship Id="rId4" Type="http://schemas.openxmlformats.org/officeDocument/2006/relationships/hyperlink" Target="http://developer.apple.com/iphone/library/documentation/iPhone/Conceptual/iPhoneOSProgrammingGuide/ApplicationEnvironment/ApplicationEnvironment.html" TargetMode="External"/><Relationship Id="rId9" Type="http://schemas.openxmlformats.org/officeDocument/2006/relationships/hyperlink" Target="http://www.betaversion.org/~stefano/linotype/news/1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PENGANTAR REKAYASA KEBUTUHAN PENGEMBANGAN APLIKASI MOBILE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78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/>
          <p:nvPr/>
        </p:nvSpPr>
        <p:spPr>
          <a:xfrm>
            <a:off x="1828800" y="2590800"/>
            <a:ext cx="376980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B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EGINNING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…</a:t>
            </a:r>
            <a:endParaRPr sz="30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6"/>
          <p:cNvSpPr/>
          <p:nvPr/>
        </p:nvSpPr>
        <p:spPr>
          <a:xfrm>
            <a:off x="3962400" y="1828800"/>
            <a:ext cx="1548411" cy="3981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4"/>
          <p:cNvSpPr txBox="1"/>
          <p:nvPr/>
        </p:nvSpPr>
        <p:spPr>
          <a:xfrm>
            <a:off x="1066800" y="914400"/>
            <a:ext cx="511174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M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OTOROLA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YNA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TAC 8000X</a:t>
            </a:r>
            <a:endParaRPr sz="30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10"/>
          <p:cNvSpPr/>
          <p:nvPr/>
        </p:nvSpPr>
        <p:spPr>
          <a:xfrm>
            <a:off x="1298388" y="2973847"/>
            <a:ext cx="30988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11"/>
          <p:cNvSpPr/>
          <p:nvPr/>
        </p:nvSpPr>
        <p:spPr>
          <a:xfrm>
            <a:off x="4864379" y="1828800"/>
            <a:ext cx="3522639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8"/>
          <p:cNvSpPr txBox="1"/>
          <p:nvPr/>
        </p:nvSpPr>
        <p:spPr>
          <a:xfrm>
            <a:off x="1044554" y="1112638"/>
            <a:ext cx="938812" cy="335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cs typeface="Century Schoolbook"/>
              </a:rPr>
              <a:t>E</a:t>
            </a:r>
            <a:r>
              <a:rPr sz="2400" spc="0" dirty="0" smtClean="0">
                <a:solidFill>
                  <a:srgbClr val="697280"/>
                </a:solidFill>
                <a:cs typeface="Century Schoolbook"/>
              </a:rPr>
              <a:t>ARLY</a:t>
            </a:r>
            <a:endParaRPr sz="2400">
              <a:cs typeface="Century Schoolbook"/>
            </a:endParaRPr>
          </a:p>
        </p:txBody>
      </p:sp>
      <p:sp>
        <p:nvSpPr>
          <p:cNvPr id="74" name="object 7"/>
          <p:cNvSpPr txBox="1"/>
          <p:nvPr/>
        </p:nvSpPr>
        <p:spPr>
          <a:xfrm>
            <a:off x="2292384" y="1112638"/>
            <a:ext cx="968038" cy="335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cs typeface="Century Schoolbook"/>
              </a:rPr>
              <a:t>S</a:t>
            </a:r>
            <a:r>
              <a:rPr sz="2400" spc="0" dirty="0" smtClean="0">
                <a:solidFill>
                  <a:srgbClr val="697280"/>
                </a:solidFill>
                <a:cs typeface="Century Schoolbook"/>
              </a:rPr>
              <a:t>MART</a:t>
            </a:r>
            <a:endParaRPr sz="2400">
              <a:cs typeface="Century Schoolbook"/>
            </a:endParaRPr>
          </a:p>
        </p:txBody>
      </p:sp>
      <p:sp>
        <p:nvSpPr>
          <p:cNvPr id="75" name="object 6"/>
          <p:cNvSpPr txBox="1"/>
          <p:nvPr/>
        </p:nvSpPr>
        <p:spPr>
          <a:xfrm>
            <a:off x="3622849" y="1112638"/>
            <a:ext cx="1149033" cy="335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cs typeface="Century Schoolbook"/>
              </a:rPr>
              <a:t>P</a:t>
            </a:r>
            <a:r>
              <a:rPr sz="2400" spc="0" dirty="0" smtClean="0">
                <a:solidFill>
                  <a:srgbClr val="697280"/>
                </a:solidFill>
                <a:cs typeface="Century Schoolbook"/>
              </a:rPr>
              <a:t>HONES</a:t>
            </a:r>
            <a:endParaRPr sz="2400">
              <a:cs typeface="Century Schoolbook"/>
            </a:endParaRPr>
          </a:p>
        </p:txBody>
      </p:sp>
      <p:sp>
        <p:nvSpPr>
          <p:cNvPr id="76" name="object 4"/>
          <p:cNvSpPr txBox="1"/>
          <p:nvPr/>
        </p:nvSpPr>
        <p:spPr>
          <a:xfrm>
            <a:off x="6019800" y="4572000"/>
            <a:ext cx="17526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pc="0" dirty="0" smtClean="0">
                <a:cs typeface="Century Schoolbook"/>
              </a:rPr>
              <a:t>Nokia 9000 Series</a:t>
            </a:r>
            <a:endParaRPr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15"/>
          <p:cNvSpPr txBox="1"/>
          <p:nvPr/>
        </p:nvSpPr>
        <p:spPr>
          <a:xfrm>
            <a:off x="1067024" y="1427774"/>
            <a:ext cx="461793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800" b="1" spc="0" dirty="0" smtClean="0">
                <a:solidFill>
                  <a:srgbClr val="697280"/>
                </a:solidFill>
                <a:cs typeface="Century Schoolbook"/>
              </a:rPr>
              <a:t>WHAT</a:t>
            </a:r>
            <a:r>
              <a:rPr sz="2800" b="1" spc="169" dirty="0" smtClean="0">
                <a:solidFill>
                  <a:srgbClr val="697280"/>
                </a:solidFill>
                <a:cs typeface="Century Schoolbook"/>
              </a:rPr>
              <a:t> </a:t>
            </a:r>
            <a:r>
              <a:rPr sz="2800" b="1" spc="0" dirty="0" smtClean="0">
                <a:solidFill>
                  <a:srgbClr val="697280"/>
                </a:solidFill>
                <a:cs typeface="Century Schoolbook"/>
              </a:rPr>
              <a:t>IS</a:t>
            </a:r>
            <a:r>
              <a:rPr sz="2800" b="1" spc="169" dirty="0" smtClean="0">
                <a:solidFill>
                  <a:srgbClr val="697280"/>
                </a:solidFill>
                <a:cs typeface="Century Schoolbook"/>
              </a:rPr>
              <a:t> </a:t>
            </a:r>
            <a:r>
              <a:rPr sz="2800" b="1" spc="0" dirty="0" smtClean="0">
                <a:solidFill>
                  <a:srgbClr val="697280"/>
                </a:solidFill>
                <a:cs typeface="Century Schoolbook"/>
              </a:rPr>
              <a:t>A</a:t>
            </a:r>
            <a:r>
              <a:rPr sz="2800" b="1" spc="169" dirty="0" smtClean="0">
                <a:solidFill>
                  <a:srgbClr val="697280"/>
                </a:solidFill>
                <a:cs typeface="Century Schoolbook"/>
              </a:rPr>
              <a:t> </a:t>
            </a:r>
            <a:r>
              <a:rPr sz="2800" b="1" spc="0" dirty="0" smtClean="0">
                <a:solidFill>
                  <a:srgbClr val="697280"/>
                </a:solidFill>
                <a:cs typeface="Century Schoolbook"/>
              </a:rPr>
              <a:t>“SMARTPHONE”</a:t>
            </a:r>
            <a:endParaRPr sz="2800" b="1">
              <a:cs typeface="Century Schoolbook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1114967" y="2004949"/>
            <a:ext cx="3006146" cy="222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800" dirty="0" smtClean="0">
                <a:solidFill>
                  <a:srgbClr val="FE9945"/>
                </a:solidFill>
                <a:cs typeface="Wingdings"/>
              </a:rPr>
              <a:t></a:t>
            </a:r>
            <a:r>
              <a:rPr sz="1800" dirty="0" smtClean="0">
                <a:solidFill>
                  <a:srgbClr val="FE9945"/>
                </a:solidFill>
                <a:cs typeface="MS PGothic"/>
              </a:rPr>
              <a:t> </a:t>
            </a:r>
            <a:r>
              <a:rPr sz="1800" spc="-304" dirty="0" smtClean="0">
                <a:solidFill>
                  <a:srgbClr val="FE9945"/>
                </a:solidFill>
                <a:cs typeface="MS PGothic"/>
              </a:rPr>
              <a:t> </a:t>
            </a:r>
            <a:r>
              <a:rPr sz="1800" spc="0" dirty="0" smtClean="0">
                <a:cs typeface="Century Schoolbook"/>
              </a:rPr>
              <a:t>Semi-Smart</a:t>
            </a:r>
            <a:r>
              <a:rPr sz="1800" spc="0" smtClean="0">
                <a:cs typeface="Century Schoolbook"/>
              </a:rPr>
              <a:t>: Phone</a:t>
            </a:r>
            <a:r>
              <a:rPr lang="en-US" sz="1800" spc="0" dirty="0" smtClean="0">
                <a:cs typeface="Century Schoolbook"/>
              </a:rPr>
              <a:t> </a:t>
            </a:r>
          </a:p>
          <a:p>
            <a:pPr marL="169863" indent="-157163">
              <a:lnSpc>
                <a:spcPts val="2585"/>
              </a:lnSpc>
              <a:spcBef>
                <a:spcPts val="129"/>
              </a:spcBef>
            </a:pPr>
            <a:r>
              <a:rPr lang="en-US" sz="1800" dirty="0" smtClean="0">
                <a:cs typeface="Century Schoolbook"/>
              </a:rPr>
              <a:t>    </a:t>
            </a:r>
            <a:r>
              <a:rPr sz="1800" spc="0" smtClean="0">
                <a:cs typeface="Century Schoolbook"/>
              </a:rPr>
              <a:t>making </a:t>
            </a:r>
            <a:r>
              <a:rPr sz="1800" spc="0" dirty="0" smtClean="0">
                <a:cs typeface="Century Schoolbook"/>
              </a:rPr>
              <a:t>calls</a:t>
            </a:r>
            <a:endParaRPr sz="1800"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14"/>
              </a:spcBef>
            </a:pPr>
            <a:r>
              <a:rPr sz="1800" spc="0" dirty="0" smtClean="0">
                <a:solidFill>
                  <a:srgbClr val="FE9945"/>
                </a:solidFill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cs typeface="MS PGothic"/>
              </a:rPr>
              <a:t> </a:t>
            </a:r>
            <a:r>
              <a:rPr sz="1800" spc="281" dirty="0" smtClean="0">
                <a:solidFill>
                  <a:srgbClr val="FE9945"/>
                </a:solidFill>
                <a:cs typeface="MS PGothic"/>
              </a:rPr>
              <a:t> </a:t>
            </a:r>
            <a:r>
              <a:rPr sz="1800" spc="0" dirty="0" smtClean="0">
                <a:cs typeface="Century Schoolbook"/>
              </a:rPr>
              <a:t>E-mail</a:t>
            </a:r>
            <a:endParaRPr sz="1800"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75"/>
              </a:spcBef>
            </a:pPr>
            <a:r>
              <a:rPr sz="1800" spc="0" dirty="0" smtClean="0">
                <a:solidFill>
                  <a:srgbClr val="FE9945"/>
                </a:solidFill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cs typeface="MS PGothic"/>
              </a:rPr>
              <a:t> </a:t>
            </a:r>
            <a:r>
              <a:rPr sz="1800" spc="281" dirty="0" smtClean="0">
                <a:solidFill>
                  <a:srgbClr val="FE9945"/>
                </a:solidFill>
                <a:cs typeface="MS PGothic"/>
              </a:rPr>
              <a:t> </a:t>
            </a:r>
            <a:r>
              <a:rPr sz="1800" spc="0" dirty="0" smtClean="0">
                <a:cs typeface="Century Schoolbook"/>
              </a:rPr>
              <a:t>Take pictures</a:t>
            </a:r>
            <a:endParaRPr sz="1800"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800" spc="0" dirty="0" smtClean="0">
                <a:solidFill>
                  <a:srgbClr val="FE9945"/>
                </a:solidFill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cs typeface="MS PGothic"/>
              </a:rPr>
              <a:t> </a:t>
            </a:r>
            <a:r>
              <a:rPr sz="1800" spc="281" dirty="0" smtClean="0">
                <a:solidFill>
                  <a:srgbClr val="FE9945"/>
                </a:solidFill>
                <a:cs typeface="MS PGothic"/>
              </a:rPr>
              <a:t> </a:t>
            </a:r>
            <a:r>
              <a:rPr sz="1800" spc="0" dirty="0" smtClean="0">
                <a:cs typeface="Century Schoolbook"/>
              </a:rPr>
              <a:t>Plays mp3</a:t>
            </a:r>
            <a:endParaRPr sz="1800"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800" spc="0" dirty="0" smtClean="0">
                <a:solidFill>
                  <a:srgbClr val="FE9945"/>
                </a:solidFill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cs typeface="MS PGothic"/>
              </a:rPr>
              <a:t> </a:t>
            </a:r>
            <a:r>
              <a:rPr sz="1800" spc="281" dirty="0" smtClean="0">
                <a:solidFill>
                  <a:srgbClr val="FE9945"/>
                </a:solidFill>
                <a:cs typeface="MS PGothic"/>
              </a:rPr>
              <a:t> </a:t>
            </a:r>
            <a:r>
              <a:rPr sz="1800" spc="0" dirty="0" smtClean="0">
                <a:cs typeface="Century Schoolbook"/>
              </a:rPr>
              <a:t>…</a:t>
            </a:r>
            <a:endParaRPr sz="1800">
              <a:cs typeface="Century Schoolbook"/>
            </a:endParaRPr>
          </a:p>
        </p:txBody>
      </p:sp>
      <p:sp>
        <p:nvSpPr>
          <p:cNvPr id="73" name="object 13"/>
          <p:cNvSpPr txBox="1"/>
          <p:nvPr/>
        </p:nvSpPr>
        <p:spPr>
          <a:xfrm>
            <a:off x="3182899" y="2015582"/>
            <a:ext cx="6435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800" spc="0" dirty="0" smtClean="0">
                <a:cs typeface="Century Schoolbook"/>
              </a:rPr>
              <a:t>that</a:t>
            </a:r>
            <a:endParaRPr sz="1800">
              <a:cs typeface="Century Schoolbook"/>
            </a:endParaRPr>
          </a:p>
        </p:txBody>
      </p:sp>
      <p:sp>
        <p:nvSpPr>
          <p:cNvPr id="74" name="object 12"/>
          <p:cNvSpPr txBox="1"/>
          <p:nvPr/>
        </p:nvSpPr>
        <p:spPr>
          <a:xfrm>
            <a:off x="3863426" y="2015582"/>
            <a:ext cx="8288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800" spc="0" dirty="0" smtClean="0">
                <a:cs typeface="Century Schoolbook"/>
              </a:rPr>
              <a:t>offers</a:t>
            </a:r>
            <a:endParaRPr sz="1800">
              <a:cs typeface="Century Schoolbook"/>
            </a:endParaRPr>
          </a:p>
        </p:txBody>
      </p:sp>
      <p:sp>
        <p:nvSpPr>
          <p:cNvPr id="75" name="object 11"/>
          <p:cNvSpPr txBox="1"/>
          <p:nvPr/>
        </p:nvSpPr>
        <p:spPr>
          <a:xfrm>
            <a:off x="4738173" y="2015582"/>
            <a:ext cx="11901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800" spc="0" dirty="0" smtClean="0">
                <a:cs typeface="Century Schoolbook"/>
              </a:rPr>
              <a:t>features</a:t>
            </a:r>
            <a:endParaRPr sz="1800">
              <a:cs typeface="Century Schoolbook"/>
            </a:endParaRPr>
          </a:p>
        </p:txBody>
      </p:sp>
      <p:sp>
        <p:nvSpPr>
          <p:cNvPr id="76" name="object 10"/>
          <p:cNvSpPr txBox="1"/>
          <p:nvPr/>
        </p:nvSpPr>
        <p:spPr>
          <a:xfrm>
            <a:off x="5977489" y="2015582"/>
            <a:ext cx="10372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800" spc="0" dirty="0" smtClean="0">
                <a:cs typeface="Century Schoolbook"/>
              </a:rPr>
              <a:t>beyond</a:t>
            </a:r>
            <a:endParaRPr sz="1800">
              <a:cs typeface="Century Schoolbook"/>
            </a:endParaRPr>
          </a:p>
        </p:txBody>
      </p:sp>
      <p:sp>
        <p:nvSpPr>
          <p:cNvPr id="77" name="object 9"/>
          <p:cNvSpPr txBox="1"/>
          <p:nvPr/>
        </p:nvSpPr>
        <p:spPr>
          <a:xfrm>
            <a:off x="1109204" y="4786249"/>
            <a:ext cx="20149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800" spc="0" dirty="0" smtClean="0">
                <a:solidFill>
                  <a:srgbClr val="FE9945"/>
                </a:solidFill>
                <a:cs typeface="Wingdings"/>
              </a:rPr>
              <a:t></a:t>
            </a:r>
            <a:r>
              <a:rPr sz="1800" spc="0" dirty="0" smtClean="0">
                <a:solidFill>
                  <a:srgbClr val="FE9945"/>
                </a:solidFill>
                <a:cs typeface="MS PGothic"/>
              </a:rPr>
              <a:t> </a:t>
            </a:r>
            <a:r>
              <a:rPr sz="1800" spc="386" dirty="0" smtClean="0">
                <a:solidFill>
                  <a:srgbClr val="FE9945"/>
                </a:solidFill>
                <a:cs typeface="MS PGothic"/>
              </a:rPr>
              <a:t> </a:t>
            </a:r>
            <a:r>
              <a:rPr sz="1800" spc="0" dirty="0" smtClean="0">
                <a:cs typeface="Century Schoolbook"/>
              </a:rPr>
              <a:t>Phone that runs</a:t>
            </a:r>
            <a:endParaRPr sz="1800">
              <a:cs typeface="Century Schoolbook"/>
            </a:endParaRPr>
          </a:p>
        </p:txBody>
      </p:sp>
      <p:sp>
        <p:nvSpPr>
          <p:cNvPr id="78" name="object 8"/>
          <p:cNvSpPr txBox="1"/>
          <p:nvPr/>
        </p:nvSpPr>
        <p:spPr>
          <a:xfrm>
            <a:off x="2971423" y="4786249"/>
            <a:ext cx="40899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800" spc="0" dirty="0" smtClean="0">
                <a:cs typeface="Century Schoolbook"/>
              </a:rPr>
              <a:t>a complete Operating System</a:t>
            </a:r>
            <a:endParaRPr sz="1800">
              <a:cs typeface="Century Schoolbook"/>
            </a:endParaRPr>
          </a:p>
        </p:txBody>
      </p:sp>
      <p:sp>
        <p:nvSpPr>
          <p:cNvPr id="79" name="object 7"/>
          <p:cNvSpPr txBox="1"/>
          <p:nvPr/>
        </p:nvSpPr>
        <p:spPr>
          <a:xfrm>
            <a:off x="1457490" y="5211701"/>
            <a:ext cx="602259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800" spc="0" dirty="0" smtClean="0">
                <a:solidFill>
                  <a:srgbClr val="FE9945"/>
                </a:solidFill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cs typeface="MS PGothic"/>
              </a:rPr>
              <a:t> </a:t>
            </a:r>
            <a:r>
              <a:rPr sz="1800" spc="281" dirty="0" smtClean="0">
                <a:solidFill>
                  <a:srgbClr val="FE9945"/>
                </a:solidFill>
                <a:cs typeface="MS PGothic"/>
              </a:rPr>
              <a:t> </a:t>
            </a:r>
            <a:r>
              <a:rPr sz="1800" spc="0" dirty="0" smtClean="0">
                <a:cs typeface="Century Schoolbook"/>
              </a:rPr>
              <a:t>Offers a standardized platform for development</a:t>
            </a:r>
            <a:endParaRPr sz="1800">
              <a:cs typeface="Century Schoolbook"/>
            </a:endParaRPr>
          </a:p>
        </p:txBody>
      </p:sp>
      <p:sp>
        <p:nvSpPr>
          <p:cNvPr id="80" name="object 6"/>
          <p:cNvSpPr txBox="1"/>
          <p:nvPr/>
        </p:nvSpPr>
        <p:spPr>
          <a:xfrm>
            <a:off x="1414364" y="5592701"/>
            <a:ext cx="3318514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800" spc="0" dirty="0" smtClean="0">
                <a:solidFill>
                  <a:srgbClr val="FE9945"/>
                </a:solidFill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cs typeface="MS PGothic"/>
              </a:rPr>
              <a:t> </a:t>
            </a:r>
            <a:r>
              <a:rPr sz="1800" spc="281" dirty="0" smtClean="0">
                <a:solidFill>
                  <a:srgbClr val="FE9945"/>
                </a:solidFill>
                <a:cs typeface="MS PGothic"/>
              </a:rPr>
              <a:t> </a:t>
            </a:r>
            <a:r>
              <a:rPr sz="1800" spc="0" dirty="0" smtClean="0">
                <a:cs typeface="Century Schoolbook"/>
              </a:rPr>
              <a:t>Able to execute arbitrary</a:t>
            </a:r>
            <a:endParaRPr sz="1800">
              <a:cs typeface="Century Schoolbook"/>
            </a:endParaRPr>
          </a:p>
        </p:txBody>
      </p:sp>
      <p:sp>
        <p:nvSpPr>
          <p:cNvPr id="81" name="object 5"/>
          <p:cNvSpPr txBox="1"/>
          <p:nvPr/>
        </p:nvSpPr>
        <p:spPr>
          <a:xfrm>
            <a:off x="4800601" y="5585595"/>
            <a:ext cx="383552" cy="299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1800" spc="0" dirty="0" smtClean="0">
                <a:cs typeface="Century Schoolbook"/>
              </a:rPr>
              <a:t>3</a:t>
            </a:r>
            <a:r>
              <a:rPr sz="1800" spc="0" baseline="25747" dirty="0" smtClean="0">
                <a:cs typeface="Century Schoolbook"/>
              </a:rPr>
              <a:t>rd</a:t>
            </a:r>
            <a:endParaRPr sz="1800">
              <a:cs typeface="Century Schoolbook"/>
            </a:endParaRPr>
          </a:p>
        </p:txBody>
      </p:sp>
      <p:sp>
        <p:nvSpPr>
          <p:cNvPr id="82" name="object 4"/>
          <p:cNvSpPr txBox="1"/>
          <p:nvPr/>
        </p:nvSpPr>
        <p:spPr>
          <a:xfrm>
            <a:off x="5233538" y="5592701"/>
            <a:ext cx="223190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800" spc="0" dirty="0" smtClean="0">
                <a:cs typeface="Century Schoolbook"/>
              </a:rPr>
              <a:t>party applications</a:t>
            </a:r>
            <a:endParaRPr sz="1800">
              <a:cs typeface="Century School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92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8"/>
          <p:cNvSpPr txBox="1"/>
          <p:nvPr/>
        </p:nvSpPr>
        <p:spPr>
          <a:xfrm>
            <a:off x="993140" y="779161"/>
            <a:ext cx="5258858" cy="1435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3210"/>
              </a:lnSpc>
              <a:spcBef>
                <a:spcPts val="160"/>
              </a:spcBef>
            </a:pPr>
            <a:r>
              <a:rPr sz="2800" b="1" spc="0" dirty="0" smtClean="0">
                <a:solidFill>
                  <a:srgbClr val="697280"/>
                </a:solidFill>
                <a:latin typeface="Arial" pitchFamily="34" charset="0"/>
                <a:cs typeface="Arial" pitchFamily="34" charset="0"/>
              </a:rPr>
              <a:t>QUICK</a:t>
            </a:r>
            <a:r>
              <a:rPr sz="2800" b="1" spc="169" dirty="0" smtClean="0">
                <a:solidFill>
                  <a:srgbClr val="6972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0" dirty="0" smtClean="0">
                <a:solidFill>
                  <a:srgbClr val="697280"/>
                </a:solidFill>
                <a:latin typeface="Arial" pitchFamily="34" charset="0"/>
                <a:cs typeface="Arial" pitchFamily="34" charset="0"/>
              </a:rPr>
              <a:t>FACTS</a:t>
            </a:r>
            <a:endParaRPr sz="2800" b="1">
              <a:latin typeface="Arial" pitchFamily="34" charset="0"/>
              <a:cs typeface="Arial" pitchFamily="34" charset="0"/>
            </a:endParaRPr>
          </a:p>
          <a:p>
            <a:pPr marL="12700" marR="40004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 </a:t>
            </a:r>
            <a:r>
              <a:rPr sz="1650" spc="-304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Today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38100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 </a:t>
            </a:r>
            <a:r>
              <a:rPr sz="1650" spc="281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0" dirty="0" smtClean="0">
                <a:latin typeface="Arial" pitchFamily="34" charset="0"/>
                <a:cs typeface="Arial" pitchFamily="34" charset="0"/>
              </a:rPr>
              <a:t>Cell phones in use today ~ 1.2 billion</a:t>
            </a:r>
            <a:endParaRPr sz="2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1361440" y="2303103"/>
            <a:ext cx="4776596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650" spc="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 </a:t>
            </a:r>
            <a:r>
              <a:rPr sz="1650" spc="281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0" dirty="0" smtClean="0">
                <a:latin typeface="Arial" pitchFamily="34" charset="0"/>
                <a:cs typeface="Arial" pitchFamily="34" charset="0"/>
              </a:rPr>
              <a:t>Smartphones account for 14% ~ 170</a:t>
            </a:r>
            <a:endParaRPr sz="21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993140" y="3096851"/>
            <a:ext cx="4665902" cy="1098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 </a:t>
            </a:r>
            <a:r>
              <a:rPr sz="1650" spc="-304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Projected 2012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381000" marR="40004">
              <a:lnSpc>
                <a:spcPct val="100179"/>
              </a:lnSpc>
              <a:spcBef>
                <a:spcPts val="285"/>
              </a:spcBef>
            </a:pPr>
            <a:r>
              <a:rPr sz="1650" spc="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 </a:t>
            </a:r>
            <a:r>
              <a:rPr sz="1650" spc="281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0" dirty="0" smtClean="0">
                <a:latin typeface="Arial" pitchFamily="34" charset="0"/>
                <a:cs typeface="Arial" pitchFamily="34" charset="0"/>
              </a:rPr>
              <a:t>Cell phones ~ 1.7 billion</a:t>
            </a:r>
            <a:endParaRPr sz="2100">
              <a:latin typeface="Arial" pitchFamily="34" charset="0"/>
              <a:cs typeface="Arial" pitchFamily="34" charset="0"/>
            </a:endParaRPr>
          </a:p>
          <a:p>
            <a:pPr marL="381000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 </a:t>
            </a:r>
            <a:r>
              <a:rPr sz="1650" spc="281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100" spc="0" dirty="0" smtClean="0">
                <a:latin typeface="Arial" pitchFamily="34" charset="0"/>
                <a:cs typeface="Arial" pitchFamily="34" charset="0"/>
              </a:rPr>
              <a:t>Smartphones 29% ~ 500 Million</a:t>
            </a:r>
            <a:endParaRPr sz="21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993140" y="4747851"/>
            <a:ext cx="60599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 </a:t>
            </a:r>
            <a:r>
              <a:rPr sz="1650" spc="-304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300% Smartphone growth in three years</a:t>
            </a:r>
            <a:endParaRPr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4"/>
          <p:cNvSpPr txBox="1"/>
          <p:nvPr/>
        </p:nvSpPr>
        <p:spPr>
          <a:xfrm>
            <a:off x="2590800" y="2971800"/>
            <a:ext cx="411262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400" spc="0" dirty="0" smtClean="0">
                <a:solidFill>
                  <a:srgbClr val="697280"/>
                </a:solidFill>
                <a:latin typeface="Arial" pitchFamily="34" charset="0"/>
                <a:cs typeface="Arial" pitchFamily="34" charset="0"/>
              </a:rPr>
              <a:t>OBILE</a:t>
            </a:r>
            <a:r>
              <a:rPr sz="2400" spc="169" dirty="0" smtClean="0">
                <a:solidFill>
                  <a:srgbClr val="6972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Arial" pitchFamily="34" charset="0"/>
                <a:cs typeface="Arial" pitchFamily="34" charset="0"/>
              </a:rPr>
              <a:t>EVELOPMENT</a:t>
            </a:r>
            <a:endParaRPr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5"/>
          <p:cNvSpPr txBox="1"/>
          <p:nvPr/>
        </p:nvSpPr>
        <p:spPr>
          <a:xfrm>
            <a:off x="993140" y="1151316"/>
            <a:ext cx="4112629" cy="5093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M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OBILE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endParaRPr sz="24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1970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Java ME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1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Symbian</a:t>
            </a:r>
            <a:endParaRPr sz="1500">
              <a:latin typeface="Century Schoolbook"/>
              <a:cs typeface="Century Schoolbook"/>
            </a:endParaRPr>
          </a:p>
          <a:p>
            <a:pPr marL="355917" marR="3261873" algn="ctr">
              <a:lnSpc>
                <a:spcPct val="100179"/>
              </a:lnSpc>
              <a:spcBef>
                <a:spcPts val="145"/>
              </a:spcBef>
            </a:pPr>
            <a:r>
              <a:rPr sz="10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0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300" spc="0" dirty="0" smtClean="0">
                <a:latin typeface="Century Schoolbook"/>
                <a:cs typeface="Century Schoolbook"/>
              </a:rPr>
              <a:t>UIQ</a:t>
            </a:r>
            <a:endParaRPr sz="1300">
              <a:latin typeface="Century Schoolbook"/>
              <a:cs typeface="Century Schoolbook"/>
            </a:endParaRPr>
          </a:p>
          <a:p>
            <a:pPr marL="355917" marR="3304438" algn="ctr">
              <a:lnSpc>
                <a:spcPct val="100179"/>
              </a:lnSpc>
              <a:spcBef>
                <a:spcPts val="35"/>
              </a:spcBef>
            </a:pPr>
            <a:r>
              <a:rPr sz="100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00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300" dirty="0" smtClean="0">
                <a:latin typeface="Century Schoolbook"/>
                <a:cs typeface="Century Schoolbook"/>
              </a:rPr>
              <a:t>S60</a:t>
            </a:r>
            <a:endParaRPr sz="13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28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Android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3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BlackBerry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3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OVI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2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Windows Mobile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3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iPhone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2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LiMo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3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Ångström distribution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3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Adobe Flash Light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2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BREW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3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OpenMoko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2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Palm OS (Garnet OS, Cobalt OS)</a:t>
            </a:r>
            <a:endParaRPr sz="15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395"/>
              </a:spcBef>
            </a:pPr>
            <a:r>
              <a:rPr sz="105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500" spc="0" dirty="0" smtClean="0">
                <a:latin typeface="Century Schoolbook"/>
                <a:cs typeface="Century Schoolbook"/>
              </a:rPr>
              <a:t>Palm webOS</a:t>
            </a:r>
            <a:endParaRPr sz="1500">
              <a:latin typeface="Century Schoolbook"/>
              <a:cs typeface="Century Schoolbook"/>
            </a:endParaRPr>
          </a:p>
          <a:p>
            <a:pPr marL="355917" marR="3176421" algn="ctr">
              <a:lnSpc>
                <a:spcPct val="100179"/>
              </a:lnSpc>
              <a:spcBef>
                <a:spcPts val="145"/>
              </a:spcBef>
            </a:pPr>
            <a:r>
              <a:rPr sz="10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0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000" spc="89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300" spc="0" dirty="0" smtClean="0">
                <a:latin typeface="Century Schoolbook"/>
                <a:cs typeface="Century Schoolbook"/>
              </a:rPr>
              <a:t>Mojo</a:t>
            </a:r>
            <a:endParaRPr sz="1300">
              <a:latin typeface="Century Schoolbook"/>
              <a:cs typeface="Century Schoolbook"/>
            </a:endParaRPr>
          </a:p>
        </p:txBody>
      </p:sp>
      <p:sp>
        <p:nvSpPr>
          <p:cNvPr id="72" name="object 4"/>
          <p:cNvSpPr txBox="1"/>
          <p:nvPr/>
        </p:nvSpPr>
        <p:spPr>
          <a:xfrm>
            <a:off x="5129137" y="1151316"/>
            <a:ext cx="201613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OLUTIONS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8"/>
          <p:cNvSpPr txBox="1"/>
          <p:nvPr/>
        </p:nvSpPr>
        <p:spPr>
          <a:xfrm>
            <a:off x="993140" y="1066252"/>
            <a:ext cx="7086713" cy="3022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WHY?</a:t>
            </a:r>
            <a:endParaRPr sz="30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Different Phones Different Uses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Phones for consumer or phone for business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V-Cast vs Palm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Money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Hardware made money</a:t>
            </a:r>
            <a:endParaRPr sz="2100">
              <a:latin typeface="Century Schoolbook"/>
              <a:cs typeface="Century Schoolbook"/>
            </a:endParaRPr>
          </a:p>
          <a:p>
            <a:pPr marL="38100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Tried to maintain control over content and services.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2" name="object 7"/>
          <p:cNvSpPr txBox="1"/>
          <p:nvPr/>
        </p:nvSpPr>
        <p:spPr>
          <a:xfrm>
            <a:off x="1361440" y="4190394"/>
            <a:ext cx="2520138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Wanted to charge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3" name="object 6"/>
          <p:cNvSpPr txBox="1"/>
          <p:nvPr/>
        </p:nvSpPr>
        <p:spPr>
          <a:xfrm>
            <a:off x="3890370" y="4183288"/>
            <a:ext cx="395750" cy="299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3</a:t>
            </a:r>
            <a:r>
              <a:rPr sz="2100" spc="0" baseline="25747" dirty="0" smtClean="0">
                <a:latin typeface="Century Schoolbook"/>
                <a:cs typeface="Century Schoolbook"/>
              </a:rPr>
              <a:t>rd</a:t>
            </a:r>
            <a:endParaRPr sz="1400">
              <a:latin typeface="Century Schoolbook"/>
              <a:cs typeface="Century Schoolbook"/>
            </a:endParaRPr>
          </a:p>
        </p:txBody>
      </p:sp>
      <p:sp>
        <p:nvSpPr>
          <p:cNvPr id="74" name="object 5"/>
          <p:cNvSpPr txBox="1"/>
          <p:nvPr/>
        </p:nvSpPr>
        <p:spPr>
          <a:xfrm>
            <a:off x="4293792" y="4190394"/>
            <a:ext cx="300390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party developers for the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5" name="object 4"/>
          <p:cNvSpPr txBox="1"/>
          <p:nvPr/>
        </p:nvSpPr>
        <p:spPr>
          <a:xfrm>
            <a:off x="1628139" y="4507386"/>
            <a:ext cx="4080925" cy="949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privilege of using their platform.</a:t>
            </a:r>
            <a:endParaRPr sz="2100">
              <a:latin typeface="Century Schoolbook"/>
              <a:cs typeface="Century Schoolbook"/>
            </a:endParaRPr>
          </a:p>
          <a:p>
            <a:pPr marL="114300" marR="40004">
              <a:lnSpc>
                <a:spcPct val="100179"/>
              </a:lnSpc>
              <a:spcBef>
                <a:spcPts val="286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Digital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signing</a:t>
            </a:r>
            <a:endParaRPr sz="1800">
              <a:latin typeface="Century Schoolbook"/>
              <a:cs typeface="Century Schoolbook"/>
            </a:endParaRPr>
          </a:p>
          <a:p>
            <a:pPr marL="114300" marR="40004">
              <a:lnSpc>
                <a:spcPct val="100179"/>
              </a:lnSpc>
              <a:spcBef>
                <a:spcPts val="434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Distribution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mechanisms.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5"/>
          <p:cNvSpPr txBox="1"/>
          <p:nvPr/>
        </p:nvSpPr>
        <p:spPr>
          <a:xfrm>
            <a:off x="993140" y="1427774"/>
            <a:ext cx="6608137" cy="4000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1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OMMON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ROBLEM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 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BSTRACTION</a:t>
            </a:r>
            <a:endParaRPr sz="2400">
              <a:latin typeface="Century Schoolbook"/>
              <a:cs typeface="Century Schoolbook"/>
            </a:endParaRPr>
          </a:p>
          <a:p>
            <a:pPr marL="12700" marR="35391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Interface / GUI</a:t>
            </a:r>
            <a:endParaRPr sz="2400">
              <a:latin typeface="Century Schoolbook"/>
              <a:cs typeface="Century Schoolbook"/>
            </a:endParaRPr>
          </a:p>
          <a:p>
            <a:pPr marL="381000" marR="35391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How does the developer create an interface</a:t>
            </a:r>
            <a:endParaRPr sz="2100">
              <a:latin typeface="Century Schoolbook"/>
              <a:cs typeface="Century Schoolbook"/>
            </a:endParaRPr>
          </a:p>
          <a:p>
            <a:pPr marL="749299" marR="35391">
              <a:lnSpc>
                <a:spcPct val="100179"/>
              </a:lnSpc>
              <a:spcBef>
                <a:spcPts val="400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Different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interaction techniques</a:t>
            </a:r>
            <a:endParaRPr sz="1800">
              <a:latin typeface="Century Schoolbook"/>
              <a:cs typeface="Century Schoolbook"/>
            </a:endParaRPr>
          </a:p>
          <a:p>
            <a:pPr marL="749299" marR="35391">
              <a:lnSpc>
                <a:spcPct val="100179"/>
              </a:lnSpc>
              <a:spcBef>
                <a:spcPts val="434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Graphical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capabilities of the phone</a:t>
            </a:r>
            <a:endParaRPr sz="1800">
              <a:latin typeface="Century Schoolbook"/>
              <a:cs typeface="Century Schoolbook"/>
            </a:endParaRPr>
          </a:p>
          <a:p>
            <a:pPr marL="12700" marR="35391">
              <a:lnSpc>
                <a:spcPct val="100179"/>
              </a:lnSpc>
              <a:spcBef>
                <a:spcPts val="61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Phone Services and Security</a:t>
            </a:r>
            <a:endParaRPr sz="2400">
              <a:latin typeface="Century Schoolbook"/>
              <a:cs typeface="Century Schoolbook"/>
            </a:endParaRPr>
          </a:p>
          <a:p>
            <a:pPr marL="381000" marR="35391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What resources are available to your program</a:t>
            </a:r>
            <a:endParaRPr sz="2100">
              <a:latin typeface="Century Schoolbook"/>
              <a:cs typeface="Century Schoolbook"/>
            </a:endParaRPr>
          </a:p>
          <a:p>
            <a:pPr marL="647699" indent="-266699">
              <a:lnSpc>
                <a:spcPts val="2500"/>
              </a:lnSpc>
              <a:spcBef>
                <a:spcPts val="671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What types of boundaries or constraints are put applications</a:t>
            </a:r>
            <a:endParaRPr sz="2100">
              <a:latin typeface="Century Schoolbook"/>
              <a:cs typeface="Century Schoolbook"/>
            </a:endParaRPr>
          </a:p>
          <a:p>
            <a:pPr marL="381000" marR="35391">
              <a:lnSpc>
                <a:spcPct val="100179"/>
              </a:lnSpc>
              <a:spcBef>
                <a:spcPts val="30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How can code be considered “safe”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2" name="object 4"/>
          <p:cNvSpPr txBox="1"/>
          <p:nvPr/>
        </p:nvSpPr>
        <p:spPr>
          <a:xfrm>
            <a:off x="7614569" y="4437616"/>
            <a:ext cx="361665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on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4"/>
          <p:cNvSpPr txBox="1"/>
          <p:nvPr/>
        </p:nvSpPr>
        <p:spPr>
          <a:xfrm>
            <a:off x="1227066" y="970555"/>
            <a:ext cx="3629564" cy="5320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076318" algn="ctr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THER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SSUES</a:t>
            </a:r>
            <a:endParaRPr sz="24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194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Distribution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24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Centralized repository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Direct OTI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From PC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44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Development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34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Language familiarity</a:t>
            </a:r>
            <a:endParaRPr sz="2100">
              <a:latin typeface="Century Schoolbook"/>
              <a:cs typeface="Century Schoolbook"/>
            </a:endParaRPr>
          </a:p>
          <a:p>
            <a:pPr marL="719454" marR="1893715" algn="ctr">
              <a:lnSpc>
                <a:spcPct val="100179"/>
              </a:lnSpc>
              <a:spcBef>
                <a:spcPts val="229"/>
              </a:spcBef>
            </a:pPr>
            <a:r>
              <a:rPr sz="105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dirty="0" smtClean="0">
                <a:latin typeface="Century Schoolbook"/>
                <a:cs typeface="Century Schoolbook"/>
              </a:rPr>
              <a:t>Porting</a:t>
            </a:r>
            <a:endParaRPr sz="18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380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IDEs?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Debugging</a:t>
            </a:r>
            <a:endParaRPr sz="2100">
              <a:latin typeface="Century Schoolbook"/>
              <a:cs typeface="Century Schoolbook"/>
            </a:endParaRPr>
          </a:p>
          <a:p>
            <a:pPr marL="381000">
              <a:lnSpc>
                <a:spcPct val="100179"/>
              </a:lnSpc>
              <a:spcBef>
                <a:spcPts val="2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Emulation Vs on Phone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3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Performance</a:t>
            </a:r>
            <a:endParaRPr sz="2100">
              <a:latin typeface="Century Schoolbook"/>
              <a:cs typeface="Century Schoolbook"/>
            </a:endParaRPr>
          </a:p>
          <a:p>
            <a:pPr marL="749299" marR="40004">
              <a:lnSpc>
                <a:spcPct val="100179"/>
              </a:lnSpc>
              <a:spcBef>
                <a:spcPts val="330"/>
              </a:spcBef>
            </a:pPr>
            <a:r>
              <a:rPr sz="105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Very</a:t>
            </a:r>
            <a:r>
              <a:rPr sz="1800" spc="2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limited resources</a:t>
            </a:r>
            <a:endParaRPr sz="1800">
              <a:latin typeface="Century Schoolbook"/>
              <a:cs typeface="Century Schoolbook"/>
            </a:endParaRPr>
          </a:p>
          <a:p>
            <a:pPr marL="719454" marR="1876637" algn="ctr">
              <a:lnSpc>
                <a:spcPct val="100179"/>
              </a:lnSpc>
              <a:spcBef>
                <a:spcPts val="335"/>
              </a:spcBef>
            </a:pPr>
            <a:r>
              <a:rPr sz="105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05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dirty="0" smtClean="0">
                <a:latin typeface="Century Schoolbook"/>
                <a:cs typeface="Century Schoolbook"/>
              </a:rPr>
              <a:t>Battery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4"/>
          <p:cNvSpPr txBox="1"/>
          <p:nvPr/>
        </p:nvSpPr>
        <p:spPr>
          <a:xfrm>
            <a:off x="2286000" y="2819400"/>
            <a:ext cx="44077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V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IRTUAL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NVIRONMENTS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6"/>
          <p:cNvSpPr/>
          <p:nvPr/>
        </p:nvSpPr>
        <p:spPr>
          <a:xfrm>
            <a:off x="2667000" y="2562352"/>
            <a:ext cx="4851400" cy="360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"/>
          <p:cNvSpPr/>
          <p:nvPr/>
        </p:nvSpPr>
        <p:spPr>
          <a:xfrm>
            <a:off x="7534275" y="876300"/>
            <a:ext cx="1076325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4"/>
          <p:cNvSpPr txBox="1"/>
          <p:nvPr/>
        </p:nvSpPr>
        <p:spPr>
          <a:xfrm>
            <a:off x="993140" y="1427774"/>
            <a:ext cx="288967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J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AVA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LATFORM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6"/>
          <p:cNvSpPr/>
          <p:nvPr/>
        </p:nvSpPr>
        <p:spPr>
          <a:xfrm>
            <a:off x="7568764" y="876300"/>
            <a:ext cx="1041836" cy="1800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4"/>
          <p:cNvSpPr txBox="1"/>
          <p:nvPr/>
        </p:nvSpPr>
        <p:spPr>
          <a:xfrm>
            <a:off x="1143000" y="928024"/>
            <a:ext cx="6828767" cy="5091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09">
              <a:lnSpc>
                <a:spcPts val="3210"/>
              </a:lnSpc>
              <a:spcBef>
                <a:spcPts val="160"/>
              </a:spcBef>
            </a:pP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KVM / CLDC</a:t>
            </a:r>
            <a:endParaRPr sz="2400">
              <a:latin typeface="Century Schoolbook"/>
              <a:cs typeface="Century Schoolbook"/>
            </a:endParaRPr>
          </a:p>
          <a:p>
            <a:pPr marL="12700" marR="41909">
              <a:lnSpc>
                <a:spcPct val="100179"/>
              </a:lnSpc>
              <a:spcBef>
                <a:spcPts val="1979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Specially designed mobile virtual machine</a:t>
            </a:r>
            <a:endParaRPr sz="1800">
              <a:latin typeface="Century Schoolbook"/>
              <a:cs typeface="Century Schoolbook"/>
            </a:endParaRPr>
          </a:p>
          <a:p>
            <a:pPr marL="12700" marR="41909">
              <a:lnSpc>
                <a:spcPct val="100179"/>
              </a:lnSpc>
              <a:spcBef>
                <a:spcPts val="55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Original Ran with 128k Memory footprint</a:t>
            </a:r>
            <a:endParaRPr sz="1800">
              <a:latin typeface="Century Schoolbook"/>
              <a:cs typeface="Century Schoolbook"/>
            </a:endParaRPr>
          </a:p>
          <a:p>
            <a:pPr marL="12700" marR="41909">
              <a:lnSpc>
                <a:spcPct val="100179"/>
              </a:lnSpc>
              <a:spcBef>
                <a:spcPts val="65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Paired down to bare bones</a:t>
            </a:r>
            <a:endParaRPr sz="1800">
              <a:latin typeface="Century Schoolbook"/>
              <a:cs typeface="Century Schoolbook"/>
            </a:endParaRPr>
          </a:p>
          <a:p>
            <a:pPr marL="381000" marR="41909">
              <a:lnSpc>
                <a:spcPct val="100179"/>
              </a:lnSpc>
              <a:spcBef>
                <a:spcPts val="40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Reduced versions of classes</a:t>
            </a:r>
            <a:endParaRPr sz="1800">
              <a:latin typeface="Century Schoolbook"/>
              <a:cs typeface="Century Schoolbook"/>
            </a:endParaRPr>
          </a:p>
          <a:p>
            <a:pPr marL="749299" marR="41909">
              <a:lnSpc>
                <a:spcPct val="100179"/>
              </a:lnSpc>
              <a:spcBef>
                <a:spcPts val="465"/>
              </a:spcBef>
            </a:pPr>
            <a:r>
              <a:rPr sz="1800" spc="0" dirty="0" smtClean="0">
                <a:solidFill>
                  <a:srgbClr val="E7893C"/>
                </a:solidFill>
                <a:latin typeface="Wingdings"/>
                <a:cs typeface="Wingdings"/>
              </a:rPr>
              <a:t></a:t>
            </a:r>
            <a:r>
              <a:rPr sz="1800" spc="0" dirty="0" smtClean="0">
                <a:solidFill>
                  <a:srgbClr val="E7893C"/>
                </a:solidFill>
                <a:latin typeface="MS PGothic"/>
                <a:cs typeface="MS PGothic"/>
              </a:rPr>
              <a:t> </a:t>
            </a:r>
            <a:r>
              <a:rPr sz="1800" spc="0" dirty="0" smtClean="0">
                <a:latin typeface="Century Schoolbook"/>
                <a:cs typeface="Century Schoolbook"/>
              </a:rPr>
              <a:t>String,</a:t>
            </a:r>
            <a:r>
              <a:rPr sz="1800" spc="24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Object, Hashtable, Vector, Math, Simple Errors</a:t>
            </a:r>
            <a:endParaRPr sz="1800">
              <a:latin typeface="Century Schoolbook"/>
              <a:cs typeface="Century Schoolbook"/>
            </a:endParaRPr>
          </a:p>
          <a:p>
            <a:pPr marL="12700" marR="41909">
              <a:lnSpc>
                <a:spcPct val="100179"/>
              </a:lnSpc>
              <a:spcBef>
                <a:spcPts val="55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Yank out features</a:t>
            </a:r>
            <a:endParaRPr sz="1800">
              <a:latin typeface="Century Schoolbook"/>
              <a:cs typeface="Century Schoolbook"/>
            </a:endParaRPr>
          </a:p>
          <a:p>
            <a:pPr marL="381000" marR="41909">
              <a:lnSpc>
                <a:spcPct val="100179"/>
              </a:lnSpc>
              <a:spcBef>
                <a:spcPts val="40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No long, float, double</a:t>
            </a:r>
            <a:endParaRPr sz="1800">
              <a:latin typeface="Century Schoolbook"/>
              <a:cs typeface="Century Schoolbook"/>
            </a:endParaRPr>
          </a:p>
          <a:p>
            <a:pPr marL="381000" marR="41909">
              <a:lnSpc>
                <a:spcPct val="100179"/>
              </a:lnSpc>
              <a:spcBef>
                <a:spcPts val="51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Class Loaders</a:t>
            </a:r>
            <a:endParaRPr sz="1800">
              <a:latin typeface="Century Schoolbook"/>
              <a:cs typeface="Century Schoolbook"/>
            </a:endParaRPr>
          </a:p>
          <a:p>
            <a:pPr marL="381000" marR="41909">
              <a:lnSpc>
                <a:spcPct val="100179"/>
              </a:lnSpc>
              <a:spcBef>
                <a:spcPts val="41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Threading</a:t>
            </a:r>
            <a:endParaRPr sz="1800">
              <a:latin typeface="Century Schoolbook"/>
              <a:cs typeface="Century Schoolbook"/>
            </a:endParaRPr>
          </a:p>
          <a:p>
            <a:pPr marL="381000" marR="41909">
              <a:lnSpc>
                <a:spcPct val="100179"/>
              </a:lnSpc>
              <a:spcBef>
                <a:spcPts val="51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45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Multi dimensional arrays</a:t>
            </a:r>
            <a:endParaRPr sz="18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564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But Each phone implementation can add them back</a:t>
            </a:r>
            <a:endParaRPr sz="1800">
              <a:latin typeface="Century Schoolbook"/>
              <a:cs typeface="Century Schoolbook"/>
            </a:endParaRPr>
          </a:p>
          <a:p>
            <a:pPr marL="12700" marR="41909">
              <a:lnSpc>
                <a:spcPct val="100179"/>
              </a:lnSpc>
              <a:spcBef>
                <a:spcPts val="555"/>
              </a:spcBef>
            </a:pPr>
            <a:r>
              <a:rPr sz="1800" spc="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80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800" spc="-58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Takes a profile to complete the stack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8"/>
          <p:cNvSpPr/>
          <p:nvPr/>
        </p:nvSpPr>
        <p:spPr>
          <a:xfrm>
            <a:off x="7534275" y="876300"/>
            <a:ext cx="1076325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6"/>
          <p:cNvSpPr txBox="1"/>
          <p:nvPr/>
        </p:nvSpPr>
        <p:spPr>
          <a:xfrm>
            <a:off x="993140" y="970572"/>
            <a:ext cx="6310641" cy="4737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M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OBILE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NFORMATION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EVICE</a:t>
            </a:r>
            <a:r>
              <a:rPr sz="3600" spc="169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ROFILE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Mobile Information Device Profile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Adds libraries specific to Mobile phones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IO</a:t>
            </a:r>
            <a:endParaRPr sz="21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Record management system</a:t>
            </a:r>
            <a:endParaRPr sz="21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Basic media playback system</a:t>
            </a:r>
            <a:endParaRPr sz="2100">
              <a:latin typeface="Century Schoolbook"/>
              <a:cs typeface="Century Schoolbook"/>
            </a:endParaRPr>
          </a:p>
          <a:p>
            <a:pPr marL="292100" indent="-279400">
              <a:lnSpc>
                <a:spcPct val="1006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LCDUI- 2D drawing library typically used sprite based 2d games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00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Optional packages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SMS control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73" name="object 5"/>
          <p:cNvSpPr txBox="1"/>
          <p:nvPr/>
        </p:nvSpPr>
        <p:spPr>
          <a:xfrm>
            <a:off x="7320869" y="4177264"/>
            <a:ext cx="4603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for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4" name="object 4"/>
          <p:cNvSpPr txBox="1"/>
          <p:nvPr/>
        </p:nvSpPr>
        <p:spPr>
          <a:xfrm>
            <a:off x="1361440" y="5796516"/>
            <a:ext cx="685664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PIM personal info management (Contact list control)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8"/>
          <p:cNvSpPr/>
          <p:nvPr/>
        </p:nvSpPr>
        <p:spPr>
          <a:xfrm>
            <a:off x="7534275" y="876300"/>
            <a:ext cx="1076325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"/>
          <p:cNvSpPr txBox="1"/>
          <p:nvPr/>
        </p:nvSpPr>
        <p:spPr>
          <a:xfrm>
            <a:off x="993140" y="1427774"/>
            <a:ext cx="5571561" cy="38861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J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AVA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M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ICRO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DITION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Almost all phones include a runtime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Pluggable Architecture</a:t>
            </a:r>
            <a:endParaRPr sz="2100">
              <a:latin typeface="Century Schoolbook"/>
              <a:cs typeface="Century Schoolbook"/>
            </a:endParaRPr>
          </a:p>
          <a:p>
            <a:pPr marL="292100" indent="-279400">
              <a:lnSpc>
                <a:spcPct val="1006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Attempted to be ubiquitous language development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00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Security Model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Relied heavily on digital signing</a:t>
            </a:r>
            <a:endParaRPr sz="21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Fell short of expectations</a:t>
            </a:r>
            <a:endParaRPr sz="2400">
              <a:latin typeface="Century Schoolbook"/>
              <a:cs typeface="Century Schoolbook"/>
            </a:endParaRPr>
          </a:p>
          <a:p>
            <a:pPr marL="381000" marR="42262">
              <a:lnSpc>
                <a:spcPct val="100179"/>
              </a:lnSpc>
              <a:spcBef>
                <a:spcPts val="4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Phone specific plug-ins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3" name="object 5"/>
          <p:cNvSpPr txBox="1"/>
          <p:nvPr/>
        </p:nvSpPr>
        <p:spPr>
          <a:xfrm>
            <a:off x="6581729" y="2970764"/>
            <a:ext cx="4603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for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4" name="object 4"/>
          <p:cNvSpPr txBox="1"/>
          <p:nvPr/>
        </p:nvSpPr>
        <p:spPr>
          <a:xfrm>
            <a:off x="1361440" y="5415516"/>
            <a:ext cx="5982677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Applications could be blocked without specific</a:t>
            </a:r>
            <a:endParaRPr sz="2100">
              <a:latin typeface="Century Schoolbook"/>
              <a:cs typeface="Century Schoolbook"/>
            </a:endParaRPr>
          </a:p>
          <a:p>
            <a:pPr marL="279399" marR="40004">
              <a:lnSpc>
                <a:spcPts val="2495"/>
              </a:lnSpc>
              <a:spcBef>
                <a:spcPts val="11"/>
              </a:spcBef>
            </a:pPr>
            <a:r>
              <a:rPr sz="3150" spc="0" baseline="-1320" dirty="0" smtClean="0">
                <a:latin typeface="Century Schoolbook"/>
                <a:cs typeface="Century Schoolbook"/>
              </a:rPr>
              <a:t>certificates.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35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Currently paired down version of java 1.3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7"/>
          <p:cNvSpPr/>
          <p:nvPr/>
        </p:nvSpPr>
        <p:spPr>
          <a:xfrm>
            <a:off x="7534275" y="876300"/>
            <a:ext cx="1076325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5"/>
          <p:cNvSpPr txBox="1"/>
          <p:nvPr/>
        </p:nvSpPr>
        <p:spPr>
          <a:xfrm>
            <a:off x="993140" y="1427774"/>
            <a:ext cx="4619631" cy="3524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J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AVA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M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ICRO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DITION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New Version 3.0 just released</a:t>
            </a:r>
            <a:endParaRPr sz="24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Offers support for several new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GPS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New Graphics library LWUIT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Screen orientation</a:t>
            </a:r>
            <a:endParaRPr sz="21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Only available for windows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Updated CLDC.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3" name="object 4"/>
          <p:cNvSpPr txBox="1"/>
          <p:nvPr/>
        </p:nvSpPr>
        <p:spPr>
          <a:xfrm>
            <a:off x="5626486" y="2589764"/>
            <a:ext cx="12281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features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5"/>
          <p:cNvSpPr txBox="1"/>
          <p:nvPr/>
        </p:nvSpPr>
        <p:spPr>
          <a:xfrm>
            <a:off x="993140" y="970572"/>
            <a:ext cx="6557683" cy="5187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B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INARY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R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UNTIME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NVIRONMENT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W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IRELESS</a:t>
            </a:r>
            <a:r>
              <a:rPr sz="3600" spc="169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(BREW)</a:t>
            </a:r>
            <a:endParaRPr sz="30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Developed by QUALCOMM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V-Cast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6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Similar to Java ME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C/C++ vs Java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Smaller subset of phones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Tighter integration then ME</a:t>
            </a:r>
            <a:endParaRPr sz="21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Start to finish development integration</a:t>
            </a:r>
            <a:endParaRPr sz="24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High barrier to entry</a:t>
            </a:r>
            <a:endParaRPr sz="2100">
              <a:latin typeface="Century Schoolbook"/>
              <a:cs typeface="Century Schoolbook"/>
            </a:endParaRPr>
          </a:p>
          <a:p>
            <a:pPr marL="381000" marR="4572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Number of large steps at high cost</a:t>
            </a:r>
            <a:endParaRPr sz="21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Java ME can be as simple as publish and go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"/>
          <p:cNvSpPr txBox="1"/>
          <p:nvPr/>
        </p:nvSpPr>
        <p:spPr>
          <a:xfrm>
            <a:off x="2362200" y="2286000"/>
            <a:ext cx="3710979" cy="863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PERATING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YSTEMS</a:t>
            </a:r>
            <a:endParaRPr sz="2400">
              <a:latin typeface="Century Schoolbook"/>
              <a:cs typeface="Century Schoolbook"/>
            </a:endParaRPr>
          </a:p>
          <a:p>
            <a:pPr marL="12700" marR="57150">
              <a:lnSpc>
                <a:spcPts val="3590"/>
              </a:lnSpc>
              <a:spcBef>
                <a:spcPts val="18"/>
              </a:spcBef>
            </a:pP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YMBIAN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19"/>
          <p:cNvSpPr/>
          <p:nvPr/>
        </p:nvSpPr>
        <p:spPr>
          <a:xfrm>
            <a:off x="457236" y="457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E99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16"/>
          <p:cNvSpPr/>
          <p:nvPr/>
        </p:nvSpPr>
        <p:spPr>
          <a:xfrm>
            <a:off x="914400" y="2026920"/>
            <a:ext cx="3657600" cy="658367"/>
          </a:xfrm>
          <a:custGeom>
            <a:avLst/>
            <a:gdLst/>
            <a:ahLst/>
            <a:cxnLst/>
            <a:rect l="l" t="t" r="r" b="b"/>
            <a:pathLst>
              <a:path w="3657600" h="658367">
                <a:moveTo>
                  <a:pt x="0" y="109730"/>
                </a:moveTo>
                <a:lnTo>
                  <a:pt x="47" y="551885"/>
                </a:lnTo>
                <a:lnTo>
                  <a:pt x="9540" y="593456"/>
                </a:lnTo>
                <a:lnTo>
                  <a:pt x="33214" y="627289"/>
                </a:lnTo>
                <a:lnTo>
                  <a:pt x="67725" y="650041"/>
                </a:lnTo>
                <a:lnTo>
                  <a:pt x="109730" y="658367"/>
                </a:lnTo>
                <a:lnTo>
                  <a:pt x="3551118" y="658320"/>
                </a:lnTo>
                <a:lnTo>
                  <a:pt x="3592688" y="648827"/>
                </a:lnTo>
                <a:lnTo>
                  <a:pt x="3626521" y="625153"/>
                </a:lnTo>
                <a:lnTo>
                  <a:pt x="3649273" y="590642"/>
                </a:lnTo>
                <a:lnTo>
                  <a:pt x="3657600" y="548637"/>
                </a:lnTo>
                <a:lnTo>
                  <a:pt x="3657552" y="106481"/>
                </a:lnTo>
                <a:lnTo>
                  <a:pt x="3648059" y="64911"/>
                </a:lnTo>
                <a:lnTo>
                  <a:pt x="3624385" y="31078"/>
                </a:lnTo>
                <a:lnTo>
                  <a:pt x="3589874" y="8326"/>
                </a:lnTo>
                <a:lnTo>
                  <a:pt x="3547869" y="0"/>
                </a:lnTo>
                <a:lnTo>
                  <a:pt x="106481" y="47"/>
                </a:lnTo>
                <a:lnTo>
                  <a:pt x="64911" y="9540"/>
                </a:lnTo>
                <a:lnTo>
                  <a:pt x="31078" y="33214"/>
                </a:lnTo>
                <a:lnTo>
                  <a:pt x="8326" y="67725"/>
                </a:lnTo>
                <a:lnTo>
                  <a:pt x="0" y="109730"/>
                </a:lnTo>
                <a:close/>
              </a:path>
            </a:pathLst>
          </a:custGeom>
          <a:solidFill>
            <a:srgbClr val="FE99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14"/>
          <p:cNvSpPr/>
          <p:nvPr/>
        </p:nvSpPr>
        <p:spPr>
          <a:xfrm>
            <a:off x="4800600" y="2026920"/>
            <a:ext cx="3657600" cy="658367"/>
          </a:xfrm>
          <a:custGeom>
            <a:avLst/>
            <a:gdLst/>
            <a:ahLst/>
            <a:cxnLst/>
            <a:rect l="l" t="t" r="r" b="b"/>
            <a:pathLst>
              <a:path w="3657600" h="658367">
                <a:moveTo>
                  <a:pt x="0" y="109730"/>
                </a:moveTo>
                <a:lnTo>
                  <a:pt x="47" y="551886"/>
                </a:lnTo>
                <a:lnTo>
                  <a:pt x="9540" y="593456"/>
                </a:lnTo>
                <a:lnTo>
                  <a:pt x="33214" y="627289"/>
                </a:lnTo>
                <a:lnTo>
                  <a:pt x="67725" y="650041"/>
                </a:lnTo>
                <a:lnTo>
                  <a:pt x="109730" y="658367"/>
                </a:lnTo>
                <a:lnTo>
                  <a:pt x="3551118" y="658320"/>
                </a:lnTo>
                <a:lnTo>
                  <a:pt x="3592688" y="648827"/>
                </a:lnTo>
                <a:lnTo>
                  <a:pt x="3626521" y="625153"/>
                </a:lnTo>
                <a:lnTo>
                  <a:pt x="3649273" y="590642"/>
                </a:lnTo>
                <a:lnTo>
                  <a:pt x="3657600" y="548637"/>
                </a:lnTo>
                <a:lnTo>
                  <a:pt x="3657552" y="106483"/>
                </a:lnTo>
                <a:lnTo>
                  <a:pt x="3648059" y="64911"/>
                </a:lnTo>
                <a:lnTo>
                  <a:pt x="3624386" y="31078"/>
                </a:lnTo>
                <a:lnTo>
                  <a:pt x="3589875" y="8326"/>
                </a:lnTo>
                <a:lnTo>
                  <a:pt x="3547870" y="0"/>
                </a:lnTo>
                <a:lnTo>
                  <a:pt x="106481" y="47"/>
                </a:lnTo>
                <a:lnTo>
                  <a:pt x="64911" y="9540"/>
                </a:lnTo>
                <a:lnTo>
                  <a:pt x="31078" y="33214"/>
                </a:lnTo>
                <a:lnTo>
                  <a:pt x="8326" y="67725"/>
                </a:lnTo>
                <a:lnTo>
                  <a:pt x="0" y="109730"/>
                </a:lnTo>
                <a:close/>
              </a:path>
            </a:pathLst>
          </a:custGeom>
          <a:solidFill>
            <a:srgbClr val="FE99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13"/>
          <p:cNvSpPr txBox="1"/>
          <p:nvPr/>
        </p:nvSpPr>
        <p:spPr>
          <a:xfrm>
            <a:off x="993140" y="1426185"/>
            <a:ext cx="232773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YMBIAN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 A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3344177" y="1426185"/>
            <a:ext cx="181691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2400" spc="169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G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LANCE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6" name="object 11"/>
          <p:cNvSpPr txBox="1"/>
          <p:nvPr/>
        </p:nvSpPr>
        <p:spPr>
          <a:xfrm>
            <a:off x="1025279" y="2236707"/>
            <a:ext cx="75480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b="1" spc="0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Good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67" name="object 10"/>
          <p:cNvSpPr txBox="1"/>
          <p:nvPr/>
        </p:nvSpPr>
        <p:spPr>
          <a:xfrm>
            <a:off x="4911478" y="2236707"/>
            <a:ext cx="58563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000" b="1" spc="0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Bad</a:t>
            </a:r>
            <a:endParaRPr sz="2000">
              <a:latin typeface="Century Schoolbook"/>
              <a:cs typeface="Century Schoolbook"/>
            </a:endParaRPr>
          </a:p>
        </p:txBody>
      </p:sp>
      <p:sp>
        <p:nvSpPr>
          <p:cNvPr id="68" name="object 9"/>
          <p:cNvSpPr txBox="1"/>
          <p:nvPr/>
        </p:nvSpPr>
        <p:spPr>
          <a:xfrm>
            <a:off x="993140" y="2907264"/>
            <a:ext cx="2237957" cy="717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Huge Market</a:t>
            </a:r>
            <a:endParaRPr sz="2400">
              <a:latin typeface="Century Schoolbook"/>
              <a:cs typeface="Century Schoolbook"/>
            </a:endParaRPr>
          </a:p>
          <a:p>
            <a:pPr marL="381000" marR="45719">
              <a:lnSpc>
                <a:spcPct val="100179"/>
              </a:lnSpc>
              <a:spcBef>
                <a:spcPts val="38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45%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9" name="object 8"/>
          <p:cNvSpPr txBox="1"/>
          <p:nvPr/>
        </p:nvSpPr>
        <p:spPr>
          <a:xfrm>
            <a:off x="3244778" y="2907264"/>
            <a:ext cx="9064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Share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0" name="object 7"/>
          <p:cNvSpPr txBox="1"/>
          <p:nvPr/>
        </p:nvSpPr>
        <p:spPr>
          <a:xfrm>
            <a:off x="4907915" y="2907264"/>
            <a:ext cx="3386535" cy="3009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Strange flavor of C++</a:t>
            </a:r>
            <a:endParaRPr sz="2400">
              <a:latin typeface="Century Schoolbook"/>
              <a:cs typeface="Century Schoolbook"/>
            </a:endParaRPr>
          </a:p>
          <a:p>
            <a:pPr marL="381000" marR="44295">
              <a:lnSpc>
                <a:spcPct val="100179"/>
              </a:lnSpc>
              <a:spcBef>
                <a:spcPts val="38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Java and others with</a:t>
            </a:r>
            <a:endParaRPr sz="2100">
              <a:latin typeface="Century Schoolbook"/>
              <a:cs typeface="Century Schoolbook"/>
            </a:endParaRPr>
          </a:p>
          <a:p>
            <a:pPr marL="647700" marR="44295">
              <a:lnSpc>
                <a:spcPts val="2495"/>
              </a:lnSpc>
              <a:spcBef>
                <a:spcPts val="124"/>
              </a:spcBef>
            </a:pPr>
            <a:r>
              <a:rPr sz="3150" spc="0" baseline="-1320" dirty="0" smtClean="0">
                <a:latin typeface="Century Schoolbook"/>
                <a:cs typeface="Century Schoolbook"/>
              </a:rPr>
              <a:t>SDK</a:t>
            </a:r>
            <a:endParaRPr sz="2100">
              <a:latin typeface="Century Schoolbook"/>
              <a:cs typeface="Century Schoolbook"/>
            </a:endParaRPr>
          </a:p>
          <a:p>
            <a:pPr marL="292100" marR="877273" indent="-279400">
              <a:lnSpc>
                <a:spcPct val="100679"/>
              </a:lnSpc>
              <a:spcBef>
                <a:spcPts val="45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Resource management is cumbersome</a:t>
            </a:r>
            <a:endParaRPr sz="2400">
              <a:latin typeface="Century Schoolbook"/>
              <a:cs typeface="Century Schoolbook"/>
            </a:endParaRPr>
          </a:p>
          <a:p>
            <a:pPr marL="292100" marR="2033" indent="-279400">
              <a:lnSpc>
                <a:spcPts val="2800"/>
              </a:lnSpc>
              <a:spcBef>
                <a:spcPts val="867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Two popular SDK’s that are incompatible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1" name="object 6"/>
          <p:cNvSpPr txBox="1"/>
          <p:nvPr/>
        </p:nvSpPr>
        <p:spPr>
          <a:xfrm>
            <a:off x="993140" y="3732764"/>
            <a:ext cx="13407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Robust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2" name="object 5"/>
          <p:cNvSpPr txBox="1"/>
          <p:nvPr/>
        </p:nvSpPr>
        <p:spPr>
          <a:xfrm>
            <a:off x="2347447" y="3732764"/>
            <a:ext cx="12679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and well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73" name="object 4"/>
          <p:cNvSpPr txBox="1"/>
          <p:nvPr/>
        </p:nvSpPr>
        <p:spPr>
          <a:xfrm>
            <a:off x="993140" y="4101064"/>
            <a:ext cx="3273360" cy="157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100" marR="42262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vetted platform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48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Very open</a:t>
            </a:r>
            <a:endParaRPr sz="2400">
              <a:latin typeface="Century Schoolbook"/>
              <a:cs typeface="Century Schoolbook"/>
            </a:endParaRPr>
          </a:p>
          <a:p>
            <a:pPr marL="292100" indent="-279400">
              <a:lnSpc>
                <a:spcPct val="100679"/>
              </a:lnSpc>
              <a:spcBef>
                <a:spcPts val="5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Low overhead event- based programming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"/>
          <p:cNvSpPr/>
          <p:nvPr/>
        </p:nvSpPr>
        <p:spPr>
          <a:xfrm>
            <a:off x="1219200" y="2144096"/>
            <a:ext cx="6858000" cy="353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4"/>
          <p:cNvSpPr txBox="1"/>
          <p:nvPr/>
        </p:nvSpPr>
        <p:spPr>
          <a:xfrm>
            <a:off x="993140" y="970572"/>
            <a:ext cx="3517912" cy="863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57150">
              <a:lnSpc>
                <a:spcPts val="3590"/>
              </a:lnSpc>
              <a:spcBef>
                <a:spcPts val="18"/>
              </a:spcBef>
            </a:pP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HE</a:t>
            </a:r>
            <a:r>
              <a:rPr sz="3600" spc="169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TACK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88646" y="5583072"/>
            <a:ext cx="469133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0360" y="5978856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05.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0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223658" y="3331030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PENGANTAR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KONSEP RKPAM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223658" y="3701145"/>
            <a:ext cx="38735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4225474" y="4082144"/>
            <a:ext cx="4918526" cy="33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4223658" y="4506686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4203700" y="4876800"/>
            <a:ext cx="4940300" cy="336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7"/>
          <p:cNvSpPr txBox="1"/>
          <p:nvPr/>
        </p:nvSpPr>
        <p:spPr>
          <a:xfrm>
            <a:off x="4225504" y="5638800"/>
            <a:ext cx="45720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 BASIC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7"/>
          <p:cNvSpPr txBox="1"/>
          <p:nvPr/>
        </p:nvSpPr>
        <p:spPr>
          <a:xfrm>
            <a:off x="4212282" y="3729094"/>
            <a:ext cx="462691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PENGANTAR KONSEP RKPAM (LANJT…)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7"/>
          <p:cNvSpPr txBox="1"/>
          <p:nvPr/>
        </p:nvSpPr>
        <p:spPr>
          <a:xfrm>
            <a:off x="4212282" y="4179478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PILIHAN TEKNOLOGI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PAM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225930" y="4561622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 NATIVE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7"/>
          <p:cNvSpPr txBox="1"/>
          <p:nvPr/>
        </p:nvSpPr>
        <p:spPr>
          <a:xfrm>
            <a:off x="4225930" y="4943766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 HTML 5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191000" y="5298744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APLIKASI HYBRID</a:t>
            </a:r>
            <a:endParaRPr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"/>
          <p:cNvSpPr txBox="1"/>
          <p:nvPr/>
        </p:nvSpPr>
        <p:spPr>
          <a:xfrm>
            <a:off x="993140" y="970572"/>
            <a:ext cx="5150994" cy="4254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40004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IDE</a:t>
            </a:r>
            <a:endParaRPr sz="30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Carbide.c++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Developed by Nokia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IDE based on Eclipse platform</a:t>
            </a:r>
            <a:endParaRPr sz="2100">
              <a:latin typeface="Century Schoolbook"/>
              <a:cs typeface="Century Schoolbook"/>
            </a:endParaRPr>
          </a:p>
          <a:p>
            <a:pPr marL="38100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Provides a set of tools for debugging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SDK independent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Carbide.vs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Visual studio implementation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Similar feature set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9"/>
          <p:cNvSpPr txBox="1"/>
          <p:nvPr/>
        </p:nvSpPr>
        <p:spPr>
          <a:xfrm>
            <a:off x="993140" y="970572"/>
            <a:ext cx="4600437" cy="3136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262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42262">
              <a:lnSpc>
                <a:spcPts val="3600"/>
              </a:lnSpc>
              <a:spcBef>
                <a:spcPts val="19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PPLICATION</a:t>
            </a:r>
            <a:r>
              <a:rPr sz="3600" spc="169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3600" spc="0" baseline="-1155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TRUCTURE</a:t>
            </a:r>
            <a:endParaRPr sz="2400">
              <a:latin typeface="Century Schoolbook"/>
              <a:cs typeface="Century Schoolbook"/>
            </a:endParaRPr>
          </a:p>
          <a:p>
            <a:pPr marL="292100" indent="-279400">
              <a:lnSpc>
                <a:spcPct val="100679"/>
              </a:lnSpc>
              <a:spcBef>
                <a:spcPts val="196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All applications are treated as single entry point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600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Main: Application Class</a:t>
            </a:r>
            <a:endParaRPr sz="2400">
              <a:latin typeface="Century Schoolbook"/>
              <a:cs typeface="Century Schoolbook"/>
            </a:endParaRPr>
          </a:p>
          <a:p>
            <a:pPr marL="12700" marR="42262">
              <a:lnSpc>
                <a:spcPct val="100179"/>
              </a:lnSpc>
              <a:spcBef>
                <a:spcPts val="5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Uses MVC style organization</a:t>
            </a:r>
            <a:endParaRPr sz="2400">
              <a:latin typeface="Century Schoolbook"/>
              <a:cs typeface="Century Schoolbook"/>
            </a:endParaRPr>
          </a:p>
          <a:p>
            <a:pPr marL="348297" marR="1499639" algn="ctr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M: Document Class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2" name="object 8"/>
          <p:cNvSpPr txBox="1"/>
          <p:nvPr/>
        </p:nvSpPr>
        <p:spPr>
          <a:xfrm>
            <a:off x="5578766" y="2092099"/>
            <a:ext cx="6414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dll’s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3" name="object 7"/>
          <p:cNvSpPr txBox="1"/>
          <p:nvPr/>
        </p:nvSpPr>
        <p:spPr>
          <a:xfrm>
            <a:off x="6233811" y="2092099"/>
            <a:ext cx="6018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and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4" name="object 6"/>
          <p:cNvSpPr txBox="1"/>
          <p:nvPr/>
        </p:nvSpPr>
        <p:spPr>
          <a:xfrm>
            <a:off x="6849202" y="2092099"/>
            <a:ext cx="7429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have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5" name="object 5"/>
          <p:cNvSpPr txBox="1"/>
          <p:nvPr/>
        </p:nvSpPr>
        <p:spPr>
          <a:xfrm>
            <a:off x="7605715" y="2092099"/>
            <a:ext cx="2406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a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6" name="object 4"/>
          <p:cNvSpPr txBox="1"/>
          <p:nvPr/>
        </p:nvSpPr>
        <p:spPr>
          <a:xfrm>
            <a:off x="1361440" y="4196316"/>
            <a:ext cx="4752794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V: Container / ContainerView Class</a:t>
            </a:r>
            <a:endParaRPr sz="2100">
              <a:latin typeface="Century Schoolbook"/>
              <a:cs typeface="Century Schoolbook"/>
            </a:endParaRPr>
          </a:p>
          <a:p>
            <a:pPr marL="12700" marR="40004">
              <a:lnSpc>
                <a:spcPct val="100179"/>
              </a:lnSpc>
              <a:spcBef>
                <a:spcPts val="461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C: AppUI Class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39"/>
          <p:cNvSpPr/>
          <p:nvPr/>
        </p:nvSpPr>
        <p:spPr>
          <a:xfrm>
            <a:off x="1906000" y="1368649"/>
            <a:ext cx="919468" cy="370840"/>
          </a:xfrm>
          <a:custGeom>
            <a:avLst/>
            <a:gdLst/>
            <a:ahLst/>
            <a:cxnLst/>
            <a:rect l="l" t="t" r="r" b="b"/>
            <a:pathLst>
              <a:path w="919468" h="370840">
                <a:moveTo>
                  <a:pt x="0" y="370840"/>
                </a:moveTo>
                <a:lnTo>
                  <a:pt x="919468" y="370840"/>
                </a:lnTo>
                <a:lnTo>
                  <a:pt x="91946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E99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40"/>
          <p:cNvSpPr/>
          <p:nvPr/>
        </p:nvSpPr>
        <p:spPr>
          <a:xfrm>
            <a:off x="2825468" y="1368649"/>
            <a:ext cx="1266498" cy="370840"/>
          </a:xfrm>
          <a:custGeom>
            <a:avLst/>
            <a:gdLst/>
            <a:ahLst/>
            <a:cxnLst/>
            <a:rect l="l" t="t" r="r" b="b"/>
            <a:pathLst>
              <a:path w="1266498" h="370840">
                <a:moveTo>
                  <a:pt x="0" y="370840"/>
                </a:moveTo>
                <a:lnTo>
                  <a:pt x="1266498" y="370840"/>
                </a:lnTo>
                <a:lnTo>
                  <a:pt x="126649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E99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41"/>
          <p:cNvSpPr/>
          <p:nvPr/>
        </p:nvSpPr>
        <p:spPr>
          <a:xfrm>
            <a:off x="4091965" y="1368649"/>
            <a:ext cx="3733800" cy="370840"/>
          </a:xfrm>
          <a:custGeom>
            <a:avLst/>
            <a:gdLst/>
            <a:ahLst/>
            <a:cxnLst/>
            <a:rect l="l" t="t" r="r" b="b"/>
            <a:pathLst>
              <a:path w="3733800" h="370840">
                <a:moveTo>
                  <a:pt x="0" y="370840"/>
                </a:moveTo>
                <a:lnTo>
                  <a:pt x="3733800" y="370840"/>
                </a:lnTo>
                <a:lnTo>
                  <a:pt x="37338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E99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42"/>
          <p:cNvSpPr/>
          <p:nvPr/>
        </p:nvSpPr>
        <p:spPr>
          <a:xfrm>
            <a:off x="1906000" y="1739490"/>
            <a:ext cx="919468" cy="370839"/>
          </a:xfrm>
          <a:custGeom>
            <a:avLst/>
            <a:gdLst/>
            <a:ahLst/>
            <a:cxnLst/>
            <a:rect l="l" t="t" r="r" b="b"/>
            <a:pathLst>
              <a:path w="919468" h="370839">
                <a:moveTo>
                  <a:pt x="0" y="370839"/>
                </a:moveTo>
                <a:lnTo>
                  <a:pt x="919468" y="370839"/>
                </a:lnTo>
                <a:lnTo>
                  <a:pt x="91946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43"/>
          <p:cNvSpPr/>
          <p:nvPr/>
        </p:nvSpPr>
        <p:spPr>
          <a:xfrm>
            <a:off x="2825468" y="1739490"/>
            <a:ext cx="1266498" cy="370839"/>
          </a:xfrm>
          <a:custGeom>
            <a:avLst/>
            <a:gdLst/>
            <a:ahLst/>
            <a:cxnLst/>
            <a:rect l="l" t="t" r="r" b="b"/>
            <a:pathLst>
              <a:path w="1266498" h="370839">
                <a:moveTo>
                  <a:pt x="0" y="370839"/>
                </a:moveTo>
                <a:lnTo>
                  <a:pt x="1266498" y="370839"/>
                </a:lnTo>
                <a:lnTo>
                  <a:pt x="126649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44"/>
          <p:cNvSpPr/>
          <p:nvPr/>
        </p:nvSpPr>
        <p:spPr>
          <a:xfrm>
            <a:off x="4091965" y="1739490"/>
            <a:ext cx="3733800" cy="370839"/>
          </a:xfrm>
          <a:custGeom>
            <a:avLst/>
            <a:gdLst/>
            <a:ahLst/>
            <a:cxnLst/>
            <a:rect l="l" t="t" r="r" b="b"/>
            <a:pathLst>
              <a:path w="3733800" h="370839">
                <a:moveTo>
                  <a:pt x="0" y="370839"/>
                </a:moveTo>
                <a:lnTo>
                  <a:pt x="3733800" y="370839"/>
                </a:lnTo>
                <a:lnTo>
                  <a:pt x="3733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5"/>
          <p:cNvSpPr/>
          <p:nvPr/>
        </p:nvSpPr>
        <p:spPr>
          <a:xfrm>
            <a:off x="1906000" y="2110329"/>
            <a:ext cx="919468" cy="370840"/>
          </a:xfrm>
          <a:custGeom>
            <a:avLst/>
            <a:gdLst/>
            <a:ahLst/>
            <a:cxnLst/>
            <a:rect l="l" t="t" r="r" b="b"/>
            <a:pathLst>
              <a:path w="919468" h="370840">
                <a:moveTo>
                  <a:pt x="0" y="370840"/>
                </a:moveTo>
                <a:lnTo>
                  <a:pt x="919468" y="370840"/>
                </a:lnTo>
                <a:lnTo>
                  <a:pt x="91946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0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6"/>
          <p:cNvSpPr/>
          <p:nvPr/>
        </p:nvSpPr>
        <p:spPr>
          <a:xfrm>
            <a:off x="2825468" y="2110329"/>
            <a:ext cx="1266498" cy="370840"/>
          </a:xfrm>
          <a:custGeom>
            <a:avLst/>
            <a:gdLst/>
            <a:ahLst/>
            <a:cxnLst/>
            <a:rect l="l" t="t" r="r" b="b"/>
            <a:pathLst>
              <a:path w="1266498" h="370840">
                <a:moveTo>
                  <a:pt x="0" y="370840"/>
                </a:moveTo>
                <a:lnTo>
                  <a:pt x="1266498" y="370840"/>
                </a:lnTo>
                <a:lnTo>
                  <a:pt x="126649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0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47"/>
          <p:cNvSpPr/>
          <p:nvPr/>
        </p:nvSpPr>
        <p:spPr>
          <a:xfrm>
            <a:off x="4091965" y="2110329"/>
            <a:ext cx="3733800" cy="370840"/>
          </a:xfrm>
          <a:custGeom>
            <a:avLst/>
            <a:gdLst/>
            <a:ahLst/>
            <a:cxnLst/>
            <a:rect l="l" t="t" r="r" b="b"/>
            <a:pathLst>
              <a:path w="3733800" h="370840">
                <a:moveTo>
                  <a:pt x="0" y="370840"/>
                </a:moveTo>
                <a:lnTo>
                  <a:pt x="3733800" y="370840"/>
                </a:lnTo>
                <a:lnTo>
                  <a:pt x="37338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0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48"/>
          <p:cNvSpPr/>
          <p:nvPr/>
        </p:nvSpPr>
        <p:spPr>
          <a:xfrm>
            <a:off x="1906000" y="2481170"/>
            <a:ext cx="919468" cy="370839"/>
          </a:xfrm>
          <a:custGeom>
            <a:avLst/>
            <a:gdLst/>
            <a:ahLst/>
            <a:cxnLst/>
            <a:rect l="l" t="t" r="r" b="b"/>
            <a:pathLst>
              <a:path w="919468" h="370839">
                <a:moveTo>
                  <a:pt x="0" y="370839"/>
                </a:moveTo>
                <a:lnTo>
                  <a:pt x="919468" y="370839"/>
                </a:lnTo>
                <a:lnTo>
                  <a:pt x="91946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49"/>
          <p:cNvSpPr/>
          <p:nvPr/>
        </p:nvSpPr>
        <p:spPr>
          <a:xfrm>
            <a:off x="2825468" y="2481170"/>
            <a:ext cx="1266498" cy="370839"/>
          </a:xfrm>
          <a:custGeom>
            <a:avLst/>
            <a:gdLst/>
            <a:ahLst/>
            <a:cxnLst/>
            <a:rect l="l" t="t" r="r" b="b"/>
            <a:pathLst>
              <a:path w="1266498" h="370839">
                <a:moveTo>
                  <a:pt x="0" y="370839"/>
                </a:moveTo>
                <a:lnTo>
                  <a:pt x="1266498" y="370839"/>
                </a:lnTo>
                <a:lnTo>
                  <a:pt x="126649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50"/>
          <p:cNvSpPr/>
          <p:nvPr/>
        </p:nvSpPr>
        <p:spPr>
          <a:xfrm>
            <a:off x="4091965" y="2481170"/>
            <a:ext cx="3733800" cy="370839"/>
          </a:xfrm>
          <a:custGeom>
            <a:avLst/>
            <a:gdLst/>
            <a:ahLst/>
            <a:cxnLst/>
            <a:rect l="l" t="t" r="r" b="b"/>
            <a:pathLst>
              <a:path w="3733800" h="370839">
                <a:moveTo>
                  <a:pt x="0" y="370839"/>
                </a:moveTo>
                <a:lnTo>
                  <a:pt x="3733800" y="370839"/>
                </a:lnTo>
                <a:lnTo>
                  <a:pt x="3733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51"/>
          <p:cNvSpPr/>
          <p:nvPr/>
        </p:nvSpPr>
        <p:spPr>
          <a:xfrm>
            <a:off x="1906000" y="2852009"/>
            <a:ext cx="919468" cy="370840"/>
          </a:xfrm>
          <a:custGeom>
            <a:avLst/>
            <a:gdLst/>
            <a:ahLst/>
            <a:cxnLst/>
            <a:rect l="l" t="t" r="r" b="b"/>
            <a:pathLst>
              <a:path w="919468" h="370840">
                <a:moveTo>
                  <a:pt x="0" y="370840"/>
                </a:moveTo>
                <a:lnTo>
                  <a:pt x="919468" y="370840"/>
                </a:lnTo>
                <a:lnTo>
                  <a:pt x="91946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0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52"/>
          <p:cNvSpPr/>
          <p:nvPr/>
        </p:nvSpPr>
        <p:spPr>
          <a:xfrm>
            <a:off x="2825468" y="2852009"/>
            <a:ext cx="1266498" cy="370840"/>
          </a:xfrm>
          <a:custGeom>
            <a:avLst/>
            <a:gdLst/>
            <a:ahLst/>
            <a:cxnLst/>
            <a:rect l="l" t="t" r="r" b="b"/>
            <a:pathLst>
              <a:path w="1266498" h="370840">
                <a:moveTo>
                  <a:pt x="0" y="370840"/>
                </a:moveTo>
                <a:lnTo>
                  <a:pt x="1266498" y="370840"/>
                </a:lnTo>
                <a:lnTo>
                  <a:pt x="126649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0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53"/>
          <p:cNvSpPr/>
          <p:nvPr/>
        </p:nvSpPr>
        <p:spPr>
          <a:xfrm>
            <a:off x="4091965" y="2852009"/>
            <a:ext cx="3733800" cy="370840"/>
          </a:xfrm>
          <a:custGeom>
            <a:avLst/>
            <a:gdLst/>
            <a:ahLst/>
            <a:cxnLst/>
            <a:rect l="l" t="t" r="r" b="b"/>
            <a:pathLst>
              <a:path w="3733800" h="370840">
                <a:moveTo>
                  <a:pt x="0" y="370840"/>
                </a:moveTo>
                <a:lnTo>
                  <a:pt x="3733800" y="370840"/>
                </a:lnTo>
                <a:lnTo>
                  <a:pt x="37338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0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54"/>
          <p:cNvSpPr/>
          <p:nvPr/>
        </p:nvSpPr>
        <p:spPr>
          <a:xfrm>
            <a:off x="1906000" y="3222849"/>
            <a:ext cx="919468" cy="370840"/>
          </a:xfrm>
          <a:custGeom>
            <a:avLst/>
            <a:gdLst/>
            <a:ahLst/>
            <a:cxnLst/>
            <a:rect l="l" t="t" r="r" b="b"/>
            <a:pathLst>
              <a:path w="919468" h="370840">
                <a:moveTo>
                  <a:pt x="0" y="370840"/>
                </a:moveTo>
                <a:lnTo>
                  <a:pt x="919468" y="370840"/>
                </a:lnTo>
                <a:lnTo>
                  <a:pt x="91946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55"/>
          <p:cNvSpPr/>
          <p:nvPr/>
        </p:nvSpPr>
        <p:spPr>
          <a:xfrm>
            <a:off x="2825468" y="3222849"/>
            <a:ext cx="1266498" cy="370840"/>
          </a:xfrm>
          <a:custGeom>
            <a:avLst/>
            <a:gdLst/>
            <a:ahLst/>
            <a:cxnLst/>
            <a:rect l="l" t="t" r="r" b="b"/>
            <a:pathLst>
              <a:path w="1266498" h="370840">
                <a:moveTo>
                  <a:pt x="0" y="370840"/>
                </a:moveTo>
                <a:lnTo>
                  <a:pt x="1266498" y="370840"/>
                </a:lnTo>
                <a:lnTo>
                  <a:pt x="126649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56"/>
          <p:cNvSpPr/>
          <p:nvPr/>
        </p:nvSpPr>
        <p:spPr>
          <a:xfrm>
            <a:off x="4091965" y="3222849"/>
            <a:ext cx="3733800" cy="370840"/>
          </a:xfrm>
          <a:custGeom>
            <a:avLst/>
            <a:gdLst/>
            <a:ahLst/>
            <a:cxnLst/>
            <a:rect l="l" t="t" r="r" b="b"/>
            <a:pathLst>
              <a:path w="3733800" h="370840">
                <a:moveTo>
                  <a:pt x="0" y="370840"/>
                </a:moveTo>
                <a:lnTo>
                  <a:pt x="3733800" y="370840"/>
                </a:lnTo>
                <a:lnTo>
                  <a:pt x="37338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E0D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57"/>
          <p:cNvSpPr/>
          <p:nvPr/>
        </p:nvSpPr>
        <p:spPr>
          <a:xfrm>
            <a:off x="1899649" y="1739490"/>
            <a:ext cx="5932466" cy="0"/>
          </a:xfrm>
          <a:custGeom>
            <a:avLst/>
            <a:gdLst/>
            <a:ahLst/>
            <a:cxnLst/>
            <a:rect l="l" t="t" r="r" b="b"/>
            <a:pathLst>
              <a:path w="5932466">
                <a:moveTo>
                  <a:pt x="0" y="0"/>
                </a:moveTo>
                <a:lnTo>
                  <a:pt x="5932466" y="0"/>
                </a:lnTo>
              </a:path>
            </a:pathLst>
          </a:custGeom>
          <a:ln w="381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17"/>
          <p:cNvSpPr/>
          <p:nvPr/>
        </p:nvSpPr>
        <p:spPr>
          <a:xfrm>
            <a:off x="1929834" y="3791810"/>
            <a:ext cx="919468" cy="370839"/>
          </a:xfrm>
          <a:custGeom>
            <a:avLst/>
            <a:gdLst/>
            <a:ahLst/>
            <a:cxnLst/>
            <a:rect l="l" t="t" r="r" b="b"/>
            <a:pathLst>
              <a:path w="919468" h="370839">
                <a:moveTo>
                  <a:pt x="0" y="370839"/>
                </a:moveTo>
                <a:lnTo>
                  <a:pt x="919468" y="370839"/>
                </a:lnTo>
                <a:lnTo>
                  <a:pt x="91946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87A9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18"/>
          <p:cNvSpPr/>
          <p:nvPr/>
        </p:nvSpPr>
        <p:spPr>
          <a:xfrm>
            <a:off x="2849302" y="3791810"/>
            <a:ext cx="1342697" cy="370839"/>
          </a:xfrm>
          <a:custGeom>
            <a:avLst/>
            <a:gdLst/>
            <a:ahLst/>
            <a:cxnLst/>
            <a:rect l="l" t="t" r="r" b="b"/>
            <a:pathLst>
              <a:path w="1342697" h="370839">
                <a:moveTo>
                  <a:pt x="0" y="370839"/>
                </a:moveTo>
                <a:lnTo>
                  <a:pt x="1342697" y="370839"/>
                </a:lnTo>
                <a:lnTo>
                  <a:pt x="134269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87A9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19"/>
          <p:cNvSpPr/>
          <p:nvPr/>
        </p:nvSpPr>
        <p:spPr>
          <a:xfrm>
            <a:off x="4192000" y="3791810"/>
            <a:ext cx="3657600" cy="370839"/>
          </a:xfrm>
          <a:custGeom>
            <a:avLst/>
            <a:gdLst/>
            <a:ahLst/>
            <a:cxnLst/>
            <a:rect l="l" t="t" r="r" b="b"/>
            <a:pathLst>
              <a:path w="3657600" h="370839">
                <a:moveTo>
                  <a:pt x="0" y="370839"/>
                </a:moveTo>
                <a:lnTo>
                  <a:pt x="3657600" y="370839"/>
                </a:lnTo>
                <a:lnTo>
                  <a:pt x="36576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87A9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20"/>
          <p:cNvSpPr/>
          <p:nvPr/>
        </p:nvSpPr>
        <p:spPr>
          <a:xfrm>
            <a:off x="1929834" y="4162650"/>
            <a:ext cx="919468" cy="370839"/>
          </a:xfrm>
          <a:custGeom>
            <a:avLst/>
            <a:gdLst/>
            <a:ahLst/>
            <a:cxnLst/>
            <a:rect l="l" t="t" r="r" b="b"/>
            <a:pathLst>
              <a:path w="919468" h="370839">
                <a:moveTo>
                  <a:pt x="0" y="370839"/>
                </a:moveTo>
                <a:lnTo>
                  <a:pt x="919468" y="370839"/>
                </a:lnTo>
                <a:lnTo>
                  <a:pt x="91946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21"/>
          <p:cNvSpPr/>
          <p:nvPr/>
        </p:nvSpPr>
        <p:spPr>
          <a:xfrm>
            <a:off x="2849302" y="4162650"/>
            <a:ext cx="1342697" cy="370839"/>
          </a:xfrm>
          <a:custGeom>
            <a:avLst/>
            <a:gdLst/>
            <a:ahLst/>
            <a:cxnLst/>
            <a:rect l="l" t="t" r="r" b="b"/>
            <a:pathLst>
              <a:path w="1342697" h="370839">
                <a:moveTo>
                  <a:pt x="0" y="370839"/>
                </a:moveTo>
                <a:lnTo>
                  <a:pt x="1342697" y="370839"/>
                </a:lnTo>
                <a:lnTo>
                  <a:pt x="134269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22"/>
          <p:cNvSpPr/>
          <p:nvPr/>
        </p:nvSpPr>
        <p:spPr>
          <a:xfrm>
            <a:off x="4192000" y="4162650"/>
            <a:ext cx="3657600" cy="370839"/>
          </a:xfrm>
          <a:custGeom>
            <a:avLst/>
            <a:gdLst/>
            <a:ahLst/>
            <a:cxnLst/>
            <a:rect l="l" t="t" r="r" b="b"/>
            <a:pathLst>
              <a:path w="3657600" h="370839">
                <a:moveTo>
                  <a:pt x="0" y="370839"/>
                </a:moveTo>
                <a:lnTo>
                  <a:pt x="3657600" y="370839"/>
                </a:lnTo>
                <a:lnTo>
                  <a:pt x="36576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23"/>
          <p:cNvSpPr/>
          <p:nvPr/>
        </p:nvSpPr>
        <p:spPr>
          <a:xfrm>
            <a:off x="1923484" y="4162649"/>
            <a:ext cx="5932466" cy="0"/>
          </a:xfrm>
          <a:custGeom>
            <a:avLst/>
            <a:gdLst/>
            <a:ahLst/>
            <a:cxnLst/>
            <a:rect l="l" t="t" r="r" b="b"/>
            <a:pathLst>
              <a:path w="5932466">
                <a:moveTo>
                  <a:pt x="0" y="0"/>
                </a:moveTo>
                <a:lnTo>
                  <a:pt x="5932466" y="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24"/>
          <p:cNvSpPr/>
          <p:nvPr/>
        </p:nvSpPr>
        <p:spPr>
          <a:xfrm>
            <a:off x="1923484" y="4533489"/>
            <a:ext cx="5932466" cy="0"/>
          </a:xfrm>
          <a:custGeom>
            <a:avLst/>
            <a:gdLst/>
            <a:ahLst/>
            <a:cxnLst/>
            <a:rect l="l" t="t" r="r" b="b"/>
            <a:pathLst>
              <a:path w="5932466">
                <a:moveTo>
                  <a:pt x="0" y="0"/>
                </a:moveTo>
                <a:lnTo>
                  <a:pt x="5932466" y="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25"/>
          <p:cNvSpPr/>
          <p:nvPr/>
        </p:nvSpPr>
        <p:spPr>
          <a:xfrm>
            <a:off x="1929834" y="4904330"/>
            <a:ext cx="919468" cy="645160"/>
          </a:xfrm>
          <a:custGeom>
            <a:avLst/>
            <a:gdLst/>
            <a:ahLst/>
            <a:cxnLst/>
            <a:rect l="l" t="t" r="r" b="b"/>
            <a:pathLst>
              <a:path w="919468" h="645160">
                <a:moveTo>
                  <a:pt x="0" y="645160"/>
                </a:moveTo>
                <a:lnTo>
                  <a:pt x="919468" y="645160"/>
                </a:lnTo>
                <a:lnTo>
                  <a:pt x="919468" y="0"/>
                </a:lnTo>
                <a:lnTo>
                  <a:pt x="0" y="0"/>
                </a:lnTo>
                <a:lnTo>
                  <a:pt x="0" y="64516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26"/>
          <p:cNvSpPr/>
          <p:nvPr/>
        </p:nvSpPr>
        <p:spPr>
          <a:xfrm>
            <a:off x="2849302" y="4904330"/>
            <a:ext cx="1342697" cy="645160"/>
          </a:xfrm>
          <a:custGeom>
            <a:avLst/>
            <a:gdLst/>
            <a:ahLst/>
            <a:cxnLst/>
            <a:rect l="l" t="t" r="r" b="b"/>
            <a:pathLst>
              <a:path w="1342697" h="645160">
                <a:moveTo>
                  <a:pt x="0" y="645160"/>
                </a:moveTo>
                <a:lnTo>
                  <a:pt x="1342697" y="645160"/>
                </a:lnTo>
                <a:lnTo>
                  <a:pt x="1342697" y="0"/>
                </a:lnTo>
                <a:lnTo>
                  <a:pt x="0" y="0"/>
                </a:lnTo>
                <a:lnTo>
                  <a:pt x="0" y="64516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27"/>
          <p:cNvSpPr/>
          <p:nvPr/>
        </p:nvSpPr>
        <p:spPr>
          <a:xfrm>
            <a:off x="4192000" y="4904330"/>
            <a:ext cx="3657600" cy="645160"/>
          </a:xfrm>
          <a:custGeom>
            <a:avLst/>
            <a:gdLst/>
            <a:ahLst/>
            <a:cxnLst/>
            <a:rect l="l" t="t" r="r" b="b"/>
            <a:pathLst>
              <a:path w="3657600" h="645160">
                <a:moveTo>
                  <a:pt x="0" y="645160"/>
                </a:moveTo>
                <a:lnTo>
                  <a:pt x="3657600" y="645160"/>
                </a:lnTo>
                <a:lnTo>
                  <a:pt x="3657600" y="0"/>
                </a:lnTo>
                <a:lnTo>
                  <a:pt x="0" y="0"/>
                </a:lnTo>
                <a:lnTo>
                  <a:pt x="0" y="64516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28"/>
          <p:cNvSpPr/>
          <p:nvPr/>
        </p:nvSpPr>
        <p:spPr>
          <a:xfrm>
            <a:off x="1923484" y="4904330"/>
            <a:ext cx="5932466" cy="0"/>
          </a:xfrm>
          <a:custGeom>
            <a:avLst/>
            <a:gdLst/>
            <a:ahLst/>
            <a:cxnLst/>
            <a:rect l="l" t="t" r="r" b="b"/>
            <a:pathLst>
              <a:path w="5932466">
                <a:moveTo>
                  <a:pt x="0" y="0"/>
                </a:moveTo>
                <a:lnTo>
                  <a:pt x="5932466" y="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29"/>
          <p:cNvSpPr/>
          <p:nvPr/>
        </p:nvSpPr>
        <p:spPr>
          <a:xfrm>
            <a:off x="1923484" y="5549490"/>
            <a:ext cx="5932466" cy="0"/>
          </a:xfrm>
          <a:custGeom>
            <a:avLst/>
            <a:gdLst/>
            <a:ahLst/>
            <a:cxnLst/>
            <a:rect l="l" t="t" r="r" b="b"/>
            <a:pathLst>
              <a:path w="5932466">
                <a:moveTo>
                  <a:pt x="0" y="0"/>
                </a:moveTo>
                <a:lnTo>
                  <a:pt x="5932466" y="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30"/>
          <p:cNvSpPr/>
          <p:nvPr/>
        </p:nvSpPr>
        <p:spPr>
          <a:xfrm>
            <a:off x="1929834" y="5920329"/>
            <a:ext cx="919468" cy="645160"/>
          </a:xfrm>
          <a:custGeom>
            <a:avLst/>
            <a:gdLst/>
            <a:ahLst/>
            <a:cxnLst/>
            <a:rect l="l" t="t" r="r" b="b"/>
            <a:pathLst>
              <a:path w="919468" h="645159">
                <a:moveTo>
                  <a:pt x="0" y="645160"/>
                </a:moveTo>
                <a:lnTo>
                  <a:pt x="919468" y="645160"/>
                </a:lnTo>
                <a:lnTo>
                  <a:pt x="919468" y="0"/>
                </a:lnTo>
                <a:lnTo>
                  <a:pt x="0" y="0"/>
                </a:lnTo>
                <a:lnTo>
                  <a:pt x="0" y="64516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31"/>
          <p:cNvSpPr/>
          <p:nvPr/>
        </p:nvSpPr>
        <p:spPr>
          <a:xfrm>
            <a:off x="2849302" y="5920329"/>
            <a:ext cx="1342697" cy="645160"/>
          </a:xfrm>
          <a:custGeom>
            <a:avLst/>
            <a:gdLst/>
            <a:ahLst/>
            <a:cxnLst/>
            <a:rect l="l" t="t" r="r" b="b"/>
            <a:pathLst>
              <a:path w="1342697" h="645159">
                <a:moveTo>
                  <a:pt x="0" y="645160"/>
                </a:moveTo>
                <a:lnTo>
                  <a:pt x="1342697" y="645160"/>
                </a:lnTo>
                <a:lnTo>
                  <a:pt x="1342697" y="0"/>
                </a:lnTo>
                <a:lnTo>
                  <a:pt x="0" y="0"/>
                </a:lnTo>
                <a:lnTo>
                  <a:pt x="0" y="64516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32"/>
          <p:cNvSpPr/>
          <p:nvPr/>
        </p:nvSpPr>
        <p:spPr>
          <a:xfrm>
            <a:off x="4192000" y="5920329"/>
            <a:ext cx="3657600" cy="645160"/>
          </a:xfrm>
          <a:custGeom>
            <a:avLst/>
            <a:gdLst/>
            <a:ahLst/>
            <a:cxnLst/>
            <a:rect l="l" t="t" r="r" b="b"/>
            <a:pathLst>
              <a:path w="3657600" h="645159">
                <a:moveTo>
                  <a:pt x="0" y="645160"/>
                </a:moveTo>
                <a:lnTo>
                  <a:pt x="3657600" y="645160"/>
                </a:lnTo>
                <a:lnTo>
                  <a:pt x="3657600" y="0"/>
                </a:lnTo>
                <a:lnTo>
                  <a:pt x="0" y="0"/>
                </a:lnTo>
                <a:lnTo>
                  <a:pt x="0" y="645160"/>
                </a:lnTo>
                <a:close/>
              </a:path>
            </a:pathLst>
          </a:custGeom>
          <a:solidFill>
            <a:srgbClr val="EFF2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33"/>
          <p:cNvSpPr/>
          <p:nvPr/>
        </p:nvSpPr>
        <p:spPr>
          <a:xfrm>
            <a:off x="1923484" y="5920330"/>
            <a:ext cx="5932466" cy="0"/>
          </a:xfrm>
          <a:custGeom>
            <a:avLst/>
            <a:gdLst/>
            <a:ahLst/>
            <a:cxnLst/>
            <a:rect l="l" t="t" r="r" b="b"/>
            <a:pathLst>
              <a:path w="5932466">
                <a:moveTo>
                  <a:pt x="0" y="0"/>
                </a:moveTo>
                <a:lnTo>
                  <a:pt x="5932466" y="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34"/>
          <p:cNvSpPr/>
          <p:nvPr/>
        </p:nvSpPr>
        <p:spPr>
          <a:xfrm>
            <a:off x="1929834" y="3785459"/>
            <a:ext cx="0" cy="2786380"/>
          </a:xfrm>
          <a:custGeom>
            <a:avLst/>
            <a:gdLst/>
            <a:ahLst/>
            <a:cxnLst/>
            <a:rect l="l" t="t" r="r" b="b"/>
            <a:pathLst>
              <a:path h="2786380">
                <a:moveTo>
                  <a:pt x="0" y="0"/>
                </a:moveTo>
                <a:lnTo>
                  <a:pt x="0" y="278638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35"/>
          <p:cNvSpPr/>
          <p:nvPr/>
        </p:nvSpPr>
        <p:spPr>
          <a:xfrm>
            <a:off x="7849600" y="3785459"/>
            <a:ext cx="0" cy="2786380"/>
          </a:xfrm>
          <a:custGeom>
            <a:avLst/>
            <a:gdLst/>
            <a:ahLst/>
            <a:cxnLst/>
            <a:rect l="l" t="t" r="r" b="b"/>
            <a:pathLst>
              <a:path h="2786380">
                <a:moveTo>
                  <a:pt x="0" y="0"/>
                </a:moveTo>
                <a:lnTo>
                  <a:pt x="0" y="278638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36"/>
          <p:cNvSpPr/>
          <p:nvPr/>
        </p:nvSpPr>
        <p:spPr>
          <a:xfrm>
            <a:off x="1923484" y="3791809"/>
            <a:ext cx="5932466" cy="0"/>
          </a:xfrm>
          <a:custGeom>
            <a:avLst/>
            <a:gdLst/>
            <a:ahLst/>
            <a:cxnLst/>
            <a:rect l="l" t="t" r="r" b="b"/>
            <a:pathLst>
              <a:path w="5932466">
                <a:moveTo>
                  <a:pt x="0" y="0"/>
                </a:moveTo>
                <a:lnTo>
                  <a:pt x="5932466" y="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37"/>
          <p:cNvSpPr/>
          <p:nvPr/>
        </p:nvSpPr>
        <p:spPr>
          <a:xfrm>
            <a:off x="1923484" y="6565490"/>
            <a:ext cx="5932466" cy="0"/>
          </a:xfrm>
          <a:custGeom>
            <a:avLst/>
            <a:gdLst/>
            <a:ahLst/>
            <a:cxnLst/>
            <a:rect l="l" t="t" r="r" b="b"/>
            <a:pathLst>
              <a:path w="5932466">
                <a:moveTo>
                  <a:pt x="0" y="0"/>
                </a:moveTo>
                <a:lnTo>
                  <a:pt x="5932466" y="0"/>
                </a:lnTo>
              </a:path>
            </a:pathLst>
          </a:custGeom>
          <a:ln w="12700">
            <a:solidFill>
              <a:srgbClr val="87A9E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6"/>
          <p:cNvSpPr txBox="1"/>
          <p:nvPr/>
        </p:nvSpPr>
        <p:spPr>
          <a:xfrm>
            <a:off x="533400" y="970573"/>
            <a:ext cx="8077200" cy="553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210"/>
              </a:lnSpc>
              <a:spcBef>
                <a:spcPts val="160"/>
              </a:spcBef>
            </a:pPr>
            <a:r>
              <a:rPr sz="3000" spc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r>
              <a:rPr lang="en-US"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</a:t>
            </a:r>
            <a:r>
              <a:rPr sz="3600" spc="0" baseline="-2310" smtClean="0">
                <a:solidFill>
                  <a:srgbClr val="697280"/>
                </a:solidFill>
                <a:latin typeface="Century Schoolbook"/>
                <a:cs typeface="Century Schoolbook"/>
              </a:rPr>
              <a:t>LASSES</a:t>
            </a:r>
            <a:r>
              <a:rPr sz="3600" spc="169" baseline="-231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3600" spc="0" baseline="-2310" smtClean="0">
                <a:solidFill>
                  <a:srgbClr val="697280"/>
                </a:solidFill>
                <a:latin typeface="Century Schoolbook"/>
                <a:cs typeface="Century Schoolbook"/>
              </a:rPr>
              <a:t>AND</a:t>
            </a:r>
            <a:r>
              <a:rPr lang="en-US"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lang="en-US" sz="450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V</a:t>
            </a:r>
            <a:r>
              <a:rPr sz="3600" spc="0" baseline="-2310" smtClean="0">
                <a:solidFill>
                  <a:srgbClr val="697280"/>
                </a:solidFill>
                <a:latin typeface="Century Schoolbook"/>
                <a:cs typeface="Century Schoolbook"/>
              </a:rPr>
              <a:t>ARIABLES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160" name="object 15"/>
          <p:cNvSpPr txBox="1"/>
          <p:nvPr/>
        </p:nvSpPr>
        <p:spPr>
          <a:xfrm>
            <a:off x="1929834" y="3791809"/>
            <a:ext cx="5919766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0"/>
              </a:spcBef>
            </a:pPr>
            <a:r>
              <a:rPr sz="1800" b="1" spc="0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Prefix </a:t>
            </a:r>
            <a:r>
              <a:rPr sz="1800" b="1" spc="406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 </a:t>
            </a:r>
            <a:r>
              <a:rPr sz="1800" b="1" spc="0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Category  </a:t>
            </a:r>
            <a:r>
              <a:rPr sz="1800" b="1" spc="491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 </a:t>
            </a:r>
            <a:r>
              <a:rPr sz="1800" b="1" spc="0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Description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1" name="object 14"/>
          <p:cNvSpPr txBox="1"/>
          <p:nvPr/>
        </p:nvSpPr>
        <p:spPr>
          <a:xfrm>
            <a:off x="1929834" y="4162649"/>
            <a:ext cx="5919766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E          </a:t>
            </a:r>
            <a:r>
              <a:rPr sz="1800" spc="453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Enum         </a:t>
            </a:r>
            <a:r>
              <a:rPr sz="1800" spc="48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Values in enumeration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2" name="object 13"/>
          <p:cNvSpPr txBox="1"/>
          <p:nvPr/>
        </p:nvSpPr>
        <p:spPr>
          <a:xfrm>
            <a:off x="1929834" y="4533489"/>
            <a:ext cx="5919766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K          </a:t>
            </a:r>
            <a:r>
              <a:rPr sz="1800" spc="353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Constant    </a:t>
            </a:r>
            <a:r>
              <a:rPr sz="1800" spc="443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Class model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3" name="object 12"/>
          <p:cNvSpPr txBox="1"/>
          <p:nvPr/>
        </p:nvSpPr>
        <p:spPr>
          <a:xfrm>
            <a:off x="1929834" y="4904330"/>
            <a:ext cx="5919766" cy="64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i            </a:t>
            </a:r>
            <a:r>
              <a:rPr sz="1800" spc="189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Member      </a:t>
            </a:r>
            <a:r>
              <a:rPr sz="1800" spc="184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Non-static ‘instance’ variable</a:t>
            </a:r>
            <a:endParaRPr sz="1800">
              <a:latin typeface="Century Schoolbook"/>
              <a:cs typeface="Century Schoolbook"/>
            </a:endParaRPr>
          </a:p>
          <a:p>
            <a:pPr marL="1010907">
              <a:lnSpc>
                <a:spcPct val="100179"/>
              </a:lnSpc>
              <a:spcBef>
                <a:spcPts val="35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Variable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4" name="object 11"/>
          <p:cNvSpPr txBox="1"/>
          <p:nvPr/>
        </p:nvSpPr>
        <p:spPr>
          <a:xfrm>
            <a:off x="1929834" y="5549490"/>
            <a:ext cx="5919766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a           </a:t>
            </a:r>
            <a:r>
              <a:rPr sz="1800" spc="253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Argument   </a:t>
            </a:r>
            <a:r>
              <a:rPr sz="1800" spc="109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Function argument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5" name="object 10"/>
          <p:cNvSpPr txBox="1"/>
          <p:nvPr/>
        </p:nvSpPr>
        <p:spPr>
          <a:xfrm>
            <a:off x="1929834" y="5920330"/>
            <a:ext cx="5919766" cy="64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0907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Automatic  </a:t>
            </a:r>
            <a:r>
              <a:rPr sz="1800" spc="40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Managed variable, destroyed</a:t>
            </a:r>
            <a:endParaRPr sz="1800">
              <a:latin typeface="Century Schoolbook"/>
              <a:cs typeface="Century Schoolbook"/>
            </a:endParaRPr>
          </a:p>
          <a:p>
            <a:pPr marL="1010907">
              <a:lnSpc>
                <a:spcPct val="100179"/>
              </a:lnSpc>
              <a:spcBef>
                <a:spcPts val="35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Variable     </a:t>
            </a:r>
            <a:r>
              <a:rPr sz="1800" spc="443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when out of scope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6" name="object 9"/>
          <p:cNvSpPr txBox="1"/>
          <p:nvPr/>
        </p:nvSpPr>
        <p:spPr>
          <a:xfrm>
            <a:off x="1906000" y="1368649"/>
            <a:ext cx="5919765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0"/>
              </a:spcBef>
            </a:pPr>
            <a:r>
              <a:rPr sz="1800" b="1" spc="0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Prefix </a:t>
            </a:r>
            <a:r>
              <a:rPr sz="1800" b="1" spc="406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 </a:t>
            </a:r>
            <a:r>
              <a:rPr sz="1800" b="1" spc="0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Category </a:t>
            </a:r>
            <a:r>
              <a:rPr sz="1800" b="1" spc="406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 </a:t>
            </a:r>
            <a:r>
              <a:rPr sz="1800" b="1" spc="0" dirty="0" smtClean="0">
                <a:solidFill>
                  <a:srgbClr val="FEFFFE"/>
                </a:solidFill>
                <a:latin typeface="Century Schoolbook"/>
                <a:cs typeface="Century Schoolbook"/>
              </a:rPr>
              <a:t>Description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7" name="object 8"/>
          <p:cNvSpPr txBox="1"/>
          <p:nvPr/>
        </p:nvSpPr>
        <p:spPr>
          <a:xfrm>
            <a:off x="1906000" y="1739490"/>
            <a:ext cx="5919765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T           </a:t>
            </a:r>
            <a:r>
              <a:rPr sz="1800" spc="54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Type          </a:t>
            </a:r>
            <a:r>
              <a:rPr sz="1800" spc="38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Data container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8" name="object 7"/>
          <p:cNvSpPr txBox="1"/>
          <p:nvPr/>
        </p:nvSpPr>
        <p:spPr>
          <a:xfrm>
            <a:off x="1906000" y="2110329"/>
            <a:ext cx="5919765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C          </a:t>
            </a:r>
            <a:r>
              <a:rPr sz="1800" spc="453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Class         </a:t>
            </a:r>
            <a:r>
              <a:rPr sz="1800" spc="453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Class model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69" name="object 6"/>
          <p:cNvSpPr txBox="1"/>
          <p:nvPr/>
        </p:nvSpPr>
        <p:spPr>
          <a:xfrm>
            <a:off x="1906000" y="2481170"/>
            <a:ext cx="5919765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R          </a:t>
            </a:r>
            <a:r>
              <a:rPr sz="1800" spc="453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Resource   </a:t>
            </a:r>
            <a:r>
              <a:rPr sz="1800" spc="448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Manages external state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70" name="object 5"/>
          <p:cNvSpPr txBox="1"/>
          <p:nvPr/>
        </p:nvSpPr>
        <p:spPr>
          <a:xfrm>
            <a:off x="1906000" y="2852009"/>
            <a:ext cx="5919765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M          </a:t>
            </a:r>
            <a:r>
              <a:rPr sz="1800" spc="54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Mixin         </a:t>
            </a:r>
            <a:r>
              <a:rPr sz="1800" spc="84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Interface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171" name="object 4"/>
          <p:cNvSpPr txBox="1"/>
          <p:nvPr/>
        </p:nvSpPr>
        <p:spPr>
          <a:xfrm>
            <a:off x="1906000" y="3222849"/>
            <a:ext cx="5919765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0907">
              <a:lnSpc>
                <a:spcPct val="100179"/>
              </a:lnSpc>
              <a:spcBef>
                <a:spcPts val="384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Static         </a:t>
            </a:r>
            <a:r>
              <a:rPr sz="1800" spc="84" dirty="0" smtClean="0">
                <a:latin typeface="Century Schoolbook"/>
                <a:cs typeface="Century Schoolbook"/>
              </a:rPr>
              <a:t> </a:t>
            </a:r>
            <a:r>
              <a:rPr sz="1800" spc="0" dirty="0" smtClean="0">
                <a:latin typeface="Century Schoolbook"/>
                <a:cs typeface="Century Schoolbook"/>
              </a:rPr>
              <a:t>Factories and utility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"/>
          <p:cNvSpPr/>
          <p:nvPr/>
        </p:nvSpPr>
        <p:spPr>
          <a:xfrm>
            <a:off x="1677400" y="2419986"/>
            <a:ext cx="6096000" cy="3354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4"/>
          <p:cNvSpPr txBox="1"/>
          <p:nvPr/>
        </p:nvSpPr>
        <p:spPr>
          <a:xfrm>
            <a:off x="993140" y="970572"/>
            <a:ext cx="3517912" cy="863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57150">
              <a:lnSpc>
                <a:spcPts val="3590"/>
              </a:lnSpc>
              <a:spcBef>
                <a:spcPts val="18"/>
              </a:spcBef>
            </a:pP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CTIVE</a:t>
            </a:r>
            <a:r>
              <a:rPr sz="3600" spc="169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 </a:t>
            </a:r>
            <a:r>
              <a:rPr sz="4500" spc="0" baseline="-1848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</a:t>
            </a:r>
            <a:r>
              <a:rPr sz="3600" spc="0" baseline="-231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BJECTS</a:t>
            </a:r>
            <a:endParaRPr sz="24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17"/>
          <p:cNvSpPr txBox="1"/>
          <p:nvPr/>
        </p:nvSpPr>
        <p:spPr>
          <a:xfrm>
            <a:off x="993140" y="917149"/>
            <a:ext cx="4796346" cy="1047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 E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RROR</a:t>
            </a:r>
            <a:endParaRPr sz="24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LEAVE and TRAP vs try/catch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2" name="object 16"/>
          <p:cNvSpPr txBox="1"/>
          <p:nvPr/>
        </p:nvSpPr>
        <p:spPr>
          <a:xfrm>
            <a:off x="5812853" y="917149"/>
            <a:ext cx="191835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H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ANDLING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6410958" y="1773328"/>
            <a:ext cx="2250401" cy="107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21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Tint error;</a:t>
            </a:r>
            <a:endParaRPr sz="1800">
              <a:latin typeface="Century Schoolbook"/>
              <a:cs typeface="Century Schoolbook"/>
            </a:endParaRPr>
          </a:p>
          <a:p>
            <a:pPr marL="12700">
              <a:lnSpc>
                <a:spcPts val="2100"/>
              </a:lnSpc>
              <a:spcBef>
                <a:spcPts val="136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TRAP(error, fooL());{ If(error!=KErrNon)</a:t>
            </a:r>
            <a:endParaRPr sz="1800">
              <a:latin typeface="Century Schoolbook"/>
              <a:cs typeface="Century Schoolbook"/>
            </a:endParaRPr>
          </a:p>
          <a:p>
            <a:pPr marL="12700" marR="28521">
              <a:lnSpc>
                <a:spcPct val="100179"/>
              </a:lnSpc>
            </a:pPr>
            <a:r>
              <a:rPr sz="1800" spc="0" dirty="0" smtClean="0">
                <a:latin typeface="Century Schoolbook"/>
                <a:cs typeface="Century Schoolbook"/>
              </a:rPr>
              <a:t>{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64" name="object 14"/>
          <p:cNvSpPr txBox="1"/>
          <p:nvPr/>
        </p:nvSpPr>
        <p:spPr>
          <a:xfrm>
            <a:off x="993140" y="2079139"/>
            <a:ext cx="3152744" cy="1981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Try Catch has large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48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Use TRAP Macro</a:t>
            </a:r>
            <a:endParaRPr sz="2400">
              <a:latin typeface="Century Schoolbook"/>
              <a:cs typeface="Century Schoolbook"/>
            </a:endParaRPr>
          </a:p>
          <a:p>
            <a:pPr marL="12700" marR="45720">
              <a:lnSpc>
                <a:spcPct val="100179"/>
              </a:lnSpc>
              <a:spcBef>
                <a:spcPts val="514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Cleanup is an issue</a:t>
            </a:r>
            <a:endParaRPr sz="2400">
              <a:latin typeface="Century Schoolbook"/>
              <a:cs typeface="Century Schoolbook"/>
            </a:endParaRPr>
          </a:p>
          <a:p>
            <a:pPr marL="241300" marR="45720">
              <a:lnSpc>
                <a:spcPct val="100179"/>
              </a:lnSpc>
              <a:spcBef>
                <a:spcPts val="1720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Void  Ctest::FooL()</a:t>
            </a:r>
            <a:endParaRPr sz="1800">
              <a:latin typeface="Century Schoolbook"/>
              <a:cs typeface="Century Schoolbook"/>
            </a:endParaRPr>
          </a:p>
          <a:p>
            <a:pPr marL="241300" marR="45720">
              <a:lnSpc>
                <a:spcPct val="100179"/>
              </a:lnSpc>
              <a:spcBef>
                <a:spcPts val="35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{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65" name="object 13"/>
          <p:cNvSpPr txBox="1"/>
          <p:nvPr/>
        </p:nvSpPr>
        <p:spPr>
          <a:xfrm>
            <a:off x="4159483" y="2079139"/>
            <a:ext cx="13580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5"/>
              </a:lnSpc>
              <a:spcBef>
                <a:spcPts val="129"/>
              </a:spcBef>
            </a:pPr>
            <a:r>
              <a:rPr sz="2400" spc="0" dirty="0" smtClean="0">
                <a:latin typeface="Century Schoolbook"/>
                <a:cs typeface="Century Schoolbook"/>
              </a:rPr>
              <a:t>overhead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6" name="object 12"/>
          <p:cNvSpPr txBox="1"/>
          <p:nvPr/>
        </p:nvSpPr>
        <p:spPr>
          <a:xfrm>
            <a:off x="6868158" y="2865528"/>
            <a:ext cx="18671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//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67" name="object 11"/>
          <p:cNvSpPr txBox="1"/>
          <p:nvPr/>
        </p:nvSpPr>
        <p:spPr>
          <a:xfrm>
            <a:off x="7058811" y="2865528"/>
            <a:ext cx="83445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Handel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68" name="object 10"/>
          <p:cNvSpPr txBox="1"/>
          <p:nvPr/>
        </p:nvSpPr>
        <p:spPr>
          <a:xfrm>
            <a:off x="7897087" y="2865528"/>
            <a:ext cx="10586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exception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69" name="object 9"/>
          <p:cNvSpPr txBox="1"/>
          <p:nvPr/>
        </p:nvSpPr>
        <p:spPr>
          <a:xfrm>
            <a:off x="6410958" y="3144928"/>
            <a:ext cx="1358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}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70" name="object 8"/>
          <p:cNvSpPr txBox="1"/>
          <p:nvPr/>
        </p:nvSpPr>
        <p:spPr>
          <a:xfrm>
            <a:off x="1678939" y="4073755"/>
            <a:ext cx="261134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CBar* v1= new (Eleave)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71" name="object 7"/>
          <p:cNvSpPr txBox="1"/>
          <p:nvPr/>
        </p:nvSpPr>
        <p:spPr>
          <a:xfrm>
            <a:off x="4357622" y="4073755"/>
            <a:ext cx="64402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Cbar;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72" name="object 6"/>
          <p:cNvSpPr txBox="1"/>
          <p:nvPr/>
        </p:nvSpPr>
        <p:spPr>
          <a:xfrm>
            <a:off x="1678939" y="4353155"/>
            <a:ext cx="2828562" cy="800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CleanupStack::PushL(v1);</a:t>
            </a:r>
            <a:endParaRPr sz="1800">
              <a:latin typeface="Century Schoolbook"/>
              <a:cs typeface="Century Schoolbook"/>
            </a:endParaRPr>
          </a:p>
          <a:p>
            <a:pPr marL="12700" marR="34289">
              <a:lnSpc>
                <a:spcPts val="2100"/>
              </a:lnSpc>
              <a:spcBef>
                <a:spcPts val="6"/>
              </a:spcBef>
            </a:pPr>
            <a:r>
              <a:rPr sz="2700" spc="0" baseline="-1540" dirty="0" smtClean="0">
                <a:latin typeface="Century Schoolbook"/>
                <a:cs typeface="Century Schoolbook"/>
              </a:rPr>
              <a:t>//Do dangerious things</a:t>
            </a:r>
            <a:endParaRPr sz="1800">
              <a:latin typeface="Century Schoolbook"/>
              <a:cs typeface="Century Schoolbook"/>
            </a:endParaRPr>
          </a:p>
          <a:p>
            <a:pPr marL="12700" marR="34289">
              <a:lnSpc>
                <a:spcPct val="100179"/>
              </a:lnSpc>
            </a:pPr>
            <a:r>
              <a:rPr sz="1800" spc="0" dirty="0" smtClean="0">
                <a:latin typeface="Century Schoolbook"/>
                <a:cs typeface="Century Schoolbook"/>
              </a:rPr>
              <a:t>EvilMethodL();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73" name="object 5"/>
          <p:cNvSpPr txBox="1"/>
          <p:nvPr/>
        </p:nvSpPr>
        <p:spPr>
          <a:xfrm>
            <a:off x="1678939" y="5445355"/>
            <a:ext cx="354807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CleanupStack::PopAndDestroy();</a:t>
            </a:r>
            <a:endParaRPr sz="1800">
              <a:latin typeface="Century Schoolbook"/>
              <a:cs typeface="Century Schoolbook"/>
            </a:endParaRPr>
          </a:p>
        </p:txBody>
      </p:sp>
      <p:sp>
        <p:nvSpPr>
          <p:cNvPr id="74" name="object 4"/>
          <p:cNvSpPr txBox="1"/>
          <p:nvPr/>
        </p:nvSpPr>
        <p:spPr>
          <a:xfrm>
            <a:off x="1221740" y="5724755"/>
            <a:ext cx="19932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Century Schoolbook"/>
                <a:cs typeface="Century Schoolbook"/>
              </a:rPr>
              <a:t>};</a:t>
            </a:r>
            <a:endParaRPr sz="18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10"/>
          <p:cNvSpPr txBox="1"/>
          <p:nvPr/>
        </p:nvSpPr>
        <p:spPr>
          <a:xfrm>
            <a:off x="993140" y="868206"/>
            <a:ext cx="3517912" cy="2197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</a:t>
            </a:r>
            <a:endParaRPr sz="3000">
              <a:latin typeface="Century Schoolbook"/>
              <a:cs typeface="Century Schoolbook"/>
            </a:endParaRPr>
          </a:p>
          <a:p>
            <a:pPr marL="12700" marR="57150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Data caging</a:t>
            </a:r>
            <a:endParaRPr sz="24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/Resource</a:t>
            </a:r>
            <a:endParaRPr sz="21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/Sys</a:t>
            </a:r>
            <a:endParaRPr sz="2100">
              <a:latin typeface="Century Schoolbook"/>
              <a:cs typeface="Century Schoolbook"/>
            </a:endParaRPr>
          </a:p>
          <a:p>
            <a:pPr marL="381000" marR="5715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/Private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1" name="object 9"/>
          <p:cNvSpPr txBox="1"/>
          <p:nvPr/>
        </p:nvSpPr>
        <p:spPr>
          <a:xfrm>
            <a:off x="4534484" y="868206"/>
            <a:ext cx="177318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ECURITY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2" name="object 8"/>
          <p:cNvSpPr txBox="1"/>
          <p:nvPr/>
        </p:nvSpPr>
        <p:spPr>
          <a:xfrm>
            <a:off x="6331036" y="868206"/>
            <a:ext cx="133967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M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ODEL</a:t>
            </a:r>
            <a:endParaRPr sz="2400">
              <a:latin typeface="Century Schoolbook"/>
              <a:cs typeface="Century Schoolbook"/>
            </a:endParaRPr>
          </a:p>
        </p:txBody>
      </p:sp>
      <p:sp>
        <p:nvSpPr>
          <p:cNvPr id="63" name="object 7"/>
          <p:cNvSpPr txBox="1"/>
          <p:nvPr/>
        </p:nvSpPr>
        <p:spPr>
          <a:xfrm>
            <a:off x="1361440" y="3166848"/>
            <a:ext cx="168062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/“Anything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4" name="object 6"/>
          <p:cNvSpPr txBox="1"/>
          <p:nvPr/>
        </p:nvSpPr>
        <p:spPr>
          <a:xfrm>
            <a:off x="3050799" y="3166848"/>
            <a:ext cx="64334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else”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5" name="object 5"/>
          <p:cNvSpPr txBox="1"/>
          <p:nvPr/>
        </p:nvSpPr>
        <p:spPr>
          <a:xfrm>
            <a:off x="993140" y="4011396"/>
            <a:ext cx="2726070" cy="1860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004">
              <a:lnSpc>
                <a:spcPts val="2585"/>
              </a:lnSpc>
              <a:spcBef>
                <a:spcPts val="129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Capabilities</a:t>
            </a:r>
            <a:endParaRPr sz="24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28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Open to all</a:t>
            </a:r>
            <a:endParaRPr sz="2100">
              <a:latin typeface="Century Schoolbook"/>
              <a:cs typeface="Century Schoolbook"/>
            </a:endParaRPr>
          </a:p>
          <a:p>
            <a:pPr marL="381000" marR="5444">
              <a:lnSpc>
                <a:spcPct val="100179"/>
              </a:lnSpc>
              <a:spcBef>
                <a:spcPts val="5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Granted by user</a:t>
            </a:r>
            <a:endParaRPr sz="2100">
              <a:latin typeface="Century Schoolbook"/>
              <a:cs typeface="Century Schoolbook"/>
            </a:endParaRPr>
          </a:p>
          <a:p>
            <a:pPr marL="381000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Symbian Signed</a:t>
            </a:r>
            <a:endParaRPr sz="2100">
              <a:latin typeface="Century Schoolbook"/>
              <a:cs typeface="Century Schoolbook"/>
            </a:endParaRPr>
          </a:p>
          <a:p>
            <a:pPr marL="381000" marR="40004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OEM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6" name="object 4"/>
          <p:cNvSpPr txBox="1"/>
          <p:nvPr/>
        </p:nvSpPr>
        <p:spPr>
          <a:xfrm>
            <a:off x="3722616" y="4817848"/>
            <a:ext cx="1182042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75"/>
              </a:lnSpc>
              <a:spcBef>
                <a:spcPts val="113"/>
              </a:spcBef>
            </a:pPr>
            <a:r>
              <a:rPr sz="2100" spc="0" dirty="0" smtClean="0">
                <a:latin typeface="Century Schoolbook"/>
                <a:cs typeface="Century Schoolbook"/>
              </a:rPr>
              <a:t>at install</a:t>
            </a:r>
            <a:endParaRPr sz="21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5"/>
          <p:cNvSpPr txBox="1"/>
          <p:nvPr/>
        </p:nvSpPr>
        <p:spPr>
          <a:xfrm>
            <a:off x="993140" y="1004686"/>
            <a:ext cx="7217665" cy="3733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391">
              <a:lnSpc>
                <a:spcPts val="321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S60 D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EVELOPMENT</a:t>
            </a:r>
            <a:r>
              <a:rPr sz="30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: F</a:t>
            </a:r>
            <a:r>
              <a:rPr sz="2400" spc="0" dirty="0" smtClean="0">
                <a:solidFill>
                  <a:srgbClr val="697280"/>
                </a:solidFill>
                <a:latin typeface="Century Schoolbook"/>
                <a:cs typeface="Century Schoolbook"/>
              </a:rPr>
              <a:t>UTURE</a:t>
            </a:r>
            <a:endParaRPr sz="2400">
              <a:latin typeface="Century Schoolbook"/>
              <a:cs typeface="Century Schoolbook"/>
            </a:endParaRPr>
          </a:p>
          <a:p>
            <a:pPr marL="88900" marR="35391">
              <a:lnSpc>
                <a:spcPct val="100179"/>
              </a:lnSpc>
              <a:spcBef>
                <a:spcPts val="1982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June 24, 2008:</a:t>
            </a:r>
            <a:endParaRPr sz="2400">
              <a:latin typeface="Century Schoolbook"/>
              <a:cs typeface="Century Schoolbook"/>
            </a:endParaRPr>
          </a:p>
          <a:p>
            <a:pPr marL="457200" marR="35391">
              <a:lnSpc>
                <a:spcPct val="100179"/>
              </a:lnSpc>
              <a:spcBef>
                <a:spcPts val="514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Nokia outright purchased the Symbian OS</a:t>
            </a:r>
            <a:endParaRPr sz="2100">
              <a:latin typeface="Century Schoolbook"/>
              <a:cs typeface="Century Schoolbook"/>
            </a:endParaRPr>
          </a:p>
          <a:p>
            <a:pPr marL="457200" marR="35391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Symbian Foundation Formed</a:t>
            </a:r>
            <a:endParaRPr sz="2100">
              <a:latin typeface="Century Schoolbook"/>
              <a:cs typeface="Century Schoolbook"/>
            </a:endParaRPr>
          </a:p>
          <a:p>
            <a:pPr marL="88900" marR="35391">
              <a:lnSpc>
                <a:spcPct val="100179"/>
              </a:lnSpc>
              <a:spcBef>
                <a:spcPts val="575"/>
              </a:spcBef>
            </a:pPr>
            <a:r>
              <a:rPr sz="165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165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-304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400" spc="0" dirty="0" smtClean="0">
                <a:latin typeface="Century Schoolbook"/>
                <a:cs typeface="Century Schoolbook"/>
              </a:rPr>
              <a:t>Goals</a:t>
            </a:r>
            <a:endParaRPr sz="2400">
              <a:latin typeface="Century Schoolbook"/>
              <a:cs typeface="Century Schoolbook"/>
            </a:endParaRPr>
          </a:p>
          <a:p>
            <a:pPr marL="723899" indent="-266699">
              <a:lnSpc>
                <a:spcPts val="2500"/>
              </a:lnSpc>
              <a:spcBef>
                <a:spcPts val="711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“Provide a royalty-free open platform and accelerate innovation”</a:t>
            </a:r>
            <a:endParaRPr sz="2100">
              <a:latin typeface="Century Schoolbook"/>
              <a:cs typeface="Century Schoolbook"/>
            </a:endParaRPr>
          </a:p>
          <a:p>
            <a:pPr marL="457200" marR="35391">
              <a:lnSpc>
                <a:spcPct val="100179"/>
              </a:lnSpc>
              <a:spcBef>
                <a:spcPts val="407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Combine Symbian OS, S60, UIQ</a:t>
            </a:r>
            <a:endParaRPr sz="2100">
              <a:latin typeface="Century Schoolbook"/>
              <a:cs typeface="Century Schoolbook"/>
            </a:endParaRPr>
          </a:p>
          <a:p>
            <a:pPr marL="457200" marR="35391">
              <a:lnSpc>
                <a:spcPct val="100179"/>
              </a:lnSpc>
              <a:spcBef>
                <a:spcPts val="475"/>
              </a:spcBef>
            </a:pPr>
            <a:r>
              <a:rPr sz="1650" spc="0" dirty="0" smtClean="0">
                <a:solidFill>
                  <a:srgbClr val="FE9945"/>
                </a:solidFill>
                <a:latin typeface="Wingdings 2"/>
                <a:cs typeface="Wingdings 2"/>
              </a:rPr>
              <a:t></a:t>
            </a:r>
            <a:r>
              <a:rPr sz="1650" spc="0" dirty="0" smtClean="0">
                <a:solidFill>
                  <a:srgbClr val="FE9945"/>
                </a:solidFill>
                <a:latin typeface="MS PGothic"/>
                <a:cs typeface="MS PGothic"/>
              </a:rPr>
              <a:t> </a:t>
            </a:r>
            <a:r>
              <a:rPr sz="1650" spc="281" dirty="0" smtClean="0">
                <a:solidFill>
                  <a:srgbClr val="FE9945"/>
                </a:solidFill>
                <a:latin typeface="MS PGothic"/>
                <a:cs typeface="MS PGothic"/>
              </a:rPr>
              <a:t> </a:t>
            </a:r>
            <a:r>
              <a:rPr sz="2100" spc="0" dirty="0" smtClean="0">
                <a:latin typeface="Century Schoolbook"/>
                <a:cs typeface="Century Schoolbook"/>
              </a:rPr>
              <a:t>Move code base to open source in next two years</a:t>
            </a:r>
            <a:endParaRPr sz="2100">
              <a:latin typeface="Century Schoolbook"/>
              <a:cs typeface="Century Schoolbook"/>
            </a:endParaRPr>
          </a:p>
        </p:txBody>
      </p:sp>
      <p:sp>
        <p:nvSpPr>
          <p:cNvPr id="61" name="object 4"/>
          <p:cNvSpPr txBox="1"/>
          <p:nvPr/>
        </p:nvSpPr>
        <p:spPr>
          <a:xfrm>
            <a:off x="1069340" y="5263454"/>
            <a:ext cx="561089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>
              <a:lnSpc>
                <a:spcPts val="1345"/>
              </a:lnSpc>
              <a:spcBef>
                <a:spcPts val="67"/>
              </a:spcBef>
            </a:pPr>
            <a:r>
              <a:rPr sz="80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800" dirty="0" smtClean="0">
                <a:solidFill>
                  <a:srgbClr val="FE9945"/>
                </a:solidFill>
                <a:latin typeface="MS PGothic"/>
                <a:cs typeface="MS PGothic"/>
                <a:hlinkClick r:id="rId2"/>
              </a:rPr>
              <a:t> </a:t>
            </a:r>
            <a:r>
              <a:rPr sz="1200" dirty="0" smtClean="0">
                <a:latin typeface="Century Schoolbook"/>
                <a:cs typeface="Century Schoolbook"/>
                <a:hlinkClick r:id="rId2"/>
              </a:rPr>
              <a:t>http://www.youtube.com/watch?v=UxGa6kyPOjk&amp;feature=player_embedded</a:t>
            </a:r>
            <a:endParaRPr sz="1200">
              <a:latin typeface="Century Schoolbook"/>
              <a:cs typeface="Century Schoolbook"/>
            </a:endParaRPr>
          </a:p>
          <a:p>
            <a:pPr marL="12700">
              <a:lnSpc>
                <a:spcPct val="100179"/>
              </a:lnSpc>
              <a:spcBef>
                <a:spcPts val="490"/>
              </a:spcBef>
            </a:pPr>
            <a:r>
              <a:rPr sz="800" dirty="0" smtClean="0">
                <a:solidFill>
                  <a:srgbClr val="FE9945"/>
                </a:solidFill>
                <a:latin typeface="Wingdings"/>
                <a:cs typeface="Wingdings"/>
              </a:rPr>
              <a:t></a:t>
            </a:r>
            <a:r>
              <a:rPr sz="800" dirty="0" smtClean="0">
                <a:solidFill>
                  <a:srgbClr val="FE9945"/>
                </a:solidFill>
                <a:latin typeface="MS PGothic"/>
                <a:cs typeface="MS PGothic"/>
                <a:hlinkClick r:id="rId2"/>
              </a:rPr>
              <a:t> </a:t>
            </a:r>
            <a:r>
              <a:rPr sz="1200" dirty="0" smtClean="0">
                <a:latin typeface="Century Schoolbook"/>
                <a:cs typeface="Century Schoolbook"/>
                <a:hlinkClick r:id="rId2"/>
              </a:rPr>
              <a:t>http://www.youtube.com/watch?v=gAg_MOFNfFc&amp;feature=player_embedded</a:t>
            </a:r>
            <a:endParaRPr sz="1200">
              <a:latin typeface="Century Schoolbook"/>
              <a:cs typeface="Century Schoolboo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447800" y="2286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THANK YOU 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36816" y="407955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43235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81731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22256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122760" y="3327616"/>
            <a:ext cx="4724400" cy="30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91000" y="4082144"/>
            <a:ext cx="472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101152" y="3725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5" name="object 7"/>
          <p:cNvSpPr txBox="1"/>
          <p:nvPr/>
        </p:nvSpPr>
        <p:spPr>
          <a:xfrm>
            <a:off x="4094057" y="4118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4097595" y="4515799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7" name="object 7"/>
          <p:cNvSpPr txBox="1"/>
          <p:nvPr/>
        </p:nvSpPr>
        <p:spPr>
          <a:xfrm>
            <a:off x="4090500" y="491275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61378" y="566205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4104671" y="5707097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QUIZ 2  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079124" y="526987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KONTRAK KULIAH</a:t>
            </a:r>
          </a:p>
        </p:txBody>
      </p:sp>
      <p:sp>
        <p:nvSpPr>
          <p:cNvPr id="5" name="object 6"/>
          <p:cNvSpPr txBox="1">
            <a:spLocks noGrp="1"/>
          </p:cNvSpPr>
          <p:nvPr>
            <p:ph idx="1"/>
          </p:nvPr>
        </p:nvSpPr>
        <p:spPr>
          <a:xfrm>
            <a:off x="457200" y="1447801"/>
            <a:ext cx="8229600" cy="213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ct val="95825"/>
              </a:lnSpc>
              <a:spcBef>
                <a:spcPts val="1290"/>
              </a:spcBef>
            </a:pPr>
            <a:r>
              <a:rPr sz="2400" spc="-9" smtClean="0">
                <a:latin typeface="Arial" pitchFamily="34" charset="0"/>
                <a:cs typeface="Arial" pitchFamily="34" charset="0"/>
              </a:rPr>
              <a:t>B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aju 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api dan So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p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n +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Sep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tu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30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M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gan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g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gu ketenangan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kelas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KELU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b="1" spc="-1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29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400" spc="14" dirty="0" smtClean="0">
                <a:latin typeface="Arial" pitchFamily="34" charset="0"/>
                <a:cs typeface="Arial" pitchFamily="34" charset="0"/>
              </a:rPr>
              <a:t>y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-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sz="2400" spc="-9" smtClean="0">
                <a:latin typeface="Arial" pitchFamily="34" charset="0"/>
                <a:cs typeface="Arial" pitchFamily="34" charset="0"/>
              </a:rPr>
              <a:t>i</a:t>
            </a:r>
            <a:r>
              <a:rPr sz="2400" spc="9" smtClean="0">
                <a:latin typeface="Arial" pitchFamily="34" charset="0"/>
                <a:cs typeface="Arial" pitchFamily="34" charset="0"/>
              </a:rPr>
              <a:t>k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ut </a:t>
            </a:r>
            <a:r>
              <a:rPr lang="en-US" sz="2400" spc="-9" dirty="0">
                <a:latin typeface="Arial" pitchFamily="34" charset="0"/>
                <a:cs typeface="Arial" pitchFamily="34" charset="0"/>
              </a:rPr>
              <a:t>U</a:t>
            </a:r>
            <a:r>
              <a:rPr sz="2400" spc="-4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S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:</a:t>
            </a:r>
            <a:r>
              <a:rPr sz="2400" spc="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75% 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30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Sa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ksi be</a:t>
            </a:r>
            <a:r>
              <a:rPr sz="2400" spc="-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b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uat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cu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 : 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b="1" spc="-1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PENILAIAN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200351" y="2412370"/>
            <a:ext cx="6419649" cy="2693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65"/>
              </a:lnSpc>
              <a:spcBef>
                <a:spcPts val="168"/>
              </a:spcBef>
            </a:pPr>
            <a:r>
              <a:rPr lang="en-US" sz="2400" b="1" spc="4" dirty="0">
                <a:latin typeface="Arial" pitchFamily="34" charset="0"/>
                <a:cs typeface="Arial" pitchFamily="34" charset="0"/>
              </a:rPr>
              <a:t>U</a:t>
            </a:r>
            <a:r>
              <a:rPr sz="2400" b="1" spc="4" smtClean="0">
                <a:latin typeface="Arial" pitchFamily="34" charset="0"/>
                <a:cs typeface="Arial" pitchFamily="34" charset="0"/>
              </a:rPr>
              <a:t>T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35 %</a:t>
            </a:r>
            <a:endParaRPr sz="24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lang="en-US" sz="2400" b="1" spc="4" dirty="0">
                <a:latin typeface="Arial" pitchFamily="34" charset="0"/>
                <a:cs typeface="Arial" pitchFamily="34" charset="0"/>
              </a:rPr>
              <a:t>U</a:t>
            </a:r>
            <a:r>
              <a:rPr sz="2400" b="1" spc="4" smtClean="0">
                <a:latin typeface="Arial" pitchFamily="34" charset="0"/>
                <a:cs typeface="Arial" pitchFamily="34" charset="0"/>
              </a:rPr>
              <a:t>A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35 %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spc="4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lang="en-US" sz="2400" b="1" spc="4" dirty="0" smtClean="0">
                <a:latin typeface="Arial" pitchFamily="34" charset="0"/>
                <a:cs typeface="Arial" pitchFamily="34" charset="0"/>
              </a:rPr>
              <a:t>ABSEN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10 %</a:t>
            </a: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sz="2400" b="1" spc="4" smtClean="0">
                <a:latin typeface="Arial" pitchFamily="34" charset="0"/>
                <a:cs typeface="Arial" pitchFamily="34" charset="0"/>
              </a:rPr>
              <a:t>QU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20 %</a:t>
            </a:r>
            <a:endParaRPr sz="2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BUKU PEMBELAJARAN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828801"/>
            <a:ext cx="7807590" cy="228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smtClean="0"/>
              <a:t>Jeremy Dick, Elizabeth Hull, Ken Jackson,  </a:t>
            </a:r>
            <a:r>
              <a:rPr lang="en-US" sz="1800" i="1" dirty="0" smtClean="0"/>
              <a:t>Requirements Engineering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2004</a:t>
            </a: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err="1" smtClean="0"/>
              <a:t>Soren</a:t>
            </a:r>
            <a:r>
              <a:rPr lang="en-US" sz="1800" dirty="0" smtClean="0"/>
              <a:t> </a:t>
            </a:r>
            <a:r>
              <a:rPr lang="en-US" sz="1800" dirty="0" err="1" smtClean="0"/>
              <a:t>Lauesen</a:t>
            </a:r>
            <a:r>
              <a:rPr lang="en-US" sz="1800" dirty="0" smtClean="0"/>
              <a:t> </a:t>
            </a:r>
            <a:r>
              <a:rPr lang="en-US" sz="1800" i="1" dirty="0" smtClean="0"/>
              <a:t>Software Requirements - Styles and Techniques</a:t>
            </a:r>
            <a:r>
              <a:rPr lang="en-US" sz="1800" dirty="0" smtClean="0"/>
              <a:t>, Addison Wesley, 2002</a:t>
            </a: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smtClean="0"/>
              <a:t>Ian K. Bray , </a:t>
            </a:r>
            <a:r>
              <a:rPr lang="en-US" sz="1800" i="1" dirty="0" smtClean="0"/>
              <a:t>An Introduction to Requirements Engineering</a:t>
            </a:r>
            <a:r>
              <a:rPr lang="en-US" sz="1800" dirty="0" smtClean="0"/>
              <a:t>, Addison Wesley, </a:t>
            </a:r>
            <a:br>
              <a:rPr lang="en-US" sz="1800" dirty="0" smtClean="0"/>
            </a:br>
            <a:r>
              <a:rPr lang="en-US" sz="1800" dirty="0" smtClean="0"/>
              <a:t>2002 </a:t>
            </a: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US" sz="1800" dirty="0" smtClean="0"/>
              <a:t>Colin Hood, Simon </a:t>
            </a:r>
            <a:r>
              <a:rPr lang="en-US" sz="1800" dirty="0" err="1" smtClean="0"/>
              <a:t>Wiedemann</a:t>
            </a:r>
            <a:r>
              <a:rPr lang="en-US" sz="1800" dirty="0" smtClean="0"/>
              <a:t> , Stefan </a:t>
            </a:r>
            <a:r>
              <a:rPr lang="en-US" sz="1800" dirty="0" err="1" smtClean="0"/>
              <a:t>FichtingerUrte</a:t>
            </a:r>
            <a:r>
              <a:rPr lang="en-US" sz="1800" dirty="0" smtClean="0"/>
              <a:t> </a:t>
            </a:r>
            <a:r>
              <a:rPr lang="en-US" sz="1800" dirty="0" err="1" smtClean="0"/>
              <a:t>Pautz</a:t>
            </a:r>
            <a:r>
              <a:rPr lang="en-US" sz="1800" dirty="0" smtClean="0"/>
              <a:t> ,</a:t>
            </a:r>
            <a:r>
              <a:rPr lang="en-US" sz="1800" i="1" dirty="0" smtClean="0"/>
              <a:t>Requirements Management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2008</a:t>
            </a:r>
          </a:p>
          <a:p>
            <a:pPr marL="231775" lvl="0" indent="-231775" algn="just">
              <a:buFont typeface="Wingdings" pitchFamily="2" charset="2"/>
              <a:buChar char="q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209800"/>
            <a:ext cx="8143803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sejarah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mobile</a:t>
            </a:r>
          </a:p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ekosistem</a:t>
            </a:r>
            <a:r>
              <a:rPr lang="en-US" sz="1800" dirty="0" smtClean="0"/>
              <a:t>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mobile</a:t>
            </a:r>
          </a:p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perbedaan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smtClean="0"/>
              <a:t>mobile</a:t>
            </a:r>
            <a:endParaRPr lang="en-US" sz="1800" dirty="0" smtClean="0"/>
          </a:p>
          <a:p>
            <a:pPr marL="341313" lvl="0" indent="-341313" fontAlgn="base">
              <a:buFont typeface="Wingdings" pitchFamily="2" charset="2"/>
              <a:buChar char="q"/>
            </a:pP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mobile</a:t>
            </a: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538" indent="-109538" algn="just">
              <a:buFont typeface="Arial" pitchFamily="34" charset="0"/>
              <a:buChar char="•"/>
            </a:pP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2133600"/>
            <a:ext cx="7807590" cy="289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200">
              <a:lnSpc>
                <a:spcPct val="100179"/>
              </a:lnSpc>
              <a:spcBef>
                <a:spcPts val="1944"/>
              </a:spcBef>
            </a:pPr>
            <a:endParaRPr lang="en-US" sz="2400" dirty="0" smtClean="0">
              <a:latin typeface="Century Schoolbook"/>
              <a:cs typeface="Century Schoolbook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990600" y="1821984"/>
            <a:ext cx="6774054" cy="2438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marR="10200" indent="-219075">
              <a:lnSpc>
                <a:spcPct val="100179"/>
              </a:lnSpc>
              <a:spcBef>
                <a:spcPts val="1944"/>
              </a:spcBef>
              <a:buFont typeface="Courier New" pitchFamily="49" charset="0"/>
              <a:buChar char="o"/>
            </a:pPr>
            <a:r>
              <a:rPr sz="1100" spc="0" smtClean="0">
                <a:latin typeface="Arial" pitchFamily="34" charset="0"/>
                <a:cs typeface="Arial" pitchFamily="34" charset="0"/>
              </a:rPr>
              <a:t>iPhone</a:t>
            </a:r>
            <a:r>
              <a:rPr sz="1100" spc="17" smtClean="0">
                <a:latin typeface="Arial" pitchFamily="34" charset="0"/>
                <a:cs typeface="Arial" pitchFamily="34" charset="0"/>
              </a:rPr>
              <a:t> </a:t>
            </a:r>
            <a:r>
              <a:rPr sz="1100" spc="0" dirty="0" smtClean="0">
                <a:latin typeface="Arial" pitchFamily="34" charset="0"/>
                <a:cs typeface="Arial" pitchFamily="34" charset="0"/>
              </a:rPr>
              <a:t>Application Programming Guide: The </a:t>
            </a:r>
            <a:r>
              <a:rPr sz="1100" spc="0" smtClean="0">
                <a:latin typeface="Arial" pitchFamily="34" charset="0"/>
                <a:cs typeface="Arial" pitchFamily="34" charset="0"/>
              </a:rPr>
              <a:t>Core Application</a:t>
            </a:r>
            <a:r>
              <a:rPr lang="en-US" sz="1100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100" spc="0" smtClean="0">
                <a:latin typeface="Arial" pitchFamily="34" charset="0"/>
                <a:cs typeface="Arial" pitchFamily="34" charset="0"/>
                <a:hlinkClick r:id="rId4"/>
              </a:rPr>
              <a:t>http://developer.apple.com/iphone/library/documentation/iPhone/Conceptual/iPhoneOSProgrammingGuide/ApplicationEnvironment/ApplicationEnvironment.html#//apple_ref/doc/uid/TP40007072-CH7-SW1</a:t>
            </a:r>
            <a:endParaRPr lang="en-US" sz="1100" spc="0" dirty="0" smtClean="0">
              <a:latin typeface="Arial" pitchFamily="34" charset="0"/>
              <a:cs typeface="Arial" pitchFamily="34" charset="0"/>
            </a:endParaRPr>
          </a:p>
          <a:p>
            <a:pPr marL="231775" marR="19050" indent="-219075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Using</a:t>
            </a:r>
            <a:r>
              <a:rPr lang="en-US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Symbian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OS: Getting Started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5"/>
              </a:rPr>
              <a:t>http://developer.symbian.com/main/documentation/books/books_files/pdf/Getting_Started_final.pdf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marR="10200" indent="-2206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Smartphone</a:t>
            </a:r>
            <a:r>
              <a:rPr lang="en-US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6"/>
              </a:rPr>
              <a:t>u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mbers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6"/>
              </a:rPr>
              <a:t>http://www.boygeniusreport.com/2009/04/19/samsungs-says-smartphones-will-make-up-29-percent-of-the-market- in-2012/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marR="22900" indent="-2206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fr-FR" sz="1100" dirty="0" smtClean="0">
                <a:latin typeface="Arial" pitchFamily="34" charset="0"/>
                <a:cs typeface="Arial" pitchFamily="34" charset="0"/>
              </a:rPr>
              <a:t>UIQ</a:t>
            </a:r>
            <a:r>
              <a:rPr lang="fr-FR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latin typeface="Arial" pitchFamily="34" charset="0"/>
                <a:cs typeface="Arial" pitchFamily="34" charset="0"/>
              </a:rPr>
              <a:t>Symbian</a:t>
            </a:r>
            <a:r>
              <a:rPr lang="fr-FR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aseline="-277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http://www.sonyericsson.com/cws/companyandpress/pressreleases/pressreleaseoverview/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key.PressResource.Foundation_second_update_release_FINAL</a:t>
            </a:r>
            <a:r>
              <a:rPr lang="fr-FR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-20080909</a:t>
            </a:r>
          </a:p>
          <a:p>
            <a:pPr marL="233363" marR="19050" indent="-2333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Obj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-C</a:t>
            </a:r>
            <a:r>
              <a:rPr lang="en-US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memory </a:t>
            </a:r>
            <a:r>
              <a:rPr lang="en-US" sz="1100" dirty="0" smtClean="0">
                <a:solidFill>
                  <a:srgbClr val="FE9945"/>
                </a:solidFill>
                <a:latin typeface="Arial" pitchFamily="34" charset="0"/>
                <a:cs typeface="Arial" pitchFamily="34" charset="0"/>
                <a:hlinkClick r:id="rId8"/>
              </a:rPr>
              <a:t> 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8"/>
              </a:rPr>
              <a:t>http://www.macdevcenter.com/pub/a/mac/2001/07/27/cocoa.html?page=3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marR="19050" indent="-2333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Dalvik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9"/>
              </a:rPr>
              <a:t>http://www.betaversion.org/~stefano/linotype/news/110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marR="19050" indent="-233363">
              <a:lnSpc>
                <a:spcPts val="1240"/>
              </a:lnSpc>
              <a:spcBef>
                <a:spcPts val="62"/>
              </a:spcBef>
              <a:buFont typeface="Courier New" pitchFamily="49" charset="0"/>
              <a:buChar char="o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Android</a:t>
            </a:r>
            <a:r>
              <a:rPr lang="en-US" sz="1100" spc="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Tech Demo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0"/>
              </a:rPr>
              <a:t>http://venturebeat.com/2009/01/01/android-netbooks-on-their-way-likely-by-2010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indent="-233363">
              <a:lnSpc>
                <a:spcPct val="100179"/>
              </a:lnSpc>
              <a:buFont typeface="Courier New" pitchFamily="49" charset="0"/>
              <a:buChar char="o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Overview of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LiMo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dirty="0" smtClean="0">
                <a:latin typeface="Arial" pitchFamily="34" charset="0"/>
                <a:cs typeface="Arial" pitchFamily="34" charset="0"/>
                <a:hlinkClick r:id="rId11"/>
              </a:rPr>
              <a:t>http://www.limofoundation.org/images/stories/pdf/090211%20limo%20overview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%20v3.pdf</a:t>
            </a:r>
          </a:p>
          <a:p>
            <a:pPr>
              <a:lnSpc>
                <a:spcPct val="100179"/>
              </a:lnSpc>
              <a:buFont typeface="Courier New" pitchFamily="49" charset="0"/>
              <a:buChar char="o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233363" indent="171450">
              <a:lnSpc>
                <a:spcPct val="100179"/>
              </a:lnSpc>
            </a:pPr>
            <a:endParaRPr lang="fr-FR" sz="1100" dirty="0" smtClean="0">
              <a:latin typeface="Arial" pitchFamily="34" charset="0"/>
              <a:cs typeface="Arial" pitchFamily="34" charset="0"/>
            </a:endParaRPr>
          </a:p>
          <a:p>
            <a:pPr marL="233363" indent="-233363">
              <a:lnSpc>
                <a:spcPts val="1060"/>
              </a:lnSpc>
              <a:spcBef>
                <a:spcPts val="266"/>
              </a:spcBef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179"/>
              </a:lnSpc>
            </a:pPr>
            <a:endParaRPr lang="en-US" sz="1000" dirty="0" smtClean="0">
              <a:latin typeface="Century Schoolbook"/>
              <a:cs typeface="Century Schoolbook"/>
            </a:endParaRPr>
          </a:p>
          <a:p>
            <a:pPr>
              <a:lnSpc>
                <a:spcPts val="1202"/>
              </a:lnSpc>
            </a:pPr>
            <a:endParaRPr lang="en-US" sz="1000" spc="0" dirty="0" smtClean="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531</Words>
  <Application>Microsoft Office PowerPoint</Application>
  <PresentationFormat>On-screen Show (4:3)</PresentationFormat>
  <Paragraphs>338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2_Custom Design</vt:lpstr>
      <vt:lpstr>1_Custom Design</vt:lpstr>
      <vt:lpstr>Custom Design</vt:lpstr>
      <vt:lpstr>Slide 1</vt:lpstr>
      <vt:lpstr>Slide 2</vt:lpstr>
      <vt:lpstr>Slide 3</vt:lpstr>
      <vt:lpstr>Slide 4</vt:lpstr>
      <vt:lpstr>KONTRAK KULIAH</vt:lpstr>
      <vt:lpstr>PENILAIAN</vt:lpstr>
      <vt:lpstr>BUKU PEMBELAJARAN</vt:lpstr>
      <vt:lpstr>Slide 8</vt:lpstr>
      <vt:lpstr>REFERENSI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149</cp:revision>
  <dcterms:modified xsi:type="dcterms:W3CDTF">2018-05-03T18:56:22Z</dcterms:modified>
</cp:coreProperties>
</file>