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62" r:id="rId2"/>
    <p:sldMasterId id="2147483650" r:id="rId3"/>
  </p:sldMasterIdLst>
  <p:notesMasterIdLst>
    <p:notesMasterId r:id="rId58"/>
  </p:notesMasterIdLst>
  <p:sldIdLst>
    <p:sldId id="342" r:id="rId4"/>
    <p:sldId id="346" r:id="rId5"/>
    <p:sldId id="402" r:id="rId6"/>
    <p:sldId id="349" r:id="rId7"/>
    <p:sldId id="428" r:id="rId8"/>
    <p:sldId id="477" r:id="rId9"/>
    <p:sldId id="430" r:id="rId10"/>
    <p:sldId id="431" r:id="rId11"/>
    <p:sldId id="432" r:id="rId12"/>
    <p:sldId id="433" r:id="rId13"/>
    <p:sldId id="434" r:id="rId14"/>
    <p:sldId id="435" r:id="rId15"/>
    <p:sldId id="436" r:id="rId16"/>
    <p:sldId id="437" r:id="rId17"/>
    <p:sldId id="478" r:id="rId18"/>
    <p:sldId id="439" r:id="rId19"/>
    <p:sldId id="440" r:id="rId20"/>
    <p:sldId id="441" r:id="rId21"/>
    <p:sldId id="442" r:id="rId22"/>
    <p:sldId id="443" r:id="rId23"/>
    <p:sldId id="444" r:id="rId24"/>
    <p:sldId id="445" r:id="rId25"/>
    <p:sldId id="446" r:id="rId26"/>
    <p:sldId id="447" r:id="rId27"/>
    <p:sldId id="479" r:id="rId28"/>
    <p:sldId id="449" r:id="rId29"/>
    <p:sldId id="450" r:id="rId30"/>
    <p:sldId id="451" r:id="rId31"/>
    <p:sldId id="452" r:id="rId32"/>
    <p:sldId id="453" r:id="rId33"/>
    <p:sldId id="454" r:id="rId34"/>
    <p:sldId id="455" r:id="rId35"/>
    <p:sldId id="456" r:id="rId36"/>
    <p:sldId id="457" r:id="rId37"/>
    <p:sldId id="458" r:id="rId38"/>
    <p:sldId id="459" r:id="rId39"/>
    <p:sldId id="460" r:id="rId40"/>
    <p:sldId id="461" r:id="rId41"/>
    <p:sldId id="462" r:id="rId42"/>
    <p:sldId id="463" r:id="rId43"/>
    <p:sldId id="464" r:id="rId44"/>
    <p:sldId id="465" r:id="rId45"/>
    <p:sldId id="466" r:id="rId46"/>
    <p:sldId id="467" r:id="rId47"/>
    <p:sldId id="468" r:id="rId48"/>
    <p:sldId id="480" r:id="rId49"/>
    <p:sldId id="470" r:id="rId50"/>
    <p:sldId id="471" r:id="rId51"/>
    <p:sldId id="472" r:id="rId52"/>
    <p:sldId id="473" r:id="rId53"/>
    <p:sldId id="474" r:id="rId54"/>
    <p:sldId id="475" r:id="rId55"/>
    <p:sldId id="476" r:id="rId56"/>
    <p:sldId id="427" r:id="rId57"/>
  </p:sldIdLst>
  <p:sldSz cx="9144000" cy="6858000" type="screen4x3"/>
  <p:notesSz cx="10083800" cy="7556500"/>
  <p:defaultText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09" autoAdjust="0"/>
    <p:restoredTop sz="94660"/>
  </p:normalViewPr>
  <p:slideViewPr>
    <p:cSldViewPr>
      <p:cViewPr>
        <p:scale>
          <a:sx n="70" d="100"/>
          <a:sy n="70" d="100"/>
        </p:scale>
        <p:origin x="-1290" y="30"/>
      </p:cViewPr>
      <p:guideLst>
        <p:guide orient="horz" pos="2614"/>
        <p:guide pos="1959"/>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70388" cy="377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711825" y="0"/>
            <a:ext cx="4370388" cy="377825"/>
          </a:xfrm>
          <a:prstGeom prst="rect">
            <a:avLst/>
          </a:prstGeom>
        </p:spPr>
        <p:txBody>
          <a:bodyPr vert="horz" lIns="91440" tIns="45720" rIns="91440" bIns="45720" rtlCol="0"/>
          <a:lstStyle>
            <a:lvl1pPr algn="r">
              <a:defRPr sz="1200"/>
            </a:lvl1pPr>
          </a:lstStyle>
          <a:p>
            <a:fld id="{EF78A1EB-4388-484E-8D37-0AEF5C21B570}" type="datetimeFigureOut">
              <a:rPr lang="en-US" smtClean="0"/>
              <a:pPr/>
              <a:t>5/19/2018</a:t>
            </a:fld>
            <a:endParaRPr lang="en-US"/>
          </a:p>
        </p:txBody>
      </p:sp>
      <p:sp>
        <p:nvSpPr>
          <p:cNvPr id="4" name="Slide Image Placeholder 3"/>
          <p:cNvSpPr>
            <a:spLocks noGrp="1" noRot="1" noChangeAspect="1"/>
          </p:cNvSpPr>
          <p:nvPr>
            <p:ph type="sldImg" idx="2"/>
          </p:nvPr>
        </p:nvSpPr>
        <p:spPr>
          <a:xfrm>
            <a:off x="3152775" y="566738"/>
            <a:ext cx="3778250" cy="2833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8063" y="3589338"/>
            <a:ext cx="8067675" cy="34004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177088"/>
            <a:ext cx="4370388" cy="377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711825" y="7177088"/>
            <a:ext cx="4370388" cy="377825"/>
          </a:xfrm>
          <a:prstGeom prst="rect">
            <a:avLst/>
          </a:prstGeom>
        </p:spPr>
        <p:txBody>
          <a:bodyPr vert="horz" lIns="91440" tIns="45720" rIns="91440" bIns="45720" rtlCol="0" anchor="b"/>
          <a:lstStyle>
            <a:lvl1pPr algn="r">
              <a:defRPr sz="1200"/>
            </a:lvl1pPr>
          </a:lstStyle>
          <a:p>
            <a:fld id="{4C94746B-4B6E-43CA-B13A-5460FBD7484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829452" rtl="0" eaLnBrk="1" latinLnBrk="0" hangingPunct="1">
      <a:defRPr sz="1100" kern="1200">
        <a:solidFill>
          <a:schemeClr val="tx1"/>
        </a:solidFill>
        <a:latin typeface="+mn-lt"/>
        <a:ea typeface="+mn-ea"/>
        <a:cs typeface="+mn-cs"/>
      </a:defRPr>
    </a:lvl1pPr>
    <a:lvl2pPr marL="414726" algn="l" defTabSz="829452" rtl="0" eaLnBrk="1" latinLnBrk="0" hangingPunct="1">
      <a:defRPr sz="1100" kern="1200">
        <a:solidFill>
          <a:schemeClr val="tx1"/>
        </a:solidFill>
        <a:latin typeface="+mn-lt"/>
        <a:ea typeface="+mn-ea"/>
        <a:cs typeface="+mn-cs"/>
      </a:defRPr>
    </a:lvl2pPr>
    <a:lvl3pPr marL="829452" algn="l" defTabSz="829452" rtl="0" eaLnBrk="1" latinLnBrk="0" hangingPunct="1">
      <a:defRPr sz="1100" kern="1200">
        <a:solidFill>
          <a:schemeClr val="tx1"/>
        </a:solidFill>
        <a:latin typeface="+mn-lt"/>
        <a:ea typeface="+mn-ea"/>
        <a:cs typeface="+mn-cs"/>
      </a:defRPr>
    </a:lvl3pPr>
    <a:lvl4pPr marL="1244178" algn="l" defTabSz="829452" rtl="0" eaLnBrk="1" latinLnBrk="0" hangingPunct="1">
      <a:defRPr sz="1100" kern="1200">
        <a:solidFill>
          <a:schemeClr val="tx1"/>
        </a:solidFill>
        <a:latin typeface="+mn-lt"/>
        <a:ea typeface="+mn-ea"/>
        <a:cs typeface="+mn-cs"/>
      </a:defRPr>
    </a:lvl4pPr>
    <a:lvl5pPr marL="1658904" algn="l" defTabSz="829452" rtl="0" eaLnBrk="1" latinLnBrk="0" hangingPunct="1">
      <a:defRPr sz="1100" kern="1200">
        <a:solidFill>
          <a:schemeClr val="tx1"/>
        </a:solidFill>
        <a:latin typeface="+mn-lt"/>
        <a:ea typeface="+mn-ea"/>
        <a:cs typeface="+mn-cs"/>
      </a:defRPr>
    </a:lvl5pPr>
    <a:lvl6pPr marL="2073631" algn="l" defTabSz="829452" rtl="0" eaLnBrk="1" latinLnBrk="0" hangingPunct="1">
      <a:defRPr sz="1100" kern="1200">
        <a:solidFill>
          <a:schemeClr val="tx1"/>
        </a:solidFill>
        <a:latin typeface="+mn-lt"/>
        <a:ea typeface="+mn-ea"/>
        <a:cs typeface="+mn-cs"/>
      </a:defRPr>
    </a:lvl6pPr>
    <a:lvl7pPr marL="2488357" algn="l" defTabSz="829452" rtl="0" eaLnBrk="1" latinLnBrk="0" hangingPunct="1">
      <a:defRPr sz="1100" kern="1200">
        <a:solidFill>
          <a:schemeClr val="tx1"/>
        </a:solidFill>
        <a:latin typeface="+mn-lt"/>
        <a:ea typeface="+mn-ea"/>
        <a:cs typeface="+mn-cs"/>
      </a:defRPr>
    </a:lvl7pPr>
    <a:lvl8pPr marL="2903083" algn="l" defTabSz="829452" rtl="0" eaLnBrk="1" latinLnBrk="0" hangingPunct="1">
      <a:defRPr sz="1100" kern="1200">
        <a:solidFill>
          <a:schemeClr val="tx1"/>
        </a:solidFill>
        <a:latin typeface="+mn-lt"/>
        <a:ea typeface="+mn-ea"/>
        <a:cs typeface="+mn-cs"/>
      </a:defRPr>
    </a:lvl8pPr>
    <a:lvl9pPr marL="3317809" algn="l" defTabSz="82945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52775" y="566738"/>
            <a:ext cx="3778250" cy="2833687"/>
          </a:xfrm>
        </p:spPr>
      </p:sp>
      <p:sp>
        <p:nvSpPr>
          <p:cNvPr id="3" name="Notes Placeholder 2"/>
          <p:cNvSpPr>
            <a:spLocks noGrp="1"/>
          </p:cNvSpPr>
          <p:nvPr>
            <p:ph type="body" idx="1"/>
          </p:nvPr>
        </p:nvSpPr>
        <p:spPr/>
        <p:txBody>
          <a:bodyPr>
            <a:normAutofit/>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4C94746B-4B6E-43CA-B13A-5460FBD7484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770" name="Rectangle 2"/>
          <p:cNvSpPr>
            <a:spLocks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1312771" name="Rectangle 3"/>
          <p:cNvSpPr>
            <a:spLocks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4" name="Rectangle 2"/>
          <p:cNvSpPr>
            <a:spLocks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1144835" name="Rectangle 3"/>
          <p:cNvSpPr>
            <a:spLocks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0" name="Rectangle 2"/>
          <p:cNvSpPr>
            <a:spLocks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1148931" name="Rectangle 3"/>
          <p:cNvSpPr>
            <a:spLocks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0978" name="Rectangle 2"/>
          <p:cNvSpPr>
            <a:spLocks noChangeArrowheads="1" noTextEdit="1"/>
          </p:cNvSpPr>
          <p:nvPr>
            <p:ph type="sldImg"/>
          </p:nvPr>
        </p:nvSpPr>
        <p:spPr bwMode="auto">
          <a:xfrm>
            <a:off x="3314700" y="755650"/>
            <a:ext cx="3454400" cy="2590800"/>
          </a:xfrm>
          <a:prstGeom prst="rect">
            <a:avLst/>
          </a:prstGeom>
          <a:solidFill>
            <a:srgbClr val="FFFFFF"/>
          </a:solidFill>
          <a:ln>
            <a:solidFill>
              <a:srgbClr val="000000"/>
            </a:solidFill>
            <a:miter lim="800000"/>
            <a:headEnd/>
            <a:tailEnd/>
          </a:ln>
        </p:spPr>
      </p:sp>
      <p:sp>
        <p:nvSpPr>
          <p:cNvPr id="1150979" name="Rectangle 3"/>
          <p:cNvSpPr txBox="1">
            <a:spLocks noChangeArrowheads="1"/>
          </p:cNvSpPr>
          <p:nvPr>
            <p:ph type="body" idx="1"/>
          </p:nvPr>
        </p:nvSpPr>
        <p:spPr bwMode="auto">
          <a:xfrm>
            <a:off x="1538394" y="3597085"/>
            <a:ext cx="7013580" cy="2874918"/>
          </a:xfrm>
          <a:prstGeom prst="rect">
            <a:avLst/>
          </a:prstGeom>
          <a:noFill/>
          <a:ln>
            <a:miter lim="800000"/>
            <a:headEnd/>
            <a:tailEnd/>
          </a:ln>
        </p:spPr>
        <p:txBody>
          <a:bodyPr wrap="none" lIns="91433" tIns="45716" rIns="91433" bIns="45716" anchor="ctr"/>
          <a:lstStyle/>
          <a:p>
            <a:endParaRPr lang="fr-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0978" name="Rectangle 2"/>
          <p:cNvSpPr>
            <a:spLocks noChangeArrowheads="1" noTextEdit="1"/>
          </p:cNvSpPr>
          <p:nvPr>
            <p:ph type="sldImg"/>
          </p:nvPr>
        </p:nvSpPr>
        <p:spPr bwMode="auto">
          <a:xfrm>
            <a:off x="3314700" y="755650"/>
            <a:ext cx="3454400" cy="2590800"/>
          </a:xfrm>
          <a:prstGeom prst="rect">
            <a:avLst/>
          </a:prstGeom>
          <a:solidFill>
            <a:srgbClr val="FFFFFF"/>
          </a:solidFill>
          <a:ln>
            <a:solidFill>
              <a:srgbClr val="000000"/>
            </a:solidFill>
            <a:miter lim="800000"/>
            <a:headEnd/>
            <a:tailEnd/>
          </a:ln>
        </p:spPr>
      </p:sp>
      <p:sp>
        <p:nvSpPr>
          <p:cNvPr id="1150979" name="Rectangle 3"/>
          <p:cNvSpPr txBox="1">
            <a:spLocks noChangeArrowheads="1"/>
          </p:cNvSpPr>
          <p:nvPr>
            <p:ph type="body" idx="1"/>
          </p:nvPr>
        </p:nvSpPr>
        <p:spPr bwMode="auto">
          <a:xfrm>
            <a:off x="1538394" y="3597085"/>
            <a:ext cx="7013580" cy="2874918"/>
          </a:xfrm>
          <a:prstGeom prst="rect">
            <a:avLst/>
          </a:prstGeom>
          <a:noFill/>
          <a:ln>
            <a:miter lim="800000"/>
            <a:headEnd/>
            <a:tailEnd/>
          </a:ln>
        </p:spPr>
        <p:txBody>
          <a:bodyPr wrap="none" lIns="91433" tIns="45716" rIns="91433" bIns="45716" anchor="ctr"/>
          <a:lstStyle/>
          <a:p>
            <a:endParaRPr lang="fr-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6" name="Rectangle 2"/>
          <p:cNvSpPr>
            <a:spLocks noChangeArrowheads="1" noTextEdit="1"/>
          </p:cNvSpPr>
          <p:nvPr>
            <p:ph type="sldImg"/>
          </p:nvPr>
        </p:nvSpPr>
        <p:spPr bwMode="auto">
          <a:xfrm>
            <a:off x="3152775" y="566738"/>
            <a:ext cx="3779838" cy="2833687"/>
          </a:xfrm>
          <a:prstGeom prst="rect">
            <a:avLst/>
          </a:prstGeom>
          <a:solidFill>
            <a:srgbClr val="FFFFFF"/>
          </a:solidFill>
          <a:ln>
            <a:solidFill>
              <a:srgbClr val="000000"/>
            </a:solidFill>
            <a:miter lim="800000"/>
            <a:headEnd/>
            <a:tailEnd/>
          </a:ln>
        </p:spPr>
      </p:sp>
      <p:sp>
        <p:nvSpPr>
          <p:cNvPr id="1040387" name="Rectangle 3"/>
          <p:cNvSpPr>
            <a:spLocks noChangeArrowheads="1"/>
          </p:cNvSpPr>
          <p:nvPr>
            <p:ph type="body" idx="1"/>
          </p:nvPr>
        </p:nvSpPr>
        <p:spPr bwMode="auto">
          <a:xfrm>
            <a:off x="1345821" y="3588338"/>
            <a:ext cx="7392161" cy="3400925"/>
          </a:xfrm>
          <a:prstGeom prst="rect">
            <a:avLst/>
          </a:prstGeom>
          <a:solidFill>
            <a:srgbClr val="FFFFFF"/>
          </a:solidFill>
          <a:ln>
            <a:solidFill>
              <a:srgbClr val="000000"/>
            </a:solidFill>
            <a:miter lim="800000"/>
            <a:headEnd/>
            <a:tailEnd/>
          </a:ln>
        </p:spPr>
        <p:txBody>
          <a:bodyPr lIns="96659" tIns="48329" rIns="96659" bIns="48329"/>
          <a:lstStyle/>
          <a:p>
            <a:endParaRPr lang="fr-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ChangeArrowheads="1" noTextEdit="1"/>
          </p:cNvSpPr>
          <p:nvPr>
            <p:ph type="sldImg"/>
          </p:nvPr>
        </p:nvSpPr>
        <p:spPr bwMode="auto">
          <a:xfrm>
            <a:off x="3152775" y="566738"/>
            <a:ext cx="3779838" cy="2833687"/>
          </a:xfrm>
          <a:prstGeom prst="rect">
            <a:avLst/>
          </a:prstGeom>
          <a:solidFill>
            <a:srgbClr val="FFFFFF"/>
          </a:solidFill>
          <a:ln>
            <a:solidFill>
              <a:srgbClr val="000000"/>
            </a:solidFill>
            <a:miter lim="800000"/>
            <a:headEnd/>
            <a:tailEnd/>
          </a:ln>
        </p:spPr>
      </p:sp>
      <p:sp>
        <p:nvSpPr>
          <p:cNvPr id="1042435" name="Rectangle 3"/>
          <p:cNvSpPr>
            <a:spLocks noChangeArrowheads="1"/>
          </p:cNvSpPr>
          <p:nvPr>
            <p:ph type="body" idx="1"/>
          </p:nvPr>
        </p:nvSpPr>
        <p:spPr bwMode="auto">
          <a:xfrm>
            <a:off x="1345821" y="3588338"/>
            <a:ext cx="7392161" cy="3400925"/>
          </a:xfrm>
          <a:prstGeom prst="rect">
            <a:avLst/>
          </a:prstGeom>
          <a:solidFill>
            <a:srgbClr val="FFFFFF"/>
          </a:solidFill>
          <a:ln>
            <a:solidFill>
              <a:srgbClr val="000000"/>
            </a:solidFill>
            <a:miter lim="800000"/>
            <a:headEnd/>
            <a:tailEnd/>
          </a:ln>
        </p:spPr>
        <p:txBody>
          <a:bodyPr lIns="96659" tIns="48329" rIns="96659" bIns="48329"/>
          <a:lstStyle/>
          <a:p>
            <a:endParaRPr lang="fr-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Rectangle 2"/>
          <p:cNvSpPr>
            <a:spLocks noChangeArrowheads="1" noTextEdit="1"/>
          </p:cNvSpPr>
          <p:nvPr>
            <p:ph type="sldImg"/>
          </p:nvPr>
        </p:nvSpPr>
        <p:spPr bwMode="auto">
          <a:xfrm>
            <a:off x="3152775" y="566738"/>
            <a:ext cx="3779838" cy="2833687"/>
          </a:xfrm>
          <a:prstGeom prst="rect">
            <a:avLst/>
          </a:prstGeom>
          <a:solidFill>
            <a:srgbClr val="FFFFFF"/>
          </a:solidFill>
          <a:ln>
            <a:solidFill>
              <a:srgbClr val="000000"/>
            </a:solidFill>
            <a:miter lim="800000"/>
            <a:headEnd/>
            <a:tailEnd/>
          </a:ln>
        </p:spPr>
      </p:sp>
      <p:sp>
        <p:nvSpPr>
          <p:cNvPr id="1044483" name="Rectangle 3"/>
          <p:cNvSpPr>
            <a:spLocks noChangeArrowheads="1"/>
          </p:cNvSpPr>
          <p:nvPr>
            <p:ph type="body" idx="1"/>
          </p:nvPr>
        </p:nvSpPr>
        <p:spPr bwMode="auto">
          <a:xfrm>
            <a:off x="1345821" y="3588338"/>
            <a:ext cx="7392161" cy="3400925"/>
          </a:xfrm>
          <a:prstGeom prst="rect">
            <a:avLst/>
          </a:prstGeom>
          <a:solidFill>
            <a:srgbClr val="FFFFFF"/>
          </a:solidFill>
          <a:ln>
            <a:solidFill>
              <a:srgbClr val="000000"/>
            </a:solidFill>
            <a:miter lim="800000"/>
            <a:headEnd/>
            <a:tailEnd/>
          </a:ln>
        </p:spPr>
        <p:txBody>
          <a:bodyPr lIns="96659" tIns="48329" rIns="96659" bIns="48329"/>
          <a:lstStyle/>
          <a:p>
            <a:endParaRPr lang="fr-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ChangeArrowheads="1" noTextEdit="1"/>
          </p:cNvSpPr>
          <p:nvPr>
            <p:ph type="sldImg"/>
          </p:nvPr>
        </p:nvSpPr>
        <p:spPr bwMode="auto">
          <a:xfrm>
            <a:off x="3152775" y="566738"/>
            <a:ext cx="3779838" cy="2833687"/>
          </a:xfrm>
          <a:prstGeom prst="rect">
            <a:avLst/>
          </a:prstGeom>
          <a:solidFill>
            <a:srgbClr val="FFFFFF"/>
          </a:solidFill>
          <a:ln>
            <a:solidFill>
              <a:srgbClr val="000000"/>
            </a:solidFill>
            <a:miter lim="800000"/>
            <a:headEnd/>
            <a:tailEnd/>
          </a:ln>
        </p:spPr>
      </p:sp>
      <p:sp>
        <p:nvSpPr>
          <p:cNvPr id="1046531" name="Rectangle 3"/>
          <p:cNvSpPr>
            <a:spLocks noChangeArrowheads="1"/>
          </p:cNvSpPr>
          <p:nvPr>
            <p:ph type="body" idx="1"/>
          </p:nvPr>
        </p:nvSpPr>
        <p:spPr bwMode="auto">
          <a:xfrm>
            <a:off x="1345821" y="3588338"/>
            <a:ext cx="7392161" cy="3400925"/>
          </a:xfrm>
          <a:prstGeom prst="rect">
            <a:avLst/>
          </a:prstGeom>
          <a:solidFill>
            <a:srgbClr val="FFFFFF"/>
          </a:solidFill>
          <a:ln>
            <a:solidFill>
              <a:srgbClr val="000000"/>
            </a:solidFill>
            <a:miter lim="800000"/>
            <a:headEnd/>
            <a:tailEnd/>
          </a:ln>
        </p:spPr>
        <p:txBody>
          <a:bodyPr lIns="96659" tIns="48329" rIns="96659" bIns="48329"/>
          <a:lstStyle/>
          <a:p>
            <a:endParaRPr lang="fr-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ChangeArrowheads="1" noTextEdit="1"/>
          </p:cNvSpPr>
          <p:nvPr>
            <p:ph type="sldImg"/>
          </p:nvPr>
        </p:nvSpPr>
        <p:spPr bwMode="auto">
          <a:xfrm>
            <a:off x="3152775" y="566738"/>
            <a:ext cx="3779838" cy="2833687"/>
          </a:xfrm>
          <a:prstGeom prst="rect">
            <a:avLst/>
          </a:prstGeom>
          <a:solidFill>
            <a:srgbClr val="FFFFFF"/>
          </a:solidFill>
          <a:ln>
            <a:solidFill>
              <a:srgbClr val="000000"/>
            </a:solidFill>
            <a:miter lim="800000"/>
            <a:headEnd/>
            <a:tailEnd/>
          </a:ln>
        </p:spPr>
      </p:sp>
      <p:sp>
        <p:nvSpPr>
          <p:cNvPr id="1048579" name="Rectangle 3"/>
          <p:cNvSpPr>
            <a:spLocks noChangeArrowheads="1"/>
          </p:cNvSpPr>
          <p:nvPr>
            <p:ph type="body" idx="1"/>
          </p:nvPr>
        </p:nvSpPr>
        <p:spPr bwMode="auto">
          <a:xfrm>
            <a:off x="1345821" y="3588338"/>
            <a:ext cx="7392161" cy="3400925"/>
          </a:xfrm>
          <a:prstGeom prst="rect">
            <a:avLst/>
          </a:prstGeom>
          <a:solidFill>
            <a:srgbClr val="FFFFFF"/>
          </a:solidFill>
          <a:ln>
            <a:solidFill>
              <a:srgbClr val="000000"/>
            </a:solidFill>
            <a:miter lim="800000"/>
            <a:headEnd/>
            <a:tailEnd/>
          </a:ln>
        </p:spPr>
        <p:txBody>
          <a:bodyPr lIns="96659" tIns="48329" rIns="96659" bIns="48329"/>
          <a:lstStyle/>
          <a:p>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3</a:t>
            </a:fld>
            <a:endParaRPr lang="id-ID"/>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2"/>
          <p:cNvSpPr>
            <a:spLocks noChangeArrowheads="1" noTextEdit="1"/>
          </p:cNvSpPr>
          <p:nvPr>
            <p:ph type="sldImg"/>
          </p:nvPr>
        </p:nvSpPr>
        <p:spPr bwMode="auto">
          <a:xfrm>
            <a:off x="3152775" y="566738"/>
            <a:ext cx="3779838" cy="2833687"/>
          </a:xfrm>
          <a:prstGeom prst="rect">
            <a:avLst/>
          </a:prstGeom>
          <a:solidFill>
            <a:srgbClr val="FFFFFF"/>
          </a:solidFill>
          <a:ln>
            <a:solidFill>
              <a:srgbClr val="000000"/>
            </a:solidFill>
            <a:miter lim="800000"/>
            <a:headEnd/>
            <a:tailEnd/>
          </a:ln>
        </p:spPr>
      </p:sp>
      <p:sp>
        <p:nvSpPr>
          <p:cNvPr id="1050627" name="Rectangle 3"/>
          <p:cNvSpPr>
            <a:spLocks noChangeArrowheads="1"/>
          </p:cNvSpPr>
          <p:nvPr>
            <p:ph type="body" idx="1"/>
          </p:nvPr>
        </p:nvSpPr>
        <p:spPr bwMode="auto">
          <a:xfrm>
            <a:off x="1345821" y="3588338"/>
            <a:ext cx="7392161" cy="3400925"/>
          </a:xfrm>
          <a:prstGeom prst="rect">
            <a:avLst/>
          </a:prstGeom>
          <a:solidFill>
            <a:srgbClr val="FFFFFF"/>
          </a:solidFill>
          <a:ln>
            <a:solidFill>
              <a:srgbClr val="000000"/>
            </a:solidFill>
            <a:miter lim="800000"/>
            <a:headEnd/>
            <a:tailEnd/>
          </a:ln>
        </p:spPr>
        <p:txBody>
          <a:bodyPr lIns="96659" tIns="48329" rIns="96659" bIns="48329"/>
          <a:lstStyle/>
          <a:p>
            <a:endParaRPr lang="fr-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Rectangle 2"/>
          <p:cNvSpPr>
            <a:spLocks noChangeArrowheads="1" noTextEdit="1"/>
          </p:cNvSpPr>
          <p:nvPr>
            <p:ph type="sldImg"/>
          </p:nvPr>
        </p:nvSpPr>
        <p:spPr bwMode="auto">
          <a:xfrm>
            <a:off x="3152775" y="566738"/>
            <a:ext cx="3779838" cy="2833687"/>
          </a:xfrm>
          <a:prstGeom prst="rect">
            <a:avLst/>
          </a:prstGeom>
          <a:solidFill>
            <a:srgbClr val="FFFFFF"/>
          </a:solidFill>
          <a:ln>
            <a:solidFill>
              <a:srgbClr val="000000"/>
            </a:solidFill>
            <a:miter lim="800000"/>
            <a:headEnd/>
            <a:tailEnd/>
          </a:ln>
        </p:spPr>
      </p:sp>
      <p:sp>
        <p:nvSpPr>
          <p:cNvPr id="1052675" name="Rectangle 3"/>
          <p:cNvSpPr>
            <a:spLocks noChangeArrowheads="1"/>
          </p:cNvSpPr>
          <p:nvPr>
            <p:ph type="body" idx="1"/>
          </p:nvPr>
        </p:nvSpPr>
        <p:spPr bwMode="auto">
          <a:xfrm>
            <a:off x="1345821" y="3588338"/>
            <a:ext cx="7392161" cy="3400925"/>
          </a:xfrm>
          <a:prstGeom prst="rect">
            <a:avLst/>
          </a:prstGeom>
          <a:solidFill>
            <a:srgbClr val="FFFFFF"/>
          </a:solidFill>
          <a:ln>
            <a:solidFill>
              <a:srgbClr val="000000"/>
            </a:solidFill>
            <a:miter lim="800000"/>
            <a:headEnd/>
            <a:tailEnd/>
          </a:ln>
        </p:spPr>
        <p:txBody>
          <a:bodyPr lIns="96659" tIns="48329" rIns="96659" bIns="48329"/>
          <a:lstStyle/>
          <a:p>
            <a:endParaRPr lang="fr-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1146883" name="Rectangle 3"/>
          <p:cNvSpPr>
            <a:spLocks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1146883" name="Rectangle 3"/>
          <p:cNvSpPr>
            <a:spLocks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2722" name="Rectangle 2"/>
          <p:cNvSpPr txBox="1">
            <a:spLocks noChangeArrowheads="1" noTextEdit="1"/>
          </p:cNvSpPr>
          <p:nvPr>
            <p:ph type="sldImg"/>
          </p:nvPr>
        </p:nvSpPr>
        <p:spPr bwMode="auto">
          <a:xfrm>
            <a:off x="3152775" y="573088"/>
            <a:ext cx="3781425" cy="2835275"/>
          </a:xfrm>
          <a:prstGeom prst="rect">
            <a:avLst/>
          </a:prstGeom>
          <a:solidFill>
            <a:srgbClr val="FFFFFF"/>
          </a:solidFill>
          <a:ln>
            <a:solidFill>
              <a:srgbClr val="000000"/>
            </a:solidFill>
            <a:miter lim="800000"/>
            <a:headEnd/>
            <a:tailEnd/>
          </a:ln>
        </p:spPr>
      </p:sp>
      <p:sp>
        <p:nvSpPr>
          <p:cNvPr id="1182723" name="Rectangle 3"/>
          <p:cNvSpPr txBox="1">
            <a:spLocks noChangeArrowheads="1"/>
          </p:cNvSpPr>
          <p:nvPr>
            <p:ph type="body" idx="1"/>
          </p:nvPr>
        </p:nvSpPr>
        <p:spPr bwMode="auto">
          <a:xfrm>
            <a:off x="1008819" y="3588338"/>
            <a:ext cx="8068352" cy="3332207"/>
          </a:xfrm>
          <a:prstGeom prst="rect">
            <a:avLst/>
          </a:prstGeom>
          <a:noFill/>
          <a:ln>
            <a:round/>
            <a:headEnd/>
            <a:tailEnd/>
          </a:ln>
        </p:spPr>
        <p:txBody>
          <a:bodyPr wrap="none" lIns="86748" tIns="43374" rIns="86748" bIns="43374" anchor="ctr"/>
          <a:lstStyle/>
          <a:p>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5842" name="Rectangle 2"/>
          <p:cNvSpPr txBox="1">
            <a:spLocks noChangeArrowheads="1" noTextEdit="1"/>
          </p:cNvSpPr>
          <p:nvPr>
            <p:ph type="sldImg"/>
          </p:nvPr>
        </p:nvSpPr>
        <p:spPr bwMode="auto">
          <a:xfrm>
            <a:off x="3152775" y="573088"/>
            <a:ext cx="3781425" cy="2835275"/>
          </a:xfrm>
          <a:prstGeom prst="rect">
            <a:avLst/>
          </a:prstGeom>
          <a:solidFill>
            <a:srgbClr val="FFFFFF"/>
          </a:solidFill>
          <a:ln>
            <a:solidFill>
              <a:srgbClr val="000000"/>
            </a:solidFill>
            <a:miter lim="800000"/>
            <a:headEnd/>
            <a:tailEnd/>
          </a:ln>
        </p:spPr>
      </p:sp>
      <p:sp>
        <p:nvSpPr>
          <p:cNvPr id="1315843" name="Rectangle 3"/>
          <p:cNvSpPr txBox="1">
            <a:spLocks noChangeArrowheads="1"/>
          </p:cNvSpPr>
          <p:nvPr>
            <p:ph type="body" idx="1"/>
          </p:nvPr>
        </p:nvSpPr>
        <p:spPr bwMode="auto">
          <a:xfrm>
            <a:off x="1008819" y="3588338"/>
            <a:ext cx="8068352" cy="3332207"/>
          </a:xfrm>
          <a:prstGeom prst="rect">
            <a:avLst/>
          </a:prstGeom>
          <a:noFill/>
          <a:ln>
            <a:round/>
            <a:headEnd/>
            <a:tailEnd/>
          </a:ln>
        </p:spPr>
        <p:txBody>
          <a:bodyPr wrap="none" lIns="86748" tIns="43374" rIns="86748" bIns="43374" anchor="ctr"/>
          <a:lstStyle/>
          <a:p>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4770" name="Rectangle 2"/>
          <p:cNvSpPr txBox="1">
            <a:spLocks noChangeArrowheads="1" noTextEdit="1"/>
          </p:cNvSpPr>
          <p:nvPr>
            <p:ph type="sldImg"/>
          </p:nvPr>
        </p:nvSpPr>
        <p:spPr bwMode="auto">
          <a:xfrm>
            <a:off x="3313113" y="755650"/>
            <a:ext cx="3454400" cy="2590800"/>
          </a:xfrm>
          <a:prstGeom prst="rect">
            <a:avLst/>
          </a:prstGeom>
          <a:solidFill>
            <a:srgbClr val="FFFFFF"/>
          </a:solidFill>
          <a:ln>
            <a:solidFill>
              <a:srgbClr val="000000"/>
            </a:solidFill>
            <a:miter lim="800000"/>
            <a:headEnd/>
            <a:tailEnd/>
          </a:ln>
        </p:spPr>
      </p:sp>
      <p:sp>
        <p:nvSpPr>
          <p:cNvPr id="1184771" name="Rectangle 3"/>
          <p:cNvSpPr txBox="1">
            <a:spLocks noChangeArrowheads="1"/>
          </p:cNvSpPr>
          <p:nvPr>
            <p:ph type="body" idx="1"/>
          </p:nvPr>
        </p:nvSpPr>
        <p:spPr bwMode="auto">
          <a:xfrm>
            <a:off x="1538394" y="3597084"/>
            <a:ext cx="7013580" cy="2873669"/>
          </a:xfrm>
          <a:prstGeom prst="rect">
            <a:avLst/>
          </a:prstGeom>
          <a:noFill/>
          <a:ln>
            <a:round/>
            <a:headEnd/>
            <a:tailEnd/>
          </a:ln>
        </p:spPr>
        <p:txBody>
          <a:bodyPr wrap="none" lIns="86748" tIns="43374" rIns="86748" bIns="43374" anchor="ctr"/>
          <a:lstStyle/>
          <a:p>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6818" name="Rectangle 2"/>
          <p:cNvSpPr txBox="1">
            <a:spLocks noChangeArrowheads="1" noTextEdit="1"/>
          </p:cNvSpPr>
          <p:nvPr>
            <p:ph type="sldImg"/>
          </p:nvPr>
        </p:nvSpPr>
        <p:spPr bwMode="auto">
          <a:xfrm>
            <a:off x="3313113" y="755650"/>
            <a:ext cx="3454400" cy="2590800"/>
          </a:xfrm>
          <a:prstGeom prst="rect">
            <a:avLst/>
          </a:prstGeom>
          <a:solidFill>
            <a:srgbClr val="FFFFFF"/>
          </a:solidFill>
          <a:ln>
            <a:solidFill>
              <a:srgbClr val="000000"/>
            </a:solidFill>
            <a:miter lim="800000"/>
            <a:headEnd/>
            <a:tailEnd/>
          </a:ln>
        </p:spPr>
      </p:sp>
      <p:sp>
        <p:nvSpPr>
          <p:cNvPr id="1186819" name="Rectangle 3"/>
          <p:cNvSpPr txBox="1">
            <a:spLocks noChangeArrowheads="1"/>
          </p:cNvSpPr>
          <p:nvPr>
            <p:ph type="body" idx="1"/>
          </p:nvPr>
        </p:nvSpPr>
        <p:spPr bwMode="auto">
          <a:xfrm>
            <a:off x="1538394" y="3597084"/>
            <a:ext cx="7013580" cy="2873669"/>
          </a:xfrm>
          <a:prstGeom prst="rect">
            <a:avLst/>
          </a:prstGeom>
          <a:noFill/>
          <a:ln>
            <a:round/>
            <a:headEnd/>
            <a:tailEnd/>
          </a:ln>
        </p:spPr>
        <p:txBody>
          <a:bodyPr wrap="none" lIns="86748" tIns="43374" rIns="86748" bIns="43374" anchor="ctr"/>
          <a:lstStyle/>
          <a:p>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0914" name="Rectangle 2"/>
          <p:cNvSpPr txBox="1">
            <a:spLocks noChangeArrowheads="1" noTextEdit="1"/>
          </p:cNvSpPr>
          <p:nvPr>
            <p:ph type="sldImg"/>
          </p:nvPr>
        </p:nvSpPr>
        <p:spPr bwMode="auto">
          <a:xfrm>
            <a:off x="3313113" y="755650"/>
            <a:ext cx="3454400" cy="2590800"/>
          </a:xfrm>
          <a:prstGeom prst="rect">
            <a:avLst/>
          </a:prstGeom>
          <a:solidFill>
            <a:srgbClr val="FFFFFF"/>
          </a:solidFill>
          <a:ln>
            <a:solidFill>
              <a:srgbClr val="000000"/>
            </a:solidFill>
            <a:miter lim="800000"/>
            <a:headEnd/>
            <a:tailEnd/>
          </a:ln>
        </p:spPr>
      </p:sp>
      <p:sp>
        <p:nvSpPr>
          <p:cNvPr id="1190915" name="Rectangle 3"/>
          <p:cNvSpPr txBox="1">
            <a:spLocks noChangeArrowheads="1"/>
          </p:cNvSpPr>
          <p:nvPr>
            <p:ph type="body" idx="1"/>
          </p:nvPr>
        </p:nvSpPr>
        <p:spPr bwMode="auto">
          <a:xfrm>
            <a:off x="1538394" y="3597084"/>
            <a:ext cx="7013580" cy="2873669"/>
          </a:xfrm>
          <a:prstGeom prst="rect">
            <a:avLst/>
          </a:prstGeom>
          <a:noFill/>
          <a:ln>
            <a:round/>
            <a:headEnd/>
            <a:tailEnd/>
          </a:ln>
        </p:spPr>
        <p:txBody>
          <a:bodyPr wrap="none" lIns="86748" tIns="43374" rIns="86748" bIns="43374" anchor="ctr"/>
          <a:lstStyle/>
          <a:p>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7298" name="Rectangle 2"/>
          <p:cNvSpPr txBox="1">
            <a:spLocks noChangeArrowheads="1" noTextEdit="1"/>
          </p:cNvSpPr>
          <p:nvPr>
            <p:ph type="sldImg"/>
          </p:nvPr>
        </p:nvSpPr>
        <p:spPr bwMode="auto">
          <a:xfrm>
            <a:off x="3313113" y="755650"/>
            <a:ext cx="3454400" cy="2590800"/>
          </a:xfrm>
          <a:prstGeom prst="rect">
            <a:avLst/>
          </a:prstGeom>
          <a:solidFill>
            <a:srgbClr val="FFFFFF"/>
          </a:solidFill>
          <a:ln>
            <a:solidFill>
              <a:srgbClr val="000000"/>
            </a:solidFill>
            <a:miter lim="800000"/>
            <a:headEnd/>
            <a:tailEnd/>
          </a:ln>
        </p:spPr>
      </p:sp>
      <p:sp>
        <p:nvSpPr>
          <p:cNvPr id="1207299" name="Rectangle 3"/>
          <p:cNvSpPr txBox="1">
            <a:spLocks noChangeArrowheads="1"/>
          </p:cNvSpPr>
          <p:nvPr>
            <p:ph type="body" idx="1"/>
          </p:nvPr>
        </p:nvSpPr>
        <p:spPr bwMode="auto">
          <a:xfrm>
            <a:off x="1538394" y="3597084"/>
            <a:ext cx="7013580" cy="2873669"/>
          </a:xfrm>
          <a:prstGeom prst="rect">
            <a:avLst/>
          </a:prstGeom>
          <a:noFill/>
          <a:ln>
            <a:round/>
            <a:headEnd/>
            <a:tailEnd/>
          </a:ln>
        </p:spPr>
        <p:txBody>
          <a:bodyPr wrap="none" lIns="86748" tIns="43374" rIns="86748" bIns="43374" anchor="ctr"/>
          <a:lstStyle/>
          <a:p>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B2F15D36-E614-4E64-9CA7-AF70244851D4}" type="slidenum">
              <a:rPr lang="id-ID" smtClean="0"/>
              <a:pPr>
                <a:defRPr/>
              </a:pPr>
              <a:t>4</a:t>
            </a:fld>
            <a:endParaRPr lang="id-ID"/>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9346" name="Rectangle 2"/>
          <p:cNvSpPr txBox="1">
            <a:spLocks noChangeArrowheads="1" noTextEdit="1"/>
          </p:cNvSpPr>
          <p:nvPr>
            <p:ph type="sldImg"/>
          </p:nvPr>
        </p:nvSpPr>
        <p:spPr bwMode="auto">
          <a:xfrm>
            <a:off x="3313113" y="755650"/>
            <a:ext cx="3454400" cy="2590800"/>
          </a:xfrm>
          <a:prstGeom prst="rect">
            <a:avLst/>
          </a:prstGeom>
          <a:solidFill>
            <a:srgbClr val="FFFFFF"/>
          </a:solidFill>
          <a:ln>
            <a:solidFill>
              <a:srgbClr val="000000"/>
            </a:solidFill>
            <a:miter lim="800000"/>
            <a:headEnd/>
            <a:tailEnd/>
          </a:ln>
        </p:spPr>
      </p:sp>
      <p:sp>
        <p:nvSpPr>
          <p:cNvPr id="1209347" name="Rectangle 3"/>
          <p:cNvSpPr txBox="1">
            <a:spLocks noChangeArrowheads="1"/>
          </p:cNvSpPr>
          <p:nvPr>
            <p:ph type="body" idx="1"/>
          </p:nvPr>
        </p:nvSpPr>
        <p:spPr bwMode="auto">
          <a:xfrm>
            <a:off x="1538394" y="3597084"/>
            <a:ext cx="7013580" cy="2873669"/>
          </a:xfrm>
          <a:prstGeom prst="rect">
            <a:avLst/>
          </a:prstGeom>
          <a:noFill/>
          <a:ln>
            <a:round/>
            <a:headEnd/>
            <a:tailEnd/>
          </a:ln>
        </p:spPr>
        <p:txBody>
          <a:bodyPr wrap="none" lIns="86748" tIns="43374" rIns="86748" bIns="43374" anchor="ctr"/>
          <a:lstStyle/>
          <a:p>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1394" name="Rectangle 2"/>
          <p:cNvSpPr txBox="1">
            <a:spLocks noChangeArrowheads="1" noTextEdit="1"/>
          </p:cNvSpPr>
          <p:nvPr>
            <p:ph type="sldImg"/>
          </p:nvPr>
        </p:nvSpPr>
        <p:spPr bwMode="auto">
          <a:xfrm>
            <a:off x="3313113" y="755650"/>
            <a:ext cx="3454400" cy="2590800"/>
          </a:xfrm>
          <a:prstGeom prst="rect">
            <a:avLst/>
          </a:prstGeom>
          <a:solidFill>
            <a:srgbClr val="FFFFFF"/>
          </a:solidFill>
          <a:ln>
            <a:solidFill>
              <a:srgbClr val="000000"/>
            </a:solidFill>
            <a:miter lim="800000"/>
            <a:headEnd/>
            <a:tailEnd/>
          </a:ln>
        </p:spPr>
      </p:sp>
      <p:sp>
        <p:nvSpPr>
          <p:cNvPr id="1211395" name="Rectangle 3"/>
          <p:cNvSpPr txBox="1">
            <a:spLocks noChangeArrowheads="1"/>
          </p:cNvSpPr>
          <p:nvPr>
            <p:ph type="body" idx="1"/>
          </p:nvPr>
        </p:nvSpPr>
        <p:spPr bwMode="auto">
          <a:xfrm>
            <a:off x="1538394" y="3597084"/>
            <a:ext cx="7013580" cy="2873669"/>
          </a:xfrm>
          <a:prstGeom prst="rect">
            <a:avLst/>
          </a:prstGeom>
          <a:noFill/>
          <a:ln>
            <a:round/>
            <a:headEnd/>
            <a:tailEnd/>
          </a:ln>
        </p:spPr>
        <p:txBody>
          <a:bodyPr wrap="none" lIns="86748" tIns="43374" rIns="86748" bIns="43374" anchor="ctr"/>
          <a:lstStyle/>
          <a:p>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3442" name="Rectangle 2"/>
          <p:cNvSpPr txBox="1">
            <a:spLocks noChangeArrowheads="1" noTextEdit="1"/>
          </p:cNvSpPr>
          <p:nvPr>
            <p:ph type="sldImg"/>
          </p:nvPr>
        </p:nvSpPr>
        <p:spPr bwMode="auto">
          <a:xfrm>
            <a:off x="3313113" y="755650"/>
            <a:ext cx="3454400" cy="2590800"/>
          </a:xfrm>
          <a:prstGeom prst="rect">
            <a:avLst/>
          </a:prstGeom>
          <a:solidFill>
            <a:srgbClr val="FFFFFF"/>
          </a:solidFill>
          <a:ln>
            <a:solidFill>
              <a:srgbClr val="000000"/>
            </a:solidFill>
            <a:miter lim="800000"/>
            <a:headEnd/>
            <a:tailEnd/>
          </a:ln>
        </p:spPr>
      </p:sp>
      <p:sp>
        <p:nvSpPr>
          <p:cNvPr id="1213443" name="Rectangle 3"/>
          <p:cNvSpPr txBox="1">
            <a:spLocks noChangeArrowheads="1"/>
          </p:cNvSpPr>
          <p:nvPr>
            <p:ph type="body" idx="1"/>
          </p:nvPr>
        </p:nvSpPr>
        <p:spPr bwMode="auto">
          <a:xfrm>
            <a:off x="1538394" y="3597084"/>
            <a:ext cx="7013580" cy="2873669"/>
          </a:xfrm>
          <a:prstGeom prst="rect">
            <a:avLst/>
          </a:prstGeom>
          <a:noFill/>
          <a:ln>
            <a:round/>
            <a:headEnd/>
            <a:tailEnd/>
          </a:ln>
        </p:spPr>
        <p:txBody>
          <a:bodyPr wrap="none" lIns="86748" tIns="43374" rIns="86748" bIns="43374" anchor="ctr"/>
          <a:lstStyle/>
          <a:p>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7538" name="Rectangle 2"/>
          <p:cNvSpPr txBox="1">
            <a:spLocks noChangeArrowheads="1" noTextEdit="1"/>
          </p:cNvSpPr>
          <p:nvPr>
            <p:ph type="sldImg"/>
          </p:nvPr>
        </p:nvSpPr>
        <p:spPr bwMode="auto">
          <a:xfrm>
            <a:off x="3313113" y="755650"/>
            <a:ext cx="3454400" cy="2590800"/>
          </a:xfrm>
          <a:prstGeom prst="rect">
            <a:avLst/>
          </a:prstGeom>
          <a:solidFill>
            <a:srgbClr val="FFFFFF"/>
          </a:solidFill>
          <a:ln>
            <a:solidFill>
              <a:srgbClr val="000000"/>
            </a:solidFill>
            <a:miter lim="800000"/>
            <a:headEnd/>
            <a:tailEnd/>
          </a:ln>
        </p:spPr>
      </p:sp>
      <p:sp>
        <p:nvSpPr>
          <p:cNvPr id="1217539" name="Rectangle 3"/>
          <p:cNvSpPr txBox="1">
            <a:spLocks noChangeArrowheads="1"/>
          </p:cNvSpPr>
          <p:nvPr>
            <p:ph type="body" idx="1"/>
          </p:nvPr>
        </p:nvSpPr>
        <p:spPr bwMode="auto">
          <a:xfrm>
            <a:off x="1538394" y="3597084"/>
            <a:ext cx="7013580" cy="2873669"/>
          </a:xfrm>
          <a:prstGeom prst="rect">
            <a:avLst/>
          </a:prstGeom>
          <a:noFill/>
          <a:ln>
            <a:round/>
            <a:headEnd/>
            <a:tailEnd/>
          </a:ln>
        </p:spPr>
        <p:txBody>
          <a:bodyPr wrap="none" lIns="86748" tIns="43374" rIns="86748" bIns="43374" anchor="ctr"/>
          <a:lstStyle/>
          <a:p>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9586" name="Rectangle 2"/>
          <p:cNvSpPr txBox="1">
            <a:spLocks noChangeArrowheads="1" noTextEdit="1"/>
          </p:cNvSpPr>
          <p:nvPr>
            <p:ph type="sldImg"/>
          </p:nvPr>
        </p:nvSpPr>
        <p:spPr bwMode="auto">
          <a:xfrm>
            <a:off x="3313113" y="755650"/>
            <a:ext cx="3454400" cy="2590800"/>
          </a:xfrm>
          <a:prstGeom prst="rect">
            <a:avLst/>
          </a:prstGeom>
          <a:solidFill>
            <a:srgbClr val="FFFFFF"/>
          </a:solidFill>
          <a:ln>
            <a:solidFill>
              <a:srgbClr val="000000"/>
            </a:solidFill>
            <a:miter lim="800000"/>
            <a:headEnd/>
            <a:tailEnd/>
          </a:ln>
        </p:spPr>
      </p:sp>
      <p:sp>
        <p:nvSpPr>
          <p:cNvPr id="1219587" name="Rectangle 3"/>
          <p:cNvSpPr txBox="1">
            <a:spLocks noChangeArrowheads="1"/>
          </p:cNvSpPr>
          <p:nvPr>
            <p:ph type="body" idx="1"/>
          </p:nvPr>
        </p:nvSpPr>
        <p:spPr bwMode="auto">
          <a:xfrm>
            <a:off x="1538394" y="3597084"/>
            <a:ext cx="7013580" cy="2873669"/>
          </a:xfrm>
          <a:prstGeom prst="rect">
            <a:avLst/>
          </a:prstGeom>
          <a:noFill/>
          <a:ln>
            <a:round/>
            <a:headEnd/>
            <a:tailEnd/>
          </a:ln>
        </p:spPr>
        <p:txBody>
          <a:bodyPr wrap="none" lIns="86748" tIns="43374" rIns="86748" bIns="43374" anchor="ctr"/>
          <a:lstStyle/>
          <a:p>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1634" name="Rectangle 2"/>
          <p:cNvSpPr txBox="1">
            <a:spLocks noChangeArrowheads="1" noTextEdit="1"/>
          </p:cNvSpPr>
          <p:nvPr>
            <p:ph type="sldImg"/>
          </p:nvPr>
        </p:nvSpPr>
        <p:spPr bwMode="auto">
          <a:xfrm>
            <a:off x="3313113" y="755650"/>
            <a:ext cx="3454400" cy="2590800"/>
          </a:xfrm>
          <a:prstGeom prst="rect">
            <a:avLst/>
          </a:prstGeom>
          <a:solidFill>
            <a:srgbClr val="FFFFFF"/>
          </a:solidFill>
          <a:ln>
            <a:solidFill>
              <a:srgbClr val="000000"/>
            </a:solidFill>
            <a:miter lim="800000"/>
            <a:headEnd/>
            <a:tailEnd/>
          </a:ln>
        </p:spPr>
      </p:sp>
      <p:sp>
        <p:nvSpPr>
          <p:cNvPr id="1221635" name="Rectangle 3"/>
          <p:cNvSpPr txBox="1">
            <a:spLocks noChangeArrowheads="1"/>
          </p:cNvSpPr>
          <p:nvPr>
            <p:ph type="body" idx="1"/>
          </p:nvPr>
        </p:nvSpPr>
        <p:spPr bwMode="auto">
          <a:xfrm>
            <a:off x="1538394" y="3597084"/>
            <a:ext cx="7013580" cy="2873669"/>
          </a:xfrm>
          <a:prstGeom prst="rect">
            <a:avLst/>
          </a:prstGeom>
          <a:noFill/>
          <a:ln>
            <a:round/>
            <a:headEnd/>
            <a:tailEnd/>
          </a:ln>
        </p:spPr>
        <p:txBody>
          <a:bodyPr wrap="none" lIns="86748" tIns="43374" rIns="86748" bIns="43374" anchor="ctr"/>
          <a:lstStyle/>
          <a:p>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7890" name="Rectangle 2"/>
          <p:cNvSpPr txBox="1">
            <a:spLocks noChangeArrowheads="1" noTextEdit="1"/>
          </p:cNvSpPr>
          <p:nvPr>
            <p:ph type="sldImg"/>
          </p:nvPr>
        </p:nvSpPr>
        <p:spPr bwMode="auto">
          <a:xfrm>
            <a:off x="3313113" y="755650"/>
            <a:ext cx="3454400" cy="2590800"/>
          </a:xfrm>
          <a:prstGeom prst="rect">
            <a:avLst/>
          </a:prstGeom>
          <a:solidFill>
            <a:srgbClr val="FFFFFF"/>
          </a:solidFill>
          <a:ln>
            <a:solidFill>
              <a:srgbClr val="000000"/>
            </a:solidFill>
            <a:miter lim="800000"/>
            <a:headEnd/>
            <a:tailEnd/>
          </a:ln>
        </p:spPr>
      </p:sp>
      <p:sp>
        <p:nvSpPr>
          <p:cNvPr id="1317891" name="Rectangle 3"/>
          <p:cNvSpPr txBox="1">
            <a:spLocks noChangeArrowheads="1"/>
          </p:cNvSpPr>
          <p:nvPr>
            <p:ph type="body" idx="1"/>
          </p:nvPr>
        </p:nvSpPr>
        <p:spPr bwMode="auto">
          <a:xfrm>
            <a:off x="1538394" y="3597084"/>
            <a:ext cx="7013580" cy="2873669"/>
          </a:xfrm>
          <a:prstGeom prst="rect">
            <a:avLst/>
          </a:prstGeom>
          <a:noFill/>
          <a:ln>
            <a:round/>
            <a:headEnd/>
            <a:tailEnd/>
          </a:ln>
        </p:spPr>
        <p:txBody>
          <a:bodyPr wrap="none" lIns="86748" tIns="43374" rIns="86748" bIns="43374" anchor="ctr"/>
          <a:lstStyle/>
          <a:p>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3682" name="Rectangle 2"/>
          <p:cNvSpPr txBox="1">
            <a:spLocks noChangeArrowheads="1" noTextEdit="1"/>
          </p:cNvSpPr>
          <p:nvPr>
            <p:ph type="sldImg"/>
          </p:nvPr>
        </p:nvSpPr>
        <p:spPr bwMode="auto">
          <a:xfrm>
            <a:off x="3313113" y="755650"/>
            <a:ext cx="3454400" cy="2590800"/>
          </a:xfrm>
          <a:prstGeom prst="rect">
            <a:avLst/>
          </a:prstGeom>
          <a:solidFill>
            <a:srgbClr val="FFFFFF"/>
          </a:solidFill>
          <a:ln>
            <a:solidFill>
              <a:srgbClr val="000000"/>
            </a:solidFill>
            <a:miter lim="800000"/>
            <a:headEnd/>
            <a:tailEnd/>
          </a:ln>
        </p:spPr>
      </p:sp>
      <p:sp>
        <p:nvSpPr>
          <p:cNvPr id="1223683" name="Rectangle 3"/>
          <p:cNvSpPr txBox="1">
            <a:spLocks noChangeArrowheads="1"/>
          </p:cNvSpPr>
          <p:nvPr>
            <p:ph type="body" idx="1"/>
          </p:nvPr>
        </p:nvSpPr>
        <p:spPr bwMode="auto">
          <a:xfrm>
            <a:off x="1538394" y="3597084"/>
            <a:ext cx="7013580" cy="2873669"/>
          </a:xfrm>
          <a:prstGeom prst="rect">
            <a:avLst/>
          </a:prstGeom>
          <a:noFill/>
          <a:ln>
            <a:round/>
            <a:headEnd/>
            <a:tailEnd/>
          </a:ln>
        </p:spPr>
        <p:txBody>
          <a:bodyPr wrap="none" lIns="86748" tIns="43374" rIns="86748" bIns="43374" anchor="ctr"/>
          <a:lstStyle/>
          <a:p>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5730" name="Rectangle 2"/>
          <p:cNvSpPr txBox="1">
            <a:spLocks noChangeArrowheads="1" noTextEdit="1"/>
          </p:cNvSpPr>
          <p:nvPr>
            <p:ph type="sldImg"/>
          </p:nvPr>
        </p:nvSpPr>
        <p:spPr bwMode="auto">
          <a:xfrm>
            <a:off x="3313113" y="755650"/>
            <a:ext cx="3454400" cy="2590800"/>
          </a:xfrm>
          <a:prstGeom prst="rect">
            <a:avLst/>
          </a:prstGeom>
          <a:solidFill>
            <a:srgbClr val="FFFFFF"/>
          </a:solidFill>
          <a:ln>
            <a:solidFill>
              <a:srgbClr val="000000"/>
            </a:solidFill>
            <a:miter lim="800000"/>
            <a:headEnd/>
            <a:tailEnd/>
          </a:ln>
        </p:spPr>
      </p:sp>
      <p:sp>
        <p:nvSpPr>
          <p:cNvPr id="1225731" name="Rectangle 3"/>
          <p:cNvSpPr txBox="1">
            <a:spLocks noChangeArrowheads="1"/>
          </p:cNvSpPr>
          <p:nvPr>
            <p:ph type="body" idx="1"/>
          </p:nvPr>
        </p:nvSpPr>
        <p:spPr bwMode="auto">
          <a:xfrm>
            <a:off x="1538394" y="3597084"/>
            <a:ext cx="7013580" cy="2873669"/>
          </a:xfrm>
          <a:prstGeom prst="rect">
            <a:avLst/>
          </a:prstGeom>
          <a:noFill/>
          <a:ln>
            <a:round/>
            <a:headEnd/>
            <a:tailEnd/>
          </a:ln>
        </p:spPr>
        <p:txBody>
          <a:bodyPr wrap="none" lIns="86748" tIns="43374" rIns="86748" bIns="43374" anchor="ctr"/>
          <a:lstStyle/>
          <a:p>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7778" name="Rectangle 2"/>
          <p:cNvSpPr txBox="1">
            <a:spLocks noChangeArrowheads="1" noTextEdit="1"/>
          </p:cNvSpPr>
          <p:nvPr>
            <p:ph type="sldImg"/>
          </p:nvPr>
        </p:nvSpPr>
        <p:spPr bwMode="auto">
          <a:xfrm>
            <a:off x="3313113" y="755650"/>
            <a:ext cx="3454400" cy="2590800"/>
          </a:xfrm>
          <a:prstGeom prst="rect">
            <a:avLst/>
          </a:prstGeom>
          <a:solidFill>
            <a:srgbClr val="FFFFFF"/>
          </a:solidFill>
          <a:ln>
            <a:solidFill>
              <a:srgbClr val="000000"/>
            </a:solidFill>
            <a:miter lim="800000"/>
            <a:headEnd/>
            <a:tailEnd/>
          </a:ln>
        </p:spPr>
      </p:sp>
      <p:sp>
        <p:nvSpPr>
          <p:cNvPr id="1227779" name="Rectangle 3"/>
          <p:cNvSpPr txBox="1">
            <a:spLocks noChangeArrowheads="1"/>
          </p:cNvSpPr>
          <p:nvPr>
            <p:ph type="body" idx="1"/>
          </p:nvPr>
        </p:nvSpPr>
        <p:spPr bwMode="auto">
          <a:xfrm>
            <a:off x="1538394" y="3597084"/>
            <a:ext cx="7013580" cy="2873669"/>
          </a:xfrm>
          <a:prstGeom prst="rect">
            <a:avLst/>
          </a:prstGeom>
          <a:noFill/>
          <a:ln>
            <a:round/>
            <a:headEnd/>
            <a:tailEnd/>
          </a:ln>
        </p:spPr>
        <p:txBody>
          <a:bodyPr wrap="none" lIns="86748" tIns="43374" rIns="86748" bIns="43374" anchor="ctr"/>
          <a:lstStyle/>
          <a:p>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8626" name="Rectangle 2"/>
          <p:cNvSpPr txBox="1">
            <a:spLocks noChangeArrowheads="1" noTextEdit="1"/>
          </p:cNvSpPr>
          <p:nvPr>
            <p:ph type="sldImg"/>
          </p:nvPr>
        </p:nvSpPr>
        <p:spPr bwMode="auto">
          <a:xfrm>
            <a:off x="3152775" y="573088"/>
            <a:ext cx="3781425" cy="2835275"/>
          </a:xfrm>
          <a:prstGeom prst="rect">
            <a:avLst/>
          </a:prstGeom>
          <a:solidFill>
            <a:srgbClr val="FFFFFF"/>
          </a:solidFill>
          <a:ln>
            <a:solidFill>
              <a:srgbClr val="000000"/>
            </a:solidFill>
            <a:miter lim="800000"/>
            <a:headEnd/>
            <a:tailEnd/>
          </a:ln>
        </p:spPr>
      </p:sp>
      <p:sp>
        <p:nvSpPr>
          <p:cNvPr id="1178627" name="Rectangle 3"/>
          <p:cNvSpPr txBox="1">
            <a:spLocks noChangeArrowheads="1"/>
          </p:cNvSpPr>
          <p:nvPr>
            <p:ph type="body" idx="1"/>
          </p:nvPr>
        </p:nvSpPr>
        <p:spPr bwMode="auto">
          <a:xfrm>
            <a:off x="1008819" y="3588338"/>
            <a:ext cx="8068352" cy="3332207"/>
          </a:xfrm>
          <a:prstGeom prst="rect">
            <a:avLst/>
          </a:prstGeom>
          <a:noFill/>
          <a:ln>
            <a:round/>
            <a:headEnd/>
            <a:tailEnd/>
          </a:ln>
        </p:spPr>
        <p:txBody>
          <a:bodyPr wrap="none" lIns="86748" tIns="43374" rIns="86748" bIns="43374" anchor="ctr"/>
          <a:lstStyle/>
          <a:p>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826" name="Rectangle 2"/>
          <p:cNvSpPr txBox="1">
            <a:spLocks noChangeArrowheads="1" noTextEdit="1"/>
          </p:cNvSpPr>
          <p:nvPr>
            <p:ph type="sldImg"/>
          </p:nvPr>
        </p:nvSpPr>
        <p:spPr bwMode="auto">
          <a:xfrm>
            <a:off x="3313113" y="755650"/>
            <a:ext cx="3454400" cy="2590800"/>
          </a:xfrm>
          <a:prstGeom prst="rect">
            <a:avLst/>
          </a:prstGeom>
          <a:solidFill>
            <a:srgbClr val="FFFFFF"/>
          </a:solidFill>
          <a:ln>
            <a:solidFill>
              <a:srgbClr val="000000"/>
            </a:solidFill>
            <a:miter lim="800000"/>
            <a:headEnd/>
            <a:tailEnd/>
          </a:ln>
        </p:spPr>
      </p:sp>
      <p:sp>
        <p:nvSpPr>
          <p:cNvPr id="1229827" name="Rectangle 3"/>
          <p:cNvSpPr txBox="1">
            <a:spLocks noChangeArrowheads="1"/>
          </p:cNvSpPr>
          <p:nvPr>
            <p:ph type="body" idx="1"/>
          </p:nvPr>
        </p:nvSpPr>
        <p:spPr bwMode="auto">
          <a:xfrm>
            <a:off x="1538394" y="3597084"/>
            <a:ext cx="7013580" cy="2873669"/>
          </a:xfrm>
          <a:prstGeom prst="rect">
            <a:avLst/>
          </a:prstGeom>
          <a:noFill/>
          <a:ln>
            <a:round/>
            <a:headEnd/>
            <a:tailEnd/>
          </a:ln>
        </p:spPr>
        <p:txBody>
          <a:bodyPr wrap="none" lIns="86748" tIns="43374" rIns="86748" bIns="43374" anchor="ctr"/>
          <a:lstStyle/>
          <a:p>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1874" name="Rectangle 2"/>
          <p:cNvSpPr txBox="1">
            <a:spLocks noChangeArrowheads="1" noTextEdit="1"/>
          </p:cNvSpPr>
          <p:nvPr>
            <p:ph type="sldImg"/>
          </p:nvPr>
        </p:nvSpPr>
        <p:spPr bwMode="auto">
          <a:xfrm>
            <a:off x="3381375" y="1017588"/>
            <a:ext cx="3262313" cy="2446337"/>
          </a:xfrm>
          <a:prstGeom prst="rect">
            <a:avLst/>
          </a:prstGeom>
          <a:solidFill>
            <a:srgbClr val="FFFFFF"/>
          </a:solidFill>
          <a:ln>
            <a:solidFill>
              <a:srgbClr val="000000"/>
            </a:solidFill>
            <a:miter lim="800000"/>
            <a:headEnd/>
            <a:tailEnd/>
          </a:ln>
        </p:spPr>
      </p:sp>
      <p:sp>
        <p:nvSpPr>
          <p:cNvPr id="1231875" name="Rectangle 3"/>
          <p:cNvSpPr txBox="1">
            <a:spLocks noChangeArrowheads="1"/>
          </p:cNvSpPr>
          <p:nvPr>
            <p:ph type="body" idx="1"/>
          </p:nvPr>
        </p:nvSpPr>
        <p:spPr bwMode="auto">
          <a:xfrm>
            <a:off x="2008882" y="3623322"/>
            <a:ext cx="6004763" cy="2924896"/>
          </a:xfrm>
          <a:prstGeom prst="rect">
            <a:avLst/>
          </a:prstGeom>
          <a:noFill/>
          <a:ln>
            <a:round/>
            <a:headEnd/>
            <a:tailEnd/>
          </a:ln>
        </p:spPr>
        <p:txBody>
          <a:bodyPr wrap="none" lIns="86748" tIns="43374" rIns="86748" bIns="43374" anchor="ctr"/>
          <a:lstStyle/>
          <a:p>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3922" name="Rectangle 2"/>
          <p:cNvSpPr txBox="1">
            <a:spLocks noChangeArrowheads="1" noTextEdit="1"/>
          </p:cNvSpPr>
          <p:nvPr>
            <p:ph type="sldImg"/>
          </p:nvPr>
        </p:nvSpPr>
        <p:spPr bwMode="auto">
          <a:xfrm>
            <a:off x="3381375" y="1017588"/>
            <a:ext cx="3262313" cy="2446337"/>
          </a:xfrm>
          <a:prstGeom prst="rect">
            <a:avLst/>
          </a:prstGeom>
          <a:solidFill>
            <a:srgbClr val="FFFFFF"/>
          </a:solidFill>
          <a:ln>
            <a:solidFill>
              <a:srgbClr val="000000"/>
            </a:solidFill>
            <a:miter lim="800000"/>
            <a:headEnd/>
            <a:tailEnd/>
          </a:ln>
        </p:spPr>
      </p:sp>
      <p:sp>
        <p:nvSpPr>
          <p:cNvPr id="1233923" name="Rectangle 3"/>
          <p:cNvSpPr txBox="1">
            <a:spLocks noChangeArrowheads="1"/>
          </p:cNvSpPr>
          <p:nvPr>
            <p:ph type="body" idx="1"/>
          </p:nvPr>
        </p:nvSpPr>
        <p:spPr bwMode="auto">
          <a:xfrm>
            <a:off x="2008882" y="3623322"/>
            <a:ext cx="6004763" cy="2924896"/>
          </a:xfrm>
          <a:prstGeom prst="rect">
            <a:avLst/>
          </a:prstGeom>
          <a:noFill/>
          <a:ln>
            <a:round/>
            <a:headEnd/>
            <a:tailEnd/>
          </a:ln>
        </p:spPr>
        <p:txBody>
          <a:bodyPr wrap="none" lIns="86748" tIns="43374" rIns="86748" bIns="43374" anchor="ctr"/>
          <a:lstStyle/>
          <a:p>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5970" name="Rectangle 2"/>
          <p:cNvSpPr txBox="1">
            <a:spLocks noChangeArrowheads="1" noTextEdit="1"/>
          </p:cNvSpPr>
          <p:nvPr>
            <p:ph type="sldImg"/>
          </p:nvPr>
        </p:nvSpPr>
        <p:spPr bwMode="auto">
          <a:xfrm>
            <a:off x="3381375" y="1017588"/>
            <a:ext cx="3262313" cy="2446337"/>
          </a:xfrm>
          <a:prstGeom prst="rect">
            <a:avLst/>
          </a:prstGeom>
          <a:solidFill>
            <a:srgbClr val="FFFFFF"/>
          </a:solidFill>
          <a:ln>
            <a:solidFill>
              <a:srgbClr val="000000"/>
            </a:solidFill>
            <a:miter lim="800000"/>
            <a:headEnd/>
            <a:tailEnd/>
          </a:ln>
        </p:spPr>
      </p:sp>
      <p:sp>
        <p:nvSpPr>
          <p:cNvPr id="1235971" name="Rectangle 3"/>
          <p:cNvSpPr txBox="1">
            <a:spLocks noChangeArrowheads="1"/>
          </p:cNvSpPr>
          <p:nvPr>
            <p:ph type="body" idx="1"/>
          </p:nvPr>
        </p:nvSpPr>
        <p:spPr bwMode="auto">
          <a:xfrm>
            <a:off x="2008882" y="3623322"/>
            <a:ext cx="6004763" cy="2924896"/>
          </a:xfrm>
          <a:prstGeom prst="rect">
            <a:avLst/>
          </a:prstGeom>
          <a:noFill/>
          <a:ln>
            <a:round/>
            <a:headEnd/>
            <a:tailEnd/>
          </a:ln>
        </p:spPr>
        <p:txBody>
          <a:bodyPr wrap="none" lIns="86748" tIns="43374" rIns="86748" bIns="43374" anchor="ctr"/>
          <a:lstStyle/>
          <a:p>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8018" name="Text Box 2"/>
          <p:cNvSpPr txBox="1">
            <a:spLocks noChangeArrowheads="1"/>
          </p:cNvSpPr>
          <p:nvPr/>
        </p:nvSpPr>
        <p:spPr bwMode="auto">
          <a:xfrm>
            <a:off x="2208020" y="1018279"/>
            <a:ext cx="5608675" cy="2446367"/>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1238019" name="Text Box 3"/>
          <p:cNvSpPr txBox="1">
            <a:spLocks noChangeArrowheads="1"/>
          </p:cNvSpPr>
          <p:nvPr>
            <p:ph type="body"/>
          </p:nvPr>
        </p:nvSpPr>
        <p:spPr bwMode="auto">
          <a:xfrm>
            <a:off x="2008882" y="3623322"/>
            <a:ext cx="6004763" cy="2924896"/>
          </a:xfrm>
          <a:prstGeom prst="rect">
            <a:avLst/>
          </a:prstGeom>
          <a:noFill/>
          <a:ln>
            <a:round/>
            <a:headEnd/>
            <a:tailEnd/>
          </a:ln>
        </p:spPr>
        <p:txBody>
          <a:bodyPr lIns="85382" tIns="44399" rIns="85382" bIns="44399"/>
          <a:lstStyle/>
          <a:p>
            <a:pPr marL="215900" indent="-215900" defTabSz="449263" eaLnBrk="1">
              <a:lnSpc>
                <a:spcPct val="104000"/>
              </a:lnSpc>
              <a:spcBef>
                <a:spcPts val="450"/>
              </a:spcBef>
              <a:buSzPct val="45000"/>
              <a:buFont typeface="Wingdings" pitchFamily="2" charset="2"/>
              <a:buNone/>
              <a:tabLst>
                <a:tab pos="723900" algn="l"/>
                <a:tab pos="1447800" algn="l"/>
                <a:tab pos="2171700" algn="l"/>
                <a:tab pos="2895600" algn="l"/>
                <a:tab pos="3619500" algn="l"/>
                <a:tab pos="4343400" algn="l"/>
              </a:tabLst>
            </a:pPr>
            <a:r>
              <a:rPr lang="en-CA" sz="1900">
                <a:latin typeface="Arial" pitchFamily="34" charset="0"/>
              </a:rPr>
              <a:t>Dilbert – “Work is very rewarding”</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0066" name="Rectangle 2"/>
          <p:cNvSpPr txBox="1">
            <a:spLocks noChangeArrowheads="1" noTextEdit="1"/>
          </p:cNvSpPr>
          <p:nvPr>
            <p:ph type="sldImg"/>
          </p:nvPr>
        </p:nvSpPr>
        <p:spPr bwMode="auto">
          <a:xfrm>
            <a:off x="3313113" y="755650"/>
            <a:ext cx="3454400" cy="2590800"/>
          </a:xfrm>
          <a:prstGeom prst="rect">
            <a:avLst/>
          </a:prstGeom>
          <a:solidFill>
            <a:srgbClr val="FFFFFF"/>
          </a:solidFill>
          <a:ln>
            <a:solidFill>
              <a:srgbClr val="000000"/>
            </a:solidFill>
            <a:miter lim="800000"/>
            <a:headEnd/>
            <a:tailEnd/>
          </a:ln>
        </p:spPr>
      </p:sp>
      <p:sp>
        <p:nvSpPr>
          <p:cNvPr id="1240067" name="Rectangle 3"/>
          <p:cNvSpPr txBox="1">
            <a:spLocks noChangeArrowheads="1"/>
          </p:cNvSpPr>
          <p:nvPr>
            <p:ph type="body" idx="1"/>
          </p:nvPr>
        </p:nvSpPr>
        <p:spPr bwMode="auto">
          <a:xfrm>
            <a:off x="1538394" y="3597084"/>
            <a:ext cx="7013580" cy="2873669"/>
          </a:xfrm>
          <a:prstGeom prst="rect">
            <a:avLst/>
          </a:prstGeom>
          <a:noFill/>
          <a:ln>
            <a:round/>
            <a:headEnd/>
            <a:tailEnd/>
          </a:ln>
        </p:spPr>
        <p:txBody>
          <a:bodyPr wrap="none" lIns="86748" tIns="43374" rIns="86748" bIns="43374" anchor="ctr"/>
          <a:lstStyle/>
          <a:p>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2114" name="Rectangle 2"/>
          <p:cNvSpPr txBox="1">
            <a:spLocks noChangeArrowheads="1" noTextEdit="1"/>
          </p:cNvSpPr>
          <p:nvPr>
            <p:ph type="sldImg"/>
          </p:nvPr>
        </p:nvSpPr>
        <p:spPr bwMode="auto">
          <a:xfrm>
            <a:off x="3313113" y="755650"/>
            <a:ext cx="3454400" cy="2590800"/>
          </a:xfrm>
          <a:prstGeom prst="rect">
            <a:avLst/>
          </a:prstGeom>
          <a:solidFill>
            <a:srgbClr val="FFFFFF"/>
          </a:solidFill>
          <a:ln>
            <a:solidFill>
              <a:srgbClr val="000000"/>
            </a:solidFill>
            <a:miter lim="800000"/>
            <a:headEnd/>
            <a:tailEnd/>
          </a:ln>
        </p:spPr>
      </p:sp>
      <p:sp>
        <p:nvSpPr>
          <p:cNvPr id="1242115" name="Rectangle 3"/>
          <p:cNvSpPr txBox="1">
            <a:spLocks noChangeArrowheads="1"/>
          </p:cNvSpPr>
          <p:nvPr>
            <p:ph type="body" idx="1"/>
          </p:nvPr>
        </p:nvSpPr>
        <p:spPr bwMode="auto">
          <a:xfrm>
            <a:off x="1538394" y="3597084"/>
            <a:ext cx="7013580" cy="2873669"/>
          </a:xfrm>
          <a:prstGeom prst="rect">
            <a:avLst/>
          </a:prstGeom>
          <a:noFill/>
          <a:ln>
            <a:round/>
            <a:headEnd/>
            <a:tailEnd/>
          </a:ln>
        </p:spPr>
        <p:txBody>
          <a:bodyPr wrap="none" lIns="86748" tIns="43374" rIns="86748" bIns="43374" anchor="ctr"/>
          <a:lstStyle/>
          <a:p>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928771" name="Rectangle 3"/>
          <p:cNvSpPr>
            <a:spLocks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8690" name="Rectangle 2"/>
          <p:cNvSpPr>
            <a:spLocks noChangeArrowheads="1" noTextEdit="1"/>
          </p:cNvSpPr>
          <p:nvPr>
            <p:ph type="sldImg"/>
          </p:nvPr>
        </p:nvSpPr>
        <p:spPr bwMode="auto">
          <a:xfrm>
            <a:off x="3314700" y="755650"/>
            <a:ext cx="3454400" cy="2590800"/>
          </a:xfrm>
          <a:prstGeom prst="rect">
            <a:avLst/>
          </a:prstGeom>
          <a:solidFill>
            <a:srgbClr val="FFFFFF"/>
          </a:solidFill>
          <a:ln>
            <a:solidFill>
              <a:srgbClr val="000000"/>
            </a:solidFill>
            <a:miter lim="800000"/>
            <a:headEnd/>
            <a:tailEnd/>
          </a:ln>
        </p:spPr>
      </p:sp>
      <p:sp>
        <p:nvSpPr>
          <p:cNvPr id="1138691" name="Rectangle 3"/>
          <p:cNvSpPr txBox="1">
            <a:spLocks noChangeArrowheads="1"/>
          </p:cNvSpPr>
          <p:nvPr>
            <p:ph type="body" idx="1"/>
          </p:nvPr>
        </p:nvSpPr>
        <p:spPr bwMode="auto">
          <a:xfrm>
            <a:off x="1538394" y="3597085"/>
            <a:ext cx="7013580" cy="2874918"/>
          </a:xfrm>
          <a:prstGeom prst="rect">
            <a:avLst/>
          </a:prstGeom>
          <a:noFill/>
          <a:ln>
            <a:miter lim="800000"/>
            <a:headEnd/>
            <a:tailEnd/>
          </a:ln>
        </p:spPr>
        <p:txBody>
          <a:bodyPr wrap="none" lIns="91433" tIns="45716" rIns="91433" bIns="45716" anchor="ctr"/>
          <a:lstStyle/>
          <a:p>
            <a:endParaRPr lang="fr-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p:cNvSpPr>
            <a:spLocks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1140739" name="Rectangle 3"/>
          <p:cNvSpPr>
            <a:spLocks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4530" name="Rectangle 2"/>
          <p:cNvSpPr txBox="1">
            <a:spLocks noChangeArrowheads="1" noTextEdit="1"/>
          </p:cNvSpPr>
          <p:nvPr>
            <p:ph type="sldImg"/>
          </p:nvPr>
        </p:nvSpPr>
        <p:spPr bwMode="auto">
          <a:xfrm>
            <a:off x="3313113" y="755650"/>
            <a:ext cx="3454400" cy="2590800"/>
          </a:xfrm>
          <a:prstGeom prst="rect">
            <a:avLst/>
          </a:prstGeom>
          <a:solidFill>
            <a:srgbClr val="FFFFFF"/>
          </a:solidFill>
          <a:ln>
            <a:solidFill>
              <a:srgbClr val="000000"/>
            </a:solidFill>
            <a:miter lim="800000"/>
            <a:headEnd/>
            <a:tailEnd/>
          </a:ln>
        </p:spPr>
      </p:sp>
      <p:sp>
        <p:nvSpPr>
          <p:cNvPr id="1174531" name="Rectangle 3"/>
          <p:cNvSpPr txBox="1">
            <a:spLocks noChangeArrowheads="1"/>
          </p:cNvSpPr>
          <p:nvPr>
            <p:ph type="body" idx="1"/>
          </p:nvPr>
        </p:nvSpPr>
        <p:spPr bwMode="auto">
          <a:xfrm>
            <a:off x="1538394" y="3597084"/>
            <a:ext cx="7013580" cy="2873669"/>
          </a:xfrm>
          <a:prstGeom prst="rect">
            <a:avLst/>
          </a:prstGeom>
          <a:noFill/>
          <a:ln>
            <a:round/>
            <a:headEnd/>
            <a:tailEnd/>
          </a:ln>
        </p:spPr>
        <p:txBody>
          <a:bodyPr wrap="none" lIns="86748" tIns="43374" rIns="86748" bIns="43374" anchor="ctr"/>
          <a:lstStyle/>
          <a:p>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Rectangle 2"/>
          <p:cNvSpPr>
            <a:spLocks noChangeArrowheads="1" noTextEdit="1"/>
          </p:cNvSpPr>
          <p:nvPr>
            <p:ph type="sldImg"/>
          </p:nvPr>
        </p:nvSpPr>
        <p:spPr bwMode="auto">
          <a:xfrm>
            <a:off x="3152775" y="566738"/>
            <a:ext cx="3778250" cy="2833687"/>
          </a:xfrm>
          <a:prstGeom prst="rect">
            <a:avLst/>
          </a:prstGeom>
          <a:solidFill>
            <a:srgbClr val="FFFFFF"/>
          </a:solidFill>
          <a:ln>
            <a:solidFill>
              <a:srgbClr val="000000"/>
            </a:solidFill>
            <a:miter lim="800000"/>
            <a:headEnd/>
            <a:tailEnd/>
          </a:ln>
        </p:spPr>
      </p:sp>
      <p:sp>
        <p:nvSpPr>
          <p:cNvPr id="1142787" name="Rectangle 3"/>
          <p:cNvSpPr>
            <a:spLocks noChangeArrowheads="1"/>
          </p:cNvSpPr>
          <p:nvPr>
            <p:ph type="body" idx="1"/>
          </p:nvPr>
        </p:nvSpPr>
        <p:spPr bwMode="auto">
          <a:xfrm>
            <a:off x="1343632" y="3589588"/>
            <a:ext cx="7396537" cy="3399675"/>
          </a:xfrm>
          <a:prstGeom prst="rect">
            <a:avLst/>
          </a:prstGeom>
          <a:solidFill>
            <a:srgbClr val="FFFFFF"/>
          </a:solidFill>
          <a:ln>
            <a:solidFill>
              <a:srgbClr val="000000"/>
            </a:solidFill>
            <a:miter lim="800000"/>
            <a:headEnd/>
            <a:tailEnd/>
          </a:ln>
        </p:spPr>
        <p:txBody>
          <a:bodyPr lIns="91433" tIns="45716" rIns="91433" bIns="45716"/>
          <a:lstStyle/>
          <a:p>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1C93A6-A9DC-4EF7-B0FE-A2FC29D070EB}" type="datetimeFigureOut">
              <a:rPr lang="en-US" smtClean="0"/>
              <a:pPr/>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1C93A6-A9DC-4EF7-B0FE-A2FC29D070EB}" type="datetimeFigureOut">
              <a:rPr lang="en-US" smtClean="0"/>
              <a:pPr/>
              <a:t>5/19/2018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1C93A6-A9DC-4EF7-B0FE-A2FC29D070EB}" type="datetimeFigureOut">
              <a:rPr lang="en-US" smtClean="0"/>
              <a:pPr/>
              <a:t>5/19/2018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1C93A6-A9DC-4EF7-B0FE-A2FC29D070EB}" type="datetimeFigureOut">
              <a:rPr lang="en-US" smtClean="0"/>
              <a:pPr/>
              <a:t>5/19/2018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C93A6-A9DC-4EF7-B0FE-A2FC29D070EB}" type="datetimeFigureOut">
              <a:rPr lang="en-US" smtClean="0"/>
              <a:pPr/>
              <a:t>5/19/2018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C93A6-A9DC-4EF7-B0FE-A2FC29D070EB}" type="datetimeFigureOut">
              <a:rPr lang="en-US" smtClean="0"/>
              <a:pPr/>
              <a:t>5/19/2018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DE598-A760-4B8B-82A8-04F60070A06F}" type="datetimeFigureOut">
              <a:rPr lang="en-US" smtClean="0"/>
              <a:pPr/>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C93A6-A9DC-4EF7-B0FE-A2FC29D070EB}" type="datetimeFigureOut">
              <a:rPr lang="en-US" smtClean="0"/>
              <a:pPr/>
              <a:t>5/19/2018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1C93A6-A9DC-4EF7-B0FE-A2FC29D070EB}" type="datetimeFigureOut">
              <a:rPr lang="en-US" smtClean="0"/>
              <a:pPr/>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9E524-7343-4232-90CB-1E91B920A3B9}"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FA9A25-EBE9-445C-84CD-F4B6BE89B3FA}" type="datetimeFigureOut">
              <a:rPr lang="en-US" smtClean="0"/>
              <a:pPr/>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FA9A25-EBE9-445C-84CD-F4B6BE89B3FA}" type="datetimeFigureOut">
              <a:rPr lang="en-US" smtClean="0"/>
              <a:pPr/>
              <a:t>5/19/2018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FA9A25-EBE9-445C-84CD-F4B6BE89B3FA}" type="datetimeFigureOut">
              <a:rPr lang="en-US" smtClean="0"/>
              <a:pPr/>
              <a:t>5/19/2018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FA9A25-EBE9-445C-84CD-F4B6BE89B3FA}" type="datetimeFigureOut">
              <a:rPr lang="en-US" smtClean="0"/>
              <a:pPr/>
              <a:t>5/19/2018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FA9A25-EBE9-445C-84CD-F4B6BE89B3FA}" type="datetimeFigureOut">
              <a:rPr lang="en-US" smtClean="0"/>
              <a:pPr/>
              <a:t>5/19/2018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DE598-A760-4B8B-82A8-04F60070A06F}" type="datetimeFigureOut">
              <a:rPr lang="en-US" smtClean="0"/>
              <a:pPr/>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A9A25-EBE9-445C-84CD-F4B6BE89B3FA}" type="datetimeFigureOut">
              <a:rPr lang="en-US" smtClean="0"/>
              <a:pPr/>
              <a:t>5/19/2018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FA9A25-EBE9-445C-84CD-F4B6BE89B3FA}" type="datetimeFigureOut">
              <a:rPr lang="en-US" smtClean="0"/>
              <a:pPr/>
              <a:t>5/19/2018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FA9A25-EBE9-445C-84CD-F4B6BE89B3FA}" type="datetimeFigureOut">
              <a:rPr lang="en-US" smtClean="0"/>
              <a:pPr/>
              <a:t>5/19/2018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603A-1FE3-4B09-8523-9E1214C1B3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1DE598-A760-4B8B-82A8-04F60070A06F}" type="datetimeFigureOut">
              <a:rPr lang="en-US" smtClean="0"/>
              <a:pPr/>
              <a:t>5/19/2018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1DE598-A760-4B8B-82A8-04F60070A06F}" type="datetimeFigureOut">
              <a:rPr lang="en-US" smtClean="0"/>
              <a:pPr/>
              <a:t>5/19/2018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DE598-A760-4B8B-82A8-04F60070A06F}" type="datetimeFigureOut">
              <a:rPr lang="en-US" smtClean="0"/>
              <a:pPr/>
              <a:t>5/19/2018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DE598-A760-4B8B-82A8-04F60070A06F}" type="datetimeFigureOut">
              <a:rPr lang="en-US" smtClean="0"/>
              <a:pPr/>
              <a:t>5/19/2018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DE598-A760-4B8B-82A8-04F60070A06F}" type="datetimeFigureOut">
              <a:rPr lang="en-US" smtClean="0"/>
              <a:pPr/>
              <a:t>5/19/2018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DE598-A760-4B8B-82A8-04F60070A06F}" type="datetimeFigureOut">
              <a:rPr lang="en-US" smtClean="0"/>
              <a:pPr/>
              <a:t>5/19/2018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E5179-D86D-497D-8D7B-43D973D83A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DE598-A760-4B8B-82A8-04F60070A06F}" type="datetimeFigureOut">
              <a:rPr lang="en-US" smtClean="0"/>
              <a:pPr/>
              <a:t>5/19/2018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E5179-D86D-497D-8D7B-43D973D83A3D}" type="slidenum">
              <a:rPr lang="en-US" smtClean="0"/>
              <a:pPr/>
              <a:t>‹#›</a:t>
            </a:fld>
            <a:endParaRPr lang="en-US"/>
          </a:p>
        </p:txBody>
      </p:sp>
      <p:pic>
        <p:nvPicPr>
          <p:cNvPr id="7" name="Picture 2" descr="C:\Users\arsil\Desktop\Smartcreative.jpg"/>
          <p:cNvPicPr>
            <a:picLocks noChangeAspect="1" noChangeArrowheads="1"/>
          </p:cNvPicPr>
          <p:nvPr userDrawn="1"/>
        </p:nvPicPr>
        <p:blipFill>
          <a:blip r:embed="rId13"/>
          <a:srcRect l="1051" r="800" b="504"/>
          <a:stretch>
            <a:fillRect/>
          </a:stretch>
        </p:blipFill>
        <p:spPr bwMode="auto">
          <a:xfrm>
            <a:off x="0" y="304800"/>
            <a:ext cx="9144000" cy="68405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C93A6-A9DC-4EF7-B0FE-A2FC29D070EB}" type="datetimeFigureOut">
              <a:rPr lang="en-US" smtClean="0"/>
              <a:pPr/>
              <a:t>5/19/2018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9E524-7343-4232-90CB-1E91B920A3B9}" type="slidenum">
              <a:rPr lang="en-US" smtClean="0"/>
              <a:pPr/>
              <a:t>‹#›</a:t>
            </a:fld>
            <a:endParaRPr lang="en-US"/>
          </a:p>
        </p:txBody>
      </p:sp>
      <p:pic>
        <p:nvPicPr>
          <p:cNvPr id="7" name="Picture 16" descr="SUB#LIST copy.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FA9A25-EBE9-445C-84CD-F4B6BE89B3FA}" type="datetimeFigureOut">
              <a:rPr lang="en-US" smtClean="0"/>
              <a:pPr/>
              <a:t>5/19/2018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C603A-1FE3-4B09-8523-9E1214C1B3A1}" type="slidenum">
              <a:rPr lang="en-US" smtClean="0"/>
              <a:pPr/>
              <a:t>‹#›</a:t>
            </a:fld>
            <a:endParaRPr lang="en-US"/>
          </a:p>
        </p:txBody>
      </p:sp>
      <p:pic>
        <p:nvPicPr>
          <p:cNvPr id="7" name="Picture 2" descr="C:\Users\arsil\Desktop\Smartcreative2.jpg"/>
          <p:cNvPicPr>
            <a:picLocks noChangeAspect="1" noChangeArrowheads="1"/>
          </p:cNvPicPr>
          <p:nvPr userDrawn="1"/>
        </p:nvPicPr>
        <p:blipFill>
          <a:blip r:embed="rId13"/>
          <a:srcRect/>
          <a:stretch>
            <a:fillRect/>
          </a:stretch>
        </p:blipFill>
        <p:spPr bwMode="auto">
          <a:xfrm>
            <a:off x="0" y="0"/>
            <a:ext cx="9172575"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200400" y="3840752"/>
            <a:ext cx="5638800" cy="1384995"/>
          </a:xfrm>
          <a:prstGeom prst="rect">
            <a:avLst/>
          </a:prstGeom>
          <a:noFill/>
          <a:ln w="9525">
            <a:noFill/>
            <a:miter lim="800000"/>
            <a:headEnd/>
            <a:tailEnd/>
          </a:ln>
        </p:spPr>
        <p:txBody>
          <a:bodyPr>
            <a:spAutoFit/>
          </a:bodyPr>
          <a:lstStyle/>
          <a:p>
            <a:pPr algn="ctr"/>
            <a:r>
              <a:rPr lang="en-CA" sz="1800" b="1" dirty="0" smtClean="0">
                <a:solidFill>
                  <a:schemeClr val="bg1"/>
                </a:solidFill>
                <a:latin typeface="Arial" pitchFamily="34" charset="0"/>
                <a:cs typeface="Arial" pitchFamily="34" charset="0"/>
              </a:rPr>
              <a:t>RE BASICS : </a:t>
            </a:r>
            <a:br>
              <a:rPr lang="en-CA" sz="1800" b="1" dirty="0" smtClean="0">
                <a:solidFill>
                  <a:schemeClr val="bg1"/>
                </a:solidFill>
                <a:latin typeface="Arial" pitchFamily="34" charset="0"/>
                <a:cs typeface="Arial" pitchFamily="34" charset="0"/>
              </a:rPr>
            </a:br>
            <a:r>
              <a:rPr lang="en-CA" b="1" dirty="0" smtClean="0">
                <a:solidFill>
                  <a:schemeClr val="bg1"/>
                </a:solidFill>
                <a:latin typeface="Arial" pitchFamily="34" charset="0"/>
                <a:cs typeface="Arial" pitchFamily="34" charset="0"/>
              </a:rPr>
              <a:t>INTRODUCTION TO REQUIREMENTS ELICITATION</a:t>
            </a:r>
            <a:endParaRPr lang="en-CA" b="1" dirty="0" smtClean="0">
              <a:solidFill>
                <a:schemeClr val="bg1"/>
              </a:solidFill>
              <a:latin typeface="Arial" pitchFamily="34" charset="0"/>
              <a:cs typeface="Arial" pitchFamily="34" charset="0"/>
            </a:endParaRPr>
          </a:p>
          <a:p>
            <a:pPr algn="ctr"/>
            <a:r>
              <a:rPr lang="en-US" sz="1800" b="1" dirty="0" smtClean="0">
                <a:solidFill>
                  <a:schemeClr val="bg1"/>
                </a:solidFill>
                <a:latin typeface="Arial" pitchFamily="34" charset="0"/>
                <a:cs typeface="Arial" pitchFamily="34" charset="0"/>
              </a:rPr>
              <a:t>PERTEMUAN </a:t>
            </a:r>
            <a:r>
              <a:rPr lang="en-US" sz="1800" b="1" dirty="0" smtClean="0">
                <a:solidFill>
                  <a:schemeClr val="bg1"/>
                </a:solidFill>
                <a:latin typeface="Arial" pitchFamily="34" charset="0"/>
                <a:cs typeface="Arial" pitchFamily="34" charset="0"/>
              </a:rPr>
              <a:t>9</a:t>
            </a:r>
            <a:endParaRPr lang="en-US" sz="1800" b="1" dirty="0" smtClean="0">
              <a:solidFill>
                <a:schemeClr val="bg1"/>
              </a:solidFill>
              <a:latin typeface="Arial" pitchFamily="34" charset="0"/>
              <a:cs typeface="Arial" pitchFamily="34" charset="0"/>
            </a:endParaRPr>
          </a:p>
          <a:p>
            <a:pPr algn="ctr"/>
            <a:r>
              <a:rPr lang="en-US" b="1" dirty="0" smtClean="0">
                <a:solidFill>
                  <a:schemeClr val="bg1"/>
                </a:solidFill>
                <a:latin typeface="Arial" pitchFamily="34" charset="0"/>
                <a:cs typeface="Arial" pitchFamily="34" charset="0"/>
              </a:rPr>
              <a:t>AGUNG MULYO WIDODO</a:t>
            </a:r>
            <a:endParaRPr lang="en-US" b="1" dirty="0">
              <a:solidFill>
                <a:schemeClr val="bg1"/>
              </a:solidFill>
              <a:latin typeface="Arial" pitchFamily="34" charset="0"/>
              <a:cs typeface="Arial" pitchFamily="34" charset="0"/>
            </a:endParaRPr>
          </a:p>
          <a:p>
            <a:pPr algn="ctr"/>
            <a:r>
              <a:rPr lang="en-US" b="1" dirty="0" smtClean="0">
                <a:solidFill>
                  <a:schemeClr val="bg1"/>
                </a:solidFill>
                <a:latin typeface="Arial" pitchFamily="34" charset="0"/>
                <a:cs typeface="Arial" pitchFamily="34" charset="0"/>
              </a:rPr>
              <a:t>TEKNIK INFORMATIKA</a:t>
            </a:r>
            <a:endParaRPr lang="en-US" b="1" dirty="0">
              <a:solidFill>
                <a:schemeClr val="bg1"/>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30C5C25F-852D-4F8B-9F73-826CCE650D89}" type="slidenum">
              <a:rPr lang="en-CA"/>
              <a:pPr/>
              <a:t>10</a:t>
            </a:fld>
            <a:endParaRPr lang="en-CA"/>
          </a:p>
        </p:txBody>
      </p:sp>
      <p:sp>
        <p:nvSpPr>
          <p:cNvPr id="1141765" name="Rectangle 5"/>
          <p:cNvSpPr>
            <a:spLocks noGrp="1" noChangeArrowheads="1"/>
          </p:cNvSpPr>
          <p:nvPr>
            <p:ph type="title"/>
          </p:nvPr>
        </p:nvSpPr>
        <p:spPr/>
        <p:txBody>
          <a:bodyPr>
            <a:normAutofit/>
          </a:bodyPr>
          <a:lstStyle/>
          <a:p>
            <a:r>
              <a:rPr lang="en-CA" sz="2800" b="1" dirty="0">
                <a:latin typeface="Arial" pitchFamily="34" charset="0"/>
                <a:cs typeface="Arial" pitchFamily="34" charset="0"/>
              </a:rPr>
              <a:t>Elicitation Risks and Challenges (1)</a:t>
            </a:r>
          </a:p>
        </p:txBody>
      </p:sp>
      <p:sp>
        <p:nvSpPr>
          <p:cNvPr id="1141766" name="Rectangle 6"/>
          <p:cNvSpPr>
            <a:spLocks noGrp="1" noChangeArrowheads="1"/>
          </p:cNvSpPr>
          <p:nvPr>
            <p:ph type="body" idx="1"/>
          </p:nvPr>
        </p:nvSpPr>
        <p:spPr>
          <a:xfrm>
            <a:off x="457200" y="1600200"/>
            <a:ext cx="8001000" cy="4525963"/>
          </a:xfrm>
        </p:spPr>
        <p:txBody>
          <a:bodyPr>
            <a:noAutofit/>
          </a:bodyPr>
          <a:lstStyle/>
          <a:p>
            <a:r>
              <a:rPr lang="en-CA" sz="1800" dirty="0">
                <a:latin typeface="Arial" pitchFamily="34" charset="0"/>
                <a:cs typeface="Arial" pitchFamily="34" charset="0"/>
              </a:rPr>
              <a:t>You need to extract information from the brain of </a:t>
            </a:r>
            <a:br>
              <a:rPr lang="en-CA" sz="1800" dirty="0">
                <a:latin typeface="Arial" pitchFamily="34" charset="0"/>
                <a:cs typeface="Arial" pitchFamily="34" charset="0"/>
              </a:rPr>
            </a:br>
            <a:r>
              <a:rPr lang="en-CA" sz="1800" dirty="0">
                <a:latin typeface="Arial" pitchFamily="34" charset="0"/>
                <a:cs typeface="Arial" pitchFamily="34" charset="0"/>
              </a:rPr>
              <a:t>your customer without damaging the customer, </a:t>
            </a:r>
            <a:br>
              <a:rPr lang="en-CA" sz="1800" dirty="0">
                <a:latin typeface="Arial" pitchFamily="34" charset="0"/>
                <a:cs typeface="Arial" pitchFamily="34" charset="0"/>
              </a:rPr>
            </a:br>
            <a:r>
              <a:rPr lang="en-CA" sz="1800" dirty="0">
                <a:latin typeface="Arial" pitchFamily="34" charset="0"/>
                <a:cs typeface="Arial" pitchFamily="34" charset="0"/>
              </a:rPr>
              <a:t>much less his brain! </a:t>
            </a:r>
            <a:br>
              <a:rPr lang="en-CA" sz="1800" dirty="0">
                <a:latin typeface="Arial" pitchFamily="34" charset="0"/>
                <a:cs typeface="Arial" pitchFamily="34" charset="0"/>
              </a:rPr>
            </a:br>
            <a:r>
              <a:rPr lang="en-CA" sz="1800" dirty="0">
                <a:latin typeface="Arial" pitchFamily="34" charset="0"/>
                <a:cs typeface="Arial" pitchFamily="34" charset="0"/>
              </a:rPr>
              <a:t>Good technology and good tools can help, but </a:t>
            </a:r>
            <a:br>
              <a:rPr lang="en-CA" sz="1800" dirty="0">
                <a:latin typeface="Arial" pitchFamily="34" charset="0"/>
                <a:cs typeface="Arial" pitchFamily="34" charset="0"/>
              </a:rPr>
            </a:br>
            <a:r>
              <a:rPr lang="en-CA" sz="1800" dirty="0">
                <a:latin typeface="Arial" pitchFamily="34" charset="0"/>
                <a:cs typeface="Arial" pitchFamily="34" charset="0"/>
              </a:rPr>
              <a:t>cannot substitute for adequate social interaction!</a:t>
            </a:r>
          </a:p>
          <a:p>
            <a:endParaRPr lang="en-CA" sz="1800" dirty="0">
              <a:latin typeface="Arial" pitchFamily="34" charset="0"/>
              <a:cs typeface="Arial" pitchFamily="34" charset="0"/>
            </a:endParaRPr>
          </a:p>
          <a:p>
            <a:r>
              <a:rPr lang="en-CA" sz="1800" dirty="0">
                <a:latin typeface="Arial" pitchFamily="34" charset="0"/>
                <a:cs typeface="Arial" pitchFamily="34" charset="0"/>
              </a:rPr>
              <a:t>Problems of </a:t>
            </a:r>
            <a:r>
              <a:rPr lang="en-CA" sz="1800" dirty="0">
                <a:solidFill>
                  <a:srgbClr val="FF0000"/>
                </a:solidFill>
                <a:latin typeface="Arial" pitchFamily="34" charset="0"/>
                <a:cs typeface="Arial" pitchFamily="34" charset="0"/>
              </a:rPr>
              <a:t>scope</a:t>
            </a:r>
          </a:p>
          <a:p>
            <a:pPr lvl="1"/>
            <a:r>
              <a:rPr lang="en-CA" sz="1800" dirty="0">
                <a:latin typeface="Arial" pitchFamily="34" charset="0"/>
                <a:cs typeface="Arial" pitchFamily="34" charset="0"/>
              </a:rPr>
              <a:t>System boundaries inadequately defined or defined too soon</a:t>
            </a:r>
          </a:p>
          <a:p>
            <a:pPr lvl="1"/>
            <a:r>
              <a:rPr lang="en-CA" sz="1800" dirty="0">
                <a:latin typeface="Arial" pitchFamily="34" charset="0"/>
                <a:cs typeface="Arial" pitchFamily="34" charset="0"/>
              </a:rPr>
              <a:t>Unnecessary technical details</a:t>
            </a:r>
          </a:p>
          <a:p>
            <a:r>
              <a:rPr lang="en-CA" sz="1800" dirty="0">
                <a:latin typeface="Arial" pitchFamily="34" charset="0"/>
                <a:cs typeface="Arial" pitchFamily="34" charset="0"/>
              </a:rPr>
              <a:t>Problems of </a:t>
            </a:r>
            <a:r>
              <a:rPr lang="en-CA" sz="1800" dirty="0">
                <a:solidFill>
                  <a:srgbClr val="FF0000"/>
                </a:solidFill>
                <a:latin typeface="Arial" pitchFamily="34" charset="0"/>
                <a:cs typeface="Arial" pitchFamily="34" charset="0"/>
              </a:rPr>
              <a:t>understanding</a:t>
            </a:r>
          </a:p>
          <a:p>
            <a:pPr lvl="1"/>
            <a:r>
              <a:rPr lang="en-CA" sz="1800" dirty="0">
                <a:latin typeface="Arial" pitchFamily="34" charset="0"/>
                <a:cs typeface="Arial" pitchFamily="34" charset="0"/>
              </a:rPr>
              <a:t>Stakeholder not sure of what is needed</a:t>
            </a:r>
          </a:p>
          <a:p>
            <a:pPr lvl="1"/>
            <a:r>
              <a:rPr lang="en-CA" sz="1800" dirty="0">
                <a:latin typeface="Arial" pitchFamily="34" charset="0"/>
                <a:cs typeface="Arial" pitchFamily="34" charset="0"/>
              </a:rPr>
              <a:t>Stakeholder has trouble communicating needs</a:t>
            </a:r>
          </a:p>
          <a:p>
            <a:pPr lvl="1"/>
            <a:r>
              <a:rPr lang="en-CA" sz="1800" dirty="0">
                <a:latin typeface="Arial" pitchFamily="34" charset="0"/>
                <a:cs typeface="Arial" pitchFamily="34" charset="0"/>
              </a:rPr>
              <a:t>Stakeholder does not understand capabilities and limitation of computing environment</a:t>
            </a:r>
          </a:p>
        </p:txBody>
      </p:sp>
      <p:pic>
        <p:nvPicPr>
          <p:cNvPr id="1141764" name="Picture 4" descr="MCj02829120000[1]"/>
          <p:cNvPicPr>
            <a:picLocks noChangeAspect="1" noChangeArrowheads="1"/>
          </p:cNvPicPr>
          <p:nvPr/>
        </p:nvPicPr>
        <p:blipFill>
          <a:blip r:embed="rId3"/>
          <a:srcRect/>
          <a:stretch>
            <a:fillRect/>
          </a:stretch>
        </p:blipFill>
        <p:spPr bwMode="auto">
          <a:xfrm>
            <a:off x="6384292" y="1389876"/>
            <a:ext cx="1489578" cy="20812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176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1766">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4176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1766">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41766">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41766">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4176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176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32E30AE2-C71F-4234-A659-E3ED638975FC}" type="slidenum">
              <a:rPr lang="en-CA"/>
              <a:pPr/>
              <a:t>11</a:t>
            </a:fld>
            <a:endParaRPr lang="en-CA"/>
          </a:p>
        </p:txBody>
      </p:sp>
      <p:sp>
        <p:nvSpPr>
          <p:cNvPr id="1311746" name="Rectangle 2"/>
          <p:cNvSpPr>
            <a:spLocks noGrp="1" noChangeArrowheads="1"/>
          </p:cNvSpPr>
          <p:nvPr>
            <p:ph type="title"/>
          </p:nvPr>
        </p:nvSpPr>
        <p:spPr>
          <a:xfrm>
            <a:off x="457200" y="670430"/>
            <a:ext cx="8229600" cy="1143000"/>
          </a:xfrm>
        </p:spPr>
        <p:txBody>
          <a:bodyPr>
            <a:normAutofit/>
          </a:bodyPr>
          <a:lstStyle/>
          <a:p>
            <a:r>
              <a:rPr lang="en-CA" sz="2800" b="1" dirty="0">
                <a:latin typeface="Arial" pitchFamily="34" charset="0"/>
                <a:cs typeface="Arial" pitchFamily="34" charset="0"/>
              </a:rPr>
              <a:t>Elicitation Risks and Challenges (2)</a:t>
            </a:r>
          </a:p>
        </p:txBody>
      </p:sp>
      <p:sp>
        <p:nvSpPr>
          <p:cNvPr id="1311747" name="Rectangle 3"/>
          <p:cNvSpPr>
            <a:spLocks noGrp="1" noChangeArrowheads="1"/>
          </p:cNvSpPr>
          <p:nvPr>
            <p:ph type="body" idx="1"/>
          </p:nvPr>
        </p:nvSpPr>
        <p:spPr>
          <a:xfrm>
            <a:off x="457200" y="2214361"/>
            <a:ext cx="8229600" cy="2209800"/>
          </a:xfrm>
        </p:spPr>
        <p:txBody>
          <a:bodyPr>
            <a:normAutofit/>
          </a:bodyPr>
          <a:lstStyle/>
          <a:p>
            <a:r>
              <a:rPr lang="en-CA" sz="2000" dirty="0">
                <a:latin typeface="Arial" pitchFamily="34" charset="0"/>
                <a:cs typeface="Arial" pitchFamily="34" charset="0"/>
              </a:rPr>
              <a:t>Problems of </a:t>
            </a:r>
            <a:r>
              <a:rPr lang="en-CA" sz="2000" dirty="0">
                <a:solidFill>
                  <a:srgbClr val="FF0000"/>
                </a:solidFill>
                <a:latin typeface="Arial" pitchFamily="34" charset="0"/>
                <a:cs typeface="Arial" pitchFamily="34" charset="0"/>
              </a:rPr>
              <a:t>understanding </a:t>
            </a:r>
            <a:r>
              <a:rPr lang="en-CA" sz="2000" dirty="0">
                <a:latin typeface="Arial" pitchFamily="34" charset="0"/>
                <a:cs typeface="Arial" pitchFamily="34" charset="0"/>
              </a:rPr>
              <a:t>(cont’d)</a:t>
            </a:r>
          </a:p>
          <a:p>
            <a:pPr lvl="1"/>
            <a:r>
              <a:rPr lang="en-CA" sz="2000" dirty="0">
                <a:latin typeface="Arial" pitchFamily="34" charset="0"/>
                <a:cs typeface="Arial" pitchFamily="34" charset="0"/>
              </a:rPr>
              <a:t>Stakeholder does not have full understanding of domain</a:t>
            </a:r>
          </a:p>
          <a:p>
            <a:pPr lvl="1"/>
            <a:r>
              <a:rPr lang="en-CA" sz="2000" dirty="0">
                <a:latin typeface="Arial" pitchFamily="34" charset="0"/>
                <a:cs typeface="Arial" pitchFamily="34" charset="0"/>
              </a:rPr>
              <a:t>Stakeholders state conflicting requirements</a:t>
            </a:r>
          </a:p>
          <a:p>
            <a:r>
              <a:rPr lang="en-CA" sz="2000" dirty="0">
                <a:latin typeface="Arial" pitchFamily="34" charset="0"/>
                <a:cs typeface="Arial" pitchFamily="34" charset="0"/>
              </a:rPr>
              <a:t>Problems of </a:t>
            </a:r>
            <a:r>
              <a:rPr lang="en-CA" sz="2000" dirty="0">
                <a:solidFill>
                  <a:srgbClr val="FF0000"/>
                </a:solidFill>
                <a:latin typeface="Arial" pitchFamily="34" charset="0"/>
                <a:cs typeface="Arial" pitchFamily="34" charset="0"/>
              </a:rPr>
              <a:t>volatility</a:t>
            </a:r>
          </a:p>
          <a:p>
            <a:pPr lvl="1"/>
            <a:r>
              <a:rPr lang="en-CA" sz="2000" dirty="0">
                <a:latin typeface="Arial" pitchFamily="34" charset="0"/>
                <a:cs typeface="Arial" pitchFamily="34" charset="0"/>
              </a:rPr>
              <a:t>Stakeholders will not commit to a set of written requirements</a:t>
            </a:r>
          </a:p>
        </p:txBody>
      </p:sp>
      <p:sp>
        <p:nvSpPr>
          <p:cNvPr id="1311749" name="Text Box 5"/>
          <p:cNvSpPr txBox="1">
            <a:spLocks noChangeArrowheads="1"/>
          </p:cNvSpPr>
          <p:nvPr/>
        </p:nvSpPr>
        <p:spPr bwMode="auto">
          <a:xfrm>
            <a:off x="80963" y="46038"/>
            <a:ext cx="8982075" cy="228600"/>
          </a:xfrm>
          <a:prstGeom prst="rect">
            <a:avLst/>
          </a:prstGeom>
          <a:noFill/>
          <a:ln w="9525" algn="ctr">
            <a:noFill/>
            <a:miter lim="800000"/>
            <a:headEnd/>
            <a:tailEnd/>
          </a:ln>
          <a:effectLst/>
        </p:spPr>
        <p:txBody>
          <a:bodyPr wrap="none" tIns="0">
            <a:spAutoFit/>
          </a:bodyPr>
          <a:lstStyle/>
          <a:p>
            <a:pPr defTabSz="762000"/>
            <a:r>
              <a:rPr lang="en-CA" sz="1200" u="sng"/>
              <a:t>Goals, Risks, and Challenges</a:t>
            </a:r>
            <a:r>
              <a:rPr lang="en-CA" sz="1200"/>
              <a:t>             </a:t>
            </a:r>
            <a:r>
              <a:rPr lang="en-CA" sz="1200">
                <a:solidFill>
                  <a:srgbClr val="969696"/>
                </a:solidFill>
              </a:rPr>
              <a:t>Sources of Requirements             Requirements Elicitation Tasks             Elicitation Problems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1747">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1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74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84A225D3-C20C-4299-9F9D-E44D4D10535C}" type="slidenum">
              <a:rPr lang="en-CA"/>
              <a:pPr/>
              <a:t>12</a:t>
            </a:fld>
            <a:endParaRPr lang="en-CA"/>
          </a:p>
        </p:txBody>
      </p:sp>
      <p:sp>
        <p:nvSpPr>
          <p:cNvPr id="1143813" name="Rectangle 5"/>
          <p:cNvSpPr>
            <a:spLocks noGrp="1" noChangeArrowheads="1"/>
          </p:cNvSpPr>
          <p:nvPr>
            <p:ph type="title"/>
          </p:nvPr>
        </p:nvSpPr>
        <p:spPr>
          <a:xfrm>
            <a:off x="457200" y="493006"/>
            <a:ext cx="8229600" cy="1143000"/>
          </a:xfrm>
        </p:spPr>
        <p:txBody>
          <a:bodyPr>
            <a:normAutofit/>
          </a:bodyPr>
          <a:lstStyle/>
          <a:p>
            <a:r>
              <a:rPr lang="en-CA" sz="2800" b="1" dirty="0">
                <a:latin typeface="Arial" pitchFamily="34" charset="0"/>
                <a:cs typeface="Arial" pitchFamily="34" charset="0"/>
              </a:rPr>
              <a:t>Elicitation Risks and Challenges (3)</a:t>
            </a:r>
          </a:p>
        </p:txBody>
      </p:sp>
      <p:sp>
        <p:nvSpPr>
          <p:cNvPr id="1143814" name="Rectangle 6"/>
          <p:cNvSpPr>
            <a:spLocks noGrp="1" noChangeArrowheads="1"/>
          </p:cNvSpPr>
          <p:nvPr>
            <p:ph type="body" idx="1"/>
          </p:nvPr>
        </p:nvSpPr>
        <p:spPr/>
        <p:txBody>
          <a:bodyPr>
            <a:normAutofit/>
          </a:bodyPr>
          <a:lstStyle/>
          <a:p>
            <a:r>
              <a:rPr lang="en-CA" sz="1800" dirty="0">
                <a:latin typeface="Arial" pitchFamily="34" charset="0"/>
                <a:cs typeface="Arial" pitchFamily="34" charset="0"/>
              </a:rPr>
              <a:t>Other typical issues</a:t>
            </a:r>
          </a:p>
          <a:p>
            <a:pPr lvl="1"/>
            <a:r>
              <a:rPr lang="en-CA" sz="1800" dirty="0">
                <a:latin typeface="Arial" pitchFamily="34" charset="0"/>
                <a:cs typeface="Arial" pitchFamily="34" charset="0"/>
              </a:rPr>
              <a:t>Experts seldom available</a:t>
            </a:r>
          </a:p>
          <a:p>
            <a:pPr lvl="1"/>
            <a:r>
              <a:rPr lang="en-CA" sz="1800" dirty="0">
                <a:latin typeface="Arial" pitchFamily="34" charset="0"/>
                <a:cs typeface="Arial" pitchFamily="34" charset="0"/>
              </a:rPr>
              <a:t>Finding an adequate level of precision/detail</a:t>
            </a:r>
          </a:p>
          <a:p>
            <a:pPr lvl="1"/>
            <a:r>
              <a:rPr lang="en-CA" sz="1800" dirty="0">
                <a:latin typeface="Arial" pitchFamily="34" charset="0"/>
                <a:cs typeface="Arial" pitchFamily="34" charset="0"/>
              </a:rPr>
              <a:t>Common vocabulary often missing</a:t>
            </a:r>
          </a:p>
          <a:p>
            <a:r>
              <a:rPr lang="en-CA" sz="1800" dirty="0">
                <a:latin typeface="Arial" pitchFamily="34" charset="0"/>
                <a:cs typeface="Arial" pitchFamily="34" charset="0"/>
              </a:rPr>
              <a:t>Requirements do not fall from the sky!</a:t>
            </a:r>
          </a:p>
          <a:p>
            <a:pPr lvl="1"/>
            <a:r>
              <a:rPr lang="en-CA" sz="1800" dirty="0">
                <a:latin typeface="Arial" pitchFamily="34" charset="0"/>
                <a:cs typeface="Arial" pitchFamily="34" charset="0"/>
              </a:rPr>
              <a:t>Sometimes hidden</a:t>
            </a:r>
          </a:p>
          <a:p>
            <a:pPr lvl="1"/>
            <a:r>
              <a:rPr lang="en-CA" sz="1800" dirty="0">
                <a:latin typeface="Arial" pitchFamily="34" charset="0"/>
                <a:cs typeface="Arial" pitchFamily="34" charset="0"/>
              </a:rPr>
              <a:t>Sometimes too obvious, </a:t>
            </a:r>
            <a:r>
              <a:rPr lang="en-CA" sz="1800" dirty="0">
                <a:solidFill>
                  <a:srgbClr val="FF0000"/>
                </a:solidFill>
                <a:latin typeface="Arial" pitchFamily="34" charset="0"/>
                <a:cs typeface="Arial" pitchFamily="34" charset="0"/>
              </a:rPr>
              <a:t>implicit</a:t>
            </a:r>
            <a:r>
              <a:rPr lang="en-CA" sz="1800" dirty="0">
                <a:latin typeface="Arial" pitchFamily="34" charset="0"/>
                <a:cs typeface="Arial" pitchFamily="34" charset="0"/>
              </a:rPr>
              <a:t>, ordinary…</a:t>
            </a:r>
          </a:p>
          <a:p>
            <a:pPr lvl="1"/>
            <a:r>
              <a:rPr lang="en-CA" sz="1800" dirty="0">
                <a:latin typeface="Arial" pitchFamily="34" charset="0"/>
                <a:cs typeface="Arial" pitchFamily="34" charset="0"/>
              </a:rPr>
              <a:t>Assume == “ass” of “u” and “me”</a:t>
            </a:r>
          </a:p>
          <a:p>
            <a:r>
              <a:rPr lang="en-CA" sz="1800" dirty="0">
                <a:latin typeface="Arial" pitchFamily="34" charset="0"/>
                <a:cs typeface="Arial" pitchFamily="34" charset="0"/>
              </a:rPr>
              <a:t>Participants often lack motivation </a:t>
            </a:r>
            <a:br>
              <a:rPr lang="en-CA" sz="1800" dirty="0">
                <a:latin typeface="Arial" pitchFamily="34" charset="0"/>
                <a:cs typeface="Arial" pitchFamily="34" charset="0"/>
              </a:rPr>
            </a:br>
            <a:r>
              <a:rPr lang="en-CA" sz="1800" dirty="0">
                <a:latin typeface="Arial" pitchFamily="34" charset="0"/>
                <a:cs typeface="Arial" pitchFamily="34" charset="0"/>
              </a:rPr>
              <a:t>and resist to change</a:t>
            </a:r>
          </a:p>
          <a:p>
            <a:r>
              <a:rPr lang="en-CA" sz="1800" dirty="0">
                <a:latin typeface="Arial" pitchFamily="34" charset="0"/>
                <a:cs typeface="Arial" pitchFamily="34" charset="0"/>
              </a:rPr>
              <a:t>We need much effort and </a:t>
            </a:r>
            <a:br>
              <a:rPr lang="en-CA" sz="1800" dirty="0">
                <a:latin typeface="Arial" pitchFamily="34" charset="0"/>
                <a:cs typeface="Arial" pitchFamily="34" charset="0"/>
              </a:rPr>
            </a:br>
            <a:r>
              <a:rPr lang="en-CA" sz="1800" dirty="0">
                <a:latin typeface="Arial" pitchFamily="34" charset="0"/>
                <a:cs typeface="Arial" pitchFamily="34" charset="0"/>
              </a:rPr>
              <a:t>discussion to come up with a</a:t>
            </a:r>
            <a:br>
              <a:rPr lang="en-CA" sz="1800" dirty="0">
                <a:latin typeface="Arial" pitchFamily="34" charset="0"/>
                <a:cs typeface="Arial" pitchFamily="34" charset="0"/>
              </a:rPr>
            </a:br>
            <a:r>
              <a:rPr lang="en-CA" sz="1800" dirty="0">
                <a:latin typeface="Arial" pitchFamily="34" charset="0"/>
                <a:cs typeface="Arial" pitchFamily="34" charset="0"/>
              </a:rPr>
              <a:t>common agreement and</a:t>
            </a:r>
            <a:br>
              <a:rPr lang="en-CA" sz="1800" dirty="0">
                <a:latin typeface="Arial" pitchFamily="34" charset="0"/>
                <a:cs typeface="Arial" pitchFamily="34" charset="0"/>
              </a:rPr>
            </a:br>
            <a:r>
              <a:rPr lang="en-CA" sz="1800" dirty="0">
                <a:latin typeface="Arial" pitchFamily="34" charset="0"/>
                <a:cs typeface="Arial" pitchFamily="34" charset="0"/>
              </a:rPr>
              <a:t>understanding!</a:t>
            </a:r>
          </a:p>
        </p:txBody>
      </p:sp>
      <p:pic>
        <p:nvPicPr>
          <p:cNvPr id="1143812" name="Picture 4" descr="MCj00905480000[1]"/>
          <p:cNvPicPr>
            <a:picLocks noChangeAspect="1" noChangeArrowheads="1"/>
          </p:cNvPicPr>
          <p:nvPr/>
        </p:nvPicPr>
        <p:blipFill>
          <a:blip r:embed="rId3"/>
          <a:srcRect/>
          <a:stretch>
            <a:fillRect/>
          </a:stretch>
        </p:blipFill>
        <p:spPr bwMode="auto">
          <a:xfrm>
            <a:off x="5715000" y="3962400"/>
            <a:ext cx="2590800" cy="2022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3814">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3814">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43814">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43814">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43814">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438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81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CCB33BBA-0CD4-4242-B961-EAF0AFA8F1FA}" type="slidenum">
              <a:rPr lang="en-CA"/>
              <a:pPr/>
              <a:t>13</a:t>
            </a:fld>
            <a:endParaRPr lang="en-CA"/>
          </a:p>
        </p:txBody>
      </p:sp>
      <p:sp>
        <p:nvSpPr>
          <p:cNvPr id="1147908" name="Rectangle 4"/>
          <p:cNvSpPr>
            <a:spLocks noGrp="1" noChangeArrowheads="1"/>
          </p:cNvSpPr>
          <p:nvPr>
            <p:ph type="title"/>
          </p:nvPr>
        </p:nvSpPr>
        <p:spPr>
          <a:xfrm>
            <a:off x="457200" y="629486"/>
            <a:ext cx="8229600" cy="1143000"/>
          </a:xfrm>
        </p:spPr>
        <p:txBody>
          <a:bodyPr>
            <a:normAutofit/>
          </a:bodyPr>
          <a:lstStyle/>
          <a:p>
            <a:r>
              <a:rPr lang="en-CA" sz="2800" b="1" dirty="0">
                <a:latin typeface="Arial" pitchFamily="34" charset="0"/>
                <a:cs typeface="Arial" pitchFamily="34" charset="0"/>
              </a:rPr>
              <a:t>“Ignorance is a bliss”</a:t>
            </a:r>
            <a:r>
              <a:rPr lang="en-CA" sz="2800" b="1" baseline="30000" dirty="0">
                <a:latin typeface="Arial" pitchFamily="34" charset="0"/>
                <a:cs typeface="Arial" pitchFamily="34" charset="0"/>
              </a:rPr>
              <a:t>1</a:t>
            </a:r>
          </a:p>
        </p:txBody>
      </p:sp>
      <p:sp>
        <p:nvSpPr>
          <p:cNvPr id="1147909" name="Rectangle 5"/>
          <p:cNvSpPr>
            <a:spLocks noGrp="1" noChangeArrowheads="1"/>
          </p:cNvSpPr>
          <p:nvPr>
            <p:ph type="body" idx="1"/>
          </p:nvPr>
        </p:nvSpPr>
        <p:spPr>
          <a:xfrm>
            <a:off x="457200" y="2105177"/>
            <a:ext cx="8229600" cy="2895600"/>
          </a:xfrm>
        </p:spPr>
        <p:txBody>
          <a:bodyPr>
            <a:normAutofit/>
          </a:bodyPr>
          <a:lstStyle/>
          <a:p>
            <a:pPr algn="just"/>
            <a:r>
              <a:rPr lang="en-CA" sz="2000" dirty="0">
                <a:latin typeface="Arial" pitchFamily="34" charset="0"/>
                <a:cs typeface="Arial" pitchFamily="34" charset="0"/>
              </a:rPr>
              <a:t>According to Dan Berry, ignorance of a domain is a good thing!</a:t>
            </a:r>
          </a:p>
          <a:p>
            <a:pPr algn="just"/>
            <a:endParaRPr lang="en-CA" sz="2000" dirty="0">
              <a:latin typeface="Arial" pitchFamily="34" charset="0"/>
              <a:cs typeface="Arial" pitchFamily="34" charset="0"/>
            </a:endParaRPr>
          </a:p>
          <a:p>
            <a:pPr algn="just"/>
            <a:r>
              <a:rPr lang="en-CA" sz="2000" dirty="0">
                <a:latin typeface="Arial" pitchFamily="34" charset="0"/>
                <a:cs typeface="Arial" pitchFamily="34" charset="0"/>
              </a:rPr>
              <a:t>Ignorance (not stupidity !) allows one to expose hypotheses and some implicit facts</a:t>
            </a:r>
          </a:p>
          <a:p>
            <a:pPr algn="just"/>
            <a:endParaRPr lang="en-CA" sz="2000" dirty="0">
              <a:latin typeface="Arial" pitchFamily="34" charset="0"/>
              <a:cs typeface="Arial" pitchFamily="34" charset="0"/>
            </a:endParaRPr>
          </a:p>
          <a:p>
            <a:pPr algn="just"/>
            <a:r>
              <a:rPr lang="en-CA" sz="2000" dirty="0">
                <a:latin typeface="Arial" pitchFamily="34" charset="0"/>
                <a:cs typeface="Arial" pitchFamily="34" charset="0"/>
              </a:rPr>
              <a:t>Berry even suggests that one day, requirements engineers may advertise their domains of ignorance (rather than their domains of expertise) to find a job!</a:t>
            </a:r>
          </a:p>
        </p:txBody>
      </p:sp>
      <p:sp>
        <p:nvSpPr>
          <p:cNvPr id="1147910" name="Text Box 6"/>
          <p:cNvSpPr txBox="1">
            <a:spLocks noChangeArrowheads="1"/>
          </p:cNvSpPr>
          <p:nvPr/>
        </p:nvSpPr>
        <p:spPr bwMode="auto">
          <a:xfrm>
            <a:off x="117475" y="6086475"/>
            <a:ext cx="1473200" cy="457200"/>
          </a:xfrm>
          <a:prstGeom prst="rect">
            <a:avLst/>
          </a:prstGeom>
          <a:noFill/>
          <a:ln w="9525" algn="ctr">
            <a:noFill/>
            <a:miter lim="800000"/>
            <a:headEnd/>
            <a:tailEnd/>
          </a:ln>
          <a:effectLst/>
        </p:spPr>
        <p:txBody>
          <a:bodyPr wrap="none">
            <a:spAutoFit/>
          </a:bodyPr>
          <a:lstStyle/>
          <a:p>
            <a:pPr eaLnBrk="0" hangingPunct="0">
              <a:spcBef>
                <a:spcPct val="0"/>
              </a:spcBef>
            </a:pPr>
            <a:r>
              <a:rPr lang="en-CA" sz="1200">
                <a:latin typeface="Times New Roman" pitchFamily="18" charset="0"/>
              </a:rPr>
              <a:t/>
            </a:r>
            <a:br>
              <a:rPr lang="en-CA" sz="1200">
                <a:latin typeface="Times New Roman" pitchFamily="18" charset="0"/>
              </a:rPr>
            </a:br>
            <a:r>
              <a:rPr lang="en-CA" sz="1200">
                <a:latin typeface="Times New Roman" pitchFamily="18" charset="0"/>
              </a:rPr>
              <a:t>[1] The Matrix, 1999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79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1F124A5A-EA33-4E60-91E0-30B824D9BE00}" type="slidenum">
              <a:rPr lang="en-CA"/>
              <a:pPr/>
              <a:t>14</a:t>
            </a:fld>
            <a:endParaRPr lang="en-CA"/>
          </a:p>
        </p:txBody>
      </p:sp>
      <p:pic>
        <p:nvPicPr>
          <p:cNvPr id="1149954" name="Picture 2"/>
          <p:cNvPicPr>
            <a:picLocks noChangeAspect="1" noChangeArrowheads="1"/>
          </p:cNvPicPr>
          <p:nvPr/>
        </p:nvPicPr>
        <p:blipFill>
          <a:blip r:embed="rId3"/>
          <a:srcRect/>
          <a:stretch>
            <a:fillRect/>
          </a:stretch>
        </p:blipFill>
        <p:spPr bwMode="auto">
          <a:xfrm>
            <a:off x="1028128" y="1543140"/>
            <a:ext cx="7354888" cy="4600816"/>
          </a:xfrm>
          <a:prstGeom prst="rect">
            <a:avLst/>
          </a:prstGeom>
          <a:noFill/>
        </p:spPr>
      </p:pic>
      <p:sp>
        <p:nvSpPr>
          <p:cNvPr id="1149955" name="Rectangle 3"/>
          <p:cNvSpPr>
            <a:spLocks noGrp="1" noChangeArrowheads="1"/>
          </p:cNvSpPr>
          <p:nvPr>
            <p:ph type="title"/>
          </p:nvPr>
        </p:nvSpPr>
        <p:spPr>
          <a:xfrm>
            <a:off x="457200" y="370174"/>
            <a:ext cx="8229600" cy="1143000"/>
          </a:xfrm>
        </p:spPr>
        <p:txBody>
          <a:bodyPr>
            <a:normAutofit/>
          </a:bodyPr>
          <a:lstStyle/>
          <a:p>
            <a:r>
              <a:rPr lang="en-CA" sz="2800" b="1" dirty="0">
                <a:latin typeface="Arial" pitchFamily="34" charset="0"/>
                <a:cs typeface="Arial" pitchFamily="34" charset="0"/>
              </a:rPr>
              <a:t>RE: More an Art than Science</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1F124A5A-EA33-4E60-91E0-30B824D9BE00}" type="slidenum">
              <a:rPr lang="en-CA"/>
              <a:pPr/>
              <a:t>15</a:t>
            </a:fld>
            <a:endParaRPr lang="en-CA"/>
          </a:p>
        </p:txBody>
      </p:sp>
      <p:sp>
        <p:nvSpPr>
          <p:cNvPr id="7" name="Rectangle 2"/>
          <p:cNvSpPr txBox="1">
            <a:spLocks noChangeArrowheads="1"/>
          </p:cNvSpPr>
          <p:nvPr/>
        </p:nvSpPr>
        <p:spPr>
          <a:xfrm>
            <a:off x="136525" y="2859088"/>
            <a:ext cx="8872538"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600" b="1" i="0" u="none" strike="noStrike" kern="1200" cap="none" spc="0" normalizeH="0" baseline="0" noProof="0" smtClean="0">
                <a:ln>
                  <a:noFill/>
                </a:ln>
                <a:solidFill>
                  <a:schemeClr val="accent1"/>
                </a:solidFill>
                <a:effectLst/>
                <a:uLnTx/>
                <a:uFillTx/>
                <a:latin typeface="Arial" pitchFamily="34" charset="0"/>
                <a:ea typeface="+mj-ea"/>
                <a:cs typeface="Arial" pitchFamily="34" charset="0"/>
              </a:rPr>
              <a:t>Sources of Requirements</a:t>
            </a:r>
            <a:endParaRPr kumimoji="0" lang="en-US" sz="3600" b="1" i="0" u="none" strike="noStrike" kern="1200" cap="none" spc="0" normalizeH="0" baseline="0" noProof="0" dirty="0">
              <a:ln>
                <a:noFill/>
              </a:ln>
              <a:solidFill>
                <a:schemeClr val="accent1"/>
              </a:solidFill>
              <a:effectLst/>
              <a:uLnTx/>
              <a:uFillTx/>
              <a:latin typeface="Arial" pitchFamily="34" charset="0"/>
              <a:ea typeface="+mj-ea"/>
              <a:cs typeface="Arial" pitchFamily="34" charset="0"/>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B83F69D7-2E09-4824-A682-8C845D7AF555}" type="slidenum">
              <a:rPr lang="en-CA"/>
              <a:pPr/>
              <a:t>16</a:t>
            </a:fld>
            <a:endParaRPr lang="en-CA"/>
          </a:p>
        </p:txBody>
      </p:sp>
      <p:sp>
        <p:nvSpPr>
          <p:cNvPr id="1152006" name="Rectangle 6"/>
          <p:cNvSpPr>
            <a:spLocks noGrp="1" noChangeArrowheads="1"/>
          </p:cNvSpPr>
          <p:nvPr>
            <p:ph type="title"/>
          </p:nvPr>
        </p:nvSpPr>
        <p:spPr/>
        <p:txBody>
          <a:bodyPr>
            <a:normAutofit/>
          </a:bodyPr>
          <a:lstStyle/>
          <a:p>
            <a:r>
              <a:rPr lang="en-CA" sz="2800" b="1" dirty="0">
                <a:latin typeface="Arial" pitchFamily="34" charset="0"/>
                <a:cs typeface="Arial" pitchFamily="34" charset="0"/>
              </a:rPr>
              <a:t>Sources of Requirements</a:t>
            </a:r>
          </a:p>
        </p:txBody>
      </p:sp>
      <p:sp>
        <p:nvSpPr>
          <p:cNvPr id="1152007" name="Rectangle 7"/>
          <p:cNvSpPr>
            <a:spLocks noGrp="1" noChangeArrowheads="1"/>
          </p:cNvSpPr>
          <p:nvPr>
            <p:ph type="body" idx="1"/>
          </p:nvPr>
        </p:nvSpPr>
        <p:spPr>
          <a:xfrm>
            <a:off x="457200" y="1600201"/>
            <a:ext cx="8229600" cy="4343400"/>
          </a:xfrm>
        </p:spPr>
        <p:txBody>
          <a:bodyPr>
            <a:normAutofit/>
          </a:bodyPr>
          <a:lstStyle/>
          <a:p>
            <a:pPr algn="just"/>
            <a:r>
              <a:rPr lang="en-CA" sz="2000" dirty="0">
                <a:latin typeface="Arial" pitchFamily="34" charset="0"/>
                <a:cs typeface="Arial" pitchFamily="34" charset="0"/>
              </a:rPr>
              <a:t>Various stakeholders</a:t>
            </a:r>
          </a:p>
          <a:p>
            <a:pPr lvl="1" algn="just"/>
            <a:r>
              <a:rPr lang="en-CA" sz="2000" dirty="0">
                <a:latin typeface="Arial" pitchFamily="34" charset="0"/>
                <a:cs typeface="Arial" pitchFamily="34" charset="0"/>
              </a:rPr>
              <a:t>Clients, customers, users (past and future), buyers, managers, domain experts, developers, marketing and QA people, lawyers, people involved in related systems, anyone who can bring added value!</a:t>
            </a:r>
          </a:p>
          <a:p>
            <a:pPr algn="just"/>
            <a:r>
              <a:rPr lang="en-CA" sz="2000" dirty="0">
                <a:latin typeface="Arial" pitchFamily="34" charset="0"/>
                <a:cs typeface="Arial" pitchFamily="34" charset="0"/>
              </a:rPr>
              <a:t>Pre-existing systems</a:t>
            </a:r>
          </a:p>
          <a:p>
            <a:pPr lvl="1" algn="just"/>
            <a:r>
              <a:rPr lang="en-CA" sz="2000" dirty="0">
                <a:latin typeface="Arial" pitchFamily="34" charset="0"/>
                <a:cs typeface="Arial" pitchFamily="34" charset="0"/>
              </a:rPr>
              <a:t>Not necessarily software systems</a:t>
            </a:r>
          </a:p>
          <a:p>
            <a:pPr algn="just"/>
            <a:r>
              <a:rPr lang="en-CA" sz="2000" dirty="0">
                <a:latin typeface="Arial" pitchFamily="34" charset="0"/>
                <a:cs typeface="Arial" pitchFamily="34" charset="0"/>
              </a:rPr>
              <a:t>Pre-existing documentation</a:t>
            </a:r>
          </a:p>
          <a:p>
            <a:pPr algn="just"/>
            <a:r>
              <a:rPr lang="en-CA" sz="2000" dirty="0">
                <a:latin typeface="Arial" pitchFamily="34" charset="0"/>
                <a:cs typeface="Arial" pitchFamily="34" charset="0"/>
              </a:rPr>
              <a:t>Competing systems</a:t>
            </a:r>
          </a:p>
          <a:p>
            <a:pPr algn="just"/>
            <a:r>
              <a:rPr lang="en-CA" sz="2000" dirty="0">
                <a:latin typeface="Arial" pitchFamily="34" charset="0"/>
                <a:cs typeface="Arial" pitchFamily="34" charset="0"/>
              </a:rPr>
              <a:t>Documentation about interfacing systems</a:t>
            </a:r>
          </a:p>
          <a:p>
            <a:pPr algn="just"/>
            <a:r>
              <a:rPr lang="en-CA" sz="2000" dirty="0">
                <a:latin typeface="Arial" pitchFamily="34" charset="0"/>
                <a:cs typeface="Arial" pitchFamily="34" charset="0"/>
              </a:rPr>
              <a:t>Standards, policies, collective agreements, legislation</a:t>
            </a:r>
          </a:p>
          <a:p>
            <a:pPr algn="just"/>
            <a:r>
              <a:rPr lang="en-CA" sz="2000" dirty="0">
                <a:latin typeface="Arial" pitchFamily="34" charset="0"/>
                <a:cs typeface="Arial" pitchFamily="34" charset="0"/>
              </a:rPr>
              <a:t>…</a:t>
            </a:r>
          </a:p>
          <a:p>
            <a:pPr algn="just"/>
            <a:endParaRPr lang="en-CA"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10409D2E-D487-42BB-8773-65046A4D357C}" type="slidenum">
              <a:rPr lang="en-CA"/>
              <a:pPr/>
              <a:t>17</a:t>
            </a:fld>
            <a:endParaRPr lang="en-CA"/>
          </a:p>
        </p:txBody>
      </p:sp>
      <p:sp>
        <p:nvSpPr>
          <p:cNvPr id="1039364" name="Rectangle 4"/>
          <p:cNvSpPr>
            <a:spLocks noGrp="1" noChangeArrowheads="1"/>
          </p:cNvSpPr>
          <p:nvPr>
            <p:ph type="title"/>
          </p:nvPr>
        </p:nvSpPr>
        <p:spPr>
          <a:xfrm>
            <a:off x="457200" y="697726"/>
            <a:ext cx="8229600" cy="1143000"/>
          </a:xfrm>
        </p:spPr>
        <p:txBody>
          <a:bodyPr>
            <a:normAutofit/>
          </a:bodyPr>
          <a:lstStyle/>
          <a:p>
            <a:r>
              <a:rPr lang="en-US" sz="2800" b="1" dirty="0">
                <a:latin typeface="Arial" pitchFamily="34" charset="0"/>
                <a:cs typeface="Arial" pitchFamily="34" charset="0"/>
              </a:rPr>
              <a:t>Stakeholder – Customer/Client</a:t>
            </a:r>
          </a:p>
        </p:txBody>
      </p:sp>
      <p:sp>
        <p:nvSpPr>
          <p:cNvPr id="1039365" name="Rectangle 5"/>
          <p:cNvSpPr>
            <a:spLocks noGrp="1" noChangeArrowheads="1"/>
          </p:cNvSpPr>
          <p:nvPr>
            <p:ph type="body" idx="1"/>
          </p:nvPr>
        </p:nvSpPr>
        <p:spPr>
          <a:xfrm>
            <a:off x="457200" y="2173417"/>
            <a:ext cx="8229600" cy="2286000"/>
          </a:xfrm>
        </p:spPr>
        <p:txBody>
          <a:bodyPr>
            <a:normAutofit/>
          </a:bodyPr>
          <a:lstStyle/>
          <a:p>
            <a:r>
              <a:rPr lang="en-US" sz="2000" dirty="0">
                <a:latin typeface="Arial" pitchFamily="34" charset="0"/>
                <a:cs typeface="Arial" pitchFamily="34" charset="0"/>
              </a:rPr>
              <a:t>Person who pays for the software development</a:t>
            </a:r>
          </a:p>
          <a:p>
            <a:endParaRPr lang="en-US" sz="2000" dirty="0">
              <a:latin typeface="Arial" pitchFamily="34" charset="0"/>
              <a:cs typeface="Arial" pitchFamily="34" charset="0"/>
            </a:endParaRPr>
          </a:p>
          <a:p>
            <a:r>
              <a:rPr lang="en-US" sz="2000" dirty="0">
                <a:latin typeface="Arial" pitchFamily="34" charset="0"/>
                <a:cs typeface="Arial" pitchFamily="34" charset="0"/>
              </a:rPr>
              <a:t>Ultimately, has the final word on what will be the product</a:t>
            </a:r>
          </a:p>
          <a:p>
            <a:r>
              <a:rPr lang="en-US" sz="2000" dirty="0">
                <a:latin typeface="Arial" pitchFamily="34" charset="0"/>
                <a:cs typeface="Arial" pitchFamily="34" charset="0"/>
              </a:rPr>
              <a:t>For an internal product, the client is probably a product manager</a:t>
            </a:r>
          </a:p>
          <a:p>
            <a:r>
              <a:rPr lang="en-US" sz="2000" dirty="0">
                <a:latin typeface="Arial" pitchFamily="34" charset="0"/>
                <a:cs typeface="Arial" pitchFamily="34" charset="0"/>
              </a:rPr>
              <a:t>For the consumer market, the customer may be the marketing department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B2674CBA-8D17-4F30-A278-CE20A93C1138}" type="slidenum">
              <a:rPr lang="en-CA"/>
              <a:pPr/>
              <a:t>18</a:t>
            </a:fld>
            <a:endParaRPr lang="en-CA"/>
          </a:p>
        </p:txBody>
      </p:sp>
      <p:sp>
        <p:nvSpPr>
          <p:cNvPr id="1041412" name="Rectangle 4"/>
          <p:cNvSpPr>
            <a:spLocks noGrp="1" noChangeArrowheads="1"/>
          </p:cNvSpPr>
          <p:nvPr>
            <p:ph type="title"/>
          </p:nvPr>
        </p:nvSpPr>
        <p:spPr>
          <a:xfrm>
            <a:off x="457200" y="670430"/>
            <a:ext cx="8229600" cy="1143000"/>
          </a:xfrm>
        </p:spPr>
        <p:txBody>
          <a:bodyPr>
            <a:normAutofit/>
          </a:bodyPr>
          <a:lstStyle/>
          <a:p>
            <a:r>
              <a:rPr lang="en-US" sz="2800" b="1" dirty="0">
                <a:latin typeface="Arial" pitchFamily="34" charset="0"/>
                <a:cs typeface="Arial" pitchFamily="34" charset="0"/>
              </a:rPr>
              <a:t>Stakeholder – Buyer</a:t>
            </a:r>
          </a:p>
        </p:txBody>
      </p:sp>
      <p:sp>
        <p:nvSpPr>
          <p:cNvPr id="1041413" name="Rectangle 5"/>
          <p:cNvSpPr>
            <a:spLocks noGrp="1" noChangeArrowheads="1"/>
          </p:cNvSpPr>
          <p:nvPr>
            <p:ph type="body" idx="1"/>
          </p:nvPr>
        </p:nvSpPr>
        <p:spPr>
          <a:xfrm>
            <a:off x="457200" y="2146121"/>
            <a:ext cx="8229600" cy="2667000"/>
          </a:xfrm>
        </p:spPr>
        <p:txBody>
          <a:bodyPr>
            <a:normAutofit/>
          </a:bodyPr>
          <a:lstStyle/>
          <a:p>
            <a:r>
              <a:rPr lang="en-US" sz="2000" dirty="0">
                <a:latin typeface="Arial" pitchFamily="34" charset="0"/>
                <a:cs typeface="Arial" pitchFamily="34" charset="0"/>
              </a:rPr>
              <a:t>Person who pays for the software once it is developed</a:t>
            </a:r>
          </a:p>
          <a:p>
            <a:endParaRPr lang="en-US" sz="2000" dirty="0">
              <a:latin typeface="Arial" pitchFamily="34" charset="0"/>
              <a:cs typeface="Arial" pitchFamily="34" charset="0"/>
            </a:endParaRPr>
          </a:p>
          <a:p>
            <a:r>
              <a:rPr lang="en-US" sz="2000" dirty="0">
                <a:latin typeface="Arial" pitchFamily="34" charset="0"/>
                <a:cs typeface="Arial" pitchFamily="34" charset="0"/>
              </a:rPr>
              <a:t>Possibly a user or a business owner buying a product for his employees</a:t>
            </a:r>
          </a:p>
          <a:p>
            <a:r>
              <a:rPr lang="en-US" sz="2000" dirty="0">
                <a:latin typeface="Arial" pitchFamily="34" charset="0"/>
                <a:cs typeface="Arial" pitchFamily="34" charset="0"/>
              </a:rPr>
              <a:t>What features is he willing to pay for?</a:t>
            </a:r>
          </a:p>
          <a:p>
            <a:pPr lvl="1"/>
            <a:r>
              <a:rPr lang="en-US" sz="2000" dirty="0">
                <a:latin typeface="Arial" pitchFamily="34" charset="0"/>
                <a:cs typeface="Arial" pitchFamily="34" charset="0"/>
              </a:rPr>
              <a:t>Which are trivial or excessive?</a:t>
            </a:r>
          </a:p>
          <a:p>
            <a:r>
              <a:rPr lang="en-US" sz="2000" dirty="0">
                <a:latin typeface="Arial" pitchFamily="34" charset="0"/>
                <a:cs typeface="Arial" pitchFamily="34" charset="0"/>
              </a:rPr>
              <a:t>Must participate actively in the project (or have a representative)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B11031FB-349A-4172-9510-59A4C1BBA970}" type="slidenum">
              <a:rPr lang="en-CA"/>
              <a:pPr/>
              <a:t>19</a:t>
            </a:fld>
            <a:endParaRPr lang="en-CA"/>
          </a:p>
        </p:txBody>
      </p:sp>
      <p:sp>
        <p:nvSpPr>
          <p:cNvPr id="1043460" name="Rectangle 4"/>
          <p:cNvSpPr>
            <a:spLocks noGrp="1" noChangeArrowheads="1"/>
          </p:cNvSpPr>
          <p:nvPr>
            <p:ph type="title"/>
          </p:nvPr>
        </p:nvSpPr>
        <p:spPr/>
        <p:txBody>
          <a:bodyPr>
            <a:normAutofit/>
          </a:bodyPr>
          <a:lstStyle/>
          <a:p>
            <a:r>
              <a:rPr lang="en-US" sz="2800" b="1" dirty="0">
                <a:latin typeface="Arial" pitchFamily="34" charset="0"/>
                <a:cs typeface="Arial" pitchFamily="34" charset="0"/>
              </a:rPr>
              <a:t>Stakeholder – User</a:t>
            </a:r>
          </a:p>
        </p:txBody>
      </p:sp>
      <p:sp>
        <p:nvSpPr>
          <p:cNvPr id="1043461" name="Rectangle 5"/>
          <p:cNvSpPr>
            <a:spLocks noGrp="1" noChangeArrowheads="1"/>
          </p:cNvSpPr>
          <p:nvPr>
            <p:ph type="body" idx="1"/>
          </p:nvPr>
        </p:nvSpPr>
        <p:spPr/>
        <p:txBody>
          <a:bodyPr>
            <a:noAutofit/>
          </a:bodyPr>
          <a:lstStyle/>
          <a:p>
            <a:r>
              <a:rPr lang="en-US" sz="1800" dirty="0">
                <a:latin typeface="Arial" pitchFamily="34" charset="0"/>
                <a:cs typeface="Arial" pitchFamily="34" charset="0"/>
              </a:rPr>
              <a:t>... of the current system or future systems</a:t>
            </a:r>
          </a:p>
          <a:p>
            <a:endParaRPr lang="en-US" sz="1800" dirty="0">
              <a:latin typeface="Arial" pitchFamily="34" charset="0"/>
              <a:cs typeface="Arial" pitchFamily="34" charset="0"/>
            </a:endParaRPr>
          </a:p>
          <a:p>
            <a:r>
              <a:rPr lang="en-US" sz="1800" dirty="0">
                <a:latin typeface="Arial" pitchFamily="34" charset="0"/>
                <a:cs typeface="Arial" pitchFamily="34" charset="0"/>
              </a:rPr>
              <a:t>Experts of the current system: indicate which functions to maintain or improve</a:t>
            </a:r>
          </a:p>
          <a:p>
            <a:r>
              <a:rPr lang="en-US" sz="1800" dirty="0">
                <a:latin typeface="Arial" pitchFamily="34" charset="0"/>
                <a:cs typeface="Arial" pitchFamily="34" charset="0"/>
              </a:rPr>
              <a:t>Experts of competitors’ products: suggestions on designing a superior product</a:t>
            </a:r>
          </a:p>
          <a:p>
            <a:r>
              <a:rPr lang="en-US" sz="1800" dirty="0">
                <a:latin typeface="Arial" pitchFamily="34" charset="0"/>
                <a:cs typeface="Arial" pitchFamily="34" charset="0"/>
              </a:rPr>
              <a:t>May have special needs or requirements</a:t>
            </a:r>
          </a:p>
          <a:p>
            <a:pPr lvl="1"/>
            <a:r>
              <a:rPr lang="en-US" sz="1800" dirty="0">
                <a:latin typeface="Arial" pitchFamily="34" charset="0"/>
                <a:cs typeface="Arial" pitchFamily="34" charset="0"/>
              </a:rPr>
              <a:t>Usability, training, online help ...</a:t>
            </a:r>
          </a:p>
          <a:p>
            <a:r>
              <a:rPr lang="en-US" sz="1800" dirty="0">
                <a:latin typeface="Arial" pitchFamily="34" charset="0"/>
                <a:cs typeface="Arial" pitchFamily="34" charset="0"/>
              </a:rPr>
              <a:t>Do not neglect interest groups</a:t>
            </a:r>
          </a:p>
          <a:p>
            <a:pPr lvl="1"/>
            <a:r>
              <a:rPr lang="en-US" sz="1800" dirty="0">
                <a:latin typeface="Arial" pitchFamily="34" charset="0"/>
                <a:cs typeface="Arial" pitchFamily="34" charset="0"/>
              </a:rPr>
              <a:t>Expert users, or with disabilities or handicaps</a:t>
            </a:r>
          </a:p>
          <a:p>
            <a:r>
              <a:rPr lang="en-US" sz="1800" dirty="0">
                <a:latin typeface="Arial" pitchFamily="34" charset="0"/>
                <a:cs typeface="Arial" pitchFamily="34" charset="0"/>
              </a:rPr>
              <a:t>Select users with care</a:t>
            </a:r>
          </a:p>
          <a:p>
            <a:pPr lvl="1"/>
            <a:r>
              <a:rPr lang="en-US" sz="1800" dirty="0">
                <a:latin typeface="Arial" pitchFamily="34" charset="0"/>
                <a:cs typeface="Arial" pitchFamily="34" charset="0"/>
              </a:rPr>
              <a:t>Different seniority</a:t>
            </a:r>
          </a:p>
          <a:p>
            <a:pPr lvl="1"/>
            <a:r>
              <a:rPr lang="en-US" sz="1800" dirty="0">
                <a:latin typeface="Arial" pitchFamily="34" charset="0"/>
                <a:cs typeface="Arial" pitchFamily="34" charset="0"/>
              </a:rPr>
              <a:t>Must speak with authority and be responsible and motivated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36" name="object 36"/>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37" name="object 37"/>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38" name="object 38"/>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39" name="object 39"/>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40" name="object 40"/>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41" name="object 41"/>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42" name="object 42"/>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43" name="object 43"/>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44" name="object 44"/>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45" name="object 45"/>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46" name="object 46"/>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47" name="object 47"/>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48" name="object 48"/>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49" name="object 49"/>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50" name="object 50"/>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51" name="object 51"/>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52" name="object 52"/>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53" name="object 53"/>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54" name="object 54"/>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55" name="object 55"/>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56" name="object 56"/>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57" name="object 57"/>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58" name="object 58"/>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59" name="object 59"/>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60" name="object 60"/>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61" name="object 61"/>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62" name="object 62"/>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63" name="object 63"/>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64" name="object 64"/>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65" name="object 65"/>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66" name="object 66"/>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67" name="object 67"/>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9" name="object 9"/>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0" name="object 10"/>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1" name="object 11"/>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2" name="object 12"/>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3" name="object 13"/>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4" name="object 14"/>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5" name="object 15"/>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6" name="object 16"/>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7" name="object 17"/>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18" name="object 18"/>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19" name="object 19"/>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20" name="object 20"/>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21" name="object 21"/>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22" name="object 22"/>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23" name="object 23"/>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24" name="object 24"/>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25" name="object 25"/>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26" name="object 26"/>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27" name="object 27"/>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28" name="object 28"/>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29" name="object 29"/>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30" name="object 30"/>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31" name="object 31"/>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32" name="object 32"/>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33" name="object 33"/>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68" name="Title 5"/>
          <p:cNvSpPr txBox="1">
            <a:spLocks/>
          </p:cNvSpPr>
          <p:nvPr/>
        </p:nvSpPr>
        <p:spPr>
          <a:xfrm>
            <a:off x="533400" y="986056"/>
            <a:ext cx="8229600" cy="685800"/>
          </a:xfrm>
          <a:prstGeom prst="rect">
            <a:avLst/>
          </a:prstGeom>
        </p:spPr>
        <p:txBody>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smtClean="0">
                <a:ln>
                  <a:noFill/>
                </a:ln>
                <a:solidFill>
                  <a:schemeClr val="tx1"/>
                </a:solidFill>
                <a:effectLst/>
                <a:uLnTx/>
                <a:uFillTx/>
                <a:latin typeface="Arial" charset="0"/>
                <a:ea typeface="+mj-ea"/>
                <a:cs typeface="Arial" charset="0"/>
              </a:rPr>
              <a:t>KEMAMPUAN AKHIR YANG DIHARAPKAN</a:t>
            </a:r>
            <a:endParaRPr kumimoji="0" lang="en-US" sz="2800" b="1" i="0" u="none" strike="noStrike" kern="1200" cap="none" spc="0" normalizeH="0" baseline="0" noProof="0" dirty="0" smtClean="0">
              <a:ln>
                <a:noFill/>
              </a:ln>
              <a:solidFill>
                <a:schemeClr val="tx1"/>
              </a:solidFill>
              <a:effectLst/>
              <a:uLnTx/>
              <a:uFillTx/>
              <a:latin typeface="Arial" charset="0"/>
              <a:ea typeface="+mj-ea"/>
              <a:cs typeface="Arial" charset="0"/>
            </a:endParaRPr>
          </a:p>
        </p:txBody>
      </p:sp>
      <p:sp>
        <p:nvSpPr>
          <p:cNvPr id="71" name="Rectangle 5"/>
          <p:cNvSpPr txBox="1">
            <a:spLocks noChangeArrowheads="1"/>
          </p:cNvSpPr>
          <p:nvPr/>
        </p:nvSpPr>
        <p:spPr>
          <a:xfrm>
            <a:off x="341201" y="2036936"/>
            <a:ext cx="8534400" cy="36483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Goals, Risks, and Challenges</a:t>
            </a:r>
          </a:p>
          <a:p>
            <a:pPr marL="342900" marR="0" lvl="0" indent="-342900" algn="l" defTabSz="914400" rtl="0" eaLnBrk="1" fontAlgn="auto" latinLnBrk="0" hangingPunct="1">
              <a:lnSpc>
                <a:spcPct val="100000"/>
              </a:lnSpc>
              <a:spcBef>
                <a:spcPct val="5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Sources of Requirements</a:t>
            </a:r>
            <a:endPar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5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Requirements Elicitation Tasks</a:t>
            </a:r>
          </a:p>
          <a:p>
            <a:pPr marL="342900" marR="0" lvl="0" indent="-342900" algn="l" defTabSz="914400" rtl="0" eaLnBrk="1" fontAlgn="auto" latinLnBrk="0" hangingPunct="1">
              <a:lnSpc>
                <a:spcPct val="100000"/>
              </a:lnSpc>
              <a:spcBef>
                <a:spcPct val="5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Elicitation Problems</a:t>
            </a:r>
            <a:endPar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CA" sz="2000" b="0" i="0" u="none" strike="noStrike" kern="1200" cap="none" spc="0" normalizeH="0" baseline="0" noProof="0" dirty="0" smtClean="0">
                <a:ln>
                  <a:noFill/>
                </a:ln>
                <a:solidFill>
                  <a:srgbClr val="FF0000"/>
                </a:solidFill>
                <a:effectLst/>
                <a:uLnTx/>
                <a:uFillTx/>
                <a:latin typeface="Arial" pitchFamily="34" charset="0"/>
                <a:cs typeface="Arial" pitchFamily="34" charset="0"/>
              </a:rPr>
              <a:t>I know that you believe that you understood what you think I said, but I am not sure you realize that what you heard is not what I meant.</a:t>
            </a:r>
            <a:r>
              <a:rPr kumimoji="0" lang="en-US" sz="2000" b="0" i="0" u="none" strike="noStrike" kern="1200" cap="none" spc="0" normalizeH="0" baseline="30000" noProof="0" dirty="0" smtClean="0">
                <a:ln>
                  <a:noFill/>
                </a:ln>
                <a:solidFill>
                  <a:schemeClr val="tx1"/>
                </a:solidFill>
                <a:effectLst/>
                <a:uLnTx/>
                <a:uFillTx/>
                <a:latin typeface="Arial" pitchFamily="34" charset="0"/>
                <a:cs typeface="Arial" pitchFamily="34" charset="0"/>
              </a:rPr>
              <a:t>1</a:t>
            </a:r>
            <a:endParaRPr kumimoji="0" lang="fr-CA" sz="2000" b="0" i="0" u="none" strike="noStrike" kern="1200" cap="none" spc="0" normalizeH="0" baseline="30000" noProof="0" dirty="0">
              <a:ln>
                <a:noFill/>
              </a:ln>
              <a:solidFill>
                <a:schemeClr val="tx1"/>
              </a:solidFill>
              <a:effectLst/>
              <a:uLnTx/>
              <a:uFillTx/>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4C4BE13D-181A-45AD-BC61-63F2BDDE9E47}" type="slidenum">
              <a:rPr lang="en-CA"/>
              <a:pPr/>
              <a:t>20</a:t>
            </a:fld>
            <a:endParaRPr lang="en-CA"/>
          </a:p>
        </p:txBody>
      </p:sp>
      <p:sp>
        <p:nvSpPr>
          <p:cNvPr id="1045510" name="Rectangle 6"/>
          <p:cNvSpPr>
            <a:spLocks noGrp="1" noChangeArrowheads="1"/>
          </p:cNvSpPr>
          <p:nvPr>
            <p:ph type="title"/>
          </p:nvPr>
        </p:nvSpPr>
        <p:spPr>
          <a:xfrm>
            <a:off x="457200" y="670430"/>
            <a:ext cx="8229600" cy="1143000"/>
          </a:xfrm>
        </p:spPr>
        <p:txBody>
          <a:bodyPr>
            <a:normAutofit/>
          </a:bodyPr>
          <a:lstStyle/>
          <a:p>
            <a:r>
              <a:rPr lang="en-US" sz="2800" b="1" dirty="0">
                <a:latin typeface="Arial" pitchFamily="34" charset="0"/>
                <a:cs typeface="Arial" pitchFamily="34" charset="0"/>
              </a:rPr>
              <a:t>Stakeholder – Domain Expert</a:t>
            </a:r>
          </a:p>
        </p:txBody>
      </p:sp>
      <p:sp>
        <p:nvSpPr>
          <p:cNvPr id="1045511" name="Rectangle 7"/>
          <p:cNvSpPr>
            <a:spLocks noGrp="1" noChangeArrowheads="1"/>
          </p:cNvSpPr>
          <p:nvPr>
            <p:ph type="body" idx="1"/>
          </p:nvPr>
        </p:nvSpPr>
        <p:spPr>
          <a:xfrm>
            <a:off x="457200" y="2228009"/>
            <a:ext cx="8229600" cy="2743200"/>
          </a:xfrm>
        </p:spPr>
        <p:txBody>
          <a:bodyPr>
            <a:normAutofit/>
          </a:bodyPr>
          <a:lstStyle/>
          <a:p>
            <a:r>
              <a:rPr lang="en-US" sz="2000" dirty="0">
                <a:latin typeface="Arial" pitchFamily="34" charset="0"/>
                <a:cs typeface="Arial" pitchFamily="34" charset="0"/>
              </a:rPr>
              <a:t>Expert who knows the work involved</a:t>
            </a:r>
          </a:p>
          <a:p>
            <a:endParaRPr lang="en-US" sz="2000" dirty="0">
              <a:latin typeface="Arial" pitchFamily="34" charset="0"/>
              <a:cs typeface="Arial" pitchFamily="34" charset="0"/>
            </a:endParaRPr>
          </a:p>
          <a:p>
            <a:r>
              <a:rPr lang="en-US" sz="2000" dirty="0">
                <a:latin typeface="Arial" pitchFamily="34" charset="0"/>
                <a:cs typeface="Arial" pitchFamily="34" charset="0"/>
              </a:rPr>
              <a:t>Familiar with the problem that the software must solve. For example:</a:t>
            </a:r>
          </a:p>
          <a:p>
            <a:pPr lvl="1"/>
            <a:r>
              <a:rPr lang="en-US" sz="2000" dirty="0">
                <a:latin typeface="Arial" pitchFamily="34" charset="0"/>
                <a:cs typeface="Arial" pitchFamily="34" charset="0"/>
              </a:rPr>
              <a:t>Financial expert for finance management software</a:t>
            </a:r>
          </a:p>
          <a:p>
            <a:pPr lvl="1"/>
            <a:r>
              <a:rPr lang="en-US" sz="2000" dirty="0">
                <a:latin typeface="Arial" pitchFamily="34" charset="0"/>
                <a:cs typeface="Arial" pitchFamily="34" charset="0"/>
              </a:rPr>
              <a:t>Aeronautical engineers for air navigation systems</a:t>
            </a:r>
          </a:p>
          <a:p>
            <a:pPr lvl="1"/>
            <a:r>
              <a:rPr lang="en-US" sz="2000" dirty="0">
                <a:latin typeface="Arial" pitchFamily="34" charset="0"/>
                <a:cs typeface="Arial" pitchFamily="34" charset="0"/>
              </a:rPr>
              <a:t>Meteorologist for weather forecasting system, etc…</a:t>
            </a:r>
          </a:p>
          <a:p>
            <a:r>
              <a:rPr lang="en-US" sz="2000" dirty="0">
                <a:latin typeface="Arial" pitchFamily="34" charset="0"/>
                <a:cs typeface="Arial" pitchFamily="34" charset="0"/>
              </a:rPr>
              <a:t>Also knows the environment in which the product will be used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666B682C-F5F6-44C0-9EE9-85E8DD8BCB01}" type="slidenum">
              <a:rPr lang="en-CA"/>
              <a:pPr/>
              <a:t>21</a:t>
            </a:fld>
            <a:endParaRPr lang="en-CA"/>
          </a:p>
        </p:txBody>
      </p:sp>
      <p:sp>
        <p:nvSpPr>
          <p:cNvPr id="1047556" name="Rectangle 4"/>
          <p:cNvSpPr>
            <a:spLocks noGrp="1" noChangeArrowheads="1"/>
          </p:cNvSpPr>
          <p:nvPr>
            <p:ph type="title"/>
          </p:nvPr>
        </p:nvSpPr>
        <p:spPr>
          <a:xfrm>
            <a:off x="457200" y="685800"/>
            <a:ext cx="8229600" cy="1143000"/>
          </a:xfrm>
        </p:spPr>
        <p:txBody>
          <a:bodyPr>
            <a:normAutofit/>
          </a:bodyPr>
          <a:lstStyle/>
          <a:p>
            <a:r>
              <a:rPr lang="en-US" sz="2800" b="1" dirty="0">
                <a:latin typeface="Arial" pitchFamily="34" charset="0"/>
                <a:cs typeface="Arial" pitchFamily="34" charset="0"/>
              </a:rPr>
              <a:t>Stakeholder – Software Engineer</a:t>
            </a:r>
          </a:p>
        </p:txBody>
      </p:sp>
      <p:sp>
        <p:nvSpPr>
          <p:cNvPr id="1047557" name="Rectangle 5"/>
          <p:cNvSpPr>
            <a:spLocks noGrp="1" noChangeArrowheads="1"/>
          </p:cNvSpPr>
          <p:nvPr>
            <p:ph type="body" idx="1"/>
          </p:nvPr>
        </p:nvSpPr>
        <p:spPr>
          <a:xfrm>
            <a:off x="457200" y="2438400"/>
            <a:ext cx="8229600" cy="2590800"/>
          </a:xfrm>
        </p:spPr>
        <p:txBody>
          <a:bodyPr>
            <a:normAutofit/>
          </a:bodyPr>
          <a:lstStyle/>
          <a:p>
            <a:r>
              <a:rPr lang="en-US" sz="2000" dirty="0">
                <a:latin typeface="Arial" pitchFamily="34" charset="0"/>
                <a:cs typeface="Arial" pitchFamily="34" charset="0"/>
              </a:rPr>
              <a:t>Expert who knows the technology and process</a:t>
            </a:r>
          </a:p>
          <a:p>
            <a:endParaRPr lang="en-US" sz="2000" dirty="0">
              <a:latin typeface="Arial" pitchFamily="34" charset="0"/>
              <a:cs typeface="Arial" pitchFamily="34" charset="0"/>
            </a:endParaRPr>
          </a:p>
          <a:p>
            <a:r>
              <a:rPr lang="en-US" sz="2000" dirty="0">
                <a:latin typeface="Arial" pitchFamily="34" charset="0"/>
                <a:cs typeface="Arial" pitchFamily="34" charset="0"/>
              </a:rPr>
              <a:t>Determines if the project is technically and economically feasible</a:t>
            </a:r>
          </a:p>
          <a:p>
            <a:r>
              <a:rPr lang="en-US" sz="2000" dirty="0">
                <a:latin typeface="Arial" pitchFamily="34" charset="0"/>
                <a:cs typeface="Arial" pitchFamily="34" charset="0"/>
              </a:rPr>
              <a:t>Specifically estimates the cost and time of product development</a:t>
            </a:r>
          </a:p>
          <a:p>
            <a:r>
              <a:rPr lang="en-US" sz="2000" dirty="0">
                <a:latin typeface="Arial" pitchFamily="34" charset="0"/>
                <a:cs typeface="Arial" pitchFamily="34" charset="0"/>
              </a:rPr>
              <a:t>Educates the buyer/client on the latest and innovative hardware or software, and recommends new features that will benefit from these technologies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3C34C4FB-40AD-4908-828D-0FBCF089C5FF}" type="slidenum">
              <a:rPr lang="en-CA"/>
              <a:pPr/>
              <a:t>22</a:t>
            </a:fld>
            <a:endParaRPr lang="en-CA"/>
          </a:p>
        </p:txBody>
      </p:sp>
      <p:sp>
        <p:nvSpPr>
          <p:cNvPr id="1049604" name="Rectangle 4"/>
          <p:cNvSpPr>
            <a:spLocks noGrp="1" noChangeArrowheads="1"/>
          </p:cNvSpPr>
          <p:nvPr>
            <p:ph type="title"/>
          </p:nvPr>
        </p:nvSpPr>
        <p:spPr>
          <a:xfrm>
            <a:off x="457200" y="602190"/>
            <a:ext cx="8229600" cy="816042"/>
          </a:xfrm>
        </p:spPr>
        <p:txBody>
          <a:bodyPr>
            <a:normAutofit/>
          </a:bodyPr>
          <a:lstStyle/>
          <a:p>
            <a:r>
              <a:rPr lang="en-US" sz="2800" b="1" dirty="0">
                <a:latin typeface="Arial" pitchFamily="34" charset="0"/>
                <a:cs typeface="Arial" pitchFamily="34" charset="0"/>
              </a:rPr>
              <a:t>Stakeholder – Other</a:t>
            </a:r>
          </a:p>
        </p:txBody>
      </p:sp>
      <p:sp>
        <p:nvSpPr>
          <p:cNvPr id="1049605" name="Rectangle 5"/>
          <p:cNvSpPr>
            <a:spLocks noGrp="1" noChangeArrowheads="1"/>
          </p:cNvSpPr>
          <p:nvPr>
            <p:ph type="body" idx="1"/>
          </p:nvPr>
        </p:nvSpPr>
        <p:spPr>
          <a:xfrm>
            <a:off x="457200" y="1600201"/>
            <a:ext cx="8229600" cy="3733800"/>
          </a:xfrm>
        </p:spPr>
        <p:txBody>
          <a:bodyPr>
            <a:normAutofit/>
          </a:bodyPr>
          <a:lstStyle/>
          <a:p>
            <a:pPr algn="just"/>
            <a:r>
              <a:rPr lang="en-US" sz="2000" dirty="0">
                <a:latin typeface="Arial" pitchFamily="34" charset="0"/>
                <a:cs typeface="Arial" pitchFamily="34" charset="0"/>
              </a:rPr>
              <a:t>Inspector</a:t>
            </a:r>
          </a:p>
          <a:p>
            <a:pPr lvl="1" algn="just"/>
            <a:r>
              <a:rPr lang="en-US" sz="2000" dirty="0">
                <a:latin typeface="Arial" pitchFamily="34" charset="0"/>
                <a:cs typeface="Arial" pitchFamily="34" charset="0"/>
              </a:rPr>
              <a:t>An expert in governmental rules and safety relevant to the project</a:t>
            </a:r>
          </a:p>
          <a:p>
            <a:pPr lvl="1" algn="just"/>
            <a:r>
              <a:rPr lang="en-US" sz="2000" dirty="0">
                <a:latin typeface="Arial" pitchFamily="34" charset="0"/>
                <a:cs typeface="Arial" pitchFamily="34" charset="0"/>
              </a:rPr>
              <a:t>Examples: safety inspectors, auditors, technical inspectors, government inspectors</a:t>
            </a:r>
          </a:p>
          <a:p>
            <a:pPr algn="just"/>
            <a:r>
              <a:rPr lang="en-US" sz="2000" dirty="0">
                <a:latin typeface="Arial" pitchFamily="34" charset="0"/>
                <a:cs typeface="Arial" pitchFamily="34" charset="0"/>
              </a:rPr>
              <a:t>Market research specialist</a:t>
            </a:r>
          </a:p>
          <a:p>
            <a:pPr lvl="1" algn="just"/>
            <a:r>
              <a:rPr lang="en-US" sz="2000" dirty="0">
                <a:latin typeface="Arial" pitchFamily="34" charset="0"/>
                <a:cs typeface="Arial" pitchFamily="34" charset="0"/>
              </a:rPr>
              <a:t>Can play the role of the customer if the software is developed for the general public</a:t>
            </a:r>
          </a:p>
          <a:p>
            <a:pPr lvl="1" algn="just"/>
            <a:r>
              <a:rPr lang="en-US" sz="2000" dirty="0">
                <a:latin typeface="Arial" pitchFamily="34" charset="0"/>
                <a:cs typeface="Arial" pitchFamily="34" charset="0"/>
              </a:rPr>
              <a:t>Expert who has studied the market to determine trends and needs of potential customers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0A7684DE-C89E-4E5C-9749-E8549CF981FA}" type="slidenum">
              <a:rPr lang="en-CA"/>
              <a:pPr/>
              <a:t>23</a:t>
            </a:fld>
            <a:endParaRPr lang="en-CA"/>
          </a:p>
        </p:txBody>
      </p:sp>
      <p:sp>
        <p:nvSpPr>
          <p:cNvPr id="1051652" name="Rectangle 4"/>
          <p:cNvSpPr>
            <a:spLocks noGrp="1" noChangeArrowheads="1"/>
          </p:cNvSpPr>
          <p:nvPr>
            <p:ph type="title"/>
          </p:nvPr>
        </p:nvSpPr>
        <p:spPr>
          <a:xfrm>
            <a:off x="457200" y="670430"/>
            <a:ext cx="8229600" cy="868362"/>
          </a:xfrm>
        </p:spPr>
        <p:txBody>
          <a:bodyPr>
            <a:normAutofit/>
          </a:bodyPr>
          <a:lstStyle/>
          <a:p>
            <a:r>
              <a:rPr lang="en-US" sz="2800" b="1" dirty="0">
                <a:latin typeface="Arial" pitchFamily="34" charset="0"/>
                <a:cs typeface="Arial" pitchFamily="34" charset="0"/>
              </a:rPr>
              <a:t>Stakeholder – Other</a:t>
            </a:r>
          </a:p>
        </p:txBody>
      </p:sp>
      <p:sp>
        <p:nvSpPr>
          <p:cNvPr id="1051653" name="Rectangle 5"/>
          <p:cNvSpPr>
            <a:spLocks noGrp="1" noChangeArrowheads="1"/>
          </p:cNvSpPr>
          <p:nvPr>
            <p:ph type="body" idx="1"/>
          </p:nvPr>
        </p:nvSpPr>
        <p:spPr>
          <a:xfrm>
            <a:off x="457200" y="1845865"/>
            <a:ext cx="8229600" cy="3429000"/>
          </a:xfrm>
        </p:spPr>
        <p:txBody>
          <a:bodyPr>
            <a:normAutofit/>
          </a:bodyPr>
          <a:lstStyle/>
          <a:p>
            <a:pPr algn="just"/>
            <a:r>
              <a:rPr lang="en-US" sz="2000" dirty="0">
                <a:latin typeface="Arial" pitchFamily="34" charset="0"/>
                <a:cs typeface="Arial" pitchFamily="34" charset="0"/>
              </a:rPr>
              <a:t>Lawyer</a:t>
            </a:r>
          </a:p>
          <a:p>
            <a:pPr lvl="1" algn="just"/>
            <a:r>
              <a:rPr lang="en-US" sz="2000" dirty="0">
                <a:latin typeface="Arial" pitchFamily="34" charset="0"/>
                <a:cs typeface="Arial" pitchFamily="34" charset="0"/>
              </a:rPr>
              <a:t>Familiar with laws and legal aspects</a:t>
            </a:r>
          </a:p>
          <a:p>
            <a:pPr lvl="1" algn="just"/>
            <a:r>
              <a:rPr lang="en-US" sz="2000" dirty="0">
                <a:latin typeface="Arial" pitchFamily="34" charset="0"/>
                <a:cs typeface="Arial" pitchFamily="34" charset="0"/>
              </a:rPr>
              <a:t>Standards relevant to the project</a:t>
            </a:r>
          </a:p>
          <a:p>
            <a:pPr algn="just"/>
            <a:r>
              <a:rPr lang="en-US" sz="2000" dirty="0">
                <a:latin typeface="Arial" pitchFamily="34" charset="0"/>
                <a:cs typeface="Arial" pitchFamily="34" charset="0"/>
              </a:rPr>
              <a:t>Expert of systems that interact with the system to be built</a:t>
            </a:r>
          </a:p>
          <a:p>
            <a:pPr lvl="1" algn="just"/>
            <a:r>
              <a:rPr lang="en-US" sz="2000" dirty="0">
                <a:latin typeface="Arial" pitchFamily="34" charset="0"/>
                <a:cs typeface="Arial" pitchFamily="34" charset="0"/>
              </a:rPr>
              <a:t>Knows the interfaces of the interacting systems</a:t>
            </a:r>
          </a:p>
          <a:p>
            <a:pPr lvl="1" algn="just"/>
            <a:r>
              <a:rPr lang="en-US" sz="2000" dirty="0">
                <a:latin typeface="Arial" pitchFamily="34" charset="0"/>
                <a:cs typeface="Arial" pitchFamily="34" charset="0"/>
              </a:rPr>
              <a:t>May be interested in product features (if the product can help the interacting system to perform its tasks)</a:t>
            </a:r>
          </a:p>
          <a:p>
            <a:pPr algn="just"/>
            <a:r>
              <a:rPr lang="en-US" sz="2000" dirty="0">
                <a:latin typeface="Arial" pitchFamily="34" charset="0"/>
                <a:cs typeface="Arial" pitchFamily="34" charset="0"/>
              </a:rPr>
              <a:t>Others that bring added value</a:t>
            </a:r>
          </a:p>
          <a:p>
            <a:pPr lvl="1" algn="just"/>
            <a:r>
              <a:rPr lang="en-US" sz="2000" dirty="0">
                <a:latin typeface="Arial" pitchFamily="34" charset="0"/>
                <a:cs typeface="Arial" pitchFamily="34" charset="0"/>
              </a:rPr>
              <a:t>People who will use your product as a basic building block</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053C3F1D-587D-464F-97EC-5F94059B7607}" type="slidenum">
              <a:rPr lang="en-CA"/>
              <a:pPr/>
              <a:t>24</a:t>
            </a:fld>
            <a:endParaRPr lang="en-CA"/>
          </a:p>
        </p:txBody>
      </p:sp>
      <p:sp>
        <p:nvSpPr>
          <p:cNvPr id="1145860" name="Rectangle 4"/>
          <p:cNvSpPr>
            <a:spLocks noGrp="1" noChangeArrowheads="1"/>
          </p:cNvSpPr>
          <p:nvPr>
            <p:ph type="title"/>
          </p:nvPr>
        </p:nvSpPr>
        <p:spPr>
          <a:xfrm>
            <a:off x="457200" y="643134"/>
            <a:ext cx="8229600" cy="868362"/>
          </a:xfrm>
        </p:spPr>
        <p:txBody>
          <a:bodyPr>
            <a:normAutofit/>
          </a:bodyPr>
          <a:lstStyle/>
          <a:p>
            <a:r>
              <a:rPr lang="en-CA" sz="2800" b="1" dirty="0">
                <a:latin typeface="Arial" pitchFamily="34" charset="0"/>
                <a:cs typeface="Arial" pitchFamily="34" charset="0"/>
              </a:rPr>
              <a:t>On Stakeholders Availability…</a:t>
            </a:r>
          </a:p>
        </p:txBody>
      </p:sp>
      <p:sp>
        <p:nvSpPr>
          <p:cNvPr id="1145861" name="Rectangle 5"/>
          <p:cNvSpPr>
            <a:spLocks noGrp="1" noChangeArrowheads="1"/>
          </p:cNvSpPr>
          <p:nvPr>
            <p:ph type="body" idx="1"/>
          </p:nvPr>
        </p:nvSpPr>
        <p:spPr>
          <a:xfrm>
            <a:off x="457200" y="1859513"/>
            <a:ext cx="8229600" cy="4038600"/>
          </a:xfrm>
        </p:spPr>
        <p:txBody>
          <a:bodyPr>
            <a:normAutofit/>
          </a:bodyPr>
          <a:lstStyle/>
          <a:p>
            <a:pPr algn="just"/>
            <a:r>
              <a:rPr lang="en-CA" sz="2000" dirty="0">
                <a:latin typeface="Arial" pitchFamily="34" charset="0"/>
                <a:cs typeface="Arial" pitchFamily="34" charset="0"/>
              </a:rPr>
              <a:t>Stakeholders are generally busy!</a:t>
            </a:r>
          </a:p>
          <a:p>
            <a:pPr lvl="1" algn="just"/>
            <a:r>
              <a:rPr lang="en-CA" sz="2000" dirty="0">
                <a:latin typeface="Arial" pitchFamily="34" charset="0"/>
                <a:cs typeface="Arial" pitchFamily="34" charset="0"/>
              </a:rPr>
              <a:t>Have priorities other than you</a:t>
            </a:r>
          </a:p>
          <a:p>
            <a:pPr lvl="1" algn="just"/>
            <a:r>
              <a:rPr lang="en-CA" sz="2000" dirty="0">
                <a:latin typeface="Arial" pitchFamily="34" charset="0"/>
                <a:cs typeface="Arial" pitchFamily="34" charset="0"/>
              </a:rPr>
              <a:t>Are rarely entirely disconnected from their daily routine and tasks</a:t>
            </a:r>
          </a:p>
          <a:p>
            <a:pPr lvl="1" algn="just"/>
            <a:r>
              <a:rPr lang="en-CA" sz="2000" dirty="0">
                <a:latin typeface="Arial" pitchFamily="34" charset="0"/>
                <a:cs typeface="Arial" pitchFamily="34" charset="0"/>
              </a:rPr>
              <a:t>See their participation in the elicitation process as a supplementary task</a:t>
            </a:r>
          </a:p>
          <a:p>
            <a:pPr algn="just"/>
            <a:r>
              <a:rPr lang="en-CA" sz="2000" dirty="0">
                <a:latin typeface="Arial" pitchFamily="34" charset="0"/>
                <a:cs typeface="Arial" pitchFamily="34" charset="0"/>
              </a:rPr>
              <a:t>Hence, you must have the support and commitment of managers (especially theirs!)</a:t>
            </a:r>
          </a:p>
          <a:p>
            <a:pPr algn="just"/>
            <a:r>
              <a:rPr lang="en-CA" sz="2000" dirty="0">
                <a:latin typeface="Arial" pitchFamily="34" charset="0"/>
                <a:cs typeface="Arial" pitchFamily="34" charset="0"/>
              </a:rPr>
              <a:t>You must also avoid being perceived as a threat:</a:t>
            </a:r>
          </a:p>
          <a:p>
            <a:pPr lvl="1" algn="just"/>
            <a:r>
              <a:rPr lang="en-CA" sz="2000" dirty="0">
                <a:latin typeface="Arial" pitchFamily="34" charset="0"/>
                <a:cs typeface="Arial" pitchFamily="34" charset="0"/>
              </a:rPr>
              <a:t>Loss of jobs caused by the improved system</a:t>
            </a:r>
          </a:p>
          <a:p>
            <a:pPr lvl="1" algn="just"/>
            <a:r>
              <a:rPr lang="en-CA" sz="2000" dirty="0">
                <a:latin typeface="Arial" pitchFamily="34" charset="0"/>
                <a:cs typeface="Arial" pitchFamily="34" charset="0"/>
              </a:rPr>
              <a:t>Loss of autonomy, powers, or privileges</a:t>
            </a:r>
          </a:p>
          <a:p>
            <a:pPr lvl="1" algn="just"/>
            <a:r>
              <a:rPr lang="en-CA" sz="2000" dirty="0">
                <a:latin typeface="Arial" pitchFamily="34" charset="0"/>
                <a:cs typeface="Arial" pitchFamily="34" charset="0"/>
              </a:rPr>
              <a:t>To the recognition and visibility of their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586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586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4586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4586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4586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053C3F1D-587D-464F-97EC-5F94059B7607}" type="slidenum">
              <a:rPr lang="en-CA"/>
              <a:pPr/>
              <a:t>25</a:t>
            </a:fld>
            <a:endParaRPr lang="en-CA"/>
          </a:p>
        </p:txBody>
      </p:sp>
      <p:sp>
        <p:nvSpPr>
          <p:cNvPr id="8" name="Rectangle 2"/>
          <p:cNvSpPr txBox="1">
            <a:spLocks noChangeArrowheads="1"/>
          </p:cNvSpPr>
          <p:nvPr/>
        </p:nvSpPr>
        <p:spPr>
          <a:xfrm>
            <a:off x="136525" y="2859088"/>
            <a:ext cx="8872538"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600" b="1" i="0" u="none" strike="noStrike" kern="1200" cap="none" spc="0" normalizeH="0" baseline="0" noProof="0" smtClean="0">
                <a:ln>
                  <a:noFill/>
                </a:ln>
                <a:solidFill>
                  <a:schemeClr val="accent1"/>
                </a:solidFill>
                <a:effectLst/>
                <a:uLnTx/>
                <a:uFillTx/>
                <a:latin typeface="Arial" pitchFamily="34" charset="0"/>
                <a:ea typeface="+mj-ea"/>
                <a:cs typeface="Arial" pitchFamily="34" charset="0"/>
              </a:rPr>
              <a:t>Requirements Elicitation Tasks</a:t>
            </a:r>
            <a:endParaRPr kumimoji="0" lang="en-US" sz="3600" b="1" i="0" u="none" strike="noStrike" kern="1200" cap="none" spc="0" normalizeH="0" baseline="0" noProof="0" dirty="0">
              <a:ln>
                <a:noFill/>
              </a:ln>
              <a:solidFill>
                <a:schemeClr val="accent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700" name="Rectangle 4"/>
          <p:cNvSpPr>
            <a:spLocks noGrp="1" noChangeArrowheads="1"/>
          </p:cNvSpPr>
          <p:nvPr>
            <p:ph type="title"/>
          </p:nvPr>
        </p:nvSpPr>
        <p:spPr>
          <a:xfrm>
            <a:off x="457200" y="629486"/>
            <a:ext cx="8229600" cy="944562"/>
          </a:xfrm>
        </p:spPr>
        <p:txBody>
          <a:bodyPr>
            <a:normAutofit/>
          </a:bodyPr>
          <a:lstStyle/>
          <a:p>
            <a:r>
              <a:rPr lang="en-CA" sz="2800" b="1" dirty="0">
                <a:latin typeface="Arial" pitchFamily="34" charset="0"/>
                <a:cs typeface="Arial" pitchFamily="34" charset="0"/>
              </a:rPr>
              <a:t>Tasks Performed as Part of Elicitation (1)</a:t>
            </a:r>
          </a:p>
        </p:txBody>
      </p:sp>
      <p:sp>
        <p:nvSpPr>
          <p:cNvPr id="1181701" name="Rectangle 5"/>
          <p:cNvSpPr>
            <a:spLocks noGrp="1" noChangeArrowheads="1"/>
          </p:cNvSpPr>
          <p:nvPr>
            <p:ph type="body" idx="1"/>
          </p:nvPr>
        </p:nvSpPr>
        <p:spPr>
          <a:xfrm>
            <a:off x="457200" y="1777625"/>
            <a:ext cx="8229600" cy="4114800"/>
          </a:xfrm>
        </p:spPr>
        <p:txBody>
          <a:bodyPr>
            <a:noAutofit/>
          </a:bodyPr>
          <a:lstStyle/>
          <a:p>
            <a:pPr algn="just"/>
            <a:r>
              <a:rPr lang="en-CA" sz="1800" dirty="0">
                <a:latin typeface="Arial" pitchFamily="34" charset="0"/>
                <a:cs typeface="Arial" pitchFamily="34" charset="0"/>
              </a:rPr>
              <a:t>Planning for the elicitation</a:t>
            </a:r>
            <a:endParaRPr lang="en-US" sz="1800" dirty="0">
              <a:latin typeface="Arial" pitchFamily="34" charset="0"/>
              <a:cs typeface="Arial" pitchFamily="34" charset="0"/>
            </a:endParaRPr>
          </a:p>
          <a:p>
            <a:pPr lvl="1" algn="just"/>
            <a:r>
              <a:rPr lang="en-CA" sz="1800" dirty="0">
                <a:latin typeface="Arial" pitchFamily="34" charset="0"/>
                <a:cs typeface="Arial" pitchFamily="34" charset="0"/>
              </a:rPr>
              <a:t>Why? Who? When? How? Risks?</a:t>
            </a:r>
          </a:p>
          <a:p>
            <a:pPr algn="just"/>
            <a:r>
              <a:rPr lang="en-CA" sz="1800" dirty="0">
                <a:latin typeface="Arial" pitchFamily="34" charset="0"/>
                <a:cs typeface="Arial" pitchFamily="34" charset="0"/>
              </a:rPr>
              <a:t>During the elicitation</a:t>
            </a:r>
          </a:p>
          <a:p>
            <a:pPr lvl="1" algn="just"/>
            <a:r>
              <a:rPr lang="en-CA" sz="1800" dirty="0">
                <a:latin typeface="Arial" pitchFamily="34" charset="0"/>
                <a:cs typeface="Arial" pitchFamily="34" charset="0"/>
              </a:rPr>
              <a:t>Examine the viability of the project (is it worth it?)</a:t>
            </a:r>
          </a:p>
          <a:p>
            <a:pPr lvl="1" algn="just"/>
            <a:r>
              <a:rPr lang="en-CA" sz="1800" dirty="0">
                <a:latin typeface="Arial" pitchFamily="34" charset="0"/>
                <a:cs typeface="Arial" pitchFamily="34" charset="0"/>
              </a:rPr>
              <a:t>Understand the problem from the perspective of each stakeholder</a:t>
            </a:r>
          </a:p>
          <a:p>
            <a:pPr lvl="1" algn="just"/>
            <a:r>
              <a:rPr lang="en-CA" sz="1800" dirty="0">
                <a:latin typeface="Arial" pitchFamily="34" charset="0"/>
                <a:cs typeface="Arial" pitchFamily="34" charset="0"/>
              </a:rPr>
              <a:t>Extract the essence of stakeholders’ requirements</a:t>
            </a:r>
          </a:p>
          <a:p>
            <a:pPr lvl="1" algn="just"/>
            <a:r>
              <a:rPr lang="en-CA" sz="1800" dirty="0">
                <a:latin typeface="Arial" pitchFamily="34" charset="0"/>
                <a:cs typeface="Arial" pitchFamily="34" charset="0"/>
              </a:rPr>
              <a:t>Invent better ways to do the work of the user</a:t>
            </a:r>
          </a:p>
          <a:p>
            <a:pPr algn="just"/>
            <a:r>
              <a:rPr lang="en-CA" sz="1800" dirty="0">
                <a:latin typeface="Arial" pitchFamily="34" charset="0"/>
                <a:cs typeface="Arial" pitchFamily="34" charset="0"/>
              </a:rPr>
              <a:t>Following the elicitation</a:t>
            </a:r>
          </a:p>
          <a:p>
            <a:pPr lvl="1" algn="just"/>
            <a:r>
              <a:rPr lang="en-CA" sz="1800" dirty="0">
                <a:latin typeface="Arial" pitchFamily="34" charset="0"/>
                <a:cs typeface="Arial" pitchFamily="34" charset="0"/>
              </a:rPr>
              <a:t>Analyse results to understand obtained information</a:t>
            </a:r>
          </a:p>
          <a:p>
            <a:pPr lvl="1" algn="just"/>
            <a:r>
              <a:rPr lang="en-CA" sz="1800" dirty="0">
                <a:latin typeface="Arial" pitchFamily="34" charset="0"/>
                <a:cs typeface="Arial" pitchFamily="34" charset="0"/>
              </a:rPr>
              <a:t>Negotiate a coherent set of requirements acceptable by all stakeholders and establish priorities</a:t>
            </a:r>
          </a:p>
          <a:p>
            <a:pPr lvl="1" algn="just"/>
            <a:r>
              <a:rPr lang="en-CA" sz="1800" dirty="0">
                <a:latin typeface="Arial" pitchFamily="34" charset="0"/>
                <a:cs typeface="Arial" pitchFamily="34" charset="0"/>
              </a:rPr>
              <a:t>Record results in the requirements specification</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18" name="Rectangle 2"/>
          <p:cNvSpPr>
            <a:spLocks noGrp="1" noChangeArrowheads="1"/>
          </p:cNvSpPr>
          <p:nvPr>
            <p:ph type="title"/>
          </p:nvPr>
        </p:nvSpPr>
        <p:spPr>
          <a:xfrm>
            <a:off x="457200" y="329230"/>
            <a:ext cx="8229600" cy="1143000"/>
          </a:xfrm>
        </p:spPr>
        <p:txBody>
          <a:bodyPr>
            <a:normAutofit/>
          </a:bodyPr>
          <a:lstStyle/>
          <a:p>
            <a:r>
              <a:rPr lang="en-CA" sz="2800" b="1" dirty="0">
                <a:latin typeface="Arial" pitchFamily="34" charset="0"/>
                <a:cs typeface="Arial" pitchFamily="34" charset="0"/>
              </a:rPr>
              <a:t>Tasks Performed as Part of Elicitation (2)</a:t>
            </a:r>
          </a:p>
        </p:txBody>
      </p:sp>
      <p:sp>
        <p:nvSpPr>
          <p:cNvPr id="1314819" name="Rectangle 3"/>
          <p:cNvSpPr>
            <a:spLocks noGrp="1" noChangeArrowheads="1"/>
          </p:cNvSpPr>
          <p:nvPr>
            <p:ph type="body" idx="1"/>
          </p:nvPr>
        </p:nvSpPr>
        <p:spPr/>
        <p:txBody>
          <a:bodyPr>
            <a:normAutofit/>
          </a:bodyPr>
          <a:lstStyle/>
          <a:p>
            <a:r>
              <a:rPr lang="en-CA" sz="1800" dirty="0">
                <a:latin typeface="Arial" pitchFamily="34" charset="0"/>
                <a:cs typeface="Arial" pitchFamily="34" charset="0"/>
              </a:rPr>
              <a:t>Repeat as needed</a:t>
            </a:r>
          </a:p>
          <a:p>
            <a:endParaRPr lang="en-CA" sz="1800" dirty="0">
              <a:latin typeface="Arial" pitchFamily="34" charset="0"/>
              <a:cs typeface="Arial" pitchFamily="34" charset="0"/>
            </a:endParaRPr>
          </a:p>
          <a:p>
            <a:r>
              <a:rPr lang="en-CA" sz="1800" dirty="0">
                <a:latin typeface="Arial" pitchFamily="34" charset="0"/>
                <a:cs typeface="Arial" pitchFamily="34" charset="0"/>
              </a:rPr>
              <a:t>Elicitation is incremental</a:t>
            </a:r>
          </a:p>
          <a:p>
            <a:pPr lvl="1"/>
            <a:r>
              <a:rPr lang="en-CA" sz="1800" dirty="0">
                <a:latin typeface="Arial" pitchFamily="34" charset="0"/>
                <a:cs typeface="Arial" pitchFamily="34" charset="0"/>
              </a:rPr>
              <a:t>Driven by information obtained</a:t>
            </a:r>
          </a:p>
          <a:p>
            <a:pPr lvl="1"/>
            <a:r>
              <a:rPr lang="en-CA" sz="1800" dirty="0">
                <a:latin typeface="Arial" pitchFamily="34" charset="0"/>
                <a:cs typeface="Arial" pitchFamily="34" charset="0"/>
              </a:rPr>
              <a:t>You always do a bit of elicitation – analysis – specification – verification at the same time</a:t>
            </a:r>
          </a:p>
          <a:p>
            <a:endParaRPr lang="en-CA" sz="1800" dirty="0">
              <a:latin typeface="Arial" pitchFamily="34" charset="0"/>
              <a:cs typeface="Arial" pitchFamily="34" charset="0"/>
            </a:endParaRPr>
          </a:p>
        </p:txBody>
      </p:sp>
      <p:pic>
        <p:nvPicPr>
          <p:cNvPr id="1314821" name="Picture 5" descr="Lamsweerde - RE process"/>
          <p:cNvPicPr>
            <a:picLocks noChangeAspect="1" noChangeArrowheads="1"/>
          </p:cNvPicPr>
          <p:nvPr/>
        </p:nvPicPr>
        <p:blipFill>
          <a:blip r:embed="rId3" cstate="print"/>
          <a:srcRect/>
          <a:stretch>
            <a:fillRect/>
          </a:stretch>
        </p:blipFill>
        <p:spPr bwMode="auto">
          <a:xfrm>
            <a:off x="3810001" y="3508616"/>
            <a:ext cx="3886200" cy="2530412"/>
          </a:xfrm>
          <a:prstGeom prst="rect">
            <a:avLst/>
          </a:prstGeom>
          <a:noFill/>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8" name="Rectangle 4"/>
          <p:cNvSpPr>
            <a:spLocks noGrp="1" noChangeArrowheads="1"/>
          </p:cNvSpPr>
          <p:nvPr>
            <p:ph type="title"/>
          </p:nvPr>
        </p:nvSpPr>
        <p:spPr>
          <a:xfrm>
            <a:off x="457200" y="609600"/>
            <a:ext cx="8229600" cy="1143000"/>
          </a:xfrm>
        </p:spPr>
        <p:txBody>
          <a:bodyPr>
            <a:normAutofit/>
          </a:bodyPr>
          <a:lstStyle/>
          <a:p>
            <a:r>
              <a:rPr lang="en-CA" sz="2800" b="1" dirty="0">
                <a:latin typeface="Arial" pitchFamily="34" charset="0"/>
                <a:cs typeface="Arial" pitchFamily="34" charset="0"/>
              </a:rPr>
              <a:t>Planning for Elicitation</a:t>
            </a:r>
          </a:p>
        </p:txBody>
      </p:sp>
      <p:sp>
        <p:nvSpPr>
          <p:cNvPr id="1183749" name="Rectangle 5"/>
          <p:cNvSpPr>
            <a:spLocks noGrp="1" noChangeArrowheads="1"/>
          </p:cNvSpPr>
          <p:nvPr>
            <p:ph type="body" idx="1"/>
          </p:nvPr>
        </p:nvSpPr>
        <p:spPr>
          <a:xfrm>
            <a:off x="457200" y="2209800"/>
            <a:ext cx="8229600" cy="2362200"/>
          </a:xfrm>
        </p:spPr>
        <p:txBody>
          <a:bodyPr>
            <a:normAutofit/>
          </a:bodyPr>
          <a:lstStyle/>
          <a:p>
            <a:r>
              <a:rPr lang="en-CA" sz="2000" dirty="0">
                <a:latin typeface="Arial" pitchFamily="34" charset="0"/>
                <a:cs typeface="Arial" pitchFamily="34" charset="0"/>
              </a:rPr>
              <a:t>Elicitation Plan should include:</a:t>
            </a:r>
          </a:p>
          <a:p>
            <a:pPr lvl="1"/>
            <a:r>
              <a:rPr lang="en-CA" sz="2000" dirty="0">
                <a:latin typeface="Arial" pitchFamily="34" charset="0"/>
                <a:cs typeface="Arial" pitchFamily="34" charset="0"/>
              </a:rPr>
              <a:t>Objectives</a:t>
            </a:r>
          </a:p>
          <a:p>
            <a:pPr lvl="1"/>
            <a:r>
              <a:rPr lang="en-CA" sz="2000" dirty="0">
                <a:latin typeface="Arial" pitchFamily="34" charset="0"/>
                <a:cs typeface="Arial" pitchFamily="34" charset="0"/>
              </a:rPr>
              <a:t>Strategies and processes</a:t>
            </a:r>
          </a:p>
          <a:p>
            <a:pPr lvl="1"/>
            <a:r>
              <a:rPr lang="en-CA" sz="2000" dirty="0">
                <a:latin typeface="Arial" pitchFamily="34" charset="0"/>
                <a:cs typeface="Arial" pitchFamily="34" charset="0"/>
              </a:rPr>
              <a:t>Products of elicitation efforts</a:t>
            </a:r>
          </a:p>
          <a:p>
            <a:pPr lvl="1"/>
            <a:r>
              <a:rPr lang="en-CA" sz="2000" dirty="0">
                <a:latin typeface="Arial" pitchFamily="34" charset="0"/>
                <a:cs typeface="Arial" pitchFamily="34" charset="0"/>
              </a:rPr>
              <a:t>Schedule and resource estimates</a:t>
            </a:r>
          </a:p>
          <a:p>
            <a:pPr lvl="1"/>
            <a:r>
              <a:rPr lang="en-CA" sz="2000" dirty="0">
                <a:latin typeface="Arial" pitchFamily="34" charset="0"/>
                <a:cs typeface="Arial" pitchFamily="34" charset="0"/>
              </a:rPr>
              <a:t>Risks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796" name="Rectangle 4"/>
          <p:cNvSpPr>
            <a:spLocks noGrp="1" noChangeArrowheads="1"/>
          </p:cNvSpPr>
          <p:nvPr>
            <p:ph type="title"/>
          </p:nvPr>
        </p:nvSpPr>
        <p:spPr>
          <a:xfrm>
            <a:off x="457200" y="506654"/>
            <a:ext cx="8229600" cy="1143000"/>
          </a:xfrm>
        </p:spPr>
        <p:txBody>
          <a:bodyPr>
            <a:normAutofit/>
          </a:bodyPr>
          <a:lstStyle/>
          <a:p>
            <a:r>
              <a:rPr lang="en-CA" sz="2800" b="1" dirty="0">
                <a:latin typeface="Arial" pitchFamily="34" charset="0"/>
                <a:cs typeface="Arial" pitchFamily="34" charset="0"/>
              </a:rPr>
              <a:t>Elicitation Plan – Objectives / Strategies &amp; Processes</a:t>
            </a:r>
          </a:p>
        </p:txBody>
      </p:sp>
      <p:sp>
        <p:nvSpPr>
          <p:cNvPr id="1185797" name="Rectangle 5"/>
          <p:cNvSpPr>
            <a:spLocks noGrp="1" noChangeArrowheads="1"/>
          </p:cNvSpPr>
          <p:nvPr>
            <p:ph type="body" idx="1"/>
          </p:nvPr>
        </p:nvSpPr>
        <p:spPr>
          <a:xfrm>
            <a:off x="457200" y="2077881"/>
            <a:ext cx="8229600" cy="3429000"/>
          </a:xfrm>
        </p:spPr>
        <p:txBody>
          <a:bodyPr>
            <a:normAutofit/>
          </a:bodyPr>
          <a:lstStyle/>
          <a:p>
            <a:r>
              <a:rPr lang="en-CA" sz="1800" dirty="0">
                <a:latin typeface="Arial" pitchFamily="34" charset="0"/>
                <a:cs typeface="Arial" pitchFamily="34" charset="0"/>
              </a:rPr>
              <a:t>Objectives: Why this elicitation?</a:t>
            </a:r>
          </a:p>
          <a:p>
            <a:pPr lvl="1"/>
            <a:r>
              <a:rPr lang="en-CA" sz="1800" dirty="0">
                <a:latin typeface="Arial" pitchFamily="34" charset="0"/>
                <a:cs typeface="Arial" pitchFamily="34" charset="0"/>
              </a:rPr>
              <a:t>Validate market data</a:t>
            </a:r>
          </a:p>
          <a:p>
            <a:pPr lvl="1"/>
            <a:r>
              <a:rPr lang="en-CA" sz="1800" dirty="0">
                <a:latin typeface="Arial" pitchFamily="34" charset="0"/>
                <a:cs typeface="Arial" pitchFamily="34" charset="0"/>
              </a:rPr>
              <a:t>Explore usage scenarios</a:t>
            </a:r>
          </a:p>
          <a:p>
            <a:pPr lvl="1"/>
            <a:r>
              <a:rPr lang="en-CA" sz="1800" dirty="0">
                <a:latin typeface="Arial" pitchFamily="34" charset="0"/>
                <a:cs typeface="Arial" pitchFamily="34" charset="0"/>
              </a:rPr>
              <a:t>Develop a set of requirements, etc..</a:t>
            </a:r>
          </a:p>
          <a:p>
            <a:endParaRPr lang="en-CA" sz="1800" dirty="0">
              <a:latin typeface="Arial" pitchFamily="34" charset="0"/>
              <a:cs typeface="Arial" pitchFamily="34" charset="0"/>
            </a:endParaRPr>
          </a:p>
          <a:p>
            <a:r>
              <a:rPr lang="en-CA" sz="1800" dirty="0">
                <a:latin typeface="Arial" pitchFamily="34" charset="0"/>
                <a:cs typeface="Arial" pitchFamily="34" charset="0"/>
              </a:rPr>
              <a:t>Set elicitation strategies and processes</a:t>
            </a:r>
          </a:p>
          <a:p>
            <a:pPr lvl="1"/>
            <a:r>
              <a:rPr lang="en-CA" sz="1800" dirty="0">
                <a:latin typeface="Arial" pitchFamily="34" charset="0"/>
                <a:cs typeface="Arial" pitchFamily="34" charset="0"/>
              </a:rPr>
              <a:t>Approaches used</a:t>
            </a:r>
          </a:p>
          <a:p>
            <a:pPr lvl="1"/>
            <a:r>
              <a:rPr lang="en-CA" sz="1800" dirty="0">
                <a:latin typeface="Arial" pitchFamily="34" charset="0"/>
                <a:cs typeface="Arial" pitchFamily="34" charset="0"/>
              </a:rPr>
              <a:t>Often a combination of approaches depending on the types and number of stakeholders</a:t>
            </a:r>
          </a:p>
          <a:p>
            <a:pPr lvl="1"/>
            <a:r>
              <a:rPr lang="en-CA" sz="1800" dirty="0">
                <a:latin typeface="Arial" pitchFamily="34" charset="0"/>
                <a:cs typeface="Arial" pitchFamily="34" charset="0"/>
              </a:rPr>
              <a:t>Examples: Surveys (questionnaires)</a:t>
            </a:r>
            <a:r>
              <a:rPr lang="ar-SA" sz="1800" dirty="0">
                <a:latin typeface="Arial" pitchFamily="34" charset="0"/>
                <a:cs typeface="Arial" pitchFamily="34" charset="0"/>
              </a:rPr>
              <a:t>‏</a:t>
            </a:r>
            <a:r>
              <a:rPr lang="en-CA" sz="1800" dirty="0">
                <a:latin typeface="Arial" pitchFamily="34" charset="0"/>
                <a:cs typeface="Arial" pitchFamily="34" charset="0"/>
              </a:rPr>
              <a:t>, workshops, interviews…</a:t>
            </a: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additive="repl">
                                        <p:cTn id="6" dur="1" fill="hold">
                                          <p:stCondLst>
                                            <p:cond delay="0"/>
                                          </p:stCondLst>
                                        </p:cTn>
                                        <p:tgtEl>
                                          <p:spTgt spid="1185797">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185797">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1185797">
                                            <p:txEl>
                                              <p:pRg st="2" end="2"/>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1185797">
                                            <p:txEl>
                                              <p:pRg st="3" end="3"/>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1185797">
                                            <p:txEl>
                                              <p:pRg st="5" end="5"/>
                                            </p:txEl>
                                          </p:spTgt>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1185797">
                                            <p:txEl>
                                              <p:pRg st="6" end="6"/>
                                            </p:txEl>
                                          </p:spTgt>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1185797">
                                            <p:txEl>
                                              <p:pRg st="7" end="7"/>
                                            </p:txEl>
                                          </p:spTgt>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118579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9219" name="Title 5"/>
          <p:cNvSpPr>
            <a:spLocks noGrp="1"/>
          </p:cNvSpPr>
          <p:nvPr>
            <p:ph type="title"/>
          </p:nvPr>
        </p:nvSpPr>
        <p:spPr>
          <a:xfrm>
            <a:off x="533400" y="685800"/>
            <a:ext cx="8229600" cy="685800"/>
          </a:xfrm>
        </p:spPr>
        <p:txBody>
          <a:bodyPr/>
          <a:lstStyle/>
          <a:p>
            <a:pPr>
              <a:spcBef>
                <a:spcPct val="50000"/>
              </a:spcBef>
            </a:pPr>
            <a:r>
              <a:rPr lang="en-US" sz="2800" b="1" dirty="0" smtClean="0">
                <a:latin typeface="Arial" charset="0"/>
                <a:cs typeface="Arial" charset="0"/>
              </a:rPr>
              <a:t>BUKU PEMBELAJARAN</a:t>
            </a:r>
          </a:p>
        </p:txBody>
      </p:sp>
      <p:sp>
        <p:nvSpPr>
          <p:cNvPr id="5" name="object 3"/>
          <p:cNvSpPr txBox="1"/>
          <p:nvPr/>
        </p:nvSpPr>
        <p:spPr>
          <a:xfrm>
            <a:off x="685800" y="1828801"/>
            <a:ext cx="7807590" cy="2286000"/>
          </a:xfrm>
          <a:prstGeom prst="rect">
            <a:avLst/>
          </a:prstGeom>
        </p:spPr>
        <p:txBody>
          <a:bodyPr wrap="square" lIns="0" tIns="0" rIns="0" bIns="0" rtlCol="0">
            <a:noAutofit/>
          </a:bodyPr>
          <a:lstStyle/>
          <a:p>
            <a:pPr marL="341313" lvl="0" indent="-341313">
              <a:buFont typeface="Wingdings" pitchFamily="2" charset="2"/>
              <a:buChar char="q"/>
            </a:pPr>
            <a:r>
              <a:rPr lang="en-US" sz="1800" dirty="0" smtClean="0"/>
              <a:t>Jeremy Dick, Elizabeth Hull, Ken Jackson,  </a:t>
            </a:r>
            <a:r>
              <a:rPr lang="en-US" sz="1800" i="1" dirty="0" smtClean="0"/>
              <a:t>Requirements Engineering</a:t>
            </a:r>
            <a:r>
              <a:rPr lang="en-US" sz="1800" dirty="0" smtClean="0"/>
              <a:t>, Springer-</a:t>
            </a:r>
            <a:r>
              <a:rPr lang="en-US" sz="1800" dirty="0" err="1" smtClean="0"/>
              <a:t>Verlag</a:t>
            </a:r>
            <a:r>
              <a:rPr lang="en-US" sz="1800" dirty="0" smtClean="0"/>
              <a:t>, 2004</a:t>
            </a:r>
          </a:p>
          <a:p>
            <a:pPr marL="341313" lvl="0" indent="-341313">
              <a:buFont typeface="Wingdings" pitchFamily="2" charset="2"/>
              <a:buChar char="q"/>
            </a:pPr>
            <a:r>
              <a:rPr lang="en-US" sz="1800" dirty="0" err="1" smtClean="0"/>
              <a:t>Soren</a:t>
            </a:r>
            <a:r>
              <a:rPr lang="en-US" sz="1800" dirty="0" smtClean="0"/>
              <a:t> </a:t>
            </a:r>
            <a:r>
              <a:rPr lang="en-US" sz="1800" dirty="0" err="1" smtClean="0"/>
              <a:t>Lauesen</a:t>
            </a:r>
            <a:r>
              <a:rPr lang="en-US" sz="1800" dirty="0" smtClean="0"/>
              <a:t> </a:t>
            </a:r>
            <a:r>
              <a:rPr lang="en-US" sz="1800" i="1" dirty="0" smtClean="0"/>
              <a:t>Software Requirements - Styles and Techniques</a:t>
            </a:r>
            <a:r>
              <a:rPr lang="en-US" sz="1800" dirty="0" smtClean="0"/>
              <a:t>, Addison Wesley, 2002</a:t>
            </a:r>
          </a:p>
          <a:p>
            <a:pPr marL="341313" lvl="0" indent="-341313">
              <a:buFont typeface="Wingdings" pitchFamily="2" charset="2"/>
              <a:buChar char="q"/>
            </a:pPr>
            <a:r>
              <a:rPr lang="en-US" sz="1800" dirty="0" smtClean="0"/>
              <a:t>Ian K. Bray , </a:t>
            </a:r>
            <a:r>
              <a:rPr lang="en-US" sz="1800" i="1" dirty="0" smtClean="0"/>
              <a:t>An Introduction to Requirements Engineering</a:t>
            </a:r>
            <a:r>
              <a:rPr lang="en-US" sz="1800" dirty="0" smtClean="0"/>
              <a:t>, Addison Wesley, </a:t>
            </a:r>
            <a:br>
              <a:rPr lang="en-US" sz="1800" dirty="0" smtClean="0"/>
            </a:br>
            <a:r>
              <a:rPr lang="en-US" sz="1800" dirty="0" smtClean="0"/>
              <a:t>2002 </a:t>
            </a:r>
          </a:p>
          <a:p>
            <a:pPr marL="341313" lvl="0" indent="-341313">
              <a:buFont typeface="Wingdings" pitchFamily="2" charset="2"/>
              <a:buChar char="q"/>
            </a:pPr>
            <a:r>
              <a:rPr lang="en-US" sz="1800" dirty="0" smtClean="0"/>
              <a:t>Colin Hood, Simon </a:t>
            </a:r>
            <a:r>
              <a:rPr lang="en-US" sz="1800" dirty="0" err="1" smtClean="0"/>
              <a:t>Wiedemann</a:t>
            </a:r>
            <a:r>
              <a:rPr lang="en-US" sz="1800" dirty="0" smtClean="0"/>
              <a:t> , Stefan </a:t>
            </a:r>
            <a:r>
              <a:rPr lang="en-US" sz="1800" dirty="0" err="1" smtClean="0"/>
              <a:t>FichtingerUrte</a:t>
            </a:r>
            <a:r>
              <a:rPr lang="en-US" sz="1800" dirty="0" smtClean="0"/>
              <a:t> </a:t>
            </a:r>
            <a:r>
              <a:rPr lang="en-US" sz="1800" dirty="0" err="1" smtClean="0"/>
              <a:t>Pautz</a:t>
            </a:r>
            <a:r>
              <a:rPr lang="en-US" sz="1800" dirty="0" smtClean="0"/>
              <a:t> ,</a:t>
            </a:r>
            <a:r>
              <a:rPr lang="en-US" sz="1800" i="1" dirty="0" smtClean="0"/>
              <a:t>Requirements Management</a:t>
            </a:r>
            <a:r>
              <a:rPr lang="en-US" sz="1800" dirty="0" smtClean="0"/>
              <a:t>, Springer-</a:t>
            </a:r>
            <a:r>
              <a:rPr lang="en-US" sz="1800" dirty="0" err="1" smtClean="0"/>
              <a:t>Verlag</a:t>
            </a:r>
            <a:r>
              <a:rPr lang="en-US" sz="1800" dirty="0" smtClean="0"/>
              <a:t>, 2008</a:t>
            </a:r>
          </a:p>
          <a:p>
            <a:pPr marL="231775" lvl="0" indent="-231775">
              <a:buFont typeface="Wingdings" pitchFamily="2" charset="2"/>
              <a:buChar char="q"/>
            </a:pPr>
            <a:endParaRPr lang="en-US" sz="1800" dirty="0" smtClean="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2" name="Rectangle 4"/>
          <p:cNvSpPr>
            <a:spLocks noGrp="1" noChangeArrowheads="1"/>
          </p:cNvSpPr>
          <p:nvPr>
            <p:ph type="title"/>
          </p:nvPr>
        </p:nvSpPr>
        <p:spPr>
          <a:xfrm>
            <a:off x="457200" y="506654"/>
            <a:ext cx="8229600" cy="1143000"/>
          </a:xfrm>
        </p:spPr>
        <p:txBody>
          <a:bodyPr>
            <a:normAutofit/>
          </a:bodyPr>
          <a:lstStyle/>
          <a:p>
            <a:r>
              <a:rPr lang="en-CA" sz="2800" b="1" dirty="0">
                <a:latin typeface="Arial" pitchFamily="34" charset="0"/>
                <a:cs typeface="Arial" pitchFamily="34" charset="0"/>
              </a:rPr>
              <a:t>Elicitation Plan – Products</a:t>
            </a:r>
          </a:p>
        </p:txBody>
      </p:sp>
      <p:sp>
        <p:nvSpPr>
          <p:cNvPr id="1189893" name="Rectangle 5"/>
          <p:cNvSpPr>
            <a:spLocks noGrp="1" noChangeArrowheads="1"/>
          </p:cNvSpPr>
          <p:nvPr>
            <p:ph type="body" idx="1"/>
          </p:nvPr>
        </p:nvSpPr>
        <p:spPr/>
        <p:txBody>
          <a:bodyPr>
            <a:noAutofit/>
          </a:bodyPr>
          <a:lstStyle/>
          <a:p>
            <a:r>
              <a:rPr lang="en-CA" sz="1800" dirty="0">
                <a:latin typeface="Arial" pitchFamily="34" charset="0"/>
                <a:cs typeface="Arial" pitchFamily="34" charset="0"/>
              </a:rPr>
              <a:t>Usually set of rough requirements</a:t>
            </a:r>
          </a:p>
          <a:p>
            <a:pPr lvl="1"/>
            <a:r>
              <a:rPr lang="en-CA" sz="1800" dirty="0">
                <a:latin typeface="Arial" pitchFamily="34" charset="0"/>
                <a:cs typeface="Arial" pitchFamily="34" charset="0"/>
              </a:rPr>
              <a:t>Written, audio, video notes</a:t>
            </a:r>
          </a:p>
          <a:p>
            <a:pPr lvl="1"/>
            <a:r>
              <a:rPr lang="en-CA" sz="1800" dirty="0">
                <a:latin typeface="Arial" pitchFamily="34" charset="0"/>
                <a:cs typeface="Arial" pitchFamily="34" charset="0"/>
              </a:rPr>
              <a:t>Documentation </a:t>
            </a:r>
          </a:p>
          <a:p>
            <a:r>
              <a:rPr lang="en-CA" sz="1800" dirty="0">
                <a:latin typeface="Arial" pitchFamily="34" charset="0"/>
                <a:cs typeface="Arial" pitchFamily="34" charset="0"/>
              </a:rPr>
              <a:t>Deliverables depend on objective and technique, e.g.</a:t>
            </a:r>
          </a:p>
          <a:p>
            <a:pPr lvl="1"/>
            <a:r>
              <a:rPr lang="en-CA" sz="1800" dirty="0">
                <a:latin typeface="Arial" pitchFamily="34" charset="0"/>
                <a:cs typeface="Arial" pitchFamily="34" charset="0"/>
              </a:rPr>
              <a:t>Notes</a:t>
            </a:r>
          </a:p>
          <a:p>
            <a:pPr lvl="1"/>
            <a:r>
              <a:rPr lang="en-CA" sz="1800" dirty="0">
                <a:latin typeface="Arial" pitchFamily="34" charset="0"/>
                <a:cs typeface="Arial" pitchFamily="34" charset="0"/>
              </a:rPr>
              <a:t>Goals</a:t>
            </a:r>
          </a:p>
          <a:p>
            <a:pPr lvl="1"/>
            <a:r>
              <a:rPr lang="en-CA" sz="1800" dirty="0">
                <a:latin typeface="Arial" pitchFamily="34" charset="0"/>
                <a:cs typeface="Arial" pitchFamily="34" charset="0"/>
              </a:rPr>
              <a:t>List of use cases, scenarios</a:t>
            </a:r>
          </a:p>
          <a:p>
            <a:pPr lvl="1"/>
            <a:r>
              <a:rPr lang="en-CA" sz="1800" dirty="0">
                <a:latin typeface="Arial" pitchFamily="34" charset="0"/>
                <a:cs typeface="Arial" pitchFamily="34" charset="0"/>
              </a:rPr>
              <a:t>A set of high-level requirements</a:t>
            </a:r>
          </a:p>
          <a:p>
            <a:pPr lvl="1"/>
            <a:r>
              <a:rPr lang="en-CA" sz="1800" dirty="0">
                <a:latin typeface="Arial" pitchFamily="34" charset="0"/>
                <a:cs typeface="Arial" pitchFamily="34" charset="0"/>
              </a:rPr>
              <a:t>Detailed Software Requirements Specification (SRS)</a:t>
            </a:r>
          </a:p>
          <a:p>
            <a:pPr lvl="1"/>
            <a:r>
              <a:rPr lang="en-CA" sz="1800" dirty="0">
                <a:latin typeface="Arial" pitchFamily="34" charset="0"/>
                <a:cs typeface="Arial" pitchFamily="34" charset="0"/>
              </a:rPr>
              <a:t>Analysis of survey results</a:t>
            </a:r>
          </a:p>
          <a:p>
            <a:pPr lvl="1"/>
            <a:r>
              <a:rPr lang="en-CA" sz="1800" dirty="0">
                <a:latin typeface="Arial" pitchFamily="34" charset="0"/>
                <a:cs typeface="Arial" pitchFamily="34" charset="0"/>
              </a:rPr>
              <a:t>Performance attribute specification</a:t>
            </a:r>
          </a:p>
          <a:p>
            <a:pPr lvl="1"/>
            <a:r>
              <a:rPr lang="en-CA" sz="1800" dirty="0">
                <a:latin typeface="Arial" pitchFamily="34" charset="0"/>
                <a:cs typeface="Arial" pitchFamily="34" charset="0"/>
              </a:rPr>
              <a:t>...</a:t>
            </a:r>
          </a:p>
          <a:p>
            <a:r>
              <a:rPr lang="en-CA" sz="1800" dirty="0">
                <a:latin typeface="Arial" pitchFamily="34" charset="0"/>
                <a:cs typeface="Arial" pitchFamily="34" charset="0"/>
              </a:rPr>
              <a:t>Generally: un-organized, redundant, incomplete</a:t>
            </a:r>
          </a:p>
        </p:txBody>
      </p:sp>
    </p:spTree>
  </p:cSld>
  <p:clrMapOvr>
    <a:masterClrMapping/>
  </p:clrMapOvr>
  <p:transition spd="med"/>
  <p:timing>
    <p:tnLst>
      <p:par>
        <p:cTn id="1" dur="indefinite"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276" name="Rectangle 4"/>
          <p:cNvSpPr>
            <a:spLocks noGrp="1" noChangeArrowheads="1"/>
          </p:cNvSpPr>
          <p:nvPr>
            <p:ph type="title"/>
          </p:nvPr>
        </p:nvSpPr>
        <p:spPr>
          <a:xfrm>
            <a:off x="457200" y="643134"/>
            <a:ext cx="8229600" cy="1143000"/>
          </a:xfrm>
        </p:spPr>
        <p:txBody>
          <a:bodyPr>
            <a:normAutofit/>
          </a:bodyPr>
          <a:lstStyle/>
          <a:p>
            <a:r>
              <a:rPr lang="en-CA" sz="2800" b="1" dirty="0">
                <a:latin typeface="Arial" pitchFamily="34" charset="0"/>
                <a:cs typeface="Arial" pitchFamily="34" charset="0"/>
              </a:rPr>
              <a:t>Elicitation Plan – Estimates</a:t>
            </a:r>
          </a:p>
        </p:txBody>
      </p:sp>
      <p:sp>
        <p:nvSpPr>
          <p:cNvPr id="1206277" name="Rectangle 5"/>
          <p:cNvSpPr>
            <a:spLocks noGrp="1" noChangeArrowheads="1"/>
          </p:cNvSpPr>
          <p:nvPr>
            <p:ph type="body" idx="1"/>
          </p:nvPr>
        </p:nvSpPr>
        <p:spPr>
          <a:xfrm>
            <a:off x="457200" y="2091529"/>
            <a:ext cx="8229600" cy="2362200"/>
          </a:xfrm>
        </p:spPr>
        <p:txBody>
          <a:bodyPr>
            <a:normAutofit/>
          </a:bodyPr>
          <a:lstStyle/>
          <a:p>
            <a:r>
              <a:rPr lang="en-CA" sz="2000" dirty="0">
                <a:latin typeface="Arial" pitchFamily="34" charset="0"/>
                <a:cs typeface="Arial" pitchFamily="34" charset="0"/>
              </a:rPr>
              <a:t>Identify development and customer participants in various elicitation activities</a:t>
            </a:r>
          </a:p>
          <a:p>
            <a:endParaRPr lang="en-CA" sz="2000" dirty="0">
              <a:latin typeface="Arial" pitchFamily="34" charset="0"/>
              <a:cs typeface="Arial" pitchFamily="34" charset="0"/>
            </a:endParaRPr>
          </a:p>
          <a:p>
            <a:r>
              <a:rPr lang="en-CA" sz="2000" dirty="0">
                <a:latin typeface="Arial" pitchFamily="34" charset="0"/>
                <a:cs typeface="Arial" pitchFamily="34" charset="0"/>
              </a:rPr>
              <a:t>Estimate of effort for elicitation</a:t>
            </a:r>
          </a:p>
          <a:p>
            <a:endParaRPr lang="en-CA" sz="2000" dirty="0">
              <a:latin typeface="Arial" pitchFamily="34" charset="0"/>
              <a:cs typeface="Arial" pitchFamily="34" charset="0"/>
            </a:endParaRPr>
          </a:p>
          <a:p>
            <a:r>
              <a:rPr lang="en-CA" sz="2000" dirty="0">
                <a:latin typeface="Arial" pitchFamily="34" charset="0"/>
                <a:cs typeface="Arial" pitchFamily="34" charset="0"/>
              </a:rPr>
              <a:t>Scheduling of resources </a:t>
            </a:r>
          </a:p>
        </p:txBody>
      </p:sp>
    </p:spTree>
  </p:cSld>
  <p:clrMapOvr>
    <a:masterClrMapping/>
  </p:clrMapOvr>
  <p:transition spd="med"/>
  <p:timing>
    <p:tnLst>
      <p:par>
        <p:cTn id="1" dur="indefinite"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4" name="Rectangle 4"/>
          <p:cNvSpPr>
            <a:spLocks noGrp="1" noChangeArrowheads="1"/>
          </p:cNvSpPr>
          <p:nvPr>
            <p:ph type="title"/>
          </p:nvPr>
        </p:nvSpPr>
        <p:spPr>
          <a:xfrm>
            <a:off x="457200" y="656782"/>
            <a:ext cx="8229600" cy="1143000"/>
          </a:xfrm>
        </p:spPr>
        <p:txBody>
          <a:bodyPr>
            <a:normAutofit/>
          </a:bodyPr>
          <a:lstStyle/>
          <a:p>
            <a:r>
              <a:rPr lang="en-CA" sz="2800" b="1" dirty="0">
                <a:latin typeface="Arial" pitchFamily="34" charset="0"/>
                <a:cs typeface="Arial" pitchFamily="34" charset="0"/>
              </a:rPr>
              <a:t>Elicitation Plan – Risks</a:t>
            </a:r>
          </a:p>
        </p:txBody>
      </p:sp>
      <p:sp>
        <p:nvSpPr>
          <p:cNvPr id="1208325" name="Rectangle 5"/>
          <p:cNvSpPr>
            <a:spLocks noGrp="1" noChangeArrowheads="1"/>
          </p:cNvSpPr>
          <p:nvPr>
            <p:ph type="body" idx="1"/>
          </p:nvPr>
        </p:nvSpPr>
        <p:spPr>
          <a:xfrm>
            <a:off x="457200" y="2091529"/>
            <a:ext cx="8229600" cy="2743200"/>
          </a:xfrm>
        </p:spPr>
        <p:txBody>
          <a:bodyPr>
            <a:normAutofit/>
          </a:bodyPr>
          <a:lstStyle/>
          <a:p>
            <a:r>
              <a:rPr lang="en-CA" sz="2000" dirty="0">
                <a:latin typeface="Arial" pitchFamily="34" charset="0"/>
                <a:cs typeface="Arial" pitchFamily="34" charset="0"/>
              </a:rPr>
              <a:t>Factors that could impede completion of elicitation activities</a:t>
            </a:r>
          </a:p>
          <a:p>
            <a:pPr lvl="1"/>
            <a:r>
              <a:rPr lang="en-CA" sz="2000" dirty="0">
                <a:latin typeface="Arial" pitchFamily="34" charset="0"/>
                <a:cs typeface="Arial" pitchFamily="34" charset="0"/>
              </a:rPr>
              <a:t>E.g., hostile stakeholders</a:t>
            </a:r>
          </a:p>
          <a:p>
            <a:pPr lvl="1"/>
            <a:endParaRPr lang="en-CA" sz="2000" dirty="0">
              <a:latin typeface="Arial" pitchFamily="34" charset="0"/>
              <a:cs typeface="Arial" pitchFamily="34" charset="0"/>
            </a:endParaRPr>
          </a:p>
          <a:p>
            <a:r>
              <a:rPr lang="en-CA" sz="2000" dirty="0">
                <a:latin typeface="Arial" pitchFamily="34" charset="0"/>
                <a:cs typeface="Arial" pitchFamily="34" charset="0"/>
              </a:rPr>
              <a:t>Severity of each risk</a:t>
            </a:r>
          </a:p>
          <a:p>
            <a:r>
              <a:rPr lang="en-CA" sz="2000" dirty="0">
                <a:latin typeface="Arial" pitchFamily="34" charset="0"/>
                <a:cs typeface="Arial" pitchFamily="34" charset="0"/>
              </a:rPr>
              <a:t>Likelihood of occurrence for each risk</a:t>
            </a:r>
          </a:p>
          <a:p>
            <a:endParaRPr lang="en-CA" sz="2000" dirty="0">
              <a:latin typeface="Arial" pitchFamily="34" charset="0"/>
              <a:cs typeface="Arial" pitchFamily="34" charset="0"/>
            </a:endParaRPr>
          </a:p>
          <a:p>
            <a:r>
              <a:rPr lang="en-CA" sz="2000" dirty="0">
                <a:latin typeface="Arial" pitchFamily="34" charset="0"/>
                <a:cs typeface="Arial" pitchFamily="34" charset="0"/>
              </a:rPr>
              <a:t>Mitigation strategy for each risk</a:t>
            </a:r>
          </a:p>
        </p:txBody>
      </p:sp>
    </p:spTree>
  </p:cSld>
  <p:clrMapOvr>
    <a:masterClrMapping/>
  </p:clrMapOvr>
  <p:transition spd="med"/>
  <p:timing>
    <p:tnLst>
      <p:par>
        <p:cTn id="1" dur="indefinite"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2" name="Rectangle 4"/>
          <p:cNvSpPr>
            <a:spLocks noGrp="1" noChangeArrowheads="1"/>
          </p:cNvSpPr>
          <p:nvPr>
            <p:ph type="title"/>
          </p:nvPr>
        </p:nvSpPr>
        <p:spPr>
          <a:xfrm>
            <a:off x="457200" y="520302"/>
            <a:ext cx="8229600" cy="1143000"/>
          </a:xfrm>
        </p:spPr>
        <p:txBody>
          <a:bodyPr>
            <a:normAutofit/>
          </a:bodyPr>
          <a:lstStyle/>
          <a:p>
            <a:r>
              <a:rPr lang="en-CA" sz="2800" b="1" dirty="0">
                <a:latin typeface="Arial" pitchFamily="34" charset="0"/>
                <a:cs typeface="Arial" pitchFamily="34" charset="0"/>
              </a:rPr>
              <a:t>Examine Project Viability</a:t>
            </a:r>
          </a:p>
        </p:txBody>
      </p:sp>
      <p:sp>
        <p:nvSpPr>
          <p:cNvPr id="1210373" name="Rectangle 5"/>
          <p:cNvSpPr>
            <a:spLocks noGrp="1" noChangeArrowheads="1"/>
          </p:cNvSpPr>
          <p:nvPr>
            <p:ph type="body" idx="1"/>
          </p:nvPr>
        </p:nvSpPr>
        <p:spPr>
          <a:xfrm>
            <a:off x="457200" y="1828800"/>
            <a:ext cx="8229600" cy="4114800"/>
          </a:xfrm>
        </p:spPr>
        <p:txBody>
          <a:bodyPr>
            <a:normAutofit/>
          </a:bodyPr>
          <a:lstStyle/>
          <a:p>
            <a:r>
              <a:rPr lang="en-CA" sz="2000" dirty="0">
                <a:latin typeface="Arial" pitchFamily="34" charset="0"/>
                <a:cs typeface="Arial" pitchFamily="34" charset="0"/>
              </a:rPr>
              <a:t>Does-it make good business sense ?</a:t>
            </a:r>
          </a:p>
          <a:p>
            <a:pPr lvl="1"/>
            <a:r>
              <a:rPr lang="en-CA" sz="2000" dirty="0">
                <a:latin typeface="Arial" pitchFamily="34" charset="0"/>
                <a:cs typeface="Arial" pitchFamily="34" charset="0"/>
              </a:rPr>
              <a:t>It's very difficult to cancel a project once started</a:t>
            </a:r>
          </a:p>
          <a:p>
            <a:r>
              <a:rPr lang="en-CA" sz="2000" dirty="0">
                <a:latin typeface="Arial" pitchFamily="34" charset="0"/>
                <a:cs typeface="Arial" pitchFamily="34" charset="0"/>
              </a:rPr>
              <a:t>Based on:</a:t>
            </a:r>
          </a:p>
          <a:p>
            <a:pPr lvl="1"/>
            <a:r>
              <a:rPr lang="en-CA" sz="2000" dirty="0">
                <a:latin typeface="Arial" pitchFamily="34" charset="0"/>
                <a:cs typeface="Arial" pitchFamily="34" charset="0"/>
              </a:rPr>
              <a:t>Product's purpose</a:t>
            </a:r>
          </a:p>
          <a:p>
            <a:pPr lvl="1"/>
            <a:r>
              <a:rPr lang="en-CA" sz="2000" dirty="0">
                <a:latin typeface="Arial" pitchFamily="34" charset="0"/>
                <a:cs typeface="Arial" pitchFamily="34" charset="0"/>
              </a:rPr>
              <a:t>Business advantage</a:t>
            </a:r>
          </a:p>
          <a:p>
            <a:pPr lvl="1"/>
            <a:r>
              <a:rPr lang="en-CA" sz="2000" dirty="0">
                <a:latin typeface="Arial" pitchFamily="34" charset="0"/>
                <a:cs typeface="Arial" pitchFamily="34" charset="0"/>
              </a:rPr>
              <a:t>Costs vs. benefits</a:t>
            </a:r>
          </a:p>
          <a:p>
            <a:pPr lvl="1"/>
            <a:r>
              <a:rPr lang="en-CA" sz="2000" dirty="0">
                <a:latin typeface="Arial" pitchFamily="34" charset="0"/>
                <a:cs typeface="Arial" pitchFamily="34" charset="0"/>
              </a:rPr>
              <a:t>Feasibility</a:t>
            </a:r>
          </a:p>
          <a:p>
            <a:pPr lvl="1"/>
            <a:r>
              <a:rPr lang="en-CA" sz="2000" dirty="0">
                <a:latin typeface="Arial" pitchFamily="34" charset="0"/>
                <a:cs typeface="Arial" pitchFamily="34" charset="0"/>
              </a:rPr>
              <a:t>Scope</a:t>
            </a:r>
          </a:p>
          <a:p>
            <a:pPr lvl="1"/>
            <a:r>
              <a:rPr lang="en-CA" sz="2000" dirty="0">
                <a:latin typeface="Arial" pitchFamily="34" charset="0"/>
                <a:cs typeface="Arial" pitchFamily="34" charset="0"/>
              </a:rPr>
              <a:t>Required resources</a:t>
            </a:r>
          </a:p>
          <a:p>
            <a:pPr lvl="1"/>
            <a:r>
              <a:rPr lang="en-CA" sz="2000" dirty="0">
                <a:latin typeface="Arial" pitchFamily="34" charset="0"/>
                <a:cs typeface="Arial" pitchFamily="34" charset="0"/>
              </a:rPr>
              <a:t>Requirements constraints</a:t>
            </a:r>
          </a:p>
          <a:p>
            <a:pPr lvl="1"/>
            <a:r>
              <a:rPr lang="en-CA" sz="2000" dirty="0">
                <a:latin typeface="Arial" pitchFamily="34" charset="0"/>
                <a:cs typeface="Arial" pitchFamily="34" charset="0"/>
              </a:rPr>
              <a:t>Risks</a:t>
            </a:r>
          </a:p>
        </p:txBody>
      </p:sp>
      <p:sp>
        <p:nvSpPr>
          <p:cNvPr id="1210374" name="Text Box 6"/>
          <p:cNvSpPr txBox="1">
            <a:spLocks noChangeArrowheads="1"/>
          </p:cNvSpPr>
          <p:nvPr/>
        </p:nvSpPr>
        <p:spPr bwMode="auto">
          <a:xfrm>
            <a:off x="80963" y="46038"/>
            <a:ext cx="8982075" cy="228600"/>
          </a:xfrm>
          <a:prstGeom prst="rect">
            <a:avLst/>
          </a:prstGeom>
          <a:noFill/>
          <a:ln w="9525" algn="ctr">
            <a:noFill/>
            <a:miter lim="800000"/>
            <a:headEnd/>
            <a:tailEnd/>
          </a:ln>
          <a:effectLst/>
        </p:spPr>
        <p:txBody>
          <a:bodyPr wrap="none" tIns="0">
            <a:spAutoFit/>
          </a:bodyPr>
          <a:lstStyle/>
          <a:p>
            <a:pPr defTabSz="762000"/>
            <a:r>
              <a:rPr lang="en-CA" sz="1200">
                <a:solidFill>
                  <a:srgbClr val="969696"/>
                </a:solidFill>
              </a:rPr>
              <a:t>Goals, Risks, and Challenges</a:t>
            </a:r>
            <a:r>
              <a:rPr lang="en-CA" sz="1200"/>
              <a:t>             </a:t>
            </a:r>
            <a:r>
              <a:rPr lang="en-CA" sz="1200">
                <a:solidFill>
                  <a:srgbClr val="969696"/>
                </a:solidFill>
              </a:rPr>
              <a:t>Sources of Requirements             </a:t>
            </a:r>
            <a:r>
              <a:rPr lang="en-CA" sz="1200" u="sng"/>
              <a:t>Requirements Elicitation Tasks</a:t>
            </a:r>
            <a:r>
              <a:rPr lang="en-CA" sz="1200">
                <a:solidFill>
                  <a:srgbClr val="969696"/>
                </a:solidFill>
              </a:rPr>
              <a:t>             Elicitation Problems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20" name="Rectangle 4"/>
          <p:cNvSpPr>
            <a:spLocks noGrp="1" noChangeArrowheads="1"/>
          </p:cNvSpPr>
          <p:nvPr>
            <p:ph type="title"/>
          </p:nvPr>
        </p:nvSpPr>
        <p:spPr>
          <a:xfrm>
            <a:off x="457200" y="685800"/>
            <a:ext cx="8229600" cy="762000"/>
          </a:xfrm>
        </p:spPr>
        <p:txBody>
          <a:bodyPr>
            <a:normAutofit/>
          </a:bodyPr>
          <a:lstStyle/>
          <a:p>
            <a:r>
              <a:rPr lang="en-CA" sz="2400" b="1" dirty="0">
                <a:latin typeface="Arial" pitchFamily="34" charset="0"/>
                <a:cs typeface="Arial" pitchFamily="34" charset="0"/>
              </a:rPr>
              <a:t>Project Viability – Purpose &amp; Business Advantage</a:t>
            </a:r>
          </a:p>
        </p:txBody>
      </p:sp>
      <p:sp>
        <p:nvSpPr>
          <p:cNvPr id="1212421" name="Rectangle 5"/>
          <p:cNvSpPr>
            <a:spLocks noGrp="1" noChangeArrowheads="1"/>
          </p:cNvSpPr>
          <p:nvPr>
            <p:ph type="body" idx="1"/>
          </p:nvPr>
        </p:nvSpPr>
        <p:spPr>
          <a:xfrm>
            <a:off x="457200" y="1756016"/>
            <a:ext cx="8229600" cy="4525963"/>
          </a:xfrm>
        </p:spPr>
        <p:txBody>
          <a:bodyPr>
            <a:normAutofit/>
          </a:bodyPr>
          <a:lstStyle/>
          <a:p>
            <a:r>
              <a:rPr lang="en-CA" sz="1800" dirty="0">
                <a:latin typeface="Arial" pitchFamily="34" charset="0"/>
                <a:cs typeface="Arial" pitchFamily="34" charset="0"/>
              </a:rPr>
              <a:t>Purpose</a:t>
            </a:r>
          </a:p>
          <a:p>
            <a:pPr lvl="1"/>
            <a:r>
              <a:rPr lang="en-CA" sz="1800" i="1" dirty="0">
                <a:latin typeface="Arial" pitchFamily="34" charset="0"/>
                <a:cs typeface="Arial" pitchFamily="34" charset="0"/>
              </a:rPr>
              <a:t>What is the product? What does the product do?</a:t>
            </a:r>
          </a:p>
          <a:p>
            <a:pPr lvl="1"/>
            <a:r>
              <a:rPr lang="en-CA" sz="1800" dirty="0">
                <a:latin typeface="Arial" pitchFamily="34" charset="0"/>
                <a:cs typeface="Arial" pitchFamily="34" charset="0"/>
              </a:rPr>
              <a:t>Highest-level customer requirement</a:t>
            </a:r>
          </a:p>
          <a:p>
            <a:pPr lvl="1"/>
            <a:r>
              <a:rPr lang="en-CA" sz="1800" dirty="0">
                <a:latin typeface="Arial" pitchFamily="34" charset="0"/>
                <a:cs typeface="Arial" pitchFamily="34" charset="0"/>
              </a:rPr>
              <a:t>Business need</a:t>
            </a:r>
          </a:p>
          <a:p>
            <a:pPr lvl="1"/>
            <a:r>
              <a:rPr lang="en-CA" sz="1800" dirty="0">
                <a:latin typeface="Arial" pitchFamily="34" charset="0"/>
                <a:cs typeface="Arial" pitchFamily="34" charset="0"/>
              </a:rPr>
              <a:t>All other requirements must contribute in some way to the purpose</a:t>
            </a:r>
          </a:p>
          <a:p>
            <a:r>
              <a:rPr lang="en-CA" sz="1800" dirty="0">
                <a:latin typeface="Arial" pitchFamily="34" charset="0"/>
                <a:cs typeface="Arial" pitchFamily="34" charset="0"/>
              </a:rPr>
              <a:t>Business advantage</a:t>
            </a:r>
          </a:p>
          <a:p>
            <a:pPr lvl="1"/>
            <a:r>
              <a:rPr lang="en-CA" sz="1800" i="1" dirty="0">
                <a:latin typeface="Arial" pitchFamily="34" charset="0"/>
                <a:cs typeface="Arial" pitchFamily="34" charset="0"/>
              </a:rPr>
              <a:t>Why build the product?</a:t>
            </a:r>
          </a:p>
          <a:p>
            <a:pPr lvl="1"/>
            <a:r>
              <a:rPr lang="en-CA" sz="1800" dirty="0">
                <a:latin typeface="Arial" pitchFamily="34" charset="0"/>
                <a:cs typeface="Arial" pitchFamily="34" charset="0"/>
              </a:rPr>
              <a:t>The purpose of the product should be not only to solve the problem, but also to provide a business advantage</a:t>
            </a:r>
          </a:p>
          <a:p>
            <a:pPr lvl="1"/>
            <a:r>
              <a:rPr lang="en-CA" sz="1800" dirty="0">
                <a:latin typeface="Arial" pitchFamily="34" charset="0"/>
                <a:cs typeface="Arial" pitchFamily="34" charset="0"/>
              </a:rPr>
              <a:t>How will the product help the work?</a:t>
            </a:r>
          </a:p>
          <a:p>
            <a:pPr lvl="1"/>
            <a:r>
              <a:rPr lang="en-CA" sz="1800" dirty="0">
                <a:latin typeface="Arial" pitchFamily="34" charset="0"/>
                <a:cs typeface="Arial" pitchFamily="34" charset="0"/>
              </a:rPr>
              <a:t>A problem can be expressed as a difficulty that customers or users are facing or as an opportunity to produce some benefit, e.g., increased productivity or sales</a:t>
            </a:r>
          </a:p>
          <a:p>
            <a:pPr lvl="1"/>
            <a:r>
              <a:rPr lang="en-CA" sz="1800" dirty="0">
                <a:latin typeface="Arial" pitchFamily="34" charset="0"/>
                <a:cs typeface="Arial" pitchFamily="34" charset="0"/>
              </a:rPr>
              <a:t>Solving the problem leads to software development (or purchase)</a:t>
            </a:r>
            <a:endParaRPr lang="en-US" sz="1800" dirty="0">
              <a:latin typeface="Arial" pitchFamily="34" charset="0"/>
              <a:cs typeface="Arial" pitchFamily="34"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6" name="Rectangle 4"/>
          <p:cNvSpPr>
            <a:spLocks noGrp="1" noChangeArrowheads="1"/>
          </p:cNvSpPr>
          <p:nvPr>
            <p:ph type="title"/>
          </p:nvPr>
        </p:nvSpPr>
        <p:spPr>
          <a:xfrm>
            <a:off x="457200" y="533950"/>
            <a:ext cx="8229600" cy="1143000"/>
          </a:xfrm>
        </p:spPr>
        <p:txBody>
          <a:bodyPr>
            <a:normAutofit/>
          </a:bodyPr>
          <a:lstStyle/>
          <a:p>
            <a:r>
              <a:rPr lang="en-CA" sz="2800" b="1" dirty="0">
                <a:latin typeface="Arial" pitchFamily="34" charset="0"/>
                <a:cs typeface="Arial" pitchFamily="34" charset="0"/>
              </a:rPr>
              <a:t>Project Viability – Cost vs. Benefits</a:t>
            </a:r>
          </a:p>
        </p:txBody>
      </p:sp>
      <p:sp>
        <p:nvSpPr>
          <p:cNvPr id="1216517" name="Rectangle 5"/>
          <p:cNvSpPr>
            <a:spLocks noGrp="1" noChangeArrowheads="1"/>
          </p:cNvSpPr>
          <p:nvPr>
            <p:ph type="body" idx="1"/>
          </p:nvPr>
        </p:nvSpPr>
        <p:spPr>
          <a:xfrm>
            <a:off x="457200" y="2146121"/>
            <a:ext cx="8229600" cy="2133600"/>
          </a:xfrm>
        </p:spPr>
        <p:txBody>
          <a:bodyPr>
            <a:normAutofit/>
          </a:bodyPr>
          <a:lstStyle/>
          <a:p>
            <a:pPr algn="just"/>
            <a:r>
              <a:rPr lang="en-CA" sz="2000" dirty="0">
                <a:latin typeface="Arial" pitchFamily="34" charset="0"/>
                <a:cs typeface="Arial" pitchFamily="34" charset="0"/>
              </a:rPr>
              <a:t>Cost vs. benefits</a:t>
            </a:r>
          </a:p>
          <a:p>
            <a:pPr lvl="1" algn="just"/>
            <a:r>
              <a:rPr lang="en-CA" sz="2000" i="1" dirty="0">
                <a:latin typeface="Arial" pitchFamily="34" charset="0"/>
                <a:cs typeface="Arial" pitchFamily="34" charset="0"/>
              </a:rPr>
              <a:t>How much will the product help our work?</a:t>
            </a:r>
          </a:p>
          <a:p>
            <a:pPr lvl="1" algn="just"/>
            <a:r>
              <a:rPr lang="en-CA" sz="2000" i="1" dirty="0">
                <a:latin typeface="Arial" pitchFamily="34" charset="0"/>
                <a:cs typeface="Arial" pitchFamily="34" charset="0"/>
              </a:rPr>
              <a:t>How much will it cost to develop and operate the product?</a:t>
            </a:r>
          </a:p>
          <a:p>
            <a:pPr lvl="1" algn="just"/>
            <a:r>
              <a:rPr lang="en-CA" sz="2000" dirty="0">
                <a:latin typeface="Arial" pitchFamily="34" charset="0"/>
                <a:cs typeface="Arial" pitchFamily="34" charset="0"/>
              </a:rPr>
              <a:t>Are the expected benefits greater than the anticipated costs?</a:t>
            </a:r>
          </a:p>
          <a:p>
            <a:pPr lvl="2" algn="just"/>
            <a:r>
              <a:rPr lang="en-CA" sz="2000" dirty="0">
                <a:latin typeface="Arial" pitchFamily="34" charset="0"/>
                <a:cs typeface="Arial" pitchFamily="34" charset="0"/>
              </a:rPr>
              <a:t>Demonstrate! If not, stop the project!</a:t>
            </a:r>
            <a:endParaRPr lang="fr-CA" sz="2000" i="1" dirty="0">
              <a:latin typeface="Arial" pitchFamily="34" charset="0"/>
              <a:cs typeface="Arial" pitchFamily="34"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4" name="Rectangle 4"/>
          <p:cNvSpPr>
            <a:spLocks noGrp="1" noChangeArrowheads="1"/>
          </p:cNvSpPr>
          <p:nvPr>
            <p:ph type="title"/>
          </p:nvPr>
        </p:nvSpPr>
        <p:spPr>
          <a:xfrm>
            <a:off x="457200" y="609600"/>
            <a:ext cx="8229600" cy="1143000"/>
          </a:xfrm>
        </p:spPr>
        <p:txBody>
          <a:bodyPr>
            <a:normAutofit/>
          </a:bodyPr>
          <a:lstStyle/>
          <a:p>
            <a:r>
              <a:rPr lang="en-CA" sz="2800" b="1" dirty="0">
                <a:latin typeface="Arial" pitchFamily="34" charset="0"/>
                <a:cs typeface="Arial" pitchFamily="34" charset="0"/>
              </a:rPr>
              <a:t>Project Viability – Feasibility</a:t>
            </a:r>
          </a:p>
        </p:txBody>
      </p:sp>
      <p:sp>
        <p:nvSpPr>
          <p:cNvPr id="1218565" name="Rectangle 5"/>
          <p:cNvSpPr>
            <a:spLocks noGrp="1" noChangeArrowheads="1"/>
          </p:cNvSpPr>
          <p:nvPr>
            <p:ph type="body" idx="1"/>
          </p:nvPr>
        </p:nvSpPr>
        <p:spPr>
          <a:xfrm>
            <a:off x="457200" y="1905000"/>
            <a:ext cx="8229600" cy="4038600"/>
          </a:xfrm>
        </p:spPr>
        <p:txBody>
          <a:bodyPr>
            <a:normAutofit/>
          </a:bodyPr>
          <a:lstStyle/>
          <a:p>
            <a:r>
              <a:rPr lang="en-CA" sz="2000" dirty="0">
                <a:latin typeface="Arial" pitchFamily="34" charset="0"/>
                <a:cs typeface="Arial" pitchFamily="34" charset="0"/>
              </a:rPr>
              <a:t>Feasibility</a:t>
            </a:r>
          </a:p>
          <a:p>
            <a:pPr lvl="1"/>
            <a:r>
              <a:rPr lang="en-CA" sz="2000" dirty="0">
                <a:latin typeface="Arial" pitchFamily="34" charset="0"/>
                <a:cs typeface="Arial" pitchFamily="34" charset="0"/>
              </a:rPr>
              <a:t>One reason for describing measurable requirements as soon as possible is to answer questions about feasibility</a:t>
            </a:r>
          </a:p>
          <a:p>
            <a:pPr lvl="1"/>
            <a:r>
              <a:rPr lang="en-CA" sz="2000" dirty="0">
                <a:latin typeface="Arial" pitchFamily="34" charset="0"/>
                <a:cs typeface="Arial" pitchFamily="34" charset="0"/>
              </a:rPr>
              <a:t>Technical feasibility </a:t>
            </a:r>
          </a:p>
          <a:p>
            <a:pPr lvl="2"/>
            <a:r>
              <a:rPr lang="en-CA" sz="2000" i="1" dirty="0">
                <a:latin typeface="Arial" pitchFamily="34" charset="0"/>
                <a:cs typeface="Arial" pitchFamily="34" charset="0"/>
              </a:rPr>
              <a:t>Does the organization have the skills needed to build and operate the product?</a:t>
            </a:r>
          </a:p>
          <a:p>
            <a:pPr lvl="2"/>
            <a:r>
              <a:rPr lang="en-CA" sz="2000" dirty="0">
                <a:latin typeface="Arial" pitchFamily="34" charset="0"/>
                <a:cs typeface="Arial" pitchFamily="34" charset="0"/>
              </a:rPr>
              <a:t>If not, stop the project</a:t>
            </a:r>
          </a:p>
          <a:p>
            <a:pPr lvl="1"/>
            <a:r>
              <a:rPr lang="en-CA" sz="2000" dirty="0">
                <a:latin typeface="Arial" pitchFamily="34" charset="0"/>
                <a:cs typeface="Arial" pitchFamily="34" charset="0"/>
              </a:rPr>
              <a:t> Economic feasibility</a:t>
            </a:r>
          </a:p>
          <a:p>
            <a:pPr lvl="2"/>
            <a:r>
              <a:rPr lang="en-CA" sz="2000" i="1" dirty="0">
                <a:latin typeface="Arial" pitchFamily="34" charset="0"/>
                <a:cs typeface="Arial" pitchFamily="34" charset="0"/>
              </a:rPr>
              <a:t>Does the organization have the resources (time, money, staff) to construct the product?</a:t>
            </a:r>
          </a:p>
          <a:p>
            <a:pPr lvl="2"/>
            <a:r>
              <a:rPr lang="en-CA" sz="2000" dirty="0">
                <a:latin typeface="Arial" pitchFamily="34" charset="0"/>
                <a:cs typeface="Arial" pitchFamily="34" charset="0"/>
              </a:rPr>
              <a:t>If not, stop the project</a:t>
            </a:r>
            <a:endParaRPr lang="en-CA" sz="2000" i="1" dirty="0">
              <a:latin typeface="Arial" pitchFamily="34" charset="0"/>
              <a:cs typeface="Arial" pitchFamily="34" charset="0"/>
            </a:endParaRPr>
          </a:p>
        </p:txBody>
      </p:sp>
    </p:spTree>
  </p:cSld>
  <p:clrMapOvr>
    <a:masterClrMapping/>
  </p:clrMapOvr>
  <p:transition spd="med"/>
  <p:timing>
    <p:tnLst>
      <p:par>
        <p:cTn id="1" dur="indefinite"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63" name="Rectangle 55"/>
          <p:cNvSpPr>
            <a:spLocks noGrp="1" noChangeArrowheads="1"/>
          </p:cNvSpPr>
          <p:nvPr>
            <p:ph type="title"/>
          </p:nvPr>
        </p:nvSpPr>
        <p:spPr>
          <a:xfrm>
            <a:off x="457200" y="520302"/>
            <a:ext cx="8229600" cy="1143000"/>
          </a:xfrm>
        </p:spPr>
        <p:txBody>
          <a:bodyPr>
            <a:normAutofit/>
          </a:bodyPr>
          <a:lstStyle/>
          <a:p>
            <a:r>
              <a:rPr lang="en-CA" sz="2400" b="1" dirty="0">
                <a:latin typeface="Arial" pitchFamily="34" charset="0"/>
                <a:cs typeface="Arial" pitchFamily="34" charset="0"/>
              </a:rPr>
              <a:t>Project Viability – Scope (1)</a:t>
            </a:r>
          </a:p>
        </p:txBody>
      </p:sp>
      <p:sp>
        <p:nvSpPr>
          <p:cNvPr id="1220664" name="Rectangle 56"/>
          <p:cNvSpPr>
            <a:spLocks noGrp="1" noChangeArrowheads="1"/>
          </p:cNvSpPr>
          <p:nvPr>
            <p:ph type="body" idx="1"/>
          </p:nvPr>
        </p:nvSpPr>
        <p:spPr/>
        <p:txBody>
          <a:bodyPr>
            <a:normAutofit/>
          </a:bodyPr>
          <a:lstStyle/>
          <a:p>
            <a:r>
              <a:rPr lang="en-CA" sz="1600" dirty="0">
                <a:latin typeface="Arial" pitchFamily="34" charset="0"/>
                <a:cs typeface="Arial" pitchFamily="34" charset="0"/>
              </a:rPr>
              <a:t>Scope: product's purpose and the system's boundaries</a:t>
            </a:r>
          </a:p>
          <a:p>
            <a:pPr lvl="1"/>
            <a:r>
              <a:rPr lang="en-CA" sz="1600" i="1" dirty="0">
                <a:latin typeface="Arial" pitchFamily="34" charset="0"/>
                <a:cs typeface="Arial" pitchFamily="34" charset="0"/>
              </a:rPr>
              <a:t>How much of the work will be done by the system-to-be-developed?</a:t>
            </a:r>
          </a:p>
          <a:p>
            <a:pPr lvl="1"/>
            <a:r>
              <a:rPr lang="en-CA" sz="1600" i="1" dirty="0">
                <a:latin typeface="Arial" pitchFamily="34" charset="0"/>
                <a:cs typeface="Arial" pitchFamily="34" charset="0"/>
              </a:rPr>
              <a:t>How much of the work will be done by interacting systems?</a:t>
            </a:r>
          </a:p>
          <a:p>
            <a:r>
              <a:rPr lang="en-CA" sz="1600" dirty="0">
                <a:latin typeface="Arial" pitchFamily="34" charset="0"/>
                <a:cs typeface="Arial" pitchFamily="34" charset="0"/>
              </a:rPr>
              <a:t>Information needed for cost and time estimates</a:t>
            </a:r>
          </a:p>
          <a:p>
            <a:r>
              <a:rPr lang="en-CA" sz="1600" dirty="0">
                <a:latin typeface="Arial" pitchFamily="34" charset="0"/>
                <a:cs typeface="Arial" pitchFamily="34" charset="0"/>
              </a:rPr>
              <a:t>Define more precisely the problem to solve</a:t>
            </a:r>
          </a:p>
          <a:p>
            <a:pPr lvl="1"/>
            <a:r>
              <a:rPr lang="en-CA" sz="1600" dirty="0">
                <a:latin typeface="Arial" pitchFamily="34" charset="0"/>
                <a:cs typeface="Arial" pitchFamily="34" charset="0"/>
              </a:rPr>
              <a:t>List all the things the system should have to do</a:t>
            </a:r>
          </a:p>
          <a:p>
            <a:pPr lvl="1"/>
            <a:r>
              <a:rPr lang="en-CA" sz="1600" dirty="0">
                <a:latin typeface="Arial" pitchFamily="34" charset="0"/>
                <a:cs typeface="Arial" pitchFamily="34" charset="0"/>
              </a:rPr>
              <a:t>Exclude as much as possible to reduce the complexity of the problem</a:t>
            </a:r>
          </a:p>
          <a:p>
            <a:pPr lvl="1"/>
            <a:r>
              <a:rPr lang="en-CA" sz="1600" dirty="0">
                <a:latin typeface="Arial" pitchFamily="34" charset="0"/>
                <a:cs typeface="Arial" pitchFamily="34" charset="0"/>
              </a:rPr>
              <a:t>Establish broader goals if the problem is too simple</a:t>
            </a:r>
          </a:p>
          <a:p>
            <a:pPr lvl="1"/>
            <a:r>
              <a:rPr lang="en-CA" sz="1600" dirty="0">
                <a:latin typeface="Arial" pitchFamily="34" charset="0"/>
                <a:cs typeface="Arial" pitchFamily="34" charset="0"/>
              </a:rPr>
              <a:t>Example: an automated system for university registration</a:t>
            </a:r>
          </a:p>
          <a:p>
            <a:endParaRPr lang="en-CA" sz="1600" dirty="0">
              <a:latin typeface="Arial" pitchFamily="34" charset="0"/>
              <a:cs typeface="Arial" pitchFamily="34" charset="0"/>
            </a:endParaRPr>
          </a:p>
        </p:txBody>
      </p:sp>
      <p:grpSp>
        <p:nvGrpSpPr>
          <p:cNvPr id="2" name="Group 68"/>
          <p:cNvGrpSpPr>
            <a:grpSpLocks/>
          </p:cNvGrpSpPr>
          <p:nvPr/>
        </p:nvGrpSpPr>
        <p:grpSpPr bwMode="auto">
          <a:xfrm>
            <a:off x="1433513" y="4518379"/>
            <a:ext cx="2968142" cy="1544637"/>
            <a:chOff x="903" y="2915"/>
            <a:chExt cx="2089" cy="1161"/>
          </a:xfrm>
        </p:grpSpPr>
        <p:sp>
          <p:nvSpPr>
            <p:cNvPr id="1220613" name="Rectangle 5"/>
            <p:cNvSpPr>
              <a:spLocks noChangeArrowheads="1"/>
            </p:cNvSpPr>
            <p:nvPr/>
          </p:nvSpPr>
          <p:spPr bwMode="auto">
            <a:xfrm>
              <a:off x="1231" y="2915"/>
              <a:ext cx="1761" cy="208"/>
            </a:xfrm>
            <a:prstGeom prst="rect">
              <a:avLst/>
            </a:prstGeom>
            <a:noFill/>
            <a:ln w="9525">
              <a:noFill/>
              <a:miter lim="800000"/>
              <a:headEnd/>
              <a:tailEnd/>
            </a:ln>
          </p:spPr>
          <p:txBody>
            <a:bodyPr wrap="none" lIns="0" tIns="0" rIns="0" bIns="0">
              <a:spAutoFit/>
            </a:bodyPr>
            <a:lstStyle/>
            <a:p>
              <a:pPr>
                <a:spcBef>
                  <a:spcPct val="0"/>
                </a:spcBef>
              </a:pPr>
              <a:r>
                <a:rPr lang="en-CA" sz="1800" dirty="0">
                  <a:solidFill>
                    <a:srgbClr val="000000"/>
                  </a:solidFill>
                  <a:latin typeface="Times New Roman" pitchFamily="18" charset="0"/>
                </a:rPr>
                <a:t>Initial list of wide pr</a:t>
              </a:r>
              <a:r>
                <a:rPr lang="en-CA" dirty="0">
                  <a:solidFill>
                    <a:srgbClr val="000000"/>
                  </a:solidFill>
                  <a:latin typeface="Times New Roman" pitchFamily="18" charset="0"/>
                </a:rPr>
                <a:t>oblem</a:t>
              </a:r>
              <a:r>
                <a:rPr lang="en-CA" sz="1800" dirty="0">
                  <a:solidFill>
                    <a:srgbClr val="000000"/>
                  </a:solidFill>
                  <a:latin typeface="Times New Roman" pitchFamily="18" charset="0"/>
                </a:rPr>
                <a:t>s</a:t>
              </a:r>
              <a:endParaRPr lang="en-CA" sz="1800" dirty="0"/>
            </a:p>
          </p:txBody>
        </p:sp>
        <p:sp>
          <p:nvSpPr>
            <p:cNvPr id="1220615" name="Freeform 7"/>
            <p:cNvSpPr>
              <a:spLocks/>
            </p:cNvSpPr>
            <p:nvPr/>
          </p:nvSpPr>
          <p:spPr bwMode="auto">
            <a:xfrm>
              <a:off x="1874" y="3189"/>
              <a:ext cx="106" cy="140"/>
            </a:xfrm>
            <a:custGeom>
              <a:avLst/>
              <a:gdLst/>
              <a:ahLst/>
              <a:cxnLst>
                <a:cxn ang="0">
                  <a:pos x="7" y="0"/>
                </a:cxn>
                <a:cxn ang="0">
                  <a:pos x="0" y="3"/>
                </a:cxn>
                <a:cxn ang="0">
                  <a:pos x="9" y="12"/>
                </a:cxn>
                <a:cxn ang="0">
                  <a:pos x="7" y="0"/>
                </a:cxn>
              </a:cxnLst>
              <a:rect l="0" t="0" r="r" b="b"/>
              <a:pathLst>
                <a:path w="9" h="12">
                  <a:moveTo>
                    <a:pt x="7" y="0"/>
                  </a:moveTo>
                  <a:cubicBezTo>
                    <a:pt x="4" y="0"/>
                    <a:pt x="2" y="1"/>
                    <a:pt x="0" y="3"/>
                  </a:cubicBezTo>
                  <a:lnTo>
                    <a:pt x="9" y="12"/>
                  </a:lnTo>
                  <a:lnTo>
                    <a:pt x="7" y="0"/>
                  </a:lnTo>
                  <a:close/>
                </a:path>
              </a:pathLst>
            </a:custGeom>
            <a:noFill/>
            <a:ln w="9525">
              <a:noFill/>
              <a:round/>
              <a:headEnd/>
              <a:tailEnd/>
            </a:ln>
          </p:spPr>
          <p:txBody>
            <a:bodyPr/>
            <a:lstStyle/>
            <a:p>
              <a:endParaRPr lang="en-US"/>
            </a:p>
          </p:txBody>
        </p:sp>
        <p:sp>
          <p:nvSpPr>
            <p:cNvPr id="1220616" name="Line 8"/>
            <p:cNvSpPr>
              <a:spLocks noChangeShapeType="1"/>
            </p:cNvSpPr>
            <p:nvPr/>
          </p:nvSpPr>
          <p:spPr bwMode="auto">
            <a:xfrm>
              <a:off x="1863" y="3084"/>
              <a:ext cx="112" cy="248"/>
            </a:xfrm>
            <a:prstGeom prst="line">
              <a:avLst/>
            </a:prstGeom>
            <a:noFill/>
            <a:ln w="19050">
              <a:solidFill>
                <a:srgbClr val="000000"/>
              </a:solidFill>
              <a:round/>
              <a:headEnd/>
              <a:tailEnd/>
            </a:ln>
          </p:spPr>
          <p:txBody>
            <a:bodyPr/>
            <a:lstStyle/>
            <a:p>
              <a:endParaRPr lang="en-US"/>
            </a:p>
          </p:txBody>
        </p:sp>
        <p:sp>
          <p:nvSpPr>
            <p:cNvPr id="1220617" name="Freeform 9"/>
            <p:cNvSpPr>
              <a:spLocks/>
            </p:cNvSpPr>
            <p:nvPr/>
          </p:nvSpPr>
          <p:spPr bwMode="auto">
            <a:xfrm>
              <a:off x="1886" y="3668"/>
              <a:ext cx="995" cy="198"/>
            </a:xfrm>
            <a:custGeom>
              <a:avLst/>
              <a:gdLst/>
              <a:ahLst/>
              <a:cxnLst>
                <a:cxn ang="0">
                  <a:pos x="94" y="23"/>
                </a:cxn>
                <a:cxn ang="0">
                  <a:pos x="105" y="11"/>
                </a:cxn>
                <a:cxn ang="0">
                  <a:pos x="129" y="11"/>
                </a:cxn>
                <a:cxn ang="0">
                  <a:pos x="222" y="0"/>
                </a:cxn>
                <a:cxn ang="0">
                  <a:pos x="351" y="0"/>
                </a:cxn>
                <a:cxn ang="0">
                  <a:pos x="468" y="0"/>
                </a:cxn>
                <a:cxn ang="0">
                  <a:pos x="585" y="11"/>
                </a:cxn>
                <a:cxn ang="0">
                  <a:pos x="679" y="11"/>
                </a:cxn>
                <a:cxn ang="0">
                  <a:pos x="772" y="23"/>
                </a:cxn>
                <a:cxn ang="0">
                  <a:pos x="866" y="35"/>
                </a:cxn>
                <a:cxn ang="0">
                  <a:pos x="924" y="46"/>
                </a:cxn>
                <a:cxn ang="0">
                  <a:pos x="971" y="70"/>
                </a:cxn>
                <a:cxn ang="0">
                  <a:pos x="995" y="93"/>
                </a:cxn>
                <a:cxn ang="0">
                  <a:pos x="995" y="116"/>
                </a:cxn>
                <a:cxn ang="0">
                  <a:pos x="971" y="140"/>
                </a:cxn>
                <a:cxn ang="0">
                  <a:pos x="936" y="151"/>
                </a:cxn>
                <a:cxn ang="0">
                  <a:pos x="913" y="163"/>
                </a:cxn>
                <a:cxn ang="0">
                  <a:pos x="866" y="175"/>
                </a:cxn>
                <a:cxn ang="0">
                  <a:pos x="784" y="186"/>
                </a:cxn>
                <a:cxn ang="0">
                  <a:pos x="667" y="186"/>
                </a:cxn>
                <a:cxn ang="0">
                  <a:pos x="573" y="186"/>
                </a:cxn>
                <a:cxn ang="0">
                  <a:pos x="491" y="175"/>
                </a:cxn>
                <a:cxn ang="0">
                  <a:pos x="433" y="175"/>
                </a:cxn>
                <a:cxn ang="0">
                  <a:pos x="386" y="175"/>
                </a:cxn>
                <a:cxn ang="0">
                  <a:pos x="351" y="186"/>
                </a:cxn>
                <a:cxn ang="0">
                  <a:pos x="316" y="198"/>
                </a:cxn>
                <a:cxn ang="0">
                  <a:pos x="257" y="198"/>
                </a:cxn>
                <a:cxn ang="0">
                  <a:pos x="199" y="186"/>
                </a:cxn>
                <a:cxn ang="0">
                  <a:pos x="152" y="186"/>
                </a:cxn>
                <a:cxn ang="0">
                  <a:pos x="117" y="175"/>
                </a:cxn>
                <a:cxn ang="0">
                  <a:pos x="82" y="175"/>
                </a:cxn>
                <a:cxn ang="0">
                  <a:pos x="59" y="163"/>
                </a:cxn>
                <a:cxn ang="0">
                  <a:pos x="35" y="163"/>
                </a:cxn>
                <a:cxn ang="0">
                  <a:pos x="23" y="151"/>
                </a:cxn>
                <a:cxn ang="0">
                  <a:pos x="12" y="140"/>
                </a:cxn>
                <a:cxn ang="0">
                  <a:pos x="12" y="128"/>
                </a:cxn>
                <a:cxn ang="0">
                  <a:pos x="35" y="116"/>
                </a:cxn>
                <a:cxn ang="0">
                  <a:pos x="59" y="105"/>
                </a:cxn>
                <a:cxn ang="0">
                  <a:pos x="94" y="81"/>
                </a:cxn>
                <a:cxn ang="0">
                  <a:pos x="94" y="58"/>
                </a:cxn>
                <a:cxn ang="0">
                  <a:pos x="94" y="35"/>
                </a:cxn>
              </a:cxnLst>
              <a:rect l="0" t="0" r="r" b="b"/>
              <a:pathLst>
                <a:path w="995" h="198">
                  <a:moveTo>
                    <a:pt x="94" y="35"/>
                  </a:moveTo>
                  <a:lnTo>
                    <a:pt x="94" y="23"/>
                  </a:lnTo>
                  <a:lnTo>
                    <a:pt x="105" y="23"/>
                  </a:lnTo>
                  <a:lnTo>
                    <a:pt x="105" y="11"/>
                  </a:lnTo>
                  <a:lnTo>
                    <a:pt x="117" y="11"/>
                  </a:lnTo>
                  <a:lnTo>
                    <a:pt x="129" y="11"/>
                  </a:lnTo>
                  <a:lnTo>
                    <a:pt x="164" y="0"/>
                  </a:lnTo>
                  <a:lnTo>
                    <a:pt x="222" y="0"/>
                  </a:lnTo>
                  <a:lnTo>
                    <a:pt x="281" y="0"/>
                  </a:lnTo>
                  <a:lnTo>
                    <a:pt x="351" y="0"/>
                  </a:lnTo>
                  <a:lnTo>
                    <a:pt x="410" y="0"/>
                  </a:lnTo>
                  <a:lnTo>
                    <a:pt x="468" y="0"/>
                  </a:lnTo>
                  <a:lnTo>
                    <a:pt x="527" y="0"/>
                  </a:lnTo>
                  <a:lnTo>
                    <a:pt x="585" y="11"/>
                  </a:lnTo>
                  <a:lnTo>
                    <a:pt x="632" y="11"/>
                  </a:lnTo>
                  <a:lnTo>
                    <a:pt x="679" y="11"/>
                  </a:lnTo>
                  <a:lnTo>
                    <a:pt x="725" y="23"/>
                  </a:lnTo>
                  <a:lnTo>
                    <a:pt x="772" y="23"/>
                  </a:lnTo>
                  <a:lnTo>
                    <a:pt x="819" y="23"/>
                  </a:lnTo>
                  <a:lnTo>
                    <a:pt x="866" y="35"/>
                  </a:lnTo>
                  <a:lnTo>
                    <a:pt x="901" y="35"/>
                  </a:lnTo>
                  <a:lnTo>
                    <a:pt x="924" y="46"/>
                  </a:lnTo>
                  <a:lnTo>
                    <a:pt x="948" y="58"/>
                  </a:lnTo>
                  <a:lnTo>
                    <a:pt x="971" y="70"/>
                  </a:lnTo>
                  <a:lnTo>
                    <a:pt x="983" y="81"/>
                  </a:lnTo>
                  <a:lnTo>
                    <a:pt x="995" y="93"/>
                  </a:lnTo>
                  <a:lnTo>
                    <a:pt x="995" y="105"/>
                  </a:lnTo>
                  <a:lnTo>
                    <a:pt x="995" y="116"/>
                  </a:lnTo>
                  <a:lnTo>
                    <a:pt x="983" y="128"/>
                  </a:lnTo>
                  <a:lnTo>
                    <a:pt x="971" y="140"/>
                  </a:lnTo>
                  <a:lnTo>
                    <a:pt x="959" y="151"/>
                  </a:lnTo>
                  <a:lnTo>
                    <a:pt x="936" y="151"/>
                  </a:lnTo>
                  <a:lnTo>
                    <a:pt x="924" y="163"/>
                  </a:lnTo>
                  <a:lnTo>
                    <a:pt x="913" y="163"/>
                  </a:lnTo>
                  <a:lnTo>
                    <a:pt x="889" y="175"/>
                  </a:lnTo>
                  <a:lnTo>
                    <a:pt x="866" y="175"/>
                  </a:lnTo>
                  <a:lnTo>
                    <a:pt x="831" y="175"/>
                  </a:lnTo>
                  <a:lnTo>
                    <a:pt x="784" y="186"/>
                  </a:lnTo>
                  <a:lnTo>
                    <a:pt x="725" y="186"/>
                  </a:lnTo>
                  <a:lnTo>
                    <a:pt x="667" y="186"/>
                  </a:lnTo>
                  <a:lnTo>
                    <a:pt x="620" y="186"/>
                  </a:lnTo>
                  <a:lnTo>
                    <a:pt x="573" y="186"/>
                  </a:lnTo>
                  <a:lnTo>
                    <a:pt x="527" y="186"/>
                  </a:lnTo>
                  <a:lnTo>
                    <a:pt x="491" y="175"/>
                  </a:lnTo>
                  <a:lnTo>
                    <a:pt x="456" y="175"/>
                  </a:lnTo>
                  <a:lnTo>
                    <a:pt x="433" y="175"/>
                  </a:lnTo>
                  <a:lnTo>
                    <a:pt x="410" y="175"/>
                  </a:lnTo>
                  <a:lnTo>
                    <a:pt x="386" y="175"/>
                  </a:lnTo>
                  <a:lnTo>
                    <a:pt x="374" y="186"/>
                  </a:lnTo>
                  <a:lnTo>
                    <a:pt x="351" y="186"/>
                  </a:lnTo>
                  <a:lnTo>
                    <a:pt x="339" y="198"/>
                  </a:lnTo>
                  <a:lnTo>
                    <a:pt x="316" y="198"/>
                  </a:lnTo>
                  <a:lnTo>
                    <a:pt x="293" y="198"/>
                  </a:lnTo>
                  <a:lnTo>
                    <a:pt x="257" y="198"/>
                  </a:lnTo>
                  <a:lnTo>
                    <a:pt x="234" y="198"/>
                  </a:lnTo>
                  <a:lnTo>
                    <a:pt x="199" y="186"/>
                  </a:lnTo>
                  <a:lnTo>
                    <a:pt x="176" y="186"/>
                  </a:lnTo>
                  <a:lnTo>
                    <a:pt x="152" y="186"/>
                  </a:lnTo>
                  <a:lnTo>
                    <a:pt x="129" y="186"/>
                  </a:lnTo>
                  <a:lnTo>
                    <a:pt x="117" y="175"/>
                  </a:lnTo>
                  <a:lnTo>
                    <a:pt x="94" y="175"/>
                  </a:lnTo>
                  <a:lnTo>
                    <a:pt x="82" y="175"/>
                  </a:lnTo>
                  <a:lnTo>
                    <a:pt x="70" y="175"/>
                  </a:lnTo>
                  <a:lnTo>
                    <a:pt x="59" y="163"/>
                  </a:lnTo>
                  <a:lnTo>
                    <a:pt x="47" y="163"/>
                  </a:lnTo>
                  <a:lnTo>
                    <a:pt x="35" y="163"/>
                  </a:lnTo>
                  <a:lnTo>
                    <a:pt x="23" y="151"/>
                  </a:lnTo>
                  <a:lnTo>
                    <a:pt x="23" y="151"/>
                  </a:lnTo>
                  <a:lnTo>
                    <a:pt x="12" y="151"/>
                  </a:lnTo>
                  <a:lnTo>
                    <a:pt x="12" y="140"/>
                  </a:lnTo>
                  <a:lnTo>
                    <a:pt x="0" y="140"/>
                  </a:lnTo>
                  <a:lnTo>
                    <a:pt x="12" y="128"/>
                  </a:lnTo>
                  <a:lnTo>
                    <a:pt x="23" y="128"/>
                  </a:lnTo>
                  <a:lnTo>
                    <a:pt x="35" y="116"/>
                  </a:lnTo>
                  <a:lnTo>
                    <a:pt x="47" y="116"/>
                  </a:lnTo>
                  <a:lnTo>
                    <a:pt x="59" y="105"/>
                  </a:lnTo>
                  <a:lnTo>
                    <a:pt x="82" y="93"/>
                  </a:lnTo>
                  <a:lnTo>
                    <a:pt x="94" y="81"/>
                  </a:lnTo>
                  <a:lnTo>
                    <a:pt x="94" y="70"/>
                  </a:lnTo>
                  <a:lnTo>
                    <a:pt x="94" y="58"/>
                  </a:lnTo>
                  <a:lnTo>
                    <a:pt x="94" y="46"/>
                  </a:lnTo>
                  <a:lnTo>
                    <a:pt x="94" y="35"/>
                  </a:lnTo>
                  <a:lnTo>
                    <a:pt x="94" y="35"/>
                  </a:lnTo>
                  <a:close/>
                </a:path>
              </a:pathLst>
            </a:custGeom>
            <a:solidFill>
              <a:srgbClr val="FFFFFF"/>
            </a:solidFill>
            <a:ln w="9525">
              <a:noFill/>
              <a:round/>
              <a:headEnd/>
              <a:tailEnd/>
            </a:ln>
          </p:spPr>
          <p:txBody>
            <a:bodyPr/>
            <a:lstStyle/>
            <a:p>
              <a:endParaRPr lang="en-US"/>
            </a:p>
          </p:txBody>
        </p:sp>
        <p:sp>
          <p:nvSpPr>
            <p:cNvPr id="1220618" name="Freeform 10"/>
            <p:cNvSpPr>
              <a:spLocks/>
            </p:cNvSpPr>
            <p:nvPr/>
          </p:nvSpPr>
          <p:spPr bwMode="auto">
            <a:xfrm>
              <a:off x="1886" y="3668"/>
              <a:ext cx="995" cy="198"/>
            </a:xfrm>
            <a:custGeom>
              <a:avLst/>
              <a:gdLst/>
              <a:ahLst/>
              <a:cxnLst>
                <a:cxn ang="0">
                  <a:pos x="94" y="23"/>
                </a:cxn>
                <a:cxn ang="0">
                  <a:pos x="105" y="11"/>
                </a:cxn>
                <a:cxn ang="0">
                  <a:pos x="129" y="11"/>
                </a:cxn>
                <a:cxn ang="0">
                  <a:pos x="222" y="0"/>
                </a:cxn>
                <a:cxn ang="0">
                  <a:pos x="351" y="0"/>
                </a:cxn>
                <a:cxn ang="0">
                  <a:pos x="468" y="0"/>
                </a:cxn>
                <a:cxn ang="0">
                  <a:pos x="585" y="11"/>
                </a:cxn>
                <a:cxn ang="0">
                  <a:pos x="679" y="11"/>
                </a:cxn>
                <a:cxn ang="0">
                  <a:pos x="772" y="23"/>
                </a:cxn>
                <a:cxn ang="0">
                  <a:pos x="866" y="35"/>
                </a:cxn>
                <a:cxn ang="0">
                  <a:pos x="924" y="46"/>
                </a:cxn>
                <a:cxn ang="0">
                  <a:pos x="971" y="70"/>
                </a:cxn>
                <a:cxn ang="0">
                  <a:pos x="995" y="93"/>
                </a:cxn>
                <a:cxn ang="0">
                  <a:pos x="995" y="116"/>
                </a:cxn>
                <a:cxn ang="0">
                  <a:pos x="971" y="140"/>
                </a:cxn>
                <a:cxn ang="0">
                  <a:pos x="936" y="151"/>
                </a:cxn>
                <a:cxn ang="0">
                  <a:pos x="913" y="163"/>
                </a:cxn>
                <a:cxn ang="0">
                  <a:pos x="866" y="175"/>
                </a:cxn>
                <a:cxn ang="0">
                  <a:pos x="784" y="186"/>
                </a:cxn>
                <a:cxn ang="0">
                  <a:pos x="667" y="186"/>
                </a:cxn>
                <a:cxn ang="0">
                  <a:pos x="573" y="186"/>
                </a:cxn>
                <a:cxn ang="0">
                  <a:pos x="491" y="175"/>
                </a:cxn>
                <a:cxn ang="0">
                  <a:pos x="433" y="175"/>
                </a:cxn>
                <a:cxn ang="0">
                  <a:pos x="386" y="175"/>
                </a:cxn>
                <a:cxn ang="0">
                  <a:pos x="351" y="186"/>
                </a:cxn>
                <a:cxn ang="0">
                  <a:pos x="316" y="198"/>
                </a:cxn>
                <a:cxn ang="0">
                  <a:pos x="257" y="198"/>
                </a:cxn>
                <a:cxn ang="0">
                  <a:pos x="199" y="186"/>
                </a:cxn>
                <a:cxn ang="0">
                  <a:pos x="152" y="186"/>
                </a:cxn>
                <a:cxn ang="0">
                  <a:pos x="117" y="175"/>
                </a:cxn>
                <a:cxn ang="0">
                  <a:pos x="82" y="175"/>
                </a:cxn>
                <a:cxn ang="0">
                  <a:pos x="59" y="163"/>
                </a:cxn>
                <a:cxn ang="0">
                  <a:pos x="35" y="163"/>
                </a:cxn>
                <a:cxn ang="0">
                  <a:pos x="12" y="151"/>
                </a:cxn>
                <a:cxn ang="0">
                  <a:pos x="0" y="140"/>
                </a:cxn>
                <a:cxn ang="0">
                  <a:pos x="23" y="128"/>
                </a:cxn>
                <a:cxn ang="0">
                  <a:pos x="47" y="116"/>
                </a:cxn>
                <a:cxn ang="0">
                  <a:pos x="82" y="93"/>
                </a:cxn>
                <a:cxn ang="0">
                  <a:pos x="94" y="70"/>
                </a:cxn>
                <a:cxn ang="0">
                  <a:pos x="94" y="46"/>
                </a:cxn>
              </a:cxnLst>
              <a:rect l="0" t="0" r="r" b="b"/>
              <a:pathLst>
                <a:path w="995" h="198">
                  <a:moveTo>
                    <a:pt x="94" y="35"/>
                  </a:moveTo>
                  <a:lnTo>
                    <a:pt x="94" y="23"/>
                  </a:lnTo>
                  <a:lnTo>
                    <a:pt x="105" y="23"/>
                  </a:lnTo>
                  <a:lnTo>
                    <a:pt x="105" y="11"/>
                  </a:lnTo>
                  <a:lnTo>
                    <a:pt x="117" y="11"/>
                  </a:lnTo>
                  <a:lnTo>
                    <a:pt x="129" y="11"/>
                  </a:lnTo>
                  <a:lnTo>
                    <a:pt x="164" y="0"/>
                  </a:lnTo>
                  <a:lnTo>
                    <a:pt x="222" y="0"/>
                  </a:lnTo>
                  <a:lnTo>
                    <a:pt x="281" y="0"/>
                  </a:lnTo>
                  <a:lnTo>
                    <a:pt x="351" y="0"/>
                  </a:lnTo>
                  <a:lnTo>
                    <a:pt x="410" y="0"/>
                  </a:lnTo>
                  <a:lnTo>
                    <a:pt x="468" y="0"/>
                  </a:lnTo>
                  <a:lnTo>
                    <a:pt x="527" y="0"/>
                  </a:lnTo>
                  <a:lnTo>
                    <a:pt x="585" y="11"/>
                  </a:lnTo>
                  <a:lnTo>
                    <a:pt x="632" y="11"/>
                  </a:lnTo>
                  <a:lnTo>
                    <a:pt x="679" y="11"/>
                  </a:lnTo>
                  <a:lnTo>
                    <a:pt x="725" y="23"/>
                  </a:lnTo>
                  <a:lnTo>
                    <a:pt x="772" y="23"/>
                  </a:lnTo>
                  <a:lnTo>
                    <a:pt x="819" y="23"/>
                  </a:lnTo>
                  <a:lnTo>
                    <a:pt x="866" y="35"/>
                  </a:lnTo>
                  <a:lnTo>
                    <a:pt x="901" y="35"/>
                  </a:lnTo>
                  <a:lnTo>
                    <a:pt x="924" y="46"/>
                  </a:lnTo>
                  <a:lnTo>
                    <a:pt x="948" y="58"/>
                  </a:lnTo>
                  <a:lnTo>
                    <a:pt x="971" y="70"/>
                  </a:lnTo>
                  <a:lnTo>
                    <a:pt x="983" y="81"/>
                  </a:lnTo>
                  <a:lnTo>
                    <a:pt x="995" y="93"/>
                  </a:lnTo>
                  <a:lnTo>
                    <a:pt x="995" y="105"/>
                  </a:lnTo>
                  <a:lnTo>
                    <a:pt x="995" y="116"/>
                  </a:lnTo>
                  <a:lnTo>
                    <a:pt x="983" y="128"/>
                  </a:lnTo>
                  <a:lnTo>
                    <a:pt x="971" y="140"/>
                  </a:lnTo>
                  <a:lnTo>
                    <a:pt x="959" y="151"/>
                  </a:lnTo>
                  <a:lnTo>
                    <a:pt x="936" y="151"/>
                  </a:lnTo>
                  <a:lnTo>
                    <a:pt x="924" y="163"/>
                  </a:lnTo>
                  <a:lnTo>
                    <a:pt x="913" y="163"/>
                  </a:lnTo>
                  <a:lnTo>
                    <a:pt x="889" y="175"/>
                  </a:lnTo>
                  <a:lnTo>
                    <a:pt x="866" y="175"/>
                  </a:lnTo>
                  <a:lnTo>
                    <a:pt x="831" y="175"/>
                  </a:lnTo>
                  <a:lnTo>
                    <a:pt x="784" y="186"/>
                  </a:lnTo>
                  <a:lnTo>
                    <a:pt x="725" y="186"/>
                  </a:lnTo>
                  <a:lnTo>
                    <a:pt x="667" y="186"/>
                  </a:lnTo>
                  <a:lnTo>
                    <a:pt x="620" y="186"/>
                  </a:lnTo>
                  <a:lnTo>
                    <a:pt x="573" y="186"/>
                  </a:lnTo>
                  <a:lnTo>
                    <a:pt x="527" y="186"/>
                  </a:lnTo>
                  <a:lnTo>
                    <a:pt x="491" y="175"/>
                  </a:lnTo>
                  <a:lnTo>
                    <a:pt x="456" y="175"/>
                  </a:lnTo>
                  <a:lnTo>
                    <a:pt x="433" y="175"/>
                  </a:lnTo>
                  <a:lnTo>
                    <a:pt x="410" y="175"/>
                  </a:lnTo>
                  <a:lnTo>
                    <a:pt x="386" y="175"/>
                  </a:lnTo>
                  <a:lnTo>
                    <a:pt x="374" y="186"/>
                  </a:lnTo>
                  <a:lnTo>
                    <a:pt x="351" y="186"/>
                  </a:lnTo>
                  <a:lnTo>
                    <a:pt x="339" y="198"/>
                  </a:lnTo>
                  <a:lnTo>
                    <a:pt x="316" y="198"/>
                  </a:lnTo>
                  <a:lnTo>
                    <a:pt x="293" y="198"/>
                  </a:lnTo>
                  <a:lnTo>
                    <a:pt x="257" y="198"/>
                  </a:lnTo>
                  <a:lnTo>
                    <a:pt x="234" y="198"/>
                  </a:lnTo>
                  <a:lnTo>
                    <a:pt x="199" y="186"/>
                  </a:lnTo>
                  <a:lnTo>
                    <a:pt x="176" y="186"/>
                  </a:lnTo>
                  <a:lnTo>
                    <a:pt x="152" y="186"/>
                  </a:lnTo>
                  <a:lnTo>
                    <a:pt x="129" y="186"/>
                  </a:lnTo>
                  <a:lnTo>
                    <a:pt x="117" y="175"/>
                  </a:lnTo>
                  <a:lnTo>
                    <a:pt x="94" y="175"/>
                  </a:lnTo>
                  <a:lnTo>
                    <a:pt x="82" y="175"/>
                  </a:lnTo>
                  <a:lnTo>
                    <a:pt x="70" y="175"/>
                  </a:lnTo>
                  <a:lnTo>
                    <a:pt x="59" y="163"/>
                  </a:lnTo>
                  <a:lnTo>
                    <a:pt x="47" y="163"/>
                  </a:lnTo>
                  <a:lnTo>
                    <a:pt x="35" y="163"/>
                  </a:lnTo>
                  <a:lnTo>
                    <a:pt x="23" y="151"/>
                  </a:lnTo>
                  <a:lnTo>
                    <a:pt x="12" y="151"/>
                  </a:lnTo>
                  <a:lnTo>
                    <a:pt x="12" y="140"/>
                  </a:lnTo>
                  <a:lnTo>
                    <a:pt x="0" y="140"/>
                  </a:lnTo>
                  <a:lnTo>
                    <a:pt x="12" y="128"/>
                  </a:lnTo>
                  <a:lnTo>
                    <a:pt x="23" y="128"/>
                  </a:lnTo>
                  <a:lnTo>
                    <a:pt x="35" y="116"/>
                  </a:lnTo>
                  <a:lnTo>
                    <a:pt x="47" y="116"/>
                  </a:lnTo>
                  <a:lnTo>
                    <a:pt x="59" y="105"/>
                  </a:lnTo>
                  <a:lnTo>
                    <a:pt x="82" y="93"/>
                  </a:lnTo>
                  <a:lnTo>
                    <a:pt x="94" y="81"/>
                  </a:lnTo>
                  <a:lnTo>
                    <a:pt x="94" y="70"/>
                  </a:lnTo>
                  <a:lnTo>
                    <a:pt x="94" y="58"/>
                  </a:lnTo>
                  <a:lnTo>
                    <a:pt x="94" y="46"/>
                  </a:lnTo>
                  <a:lnTo>
                    <a:pt x="94" y="35"/>
                  </a:lnTo>
                  <a:close/>
                </a:path>
              </a:pathLst>
            </a:custGeom>
            <a:solidFill>
              <a:srgbClr val="FFFFFF"/>
            </a:solidFill>
            <a:ln w="19050">
              <a:solidFill>
                <a:srgbClr val="000000"/>
              </a:solidFill>
              <a:prstDash val="solid"/>
              <a:round/>
              <a:headEnd/>
              <a:tailEnd/>
            </a:ln>
          </p:spPr>
          <p:txBody>
            <a:bodyPr/>
            <a:lstStyle/>
            <a:p>
              <a:endParaRPr lang="en-US"/>
            </a:p>
          </p:txBody>
        </p:sp>
        <p:sp>
          <p:nvSpPr>
            <p:cNvPr id="1220619" name="Rectangle 11"/>
            <p:cNvSpPr>
              <a:spLocks noChangeArrowheads="1"/>
            </p:cNvSpPr>
            <p:nvPr/>
          </p:nvSpPr>
          <p:spPr bwMode="auto">
            <a:xfrm>
              <a:off x="2042" y="3679"/>
              <a:ext cx="700" cy="134"/>
            </a:xfrm>
            <a:prstGeom prst="rect">
              <a:avLst/>
            </a:prstGeom>
            <a:noFill/>
            <a:ln w="9525">
              <a:noFill/>
              <a:miter lim="800000"/>
              <a:headEnd/>
              <a:tailEnd/>
            </a:ln>
          </p:spPr>
          <p:txBody>
            <a:bodyPr wrap="none" lIns="0" tIns="0" rIns="0" bIns="0">
              <a:spAutoFit/>
            </a:bodyPr>
            <a:lstStyle/>
            <a:p>
              <a:pPr>
                <a:spcBef>
                  <a:spcPct val="0"/>
                </a:spcBef>
              </a:pPr>
              <a:r>
                <a:rPr lang="en-CA" sz="1400">
                  <a:solidFill>
                    <a:srgbClr val="000000"/>
                  </a:solidFill>
                  <a:latin typeface="Times New Roman" pitchFamily="18" charset="0"/>
                </a:rPr>
                <a:t>Exam Schedule</a:t>
              </a:r>
              <a:endParaRPr lang="en-CA" sz="1400"/>
            </a:p>
          </p:txBody>
        </p:sp>
        <p:sp>
          <p:nvSpPr>
            <p:cNvPr id="1220620" name="Freeform 12"/>
            <p:cNvSpPr>
              <a:spLocks/>
            </p:cNvSpPr>
            <p:nvPr/>
          </p:nvSpPr>
          <p:spPr bwMode="auto">
            <a:xfrm>
              <a:off x="1945" y="3411"/>
              <a:ext cx="900" cy="198"/>
            </a:xfrm>
            <a:custGeom>
              <a:avLst/>
              <a:gdLst/>
              <a:ahLst/>
              <a:cxnLst>
                <a:cxn ang="0">
                  <a:pos x="81" y="23"/>
                </a:cxn>
                <a:cxn ang="0">
                  <a:pos x="93" y="11"/>
                </a:cxn>
                <a:cxn ang="0">
                  <a:pos x="152" y="0"/>
                </a:cxn>
                <a:cxn ang="0">
                  <a:pos x="245" y="0"/>
                </a:cxn>
                <a:cxn ang="0">
                  <a:pos x="362" y="0"/>
                </a:cxn>
                <a:cxn ang="0">
                  <a:pos x="468" y="0"/>
                </a:cxn>
                <a:cxn ang="0">
                  <a:pos x="561" y="11"/>
                </a:cxn>
                <a:cxn ang="0">
                  <a:pos x="655" y="23"/>
                </a:cxn>
                <a:cxn ang="0">
                  <a:pos x="737" y="23"/>
                </a:cxn>
                <a:cxn ang="0">
                  <a:pos x="807" y="35"/>
                </a:cxn>
                <a:cxn ang="0">
                  <a:pos x="854" y="58"/>
                </a:cxn>
                <a:cxn ang="0">
                  <a:pos x="889" y="82"/>
                </a:cxn>
                <a:cxn ang="0">
                  <a:pos x="900" y="105"/>
                </a:cxn>
                <a:cxn ang="0">
                  <a:pos x="877" y="128"/>
                </a:cxn>
                <a:cxn ang="0">
                  <a:pos x="854" y="152"/>
                </a:cxn>
                <a:cxn ang="0">
                  <a:pos x="830" y="163"/>
                </a:cxn>
                <a:cxn ang="0">
                  <a:pos x="795" y="175"/>
                </a:cxn>
                <a:cxn ang="0">
                  <a:pos x="737" y="175"/>
                </a:cxn>
                <a:cxn ang="0">
                  <a:pos x="655" y="187"/>
                </a:cxn>
                <a:cxn ang="0">
                  <a:pos x="549" y="187"/>
                </a:cxn>
                <a:cxn ang="0">
                  <a:pos x="479" y="187"/>
                </a:cxn>
                <a:cxn ang="0">
                  <a:pos x="409" y="175"/>
                </a:cxn>
                <a:cxn ang="0">
                  <a:pos x="362" y="175"/>
                </a:cxn>
                <a:cxn ang="0">
                  <a:pos x="327" y="187"/>
                </a:cxn>
                <a:cxn ang="0">
                  <a:pos x="304" y="198"/>
                </a:cxn>
                <a:cxn ang="0">
                  <a:pos x="257" y="198"/>
                </a:cxn>
                <a:cxn ang="0">
                  <a:pos x="198" y="198"/>
                </a:cxn>
                <a:cxn ang="0">
                  <a:pos x="152" y="187"/>
                </a:cxn>
                <a:cxn ang="0">
                  <a:pos x="117" y="187"/>
                </a:cxn>
                <a:cxn ang="0">
                  <a:pos x="81" y="175"/>
                </a:cxn>
                <a:cxn ang="0">
                  <a:pos x="58" y="175"/>
                </a:cxn>
                <a:cxn ang="0">
                  <a:pos x="35" y="163"/>
                </a:cxn>
                <a:cxn ang="0">
                  <a:pos x="23" y="152"/>
                </a:cxn>
                <a:cxn ang="0">
                  <a:pos x="0" y="140"/>
                </a:cxn>
                <a:cxn ang="0">
                  <a:pos x="11" y="128"/>
                </a:cxn>
                <a:cxn ang="0">
                  <a:pos x="35" y="117"/>
                </a:cxn>
                <a:cxn ang="0">
                  <a:pos x="58" y="93"/>
                </a:cxn>
                <a:cxn ang="0">
                  <a:pos x="81" y="82"/>
                </a:cxn>
                <a:cxn ang="0">
                  <a:pos x="81" y="58"/>
                </a:cxn>
                <a:cxn ang="0">
                  <a:pos x="81" y="35"/>
                </a:cxn>
              </a:cxnLst>
              <a:rect l="0" t="0" r="r" b="b"/>
              <a:pathLst>
                <a:path w="900" h="198">
                  <a:moveTo>
                    <a:pt x="81" y="35"/>
                  </a:moveTo>
                  <a:lnTo>
                    <a:pt x="81" y="23"/>
                  </a:lnTo>
                  <a:lnTo>
                    <a:pt x="81" y="11"/>
                  </a:lnTo>
                  <a:lnTo>
                    <a:pt x="93" y="11"/>
                  </a:lnTo>
                  <a:lnTo>
                    <a:pt x="117" y="11"/>
                  </a:lnTo>
                  <a:lnTo>
                    <a:pt x="152" y="0"/>
                  </a:lnTo>
                  <a:lnTo>
                    <a:pt x="187" y="0"/>
                  </a:lnTo>
                  <a:lnTo>
                    <a:pt x="245" y="0"/>
                  </a:lnTo>
                  <a:lnTo>
                    <a:pt x="304" y="0"/>
                  </a:lnTo>
                  <a:lnTo>
                    <a:pt x="362" y="0"/>
                  </a:lnTo>
                  <a:lnTo>
                    <a:pt x="421" y="0"/>
                  </a:lnTo>
                  <a:lnTo>
                    <a:pt x="468" y="0"/>
                  </a:lnTo>
                  <a:lnTo>
                    <a:pt x="514" y="11"/>
                  </a:lnTo>
                  <a:lnTo>
                    <a:pt x="561" y="11"/>
                  </a:lnTo>
                  <a:lnTo>
                    <a:pt x="608" y="11"/>
                  </a:lnTo>
                  <a:lnTo>
                    <a:pt x="655" y="23"/>
                  </a:lnTo>
                  <a:lnTo>
                    <a:pt x="690" y="23"/>
                  </a:lnTo>
                  <a:lnTo>
                    <a:pt x="737" y="23"/>
                  </a:lnTo>
                  <a:lnTo>
                    <a:pt x="772" y="35"/>
                  </a:lnTo>
                  <a:lnTo>
                    <a:pt x="807" y="35"/>
                  </a:lnTo>
                  <a:lnTo>
                    <a:pt x="830" y="47"/>
                  </a:lnTo>
                  <a:lnTo>
                    <a:pt x="854" y="58"/>
                  </a:lnTo>
                  <a:lnTo>
                    <a:pt x="877" y="70"/>
                  </a:lnTo>
                  <a:lnTo>
                    <a:pt x="889" y="82"/>
                  </a:lnTo>
                  <a:lnTo>
                    <a:pt x="889" y="93"/>
                  </a:lnTo>
                  <a:lnTo>
                    <a:pt x="900" y="105"/>
                  </a:lnTo>
                  <a:lnTo>
                    <a:pt x="889" y="117"/>
                  </a:lnTo>
                  <a:lnTo>
                    <a:pt x="877" y="128"/>
                  </a:lnTo>
                  <a:lnTo>
                    <a:pt x="865" y="140"/>
                  </a:lnTo>
                  <a:lnTo>
                    <a:pt x="854" y="152"/>
                  </a:lnTo>
                  <a:lnTo>
                    <a:pt x="842" y="152"/>
                  </a:lnTo>
                  <a:lnTo>
                    <a:pt x="830" y="163"/>
                  </a:lnTo>
                  <a:lnTo>
                    <a:pt x="819" y="163"/>
                  </a:lnTo>
                  <a:lnTo>
                    <a:pt x="795" y="175"/>
                  </a:lnTo>
                  <a:lnTo>
                    <a:pt x="772" y="175"/>
                  </a:lnTo>
                  <a:lnTo>
                    <a:pt x="737" y="175"/>
                  </a:lnTo>
                  <a:lnTo>
                    <a:pt x="702" y="187"/>
                  </a:lnTo>
                  <a:lnTo>
                    <a:pt x="655" y="187"/>
                  </a:lnTo>
                  <a:lnTo>
                    <a:pt x="596" y="187"/>
                  </a:lnTo>
                  <a:lnTo>
                    <a:pt x="549" y="187"/>
                  </a:lnTo>
                  <a:lnTo>
                    <a:pt x="514" y="187"/>
                  </a:lnTo>
                  <a:lnTo>
                    <a:pt x="479" y="187"/>
                  </a:lnTo>
                  <a:lnTo>
                    <a:pt x="444" y="175"/>
                  </a:lnTo>
                  <a:lnTo>
                    <a:pt x="409" y="175"/>
                  </a:lnTo>
                  <a:lnTo>
                    <a:pt x="386" y="175"/>
                  </a:lnTo>
                  <a:lnTo>
                    <a:pt x="362" y="175"/>
                  </a:lnTo>
                  <a:lnTo>
                    <a:pt x="339" y="175"/>
                  </a:lnTo>
                  <a:lnTo>
                    <a:pt x="327" y="187"/>
                  </a:lnTo>
                  <a:lnTo>
                    <a:pt x="315" y="187"/>
                  </a:lnTo>
                  <a:lnTo>
                    <a:pt x="304" y="198"/>
                  </a:lnTo>
                  <a:lnTo>
                    <a:pt x="280" y="198"/>
                  </a:lnTo>
                  <a:lnTo>
                    <a:pt x="257" y="198"/>
                  </a:lnTo>
                  <a:lnTo>
                    <a:pt x="234" y="198"/>
                  </a:lnTo>
                  <a:lnTo>
                    <a:pt x="198" y="198"/>
                  </a:lnTo>
                  <a:lnTo>
                    <a:pt x="175" y="187"/>
                  </a:lnTo>
                  <a:lnTo>
                    <a:pt x="152" y="187"/>
                  </a:lnTo>
                  <a:lnTo>
                    <a:pt x="140" y="187"/>
                  </a:lnTo>
                  <a:lnTo>
                    <a:pt x="117" y="187"/>
                  </a:lnTo>
                  <a:lnTo>
                    <a:pt x="93" y="175"/>
                  </a:lnTo>
                  <a:lnTo>
                    <a:pt x="81" y="175"/>
                  </a:lnTo>
                  <a:lnTo>
                    <a:pt x="70" y="175"/>
                  </a:lnTo>
                  <a:lnTo>
                    <a:pt x="58" y="175"/>
                  </a:lnTo>
                  <a:lnTo>
                    <a:pt x="46" y="163"/>
                  </a:lnTo>
                  <a:lnTo>
                    <a:pt x="35" y="163"/>
                  </a:lnTo>
                  <a:lnTo>
                    <a:pt x="23" y="163"/>
                  </a:lnTo>
                  <a:lnTo>
                    <a:pt x="23" y="152"/>
                  </a:lnTo>
                  <a:lnTo>
                    <a:pt x="11" y="152"/>
                  </a:lnTo>
                  <a:lnTo>
                    <a:pt x="0" y="140"/>
                  </a:lnTo>
                  <a:lnTo>
                    <a:pt x="0" y="128"/>
                  </a:lnTo>
                  <a:lnTo>
                    <a:pt x="11" y="128"/>
                  </a:lnTo>
                  <a:lnTo>
                    <a:pt x="23" y="117"/>
                  </a:lnTo>
                  <a:lnTo>
                    <a:pt x="35" y="117"/>
                  </a:lnTo>
                  <a:lnTo>
                    <a:pt x="46" y="105"/>
                  </a:lnTo>
                  <a:lnTo>
                    <a:pt x="58" y="93"/>
                  </a:lnTo>
                  <a:lnTo>
                    <a:pt x="70" y="93"/>
                  </a:lnTo>
                  <a:lnTo>
                    <a:pt x="81" y="82"/>
                  </a:lnTo>
                  <a:lnTo>
                    <a:pt x="81" y="70"/>
                  </a:lnTo>
                  <a:lnTo>
                    <a:pt x="81" y="58"/>
                  </a:lnTo>
                  <a:lnTo>
                    <a:pt x="81" y="47"/>
                  </a:lnTo>
                  <a:lnTo>
                    <a:pt x="81" y="35"/>
                  </a:lnTo>
                  <a:lnTo>
                    <a:pt x="81" y="35"/>
                  </a:lnTo>
                  <a:close/>
                </a:path>
              </a:pathLst>
            </a:custGeom>
            <a:solidFill>
              <a:srgbClr val="FFFFFF"/>
            </a:solidFill>
            <a:ln w="9525">
              <a:noFill/>
              <a:round/>
              <a:headEnd/>
              <a:tailEnd/>
            </a:ln>
          </p:spPr>
          <p:txBody>
            <a:bodyPr/>
            <a:lstStyle/>
            <a:p>
              <a:endParaRPr lang="en-US"/>
            </a:p>
          </p:txBody>
        </p:sp>
        <p:sp>
          <p:nvSpPr>
            <p:cNvPr id="1220621" name="Freeform 13"/>
            <p:cNvSpPr>
              <a:spLocks/>
            </p:cNvSpPr>
            <p:nvPr/>
          </p:nvSpPr>
          <p:spPr bwMode="auto">
            <a:xfrm>
              <a:off x="1945" y="3411"/>
              <a:ext cx="900" cy="198"/>
            </a:xfrm>
            <a:custGeom>
              <a:avLst/>
              <a:gdLst/>
              <a:ahLst/>
              <a:cxnLst>
                <a:cxn ang="0">
                  <a:pos x="81" y="23"/>
                </a:cxn>
                <a:cxn ang="0">
                  <a:pos x="93" y="11"/>
                </a:cxn>
                <a:cxn ang="0">
                  <a:pos x="152" y="0"/>
                </a:cxn>
                <a:cxn ang="0">
                  <a:pos x="245" y="0"/>
                </a:cxn>
                <a:cxn ang="0">
                  <a:pos x="362" y="0"/>
                </a:cxn>
                <a:cxn ang="0">
                  <a:pos x="468" y="0"/>
                </a:cxn>
                <a:cxn ang="0">
                  <a:pos x="561" y="11"/>
                </a:cxn>
                <a:cxn ang="0">
                  <a:pos x="655" y="23"/>
                </a:cxn>
                <a:cxn ang="0">
                  <a:pos x="737" y="23"/>
                </a:cxn>
                <a:cxn ang="0">
                  <a:pos x="807" y="35"/>
                </a:cxn>
                <a:cxn ang="0">
                  <a:pos x="854" y="58"/>
                </a:cxn>
                <a:cxn ang="0">
                  <a:pos x="889" y="82"/>
                </a:cxn>
                <a:cxn ang="0">
                  <a:pos x="900" y="105"/>
                </a:cxn>
                <a:cxn ang="0">
                  <a:pos x="877" y="128"/>
                </a:cxn>
                <a:cxn ang="0">
                  <a:pos x="854" y="152"/>
                </a:cxn>
                <a:cxn ang="0">
                  <a:pos x="830" y="163"/>
                </a:cxn>
                <a:cxn ang="0">
                  <a:pos x="795" y="175"/>
                </a:cxn>
                <a:cxn ang="0">
                  <a:pos x="737" y="175"/>
                </a:cxn>
                <a:cxn ang="0">
                  <a:pos x="655" y="187"/>
                </a:cxn>
                <a:cxn ang="0">
                  <a:pos x="549" y="187"/>
                </a:cxn>
                <a:cxn ang="0">
                  <a:pos x="479" y="187"/>
                </a:cxn>
                <a:cxn ang="0">
                  <a:pos x="409" y="175"/>
                </a:cxn>
                <a:cxn ang="0">
                  <a:pos x="362" y="175"/>
                </a:cxn>
                <a:cxn ang="0">
                  <a:pos x="327" y="187"/>
                </a:cxn>
                <a:cxn ang="0">
                  <a:pos x="304" y="198"/>
                </a:cxn>
                <a:cxn ang="0">
                  <a:pos x="257" y="198"/>
                </a:cxn>
                <a:cxn ang="0">
                  <a:pos x="198" y="198"/>
                </a:cxn>
                <a:cxn ang="0">
                  <a:pos x="152" y="187"/>
                </a:cxn>
                <a:cxn ang="0">
                  <a:pos x="117" y="187"/>
                </a:cxn>
                <a:cxn ang="0">
                  <a:pos x="81" y="175"/>
                </a:cxn>
                <a:cxn ang="0">
                  <a:pos x="58" y="175"/>
                </a:cxn>
                <a:cxn ang="0">
                  <a:pos x="35" y="163"/>
                </a:cxn>
                <a:cxn ang="0">
                  <a:pos x="23" y="152"/>
                </a:cxn>
                <a:cxn ang="0">
                  <a:pos x="0" y="140"/>
                </a:cxn>
                <a:cxn ang="0">
                  <a:pos x="11" y="128"/>
                </a:cxn>
                <a:cxn ang="0">
                  <a:pos x="35" y="117"/>
                </a:cxn>
                <a:cxn ang="0">
                  <a:pos x="58" y="93"/>
                </a:cxn>
                <a:cxn ang="0">
                  <a:pos x="81" y="82"/>
                </a:cxn>
                <a:cxn ang="0">
                  <a:pos x="81" y="58"/>
                </a:cxn>
                <a:cxn ang="0">
                  <a:pos x="81" y="35"/>
                </a:cxn>
              </a:cxnLst>
              <a:rect l="0" t="0" r="r" b="b"/>
              <a:pathLst>
                <a:path w="900" h="198">
                  <a:moveTo>
                    <a:pt x="81" y="35"/>
                  </a:moveTo>
                  <a:lnTo>
                    <a:pt x="81" y="23"/>
                  </a:lnTo>
                  <a:lnTo>
                    <a:pt x="81" y="11"/>
                  </a:lnTo>
                  <a:lnTo>
                    <a:pt x="93" y="11"/>
                  </a:lnTo>
                  <a:lnTo>
                    <a:pt x="117" y="11"/>
                  </a:lnTo>
                  <a:lnTo>
                    <a:pt x="152" y="0"/>
                  </a:lnTo>
                  <a:lnTo>
                    <a:pt x="187" y="0"/>
                  </a:lnTo>
                  <a:lnTo>
                    <a:pt x="245" y="0"/>
                  </a:lnTo>
                  <a:lnTo>
                    <a:pt x="304" y="0"/>
                  </a:lnTo>
                  <a:lnTo>
                    <a:pt x="362" y="0"/>
                  </a:lnTo>
                  <a:lnTo>
                    <a:pt x="421" y="0"/>
                  </a:lnTo>
                  <a:lnTo>
                    <a:pt x="468" y="0"/>
                  </a:lnTo>
                  <a:lnTo>
                    <a:pt x="514" y="11"/>
                  </a:lnTo>
                  <a:lnTo>
                    <a:pt x="561" y="11"/>
                  </a:lnTo>
                  <a:lnTo>
                    <a:pt x="608" y="11"/>
                  </a:lnTo>
                  <a:lnTo>
                    <a:pt x="655" y="23"/>
                  </a:lnTo>
                  <a:lnTo>
                    <a:pt x="690" y="23"/>
                  </a:lnTo>
                  <a:lnTo>
                    <a:pt x="737" y="23"/>
                  </a:lnTo>
                  <a:lnTo>
                    <a:pt x="772" y="35"/>
                  </a:lnTo>
                  <a:lnTo>
                    <a:pt x="807" y="35"/>
                  </a:lnTo>
                  <a:lnTo>
                    <a:pt x="830" y="47"/>
                  </a:lnTo>
                  <a:lnTo>
                    <a:pt x="854" y="58"/>
                  </a:lnTo>
                  <a:lnTo>
                    <a:pt x="877" y="70"/>
                  </a:lnTo>
                  <a:lnTo>
                    <a:pt x="889" y="82"/>
                  </a:lnTo>
                  <a:lnTo>
                    <a:pt x="889" y="93"/>
                  </a:lnTo>
                  <a:lnTo>
                    <a:pt x="900" y="105"/>
                  </a:lnTo>
                  <a:lnTo>
                    <a:pt x="889" y="117"/>
                  </a:lnTo>
                  <a:lnTo>
                    <a:pt x="877" y="128"/>
                  </a:lnTo>
                  <a:lnTo>
                    <a:pt x="865" y="140"/>
                  </a:lnTo>
                  <a:lnTo>
                    <a:pt x="854" y="152"/>
                  </a:lnTo>
                  <a:lnTo>
                    <a:pt x="842" y="152"/>
                  </a:lnTo>
                  <a:lnTo>
                    <a:pt x="830" y="163"/>
                  </a:lnTo>
                  <a:lnTo>
                    <a:pt x="819" y="163"/>
                  </a:lnTo>
                  <a:lnTo>
                    <a:pt x="795" y="175"/>
                  </a:lnTo>
                  <a:lnTo>
                    <a:pt x="772" y="175"/>
                  </a:lnTo>
                  <a:lnTo>
                    <a:pt x="737" y="175"/>
                  </a:lnTo>
                  <a:lnTo>
                    <a:pt x="702" y="187"/>
                  </a:lnTo>
                  <a:lnTo>
                    <a:pt x="655" y="187"/>
                  </a:lnTo>
                  <a:lnTo>
                    <a:pt x="596" y="187"/>
                  </a:lnTo>
                  <a:lnTo>
                    <a:pt x="549" y="187"/>
                  </a:lnTo>
                  <a:lnTo>
                    <a:pt x="514" y="187"/>
                  </a:lnTo>
                  <a:lnTo>
                    <a:pt x="479" y="187"/>
                  </a:lnTo>
                  <a:lnTo>
                    <a:pt x="444" y="175"/>
                  </a:lnTo>
                  <a:lnTo>
                    <a:pt x="409" y="175"/>
                  </a:lnTo>
                  <a:lnTo>
                    <a:pt x="386" y="175"/>
                  </a:lnTo>
                  <a:lnTo>
                    <a:pt x="362" y="175"/>
                  </a:lnTo>
                  <a:lnTo>
                    <a:pt x="339" y="175"/>
                  </a:lnTo>
                  <a:lnTo>
                    <a:pt x="327" y="187"/>
                  </a:lnTo>
                  <a:lnTo>
                    <a:pt x="315" y="187"/>
                  </a:lnTo>
                  <a:lnTo>
                    <a:pt x="304" y="198"/>
                  </a:lnTo>
                  <a:lnTo>
                    <a:pt x="280" y="198"/>
                  </a:lnTo>
                  <a:lnTo>
                    <a:pt x="257" y="198"/>
                  </a:lnTo>
                  <a:lnTo>
                    <a:pt x="234" y="198"/>
                  </a:lnTo>
                  <a:lnTo>
                    <a:pt x="198" y="198"/>
                  </a:lnTo>
                  <a:lnTo>
                    <a:pt x="175" y="187"/>
                  </a:lnTo>
                  <a:lnTo>
                    <a:pt x="152" y="187"/>
                  </a:lnTo>
                  <a:lnTo>
                    <a:pt x="140" y="187"/>
                  </a:lnTo>
                  <a:lnTo>
                    <a:pt x="117" y="187"/>
                  </a:lnTo>
                  <a:lnTo>
                    <a:pt x="93" y="175"/>
                  </a:lnTo>
                  <a:lnTo>
                    <a:pt x="81" y="175"/>
                  </a:lnTo>
                  <a:lnTo>
                    <a:pt x="70" y="175"/>
                  </a:lnTo>
                  <a:lnTo>
                    <a:pt x="58" y="175"/>
                  </a:lnTo>
                  <a:lnTo>
                    <a:pt x="46" y="163"/>
                  </a:lnTo>
                  <a:lnTo>
                    <a:pt x="35" y="163"/>
                  </a:lnTo>
                  <a:lnTo>
                    <a:pt x="23" y="163"/>
                  </a:lnTo>
                  <a:lnTo>
                    <a:pt x="23" y="152"/>
                  </a:lnTo>
                  <a:lnTo>
                    <a:pt x="11" y="152"/>
                  </a:lnTo>
                  <a:lnTo>
                    <a:pt x="0" y="140"/>
                  </a:lnTo>
                  <a:lnTo>
                    <a:pt x="0" y="128"/>
                  </a:lnTo>
                  <a:lnTo>
                    <a:pt x="11" y="128"/>
                  </a:lnTo>
                  <a:lnTo>
                    <a:pt x="23" y="117"/>
                  </a:lnTo>
                  <a:lnTo>
                    <a:pt x="35" y="117"/>
                  </a:lnTo>
                  <a:lnTo>
                    <a:pt x="46" y="105"/>
                  </a:lnTo>
                  <a:lnTo>
                    <a:pt x="58" y="93"/>
                  </a:lnTo>
                  <a:lnTo>
                    <a:pt x="70" y="93"/>
                  </a:lnTo>
                  <a:lnTo>
                    <a:pt x="81" y="82"/>
                  </a:lnTo>
                  <a:lnTo>
                    <a:pt x="81" y="70"/>
                  </a:lnTo>
                  <a:lnTo>
                    <a:pt x="81" y="58"/>
                  </a:lnTo>
                  <a:lnTo>
                    <a:pt x="81" y="47"/>
                  </a:lnTo>
                  <a:lnTo>
                    <a:pt x="81" y="35"/>
                  </a:lnTo>
                  <a:close/>
                </a:path>
              </a:pathLst>
            </a:custGeom>
            <a:solidFill>
              <a:srgbClr val="FFFFFF"/>
            </a:solidFill>
            <a:ln w="19050">
              <a:solidFill>
                <a:srgbClr val="000000"/>
              </a:solidFill>
              <a:prstDash val="solid"/>
              <a:round/>
              <a:headEnd/>
              <a:tailEnd/>
            </a:ln>
          </p:spPr>
          <p:txBody>
            <a:bodyPr/>
            <a:lstStyle/>
            <a:p>
              <a:endParaRPr lang="en-US"/>
            </a:p>
          </p:txBody>
        </p:sp>
        <p:sp>
          <p:nvSpPr>
            <p:cNvPr id="1220622" name="Rectangle 14"/>
            <p:cNvSpPr>
              <a:spLocks noChangeArrowheads="1"/>
            </p:cNvSpPr>
            <p:nvPr/>
          </p:nvSpPr>
          <p:spPr bwMode="auto">
            <a:xfrm>
              <a:off x="2040" y="3422"/>
              <a:ext cx="775" cy="134"/>
            </a:xfrm>
            <a:prstGeom prst="rect">
              <a:avLst/>
            </a:prstGeom>
            <a:noFill/>
            <a:ln w="9525">
              <a:noFill/>
              <a:miter lim="800000"/>
              <a:headEnd/>
              <a:tailEnd/>
            </a:ln>
          </p:spPr>
          <p:txBody>
            <a:bodyPr wrap="none" lIns="0" tIns="0" rIns="0" bIns="0">
              <a:spAutoFit/>
            </a:bodyPr>
            <a:lstStyle/>
            <a:p>
              <a:pPr>
                <a:spcBef>
                  <a:spcPct val="0"/>
                </a:spcBef>
              </a:pPr>
              <a:r>
                <a:rPr lang="en-CA" sz="1400">
                  <a:solidFill>
                    <a:srgbClr val="000000"/>
                  </a:solidFill>
                  <a:latin typeface="Times New Roman" pitchFamily="18" charset="0"/>
                </a:rPr>
                <a:t>Room Allocation</a:t>
              </a:r>
              <a:endParaRPr lang="en-CA" sz="1400"/>
            </a:p>
          </p:txBody>
        </p:sp>
        <p:sp>
          <p:nvSpPr>
            <p:cNvPr id="1220623" name="Freeform 15"/>
            <p:cNvSpPr>
              <a:spLocks/>
            </p:cNvSpPr>
            <p:nvPr/>
          </p:nvSpPr>
          <p:spPr bwMode="auto">
            <a:xfrm>
              <a:off x="1137" y="3598"/>
              <a:ext cx="679" cy="198"/>
            </a:xfrm>
            <a:custGeom>
              <a:avLst/>
              <a:gdLst/>
              <a:ahLst/>
              <a:cxnLst>
                <a:cxn ang="0">
                  <a:pos x="70" y="23"/>
                </a:cxn>
                <a:cxn ang="0">
                  <a:pos x="82" y="11"/>
                </a:cxn>
                <a:cxn ang="0">
                  <a:pos x="117" y="0"/>
                </a:cxn>
                <a:cxn ang="0">
                  <a:pos x="187" y="0"/>
                </a:cxn>
                <a:cxn ang="0">
                  <a:pos x="281" y="0"/>
                </a:cxn>
                <a:cxn ang="0">
                  <a:pos x="363" y="0"/>
                </a:cxn>
                <a:cxn ang="0">
                  <a:pos x="433" y="11"/>
                </a:cxn>
                <a:cxn ang="0">
                  <a:pos x="492" y="23"/>
                </a:cxn>
                <a:cxn ang="0">
                  <a:pos x="562" y="23"/>
                </a:cxn>
                <a:cxn ang="0">
                  <a:pos x="609" y="35"/>
                </a:cxn>
                <a:cxn ang="0">
                  <a:pos x="644" y="58"/>
                </a:cxn>
                <a:cxn ang="0">
                  <a:pos x="667" y="81"/>
                </a:cxn>
                <a:cxn ang="0">
                  <a:pos x="679" y="105"/>
                </a:cxn>
                <a:cxn ang="0">
                  <a:pos x="667" y="128"/>
                </a:cxn>
                <a:cxn ang="0">
                  <a:pos x="644" y="151"/>
                </a:cxn>
                <a:cxn ang="0">
                  <a:pos x="620" y="163"/>
                </a:cxn>
                <a:cxn ang="0">
                  <a:pos x="585" y="175"/>
                </a:cxn>
                <a:cxn ang="0">
                  <a:pos x="527" y="186"/>
                </a:cxn>
                <a:cxn ang="0">
                  <a:pos x="457" y="186"/>
                </a:cxn>
                <a:cxn ang="0">
                  <a:pos x="386" y="186"/>
                </a:cxn>
                <a:cxn ang="0">
                  <a:pos x="340" y="175"/>
                </a:cxn>
                <a:cxn ang="0">
                  <a:pos x="293" y="175"/>
                </a:cxn>
                <a:cxn ang="0">
                  <a:pos x="258" y="175"/>
                </a:cxn>
                <a:cxn ang="0">
                  <a:pos x="234" y="198"/>
                </a:cxn>
                <a:cxn ang="0">
                  <a:pos x="199" y="198"/>
                </a:cxn>
                <a:cxn ang="0">
                  <a:pos x="152" y="198"/>
                </a:cxn>
                <a:cxn ang="0">
                  <a:pos x="117" y="186"/>
                </a:cxn>
                <a:cxn ang="0">
                  <a:pos x="94" y="186"/>
                </a:cxn>
                <a:cxn ang="0">
                  <a:pos x="70" y="175"/>
                </a:cxn>
                <a:cxn ang="0">
                  <a:pos x="47" y="175"/>
                </a:cxn>
                <a:cxn ang="0">
                  <a:pos x="35" y="163"/>
                </a:cxn>
                <a:cxn ang="0">
                  <a:pos x="24" y="151"/>
                </a:cxn>
                <a:cxn ang="0">
                  <a:pos x="12" y="140"/>
                </a:cxn>
                <a:cxn ang="0">
                  <a:pos x="0" y="128"/>
                </a:cxn>
                <a:cxn ang="0">
                  <a:pos x="24" y="116"/>
                </a:cxn>
                <a:cxn ang="0">
                  <a:pos x="35" y="105"/>
                </a:cxn>
                <a:cxn ang="0">
                  <a:pos x="59" y="93"/>
                </a:cxn>
                <a:cxn ang="0">
                  <a:pos x="70" y="70"/>
                </a:cxn>
                <a:cxn ang="0">
                  <a:pos x="59" y="58"/>
                </a:cxn>
                <a:cxn ang="0">
                  <a:pos x="70" y="35"/>
                </a:cxn>
              </a:cxnLst>
              <a:rect l="0" t="0" r="r" b="b"/>
              <a:pathLst>
                <a:path w="679" h="198">
                  <a:moveTo>
                    <a:pt x="70" y="35"/>
                  </a:moveTo>
                  <a:lnTo>
                    <a:pt x="70" y="23"/>
                  </a:lnTo>
                  <a:lnTo>
                    <a:pt x="70" y="11"/>
                  </a:lnTo>
                  <a:lnTo>
                    <a:pt x="82" y="11"/>
                  </a:lnTo>
                  <a:lnTo>
                    <a:pt x="94" y="11"/>
                  </a:lnTo>
                  <a:lnTo>
                    <a:pt x="117" y="0"/>
                  </a:lnTo>
                  <a:lnTo>
                    <a:pt x="152" y="0"/>
                  </a:lnTo>
                  <a:lnTo>
                    <a:pt x="187" y="0"/>
                  </a:lnTo>
                  <a:lnTo>
                    <a:pt x="234" y="0"/>
                  </a:lnTo>
                  <a:lnTo>
                    <a:pt x="281" y="0"/>
                  </a:lnTo>
                  <a:lnTo>
                    <a:pt x="316" y="0"/>
                  </a:lnTo>
                  <a:lnTo>
                    <a:pt x="363" y="0"/>
                  </a:lnTo>
                  <a:lnTo>
                    <a:pt x="398" y="11"/>
                  </a:lnTo>
                  <a:lnTo>
                    <a:pt x="433" y="11"/>
                  </a:lnTo>
                  <a:lnTo>
                    <a:pt x="468" y="11"/>
                  </a:lnTo>
                  <a:lnTo>
                    <a:pt x="492" y="23"/>
                  </a:lnTo>
                  <a:lnTo>
                    <a:pt x="527" y="23"/>
                  </a:lnTo>
                  <a:lnTo>
                    <a:pt x="562" y="23"/>
                  </a:lnTo>
                  <a:lnTo>
                    <a:pt x="585" y="35"/>
                  </a:lnTo>
                  <a:lnTo>
                    <a:pt x="609" y="35"/>
                  </a:lnTo>
                  <a:lnTo>
                    <a:pt x="632" y="46"/>
                  </a:lnTo>
                  <a:lnTo>
                    <a:pt x="644" y="58"/>
                  </a:lnTo>
                  <a:lnTo>
                    <a:pt x="655" y="70"/>
                  </a:lnTo>
                  <a:lnTo>
                    <a:pt x="667" y="81"/>
                  </a:lnTo>
                  <a:lnTo>
                    <a:pt x="679" y="93"/>
                  </a:lnTo>
                  <a:lnTo>
                    <a:pt x="679" y="105"/>
                  </a:lnTo>
                  <a:lnTo>
                    <a:pt x="679" y="116"/>
                  </a:lnTo>
                  <a:lnTo>
                    <a:pt x="667" y="128"/>
                  </a:lnTo>
                  <a:lnTo>
                    <a:pt x="655" y="140"/>
                  </a:lnTo>
                  <a:lnTo>
                    <a:pt x="644" y="151"/>
                  </a:lnTo>
                  <a:lnTo>
                    <a:pt x="632" y="163"/>
                  </a:lnTo>
                  <a:lnTo>
                    <a:pt x="620" y="163"/>
                  </a:lnTo>
                  <a:lnTo>
                    <a:pt x="609" y="175"/>
                  </a:lnTo>
                  <a:lnTo>
                    <a:pt x="585" y="175"/>
                  </a:lnTo>
                  <a:lnTo>
                    <a:pt x="562" y="175"/>
                  </a:lnTo>
                  <a:lnTo>
                    <a:pt x="527" y="186"/>
                  </a:lnTo>
                  <a:lnTo>
                    <a:pt x="492" y="186"/>
                  </a:lnTo>
                  <a:lnTo>
                    <a:pt x="457" y="186"/>
                  </a:lnTo>
                  <a:lnTo>
                    <a:pt x="421" y="186"/>
                  </a:lnTo>
                  <a:lnTo>
                    <a:pt x="386" y="186"/>
                  </a:lnTo>
                  <a:lnTo>
                    <a:pt x="363" y="186"/>
                  </a:lnTo>
                  <a:lnTo>
                    <a:pt x="340" y="175"/>
                  </a:lnTo>
                  <a:lnTo>
                    <a:pt x="316" y="175"/>
                  </a:lnTo>
                  <a:lnTo>
                    <a:pt x="293" y="175"/>
                  </a:lnTo>
                  <a:lnTo>
                    <a:pt x="269" y="175"/>
                  </a:lnTo>
                  <a:lnTo>
                    <a:pt x="258" y="175"/>
                  </a:lnTo>
                  <a:lnTo>
                    <a:pt x="246" y="186"/>
                  </a:lnTo>
                  <a:lnTo>
                    <a:pt x="234" y="198"/>
                  </a:lnTo>
                  <a:lnTo>
                    <a:pt x="211" y="198"/>
                  </a:lnTo>
                  <a:lnTo>
                    <a:pt x="199" y="198"/>
                  </a:lnTo>
                  <a:lnTo>
                    <a:pt x="176" y="198"/>
                  </a:lnTo>
                  <a:lnTo>
                    <a:pt x="152" y="198"/>
                  </a:lnTo>
                  <a:lnTo>
                    <a:pt x="141" y="186"/>
                  </a:lnTo>
                  <a:lnTo>
                    <a:pt x="117" y="186"/>
                  </a:lnTo>
                  <a:lnTo>
                    <a:pt x="106" y="186"/>
                  </a:lnTo>
                  <a:lnTo>
                    <a:pt x="94" y="186"/>
                  </a:lnTo>
                  <a:lnTo>
                    <a:pt x="82" y="175"/>
                  </a:lnTo>
                  <a:lnTo>
                    <a:pt x="70" y="175"/>
                  </a:lnTo>
                  <a:lnTo>
                    <a:pt x="59" y="175"/>
                  </a:lnTo>
                  <a:lnTo>
                    <a:pt x="47" y="175"/>
                  </a:lnTo>
                  <a:lnTo>
                    <a:pt x="47" y="163"/>
                  </a:lnTo>
                  <a:lnTo>
                    <a:pt x="35" y="163"/>
                  </a:lnTo>
                  <a:lnTo>
                    <a:pt x="24" y="163"/>
                  </a:lnTo>
                  <a:lnTo>
                    <a:pt x="24" y="151"/>
                  </a:lnTo>
                  <a:lnTo>
                    <a:pt x="12" y="151"/>
                  </a:lnTo>
                  <a:lnTo>
                    <a:pt x="12" y="140"/>
                  </a:lnTo>
                  <a:lnTo>
                    <a:pt x="0" y="140"/>
                  </a:lnTo>
                  <a:lnTo>
                    <a:pt x="0" y="128"/>
                  </a:lnTo>
                  <a:lnTo>
                    <a:pt x="12" y="128"/>
                  </a:lnTo>
                  <a:lnTo>
                    <a:pt x="24" y="116"/>
                  </a:lnTo>
                  <a:lnTo>
                    <a:pt x="35" y="116"/>
                  </a:lnTo>
                  <a:lnTo>
                    <a:pt x="35" y="105"/>
                  </a:lnTo>
                  <a:lnTo>
                    <a:pt x="47" y="93"/>
                  </a:lnTo>
                  <a:lnTo>
                    <a:pt x="59" y="93"/>
                  </a:lnTo>
                  <a:lnTo>
                    <a:pt x="70" y="81"/>
                  </a:lnTo>
                  <a:lnTo>
                    <a:pt x="70" y="70"/>
                  </a:lnTo>
                  <a:lnTo>
                    <a:pt x="59" y="70"/>
                  </a:lnTo>
                  <a:lnTo>
                    <a:pt x="59" y="58"/>
                  </a:lnTo>
                  <a:lnTo>
                    <a:pt x="59" y="46"/>
                  </a:lnTo>
                  <a:lnTo>
                    <a:pt x="70" y="35"/>
                  </a:lnTo>
                  <a:lnTo>
                    <a:pt x="70" y="35"/>
                  </a:lnTo>
                  <a:close/>
                </a:path>
              </a:pathLst>
            </a:custGeom>
            <a:solidFill>
              <a:srgbClr val="FFFFFF"/>
            </a:solidFill>
            <a:ln w="9525">
              <a:noFill/>
              <a:round/>
              <a:headEnd/>
              <a:tailEnd/>
            </a:ln>
          </p:spPr>
          <p:txBody>
            <a:bodyPr/>
            <a:lstStyle/>
            <a:p>
              <a:endParaRPr lang="en-US"/>
            </a:p>
          </p:txBody>
        </p:sp>
        <p:sp>
          <p:nvSpPr>
            <p:cNvPr id="1220624" name="Freeform 16"/>
            <p:cNvSpPr>
              <a:spLocks/>
            </p:cNvSpPr>
            <p:nvPr/>
          </p:nvSpPr>
          <p:spPr bwMode="auto">
            <a:xfrm>
              <a:off x="1148" y="3598"/>
              <a:ext cx="679" cy="198"/>
            </a:xfrm>
            <a:custGeom>
              <a:avLst/>
              <a:gdLst/>
              <a:ahLst/>
              <a:cxnLst>
                <a:cxn ang="0">
                  <a:pos x="70" y="23"/>
                </a:cxn>
                <a:cxn ang="0">
                  <a:pos x="82" y="11"/>
                </a:cxn>
                <a:cxn ang="0">
                  <a:pos x="117" y="0"/>
                </a:cxn>
                <a:cxn ang="0">
                  <a:pos x="187" y="0"/>
                </a:cxn>
                <a:cxn ang="0">
                  <a:pos x="281" y="0"/>
                </a:cxn>
                <a:cxn ang="0">
                  <a:pos x="363" y="0"/>
                </a:cxn>
                <a:cxn ang="0">
                  <a:pos x="433" y="11"/>
                </a:cxn>
                <a:cxn ang="0">
                  <a:pos x="492" y="23"/>
                </a:cxn>
                <a:cxn ang="0">
                  <a:pos x="562" y="23"/>
                </a:cxn>
                <a:cxn ang="0">
                  <a:pos x="609" y="35"/>
                </a:cxn>
                <a:cxn ang="0">
                  <a:pos x="644" y="58"/>
                </a:cxn>
                <a:cxn ang="0">
                  <a:pos x="667" y="81"/>
                </a:cxn>
                <a:cxn ang="0">
                  <a:pos x="679" y="105"/>
                </a:cxn>
                <a:cxn ang="0">
                  <a:pos x="667" y="128"/>
                </a:cxn>
                <a:cxn ang="0">
                  <a:pos x="644" y="151"/>
                </a:cxn>
                <a:cxn ang="0">
                  <a:pos x="620" y="163"/>
                </a:cxn>
                <a:cxn ang="0">
                  <a:pos x="585" y="175"/>
                </a:cxn>
                <a:cxn ang="0">
                  <a:pos x="527" y="186"/>
                </a:cxn>
                <a:cxn ang="0">
                  <a:pos x="457" y="186"/>
                </a:cxn>
                <a:cxn ang="0">
                  <a:pos x="386" y="186"/>
                </a:cxn>
                <a:cxn ang="0">
                  <a:pos x="340" y="175"/>
                </a:cxn>
                <a:cxn ang="0">
                  <a:pos x="293" y="175"/>
                </a:cxn>
                <a:cxn ang="0">
                  <a:pos x="258" y="175"/>
                </a:cxn>
                <a:cxn ang="0">
                  <a:pos x="234" y="198"/>
                </a:cxn>
                <a:cxn ang="0">
                  <a:pos x="199" y="198"/>
                </a:cxn>
                <a:cxn ang="0">
                  <a:pos x="152" y="198"/>
                </a:cxn>
                <a:cxn ang="0">
                  <a:pos x="117" y="186"/>
                </a:cxn>
                <a:cxn ang="0">
                  <a:pos x="94" y="186"/>
                </a:cxn>
                <a:cxn ang="0">
                  <a:pos x="70" y="175"/>
                </a:cxn>
                <a:cxn ang="0">
                  <a:pos x="47" y="175"/>
                </a:cxn>
                <a:cxn ang="0">
                  <a:pos x="35" y="163"/>
                </a:cxn>
                <a:cxn ang="0">
                  <a:pos x="24" y="151"/>
                </a:cxn>
                <a:cxn ang="0">
                  <a:pos x="12" y="140"/>
                </a:cxn>
                <a:cxn ang="0">
                  <a:pos x="0" y="128"/>
                </a:cxn>
                <a:cxn ang="0">
                  <a:pos x="24" y="116"/>
                </a:cxn>
                <a:cxn ang="0">
                  <a:pos x="35" y="105"/>
                </a:cxn>
                <a:cxn ang="0">
                  <a:pos x="59" y="93"/>
                </a:cxn>
                <a:cxn ang="0">
                  <a:pos x="70" y="70"/>
                </a:cxn>
                <a:cxn ang="0">
                  <a:pos x="59" y="58"/>
                </a:cxn>
                <a:cxn ang="0">
                  <a:pos x="70" y="35"/>
                </a:cxn>
              </a:cxnLst>
              <a:rect l="0" t="0" r="r" b="b"/>
              <a:pathLst>
                <a:path w="679" h="198">
                  <a:moveTo>
                    <a:pt x="70" y="35"/>
                  </a:moveTo>
                  <a:lnTo>
                    <a:pt x="70" y="23"/>
                  </a:lnTo>
                  <a:lnTo>
                    <a:pt x="70" y="11"/>
                  </a:lnTo>
                  <a:lnTo>
                    <a:pt x="82" y="11"/>
                  </a:lnTo>
                  <a:lnTo>
                    <a:pt x="94" y="11"/>
                  </a:lnTo>
                  <a:lnTo>
                    <a:pt x="117" y="0"/>
                  </a:lnTo>
                  <a:lnTo>
                    <a:pt x="152" y="0"/>
                  </a:lnTo>
                  <a:lnTo>
                    <a:pt x="187" y="0"/>
                  </a:lnTo>
                  <a:lnTo>
                    <a:pt x="234" y="0"/>
                  </a:lnTo>
                  <a:lnTo>
                    <a:pt x="281" y="0"/>
                  </a:lnTo>
                  <a:lnTo>
                    <a:pt x="316" y="0"/>
                  </a:lnTo>
                  <a:lnTo>
                    <a:pt x="363" y="0"/>
                  </a:lnTo>
                  <a:lnTo>
                    <a:pt x="398" y="11"/>
                  </a:lnTo>
                  <a:lnTo>
                    <a:pt x="433" y="11"/>
                  </a:lnTo>
                  <a:lnTo>
                    <a:pt x="468" y="11"/>
                  </a:lnTo>
                  <a:lnTo>
                    <a:pt x="492" y="23"/>
                  </a:lnTo>
                  <a:lnTo>
                    <a:pt x="527" y="23"/>
                  </a:lnTo>
                  <a:lnTo>
                    <a:pt x="562" y="23"/>
                  </a:lnTo>
                  <a:lnTo>
                    <a:pt x="585" y="35"/>
                  </a:lnTo>
                  <a:lnTo>
                    <a:pt x="609" y="35"/>
                  </a:lnTo>
                  <a:lnTo>
                    <a:pt x="632" y="46"/>
                  </a:lnTo>
                  <a:lnTo>
                    <a:pt x="644" y="58"/>
                  </a:lnTo>
                  <a:lnTo>
                    <a:pt x="655" y="70"/>
                  </a:lnTo>
                  <a:lnTo>
                    <a:pt x="667" y="81"/>
                  </a:lnTo>
                  <a:lnTo>
                    <a:pt x="679" y="93"/>
                  </a:lnTo>
                  <a:lnTo>
                    <a:pt x="679" y="105"/>
                  </a:lnTo>
                  <a:lnTo>
                    <a:pt x="679" y="116"/>
                  </a:lnTo>
                  <a:lnTo>
                    <a:pt x="667" y="128"/>
                  </a:lnTo>
                  <a:lnTo>
                    <a:pt x="655" y="140"/>
                  </a:lnTo>
                  <a:lnTo>
                    <a:pt x="644" y="151"/>
                  </a:lnTo>
                  <a:lnTo>
                    <a:pt x="632" y="163"/>
                  </a:lnTo>
                  <a:lnTo>
                    <a:pt x="620" y="163"/>
                  </a:lnTo>
                  <a:lnTo>
                    <a:pt x="609" y="175"/>
                  </a:lnTo>
                  <a:lnTo>
                    <a:pt x="585" y="175"/>
                  </a:lnTo>
                  <a:lnTo>
                    <a:pt x="562" y="175"/>
                  </a:lnTo>
                  <a:lnTo>
                    <a:pt x="527" y="186"/>
                  </a:lnTo>
                  <a:lnTo>
                    <a:pt x="492" y="186"/>
                  </a:lnTo>
                  <a:lnTo>
                    <a:pt x="457" y="186"/>
                  </a:lnTo>
                  <a:lnTo>
                    <a:pt x="421" y="186"/>
                  </a:lnTo>
                  <a:lnTo>
                    <a:pt x="386" y="186"/>
                  </a:lnTo>
                  <a:lnTo>
                    <a:pt x="363" y="186"/>
                  </a:lnTo>
                  <a:lnTo>
                    <a:pt x="340" y="175"/>
                  </a:lnTo>
                  <a:lnTo>
                    <a:pt x="316" y="175"/>
                  </a:lnTo>
                  <a:lnTo>
                    <a:pt x="293" y="175"/>
                  </a:lnTo>
                  <a:lnTo>
                    <a:pt x="269" y="175"/>
                  </a:lnTo>
                  <a:lnTo>
                    <a:pt x="258" y="175"/>
                  </a:lnTo>
                  <a:lnTo>
                    <a:pt x="246" y="186"/>
                  </a:lnTo>
                  <a:lnTo>
                    <a:pt x="234" y="198"/>
                  </a:lnTo>
                  <a:lnTo>
                    <a:pt x="211" y="198"/>
                  </a:lnTo>
                  <a:lnTo>
                    <a:pt x="199" y="198"/>
                  </a:lnTo>
                  <a:lnTo>
                    <a:pt x="176" y="198"/>
                  </a:lnTo>
                  <a:lnTo>
                    <a:pt x="152" y="198"/>
                  </a:lnTo>
                  <a:lnTo>
                    <a:pt x="141" y="186"/>
                  </a:lnTo>
                  <a:lnTo>
                    <a:pt x="117" y="186"/>
                  </a:lnTo>
                  <a:lnTo>
                    <a:pt x="106" y="186"/>
                  </a:lnTo>
                  <a:lnTo>
                    <a:pt x="94" y="186"/>
                  </a:lnTo>
                  <a:lnTo>
                    <a:pt x="82" y="175"/>
                  </a:lnTo>
                  <a:lnTo>
                    <a:pt x="70" y="175"/>
                  </a:lnTo>
                  <a:lnTo>
                    <a:pt x="59" y="175"/>
                  </a:lnTo>
                  <a:lnTo>
                    <a:pt x="47" y="175"/>
                  </a:lnTo>
                  <a:lnTo>
                    <a:pt x="47" y="163"/>
                  </a:lnTo>
                  <a:lnTo>
                    <a:pt x="35" y="163"/>
                  </a:lnTo>
                  <a:lnTo>
                    <a:pt x="24" y="163"/>
                  </a:lnTo>
                  <a:lnTo>
                    <a:pt x="24" y="151"/>
                  </a:lnTo>
                  <a:lnTo>
                    <a:pt x="12" y="151"/>
                  </a:lnTo>
                  <a:lnTo>
                    <a:pt x="12" y="140"/>
                  </a:lnTo>
                  <a:lnTo>
                    <a:pt x="0" y="140"/>
                  </a:lnTo>
                  <a:lnTo>
                    <a:pt x="0" y="128"/>
                  </a:lnTo>
                  <a:lnTo>
                    <a:pt x="12" y="128"/>
                  </a:lnTo>
                  <a:lnTo>
                    <a:pt x="24" y="116"/>
                  </a:lnTo>
                  <a:lnTo>
                    <a:pt x="35" y="116"/>
                  </a:lnTo>
                  <a:lnTo>
                    <a:pt x="35" y="105"/>
                  </a:lnTo>
                  <a:lnTo>
                    <a:pt x="47" y="93"/>
                  </a:lnTo>
                  <a:lnTo>
                    <a:pt x="59" y="93"/>
                  </a:lnTo>
                  <a:lnTo>
                    <a:pt x="70" y="81"/>
                  </a:lnTo>
                  <a:lnTo>
                    <a:pt x="70" y="70"/>
                  </a:lnTo>
                  <a:lnTo>
                    <a:pt x="59" y="70"/>
                  </a:lnTo>
                  <a:lnTo>
                    <a:pt x="59" y="58"/>
                  </a:lnTo>
                  <a:lnTo>
                    <a:pt x="59" y="46"/>
                  </a:lnTo>
                  <a:lnTo>
                    <a:pt x="70" y="35"/>
                  </a:lnTo>
                  <a:close/>
                </a:path>
              </a:pathLst>
            </a:custGeom>
            <a:solidFill>
              <a:srgbClr val="FFFFFF"/>
            </a:solidFill>
            <a:ln w="19050">
              <a:solidFill>
                <a:srgbClr val="000000"/>
              </a:solidFill>
              <a:prstDash val="solid"/>
              <a:round/>
              <a:headEnd/>
              <a:tailEnd/>
            </a:ln>
          </p:spPr>
          <p:txBody>
            <a:bodyPr/>
            <a:lstStyle/>
            <a:p>
              <a:endParaRPr lang="en-US"/>
            </a:p>
          </p:txBody>
        </p:sp>
        <p:sp>
          <p:nvSpPr>
            <p:cNvPr id="1220625" name="Freeform 17"/>
            <p:cNvSpPr>
              <a:spLocks/>
            </p:cNvSpPr>
            <p:nvPr/>
          </p:nvSpPr>
          <p:spPr bwMode="auto">
            <a:xfrm>
              <a:off x="950" y="3352"/>
              <a:ext cx="901" cy="199"/>
            </a:xfrm>
            <a:custGeom>
              <a:avLst/>
              <a:gdLst/>
              <a:ahLst/>
              <a:cxnLst>
                <a:cxn ang="0">
                  <a:pos x="94" y="24"/>
                </a:cxn>
                <a:cxn ang="0">
                  <a:pos x="105" y="12"/>
                </a:cxn>
                <a:cxn ang="0">
                  <a:pos x="152" y="0"/>
                </a:cxn>
                <a:cxn ang="0">
                  <a:pos x="257" y="0"/>
                </a:cxn>
                <a:cxn ang="0">
                  <a:pos x="374" y="0"/>
                </a:cxn>
                <a:cxn ang="0">
                  <a:pos x="480" y="0"/>
                </a:cxn>
                <a:cxn ang="0">
                  <a:pos x="573" y="12"/>
                </a:cxn>
                <a:cxn ang="0">
                  <a:pos x="655" y="24"/>
                </a:cxn>
                <a:cxn ang="0">
                  <a:pos x="749" y="24"/>
                </a:cxn>
                <a:cxn ang="0">
                  <a:pos x="819" y="35"/>
                </a:cxn>
                <a:cxn ang="0">
                  <a:pos x="866" y="59"/>
                </a:cxn>
                <a:cxn ang="0">
                  <a:pos x="889" y="82"/>
                </a:cxn>
                <a:cxn ang="0">
                  <a:pos x="901" y="106"/>
                </a:cxn>
                <a:cxn ang="0">
                  <a:pos x="889" y="129"/>
                </a:cxn>
                <a:cxn ang="0">
                  <a:pos x="866" y="152"/>
                </a:cxn>
                <a:cxn ang="0">
                  <a:pos x="842" y="164"/>
                </a:cxn>
                <a:cxn ang="0">
                  <a:pos x="807" y="176"/>
                </a:cxn>
                <a:cxn ang="0">
                  <a:pos x="749" y="176"/>
                </a:cxn>
                <a:cxn ang="0">
                  <a:pos x="655" y="187"/>
                </a:cxn>
                <a:cxn ang="0">
                  <a:pos x="562" y="187"/>
                </a:cxn>
                <a:cxn ang="0">
                  <a:pos x="480" y="187"/>
                </a:cxn>
                <a:cxn ang="0">
                  <a:pos x="410" y="176"/>
                </a:cxn>
                <a:cxn ang="0">
                  <a:pos x="363" y="176"/>
                </a:cxn>
                <a:cxn ang="0">
                  <a:pos x="339" y="187"/>
                </a:cxn>
                <a:cxn ang="0">
                  <a:pos x="304" y="199"/>
                </a:cxn>
                <a:cxn ang="0">
                  <a:pos x="269" y="199"/>
                </a:cxn>
                <a:cxn ang="0">
                  <a:pos x="211" y="199"/>
                </a:cxn>
                <a:cxn ang="0">
                  <a:pos x="164" y="187"/>
                </a:cxn>
                <a:cxn ang="0">
                  <a:pos x="117" y="187"/>
                </a:cxn>
                <a:cxn ang="0">
                  <a:pos x="94" y="176"/>
                </a:cxn>
                <a:cxn ang="0">
                  <a:pos x="59" y="164"/>
                </a:cxn>
                <a:cxn ang="0">
                  <a:pos x="35" y="164"/>
                </a:cxn>
                <a:cxn ang="0">
                  <a:pos x="23" y="152"/>
                </a:cxn>
                <a:cxn ang="0">
                  <a:pos x="12" y="141"/>
                </a:cxn>
                <a:cxn ang="0">
                  <a:pos x="12" y="129"/>
                </a:cxn>
                <a:cxn ang="0">
                  <a:pos x="35" y="117"/>
                </a:cxn>
                <a:cxn ang="0">
                  <a:pos x="70" y="94"/>
                </a:cxn>
                <a:cxn ang="0">
                  <a:pos x="82" y="82"/>
                </a:cxn>
                <a:cxn ang="0">
                  <a:pos x="82" y="70"/>
                </a:cxn>
                <a:cxn ang="0">
                  <a:pos x="82" y="47"/>
                </a:cxn>
                <a:cxn ang="0">
                  <a:pos x="94" y="35"/>
                </a:cxn>
              </a:cxnLst>
              <a:rect l="0" t="0" r="r" b="b"/>
              <a:pathLst>
                <a:path w="901" h="199">
                  <a:moveTo>
                    <a:pt x="94" y="35"/>
                  </a:moveTo>
                  <a:lnTo>
                    <a:pt x="94" y="24"/>
                  </a:lnTo>
                  <a:lnTo>
                    <a:pt x="94" y="12"/>
                  </a:lnTo>
                  <a:lnTo>
                    <a:pt x="105" y="12"/>
                  </a:lnTo>
                  <a:lnTo>
                    <a:pt x="117" y="12"/>
                  </a:lnTo>
                  <a:lnTo>
                    <a:pt x="152" y="0"/>
                  </a:lnTo>
                  <a:lnTo>
                    <a:pt x="199" y="0"/>
                  </a:lnTo>
                  <a:lnTo>
                    <a:pt x="257" y="0"/>
                  </a:lnTo>
                  <a:lnTo>
                    <a:pt x="316" y="0"/>
                  </a:lnTo>
                  <a:lnTo>
                    <a:pt x="374" y="0"/>
                  </a:lnTo>
                  <a:lnTo>
                    <a:pt x="421" y="0"/>
                  </a:lnTo>
                  <a:lnTo>
                    <a:pt x="480" y="0"/>
                  </a:lnTo>
                  <a:lnTo>
                    <a:pt x="527" y="12"/>
                  </a:lnTo>
                  <a:lnTo>
                    <a:pt x="573" y="12"/>
                  </a:lnTo>
                  <a:lnTo>
                    <a:pt x="620" y="12"/>
                  </a:lnTo>
                  <a:lnTo>
                    <a:pt x="655" y="24"/>
                  </a:lnTo>
                  <a:lnTo>
                    <a:pt x="702" y="24"/>
                  </a:lnTo>
                  <a:lnTo>
                    <a:pt x="749" y="24"/>
                  </a:lnTo>
                  <a:lnTo>
                    <a:pt x="784" y="35"/>
                  </a:lnTo>
                  <a:lnTo>
                    <a:pt x="819" y="35"/>
                  </a:lnTo>
                  <a:lnTo>
                    <a:pt x="842" y="47"/>
                  </a:lnTo>
                  <a:lnTo>
                    <a:pt x="866" y="59"/>
                  </a:lnTo>
                  <a:lnTo>
                    <a:pt x="878" y="70"/>
                  </a:lnTo>
                  <a:lnTo>
                    <a:pt x="889" y="82"/>
                  </a:lnTo>
                  <a:lnTo>
                    <a:pt x="901" y="94"/>
                  </a:lnTo>
                  <a:lnTo>
                    <a:pt x="901" y="106"/>
                  </a:lnTo>
                  <a:lnTo>
                    <a:pt x="901" y="117"/>
                  </a:lnTo>
                  <a:lnTo>
                    <a:pt x="889" y="129"/>
                  </a:lnTo>
                  <a:lnTo>
                    <a:pt x="878" y="141"/>
                  </a:lnTo>
                  <a:lnTo>
                    <a:pt x="866" y="152"/>
                  </a:lnTo>
                  <a:lnTo>
                    <a:pt x="854" y="152"/>
                  </a:lnTo>
                  <a:lnTo>
                    <a:pt x="842" y="164"/>
                  </a:lnTo>
                  <a:lnTo>
                    <a:pt x="819" y="164"/>
                  </a:lnTo>
                  <a:lnTo>
                    <a:pt x="807" y="176"/>
                  </a:lnTo>
                  <a:lnTo>
                    <a:pt x="784" y="176"/>
                  </a:lnTo>
                  <a:lnTo>
                    <a:pt x="749" y="176"/>
                  </a:lnTo>
                  <a:lnTo>
                    <a:pt x="702" y="187"/>
                  </a:lnTo>
                  <a:lnTo>
                    <a:pt x="655" y="187"/>
                  </a:lnTo>
                  <a:lnTo>
                    <a:pt x="608" y="187"/>
                  </a:lnTo>
                  <a:lnTo>
                    <a:pt x="562" y="187"/>
                  </a:lnTo>
                  <a:lnTo>
                    <a:pt x="515" y="187"/>
                  </a:lnTo>
                  <a:lnTo>
                    <a:pt x="480" y="187"/>
                  </a:lnTo>
                  <a:lnTo>
                    <a:pt x="445" y="176"/>
                  </a:lnTo>
                  <a:lnTo>
                    <a:pt x="410" y="176"/>
                  </a:lnTo>
                  <a:lnTo>
                    <a:pt x="386" y="176"/>
                  </a:lnTo>
                  <a:lnTo>
                    <a:pt x="363" y="176"/>
                  </a:lnTo>
                  <a:lnTo>
                    <a:pt x="351" y="176"/>
                  </a:lnTo>
                  <a:lnTo>
                    <a:pt x="339" y="187"/>
                  </a:lnTo>
                  <a:lnTo>
                    <a:pt x="328" y="187"/>
                  </a:lnTo>
                  <a:lnTo>
                    <a:pt x="304" y="199"/>
                  </a:lnTo>
                  <a:lnTo>
                    <a:pt x="281" y="199"/>
                  </a:lnTo>
                  <a:lnTo>
                    <a:pt x="269" y="199"/>
                  </a:lnTo>
                  <a:lnTo>
                    <a:pt x="234" y="199"/>
                  </a:lnTo>
                  <a:lnTo>
                    <a:pt x="211" y="199"/>
                  </a:lnTo>
                  <a:lnTo>
                    <a:pt x="187" y="187"/>
                  </a:lnTo>
                  <a:lnTo>
                    <a:pt x="164" y="187"/>
                  </a:lnTo>
                  <a:lnTo>
                    <a:pt x="140" y="187"/>
                  </a:lnTo>
                  <a:lnTo>
                    <a:pt x="117" y="187"/>
                  </a:lnTo>
                  <a:lnTo>
                    <a:pt x="105" y="176"/>
                  </a:lnTo>
                  <a:lnTo>
                    <a:pt x="94" y="176"/>
                  </a:lnTo>
                  <a:lnTo>
                    <a:pt x="70" y="176"/>
                  </a:lnTo>
                  <a:lnTo>
                    <a:pt x="59" y="164"/>
                  </a:lnTo>
                  <a:lnTo>
                    <a:pt x="47" y="164"/>
                  </a:lnTo>
                  <a:lnTo>
                    <a:pt x="35" y="164"/>
                  </a:lnTo>
                  <a:lnTo>
                    <a:pt x="23" y="152"/>
                  </a:lnTo>
                  <a:lnTo>
                    <a:pt x="23" y="152"/>
                  </a:lnTo>
                  <a:lnTo>
                    <a:pt x="12" y="152"/>
                  </a:lnTo>
                  <a:lnTo>
                    <a:pt x="12" y="141"/>
                  </a:lnTo>
                  <a:lnTo>
                    <a:pt x="0" y="141"/>
                  </a:lnTo>
                  <a:lnTo>
                    <a:pt x="12" y="129"/>
                  </a:lnTo>
                  <a:lnTo>
                    <a:pt x="23" y="117"/>
                  </a:lnTo>
                  <a:lnTo>
                    <a:pt x="35" y="117"/>
                  </a:lnTo>
                  <a:lnTo>
                    <a:pt x="59" y="106"/>
                  </a:lnTo>
                  <a:lnTo>
                    <a:pt x="70" y="94"/>
                  </a:lnTo>
                  <a:lnTo>
                    <a:pt x="82" y="94"/>
                  </a:lnTo>
                  <a:lnTo>
                    <a:pt x="82" y="82"/>
                  </a:lnTo>
                  <a:lnTo>
                    <a:pt x="94" y="82"/>
                  </a:lnTo>
                  <a:lnTo>
                    <a:pt x="82" y="70"/>
                  </a:lnTo>
                  <a:lnTo>
                    <a:pt x="82" y="59"/>
                  </a:lnTo>
                  <a:lnTo>
                    <a:pt x="82" y="47"/>
                  </a:lnTo>
                  <a:lnTo>
                    <a:pt x="94" y="35"/>
                  </a:lnTo>
                  <a:lnTo>
                    <a:pt x="94" y="35"/>
                  </a:lnTo>
                  <a:close/>
                </a:path>
              </a:pathLst>
            </a:custGeom>
            <a:solidFill>
              <a:srgbClr val="FFFFFF"/>
            </a:solidFill>
            <a:ln w="9525">
              <a:noFill/>
              <a:round/>
              <a:headEnd/>
              <a:tailEnd/>
            </a:ln>
          </p:spPr>
          <p:txBody>
            <a:bodyPr/>
            <a:lstStyle/>
            <a:p>
              <a:endParaRPr lang="en-US"/>
            </a:p>
          </p:txBody>
        </p:sp>
        <p:sp>
          <p:nvSpPr>
            <p:cNvPr id="1220626" name="Freeform 18"/>
            <p:cNvSpPr>
              <a:spLocks/>
            </p:cNvSpPr>
            <p:nvPr/>
          </p:nvSpPr>
          <p:spPr bwMode="auto">
            <a:xfrm>
              <a:off x="967" y="3352"/>
              <a:ext cx="901" cy="199"/>
            </a:xfrm>
            <a:custGeom>
              <a:avLst/>
              <a:gdLst/>
              <a:ahLst/>
              <a:cxnLst>
                <a:cxn ang="0">
                  <a:pos x="94" y="24"/>
                </a:cxn>
                <a:cxn ang="0">
                  <a:pos x="105" y="12"/>
                </a:cxn>
                <a:cxn ang="0">
                  <a:pos x="152" y="0"/>
                </a:cxn>
                <a:cxn ang="0">
                  <a:pos x="257" y="0"/>
                </a:cxn>
                <a:cxn ang="0">
                  <a:pos x="374" y="0"/>
                </a:cxn>
                <a:cxn ang="0">
                  <a:pos x="480" y="0"/>
                </a:cxn>
                <a:cxn ang="0">
                  <a:pos x="573" y="12"/>
                </a:cxn>
                <a:cxn ang="0">
                  <a:pos x="655" y="24"/>
                </a:cxn>
                <a:cxn ang="0">
                  <a:pos x="749" y="24"/>
                </a:cxn>
                <a:cxn ang="0">
                  <a:pos x="819" y="35"/>
                </a:cxn>
                <a:cxn ang="0">
                  <a:pos x="866" y="59"/>
                </a:cxn>
                <a:cxn ang="0">
                  <a:pos x="889" y="82"/>
                </a:cxn>
                <a:cxn ang="0">
                  <a:pos x="901" y="106"/>
                </a:cxn>
                <a:cxn ang="0">
                  <a:pos x="889" y="129"/>
                </a:cxn>
                <a:cxn ang="0">
                  <a:pos x="866" y="152"/>
                </a:cxn>
                <a:cxn ang="0">
                  <a:pos x="842" y="164"/>
                </a:cxn>
                <a:cxn ang="0">
                  <a:pos x="807" y="176"/>
                </a:cxn>
                <a:cxn ang="0">
                  <a:pos x="749" y="176"/>
                </a:cxn>
                <a:cxn ang="0">
                  <a:pos x="655" y="187"/>
                </a:cxn>
                <a:cxn ang="0">
                  <a:pos x="562" y="187"/>
                </a:cxn>
                <a:cxn ang="0">
                  <a:pos x="480" y="187"/>
                </a:cxn>
                <a:cxn ang="0">
                  <a:pos x="410" y="176"/>
                </a:cxn>
                <a:cxn ang="0">
                  <a:pos x="363" y="176"/>
                </a:cxn>
                <a:cxn ang="0">
                  <a:pos x="339" y="187"/>
                </a:cxn>
                <a:cxn ang="0">
                  <a:pos x="304" y="199"/>
                </a:cxn>
                <a:cxn ang="0">
                  <a:pos x="269" y="199"/>
                </a:cxn>
                <a:cxn ang="0">
                  <a:pos x="211" y="199"/>
                </a:cxn>
                <a:cxn ang="0">
                  <a:pos x="164" y="187"/>
                </a:cxn>
                <a:cxn ang="0">
                  <a:pos x="117" y="187"/>
                </a:cxn>
                <a:cxn ang="0">
                  <a:pos x="94" y="176"/>
                </a:cxn>
                <a:cxn ang="0">
                  <a:pos x="59" y="164"/>
                </a:cxn>
                <a:cxn ang="0">
                  <a:pos x="35" y="164"/>
                </a:cxn>
                <a:cxn ang="0">
                  <a:pos x="12" y="152"/>
                </a:cxn>
                <a:cxn ang="0">
                  <a:pos x="0" y="141"/>
                </a:cxn>
                <a:cxn ang="0">
                  <a:pos x="23" y="117"/>
                </a:cxn>
                <a:cxn ang="0">
                  <a:pos x="59" y="106"/>
                </a:cxn>
                <a:cxn ang="0">
                  <a:pos x="82" y="94"/>
                </a:cxn>
                <a:cxn ang="0">
                  <a:pos x="94" y="82"/>
                </a:cxn>
                <a:cxn ang="0">
                  <a:pos x="82" y="59"/>
                </a:cxn>
                <a:cxn ang="0">
                  <a:pos x="94" y="35"/>
                </a:cxn>
              </a:cxnLst>
              <a:rect l="0" t="0" r="r" b="b"/>
              <a:pathLst>
                <a:path w="901" h="199">
                  <a:moveTo>
                    <a:pt x="94" y="35"/>
                  </a:moveTo>
                  <a:lnTo>
                    <a:pt x="94" y="24"/>
                  </a:lnTo>
                  <a:lnTo>
                    <a:pt x="94" y="12"/>
                  </a:lnTo>
                  <a:lnTo>
                    <a:pt x="105" y="12"/>
                  </a:lnTo>
                  <a:lnTo>
                    <a:pt x="117" y="12"/>
                  </a:lnTo>
                  <a:lnTo>
                    <a:pt x="152" y="0"/>
                  </a:lnTo>
                  <a:lnTo>
                    <a:pt x="199" y="0"/>
                  </a:lnTo>
                  <a:lnTo>
                    <a:pt x="257" y="0"/>
                  </a:lnTo>
                  <a:lnTo>
                    <a:pt x="316" y="0"/>
                  </a:lnTo>
                  <a:lnTo>
                    <a:pt x="374" y="0"/>
                  </a:lnTo>
                  <a:lnTo>
                    <a:pt x="421" y="0"/>
                  </a:lnTo>
                  <a:lnTo>
                    <a:pt x="480" y="0"/>
                  </a:lnTo>
                  <a:lnTo>
                    <a:pt x="527" y="12"/>
                  </a:lnTo>
                  <a:lnTo>
                    <a:pt x="573" y="12"/>
                  </a:lnTo>
                  <a:lnTo>
                    <a:pt x="620" y="12"/>
                  </a:lnTo>
                  <a:lnTo>
                    <a:pt x="655" y="24"/>
                  </a:lnTo>
                  <a:lnTo>
                    <a:pt x="702" y="24"/>
                  </a:lnTo>
                  <a:lnTo>
                    <a:pt x="749" y="24"/>
                  </a:lnTo>
                  <a:lnTo>
                    <a:pt x="784" y="35"/>
                  </a:lnTo>
                  <a:lnTo>
                    <a:pt x="819" y="35"/>
                  </a:lnTo>
                  <a:lnTo>
                    <a:pt x="842" y="47"/>
                  </a:lnTo>
                  <a:lnTo>
                    <a:pt x="866" y="59"/>
                  </a:lnTo>
                  <a:lnTo>
                    <a:pt x="878" y="70"/>
                  </a:lnTo>
                  <a:lnTo>
                    <a:pt x="889" y="82"/>
                  </a:lnTo>
                  <a:lnTo>
                    <a:pt x="901" y="94"/>
                  </a:lnTo>
                  <a:lnTo>
                    <a:pt x="901" y="106"/>
                  </a:lnTo>
                  <a:lnTo>
                    <a:pt x="901" y="117"/>
                  </a:lnTo>
                  <a:lnTo>
                    <a:pt x="889" y="129"/>
                  </a:lnTo>
                  <a:lnTo>
                    <a:pt x="878" y="141"/>
                  </a:lnTo>
                  <a:lnTo>
                    <a:pt x="866" y="152"/>
                  </a:lnTo>
                  <a:lnTo>
                    <a:pt x="854" y="152"/>
                  </a:lnTo>
                  <a:lnTo>
                    <a:pt x="842" y="164"/>
                  </a:lnTo>
                  <a:lnTo>
                    <a:pt x="819" y="164"/>
                  </a:lnTo>
                  <a:lnTo>
                    <a:pt x="807" y="176"/>
                  </a:lnTo>
                  <a:lnTo>
                    <a:pt x="784" y="176"/>
                  </a:lnTo>
                  <a:lnTo>
                    <a:pt x="749" y="176"/>
                  </a:lnTo>
                  <a:lnTo>
                    <a:pt x="702" y="187"/>
                  </a:lnTo>
                  <a:lnTo>
                    <a:pt x="655" y="187"/>
                  </a:lnTo>
                  <a:lnTo>
                    <a:pt x="608" y="187"/>
                  </a:lnTo>
                  <a:lnTo>
                    <a:pt x="562" y="187"/>
                  </a:lnTo>
                  <a:lnTo>
                    <a:pt x="515" y="187"/>
                  </a:lnTo>
                  <a:lnTo>
                    <a:pt x="480" y="187"/>
                  </a:lnTo>
                  <a:lnTo>
                    <a:pt x="445" y="176"/>
                  </a:lnTo>
                  <a:lnTo>
                    <a:pt x="410" y="176"/>
                  </a:lnTo>
                  <a:lnTo>
                    <a:pt x="386" y="176"/>
                  </a:lnTo>
                  <a:lnTo>
                    <a:pt x="363" y="176"/>
                  </a:lnTo>
                  <a:lnTo>
                    <a:pt x="351" y="176"/>
                  </a:lnTo>
                  <a:lnTo>
                    <a:pt x="339" y="187"/>
                  </a:lnTo>
                  <a:lnTo>
                    <a:pt x="328" y="187"/>
                  </a:lnTo>
                  <a:lnTo>
                    <a:pt x="304" y="199"/>
                  </a:lnTo>
                  <a:lnTo>
                    <a:pt x="281" y="199"/>
                  </a:lnTo>
                  <a:lnTo>
                    <a:pt x="269" y="199"/>
                  </a:lnTo>
                  <a:lnTo>
                    <a:pt x="234" y="199"/>
                  </a:lnTo>
                  <a:lnTo>
                    <a:pt x="211" y="199"/>
                  </a:lnTo>
                  <a:lnTo>
                    <a:pt x="187" y="187"/>
                  </a:lnTo>
                  <a:lnTo>
                    <a:pt x="164" y="187"/>
                  </a:lnTo>
                  <a:lnTo>
                    <a:pt x="140" y="187"/>
                  </a:lnTo>
                  <a:lnTo>
                    <a:pt x="117" y="187"/>
                  </a:lnTo>
                  <a:lnTo>
                    <a:pt x="105" y="176"/>
                  </a:lnTo>
                  <a:lnTo>
                    <a:pt x="94" y="176"/>
                  </a:lnTo>
                  <a:lnTo>
                    <a:pt x="70" y="176"/>
                  </a:lnTo>
                  <a:lnTo>
                    <a:pt x="59" y="164"/>
                  </a:lnTo>
                  <a:lnTo>
                    <a:pt x="47" y="164"/>
                  </a:lnTo>
                  <a:lnTo>
                    <a:pt x="35" y="164"/>
                  </a:lnTo>
                  <a:lnTo>
                    <a:pt x="23" y="152"/>
                  </a:lnTo>
                  <a:lnTo>
                    <a:pt x="12" y="152"/>
                  </a:lnTo>
                  <a:lnTo>
                    <a:pt x="12" y="141"/>
                  </a:lnTo>
                  <a:lnTo>
                    <a:pt x="0" y="141"/>
                  </a:lnTo>
                  <a:lnTo>
                    <a:pt x="12" y="129"/>
                  </a:lnTo>
                  <a:lnTo>
                    <a:pt x="23" y="117"/>
                  </a:lnTo>
                  <a:lnTo>
                    <a:pt x="35" y="117"/>
                  </a:lnTo>
                  <a:lnTo>
                    <a:pt x="59" y="106"/>
                  </a:lnTo>
                  <a:lnTo>
                    <a:pt x="70" y="94"/>
                  </a:lnTo>
                  <a:lnTo>
                    <a:pt x="82" y="94"/>
                  </a:lnTo>
                  <a:lnTo>
                    <a:pt x="82" y="82"/>
                  </a:lnTo>
                  <a:lnTo>
                    <a:pt x="94" y="82"/>
                  </a:lnTo>
                  <a:lnTo>
                    <a:pt x="82" y="70"/>
                  </a:lnTo>
                  <a:lnTo>
                    <a:pt x="82" y="59"/>
                  </a:lnTo>
                  <a:lnTo>
                    <a:pt x="82" y="47"/>
                  </a:lnTo>
                  <a:lnTo>
                    <a:pt x="94" y="35"/>
                  </a:lnTo>
                  <a:close/>
                </a:path>
              </a:pathLst>
            </a:custGeom>
            <a:solidFill>
              <a:srgbClr val="FFFFFF"/>
            </a:solidFill>
            <a:ln w="19050">
              <a:solidFill>
                <a:srgbClr val="000000"/>
              </a:solidFill>
              <a:prstDash val="solid"/>
              <a:round/>
              <a:headEnd/>
              <a:tailEnd/>
            </a:ln>
          </p:spPr>
          <p:txBody>
            <a:bodyPr/>
            <a:lstStyle/>
            <a:p>
              <a:endParaRPr lang="en-US"/>
            </a:p>
          </p:txBody>
        </p:sp>
        <p:sp>
          <p:nvSpPr>
            <p:cNvPr id="1220627" name="Freeform 19"/>
            <p:cNvSpPr>
              <a:spLocks/>
            </p:cNvSpPr>
            <p:nvPr/>
          </p:nvSpPr>
          <p:spPr bwMode="auto">
            <a:xfrm>
              <a:off x="938" y="3843"/>
              <a:ext cx="737" cy="198"/>
            </a:xfrm>
            <a:custGeom>
              <a:avLst/>
              <a:gdLst/>
              <a:ahLst/>
              <a:cxnLst>
                <a:cxn ang="0">
                  <a:pos x="71" y="23"/>
                </a:cxn>
                <a:cxn ang="0">
                  <a:pos x="94" y="11"/>
                </a:cxn>
                <a:cxn ang="0">
                  <a:pos x="164" y="0"/>
                </a:cxn>
                <a:cxn ang="0">
                  <a:pos x="258" y="0"/>
                </a:cxn>
                <a:cxn ang="0">
                  <a:pos x="351" y="0"/>
                </a:cxn>
                <a:cxn ang="0">
                  <a:pos x="433" y="11"/>
                </a:cxn>
                <a:cxn ang="0">
                  <a:pos x="503" y="11"/>
                </a:cxn>
                <a:cxn ang="0">
                  <a:pos x="574" y="23"/>
                </a:cxn>
                <a:cxn ang="0">
                  <a:pos x="632" y="35"/>
                </a:cxn>
                <a:cxn ang="0">
                  <a:pos x="679" y="46"/>
                </a:cxn>
                <a:cxn ang="0">
                  <a:pos x="714" y="70"/>
                </a:cxn>
                <a:cxn ang="0">
                  <a:pos x="737" y="93"/>
                </a:cxn>
                <a:cxn ang="0">
                  <a:pos x="737" y="116"/>
                </a:cxn>
                <a:cxn ang="0">
                  <a:pos x="714" y="140"/>
                </a:cxn>
                <a:cxn ang="0">
                  <a:pos x="691" y="151"/>
                </a:cxn>
                <a:cxn ang="0">
                  <a:pos x="667" y="163"/>
                </a:cxn>
                <a:cxn ang="0">
                  <a:pos x="632" y="175"/>
                </a:cxn>
                <a:cxn ang="0">
                  <a:pos x="574" y="186"/>
                </a:cxn>
                <a:cxn ang="0">
                  <a:pos x="492" y="186"/>
                </a:cxn>
                <a:cxn ang="0">
                  <a:pos x="422" y="186"/>
                </a:cxn>
                <a:cxn ang="0">
                  <a:pos x="363" y="175"/>
                </a:cxn>
                <a:cxn ang="0">
                  <a:pos x="316" y="175"/>
                </a:cxn>
                <a:cxn ang="0">
                  <a:pos x="281" y="175"/>
                </a:cxn>
                <a:cxn ang="0">
                  <a:pos x="258" y="186"/>
                </a:cxn>
                <a:cxn ang="0">
                  <a:pos x="234" y="198"/>
                </a:cxn>
                <a:cxn ang="0">
                  <a:pos x="199" y="198"/>
                </a:cxn>
                <a:cxn ang="0">
                  <a:pos x="152" y="186"/>
                </a:cxn>
                <a:cxn ang="0">
                  <a:pos x="117" y="186"/>
                </a:cxn>
                <a:cxn ang="0">
                  <a:pos x="82" y="175"/>
                </a:cxn>
                <a:cxn ang="0">
                  <a:pos x="59" y="175"/>
                </a:cxn>
                <a:cxn ang="0">
                  <a:pos x="47" y="163"/>
                </a:cxn>
                <a:cxn ang="0">
                  <a:pos x="24" y="163"/>
                </a:cxn>
                <a:cxn ang="0">
                  <a:pos x="12" y="151"/>
                </a:cxn>
                <a:cxn ang="0">
                  <a:pos x="0" y="140"/>
                </a:cxn>
                <a:cxn ang="0">
                  <a:pos x="12" y="128"/>
                </a:cxn>
                <a:cxn ang="0">
                  <a:pos x="35" y="116"/>
                </a:cxn>
                <a:cxn ang="0">
                  <a:pos x="59" y="93"/>
                </a:cxn>
                <a:cxn ang="0">
                  <a:pos x="71" y="81"/>
                </a:cxn>
                <a:cxn ang="0">
                  <a:pos x="71" y="58"/>
                </a:cxn>
                <a:cxn ang="0">
                  <a:pos x="71" y="35"/>
                </a:cxn>
              </a:cxnLst>
              <a:rect l="0" t="0" r="r" b="b"/>
              <a:pathLst>
                <a:path w="737" h="198">
                  <a:moveTo>
                    <a:pt x="71" y="35"/>
                  </a:moveTo>
                  <a:lnTo>
                    <a:pt x="71" y="23"/>
                  </a:lnTo>
                  <a:lnTo>
                    <a:pt x="82" y="11"/>
                  </a:lnTo>
                  <a:lnTo>
                    <a:pt x="94" y="11"/>
                  </a:lnTo>
                  <a:lnTo>
                    <a:pt x="129" y="0"/>
                  </a:lnTo>
                  <a:lnTo>
                    <a:pt x="164" y="0"/>
                  </a:lnTo>
                  <a:lnTo>
                    <a:pt x="211" y="0"/>
                  </a:lnTo>
                  <a:lnTo>
                    <a:pt x="258" y="0"/>
                  </a:lnTo>
                  <a:lnTo>
                    <a:pt x="305" y="0"/>
                  </a:lnTo>
                  <a:lnTo>
                    <a:pt x="351" y="0"/>
                  </a:lnTo>
                  <a:lnTo>
                    <a:pt x="386" y="0"/>
                  </a:lnTo>
                  <a:lnTo>
                    <a:pt x="433" y="11"/>
                  </a:lnTo>
                  <a:lnTo>
                    <a:pt x="468" y="11"/>
                  </a:lnTo>
                  <a:lnTo>
                    <a:pt x="503" y="11"/>
                  </a:lnTo>
                  <a:lnTo>
                    <a:pt x="539" y="23"/>
                  </a:lnTo>
                  <a:lnTo>
                    <a:pt x="574" y="23"/>
                  </a:lnTo>
                  <a:lnTo>
                    <a:pt x="609" y="23"/>
                  </a:lnTo>
                  <a:lnTo>
                    <a:pt x="632" y="35"/>
                  </a:lnTo>
                  <a:lnTo>
                    <a:pt x="667" y="35"/>
                  </a:lnTo>
                  <a:lnTo>
                    <a:pt x="679" y="46"/>
                  </a:lnTo>
                  <a:lnTo>
                    <a:pt x="702" y="58"/>
                  </a:lnTo>
                  <a:lnTo>
                    <a:pt x="714" y="70"/>
                  </a:lnTo>
                  <a:lnTo>
                    <a:pt x="726" y="81"/>
                  </a:lnTo>
                  <a:lnTo>
                    <a:pt x="737" y="93"/>
                  </a:lnTo>
                  <a:lnTo>
                    <a:pt x="737" y="105"/>
                  </a:lnTo>
                  <a:lnTo>
                    <a:pt x="737" y="116"/>
                  </a:lnTo>
                  <a:lnTo>
                    <a:pt x="726" y="128"/>
                  </a:lnTo>
                  <a:lnTo>
                    <a:pt x="714" y="140"/>
                  </a:lnTo>
                  <a:lnTo>
                    <a:pt x="702" y="151"/>
                  </a:lnTo>
                  <a:lnTo>
                    <a:pt x="691" y="151"/>
                  </a:lnTo>
                  <a:lnTo>
                    <a:pt x="679" y="163"/>
                  </a:lnTo>
                  <a:lnTo>
                    <a:pt x="667" y="163"/>
                  </a:lnTo>
                  <a:lnTo>
                    <a:pt x="656" y="175"/>
                  </a:lnTo>
                  <a:lnTo>
                    <a:pt x="632" y="175"/>
                  </a:lnTo>
                  <a:lnTo>
                    <a:pt x="609" y="175"/>
                  </a:lnTo>
                  <a:lnTo>
                    <a:pt x="574" y="186"/>
                  </a:lnTo>
                  <a:lnTo>
                    <a:pt x="539" y="186"/>
                  </a:lnTo>
                  <a:lnTo>
                    <a:pt x="492" y="186"/>
                  </a:lnTo>
                  <a:lnTo>
                    <a:pt x="457" y="186"/>
                  </a:lnTo>
                  <a:lnTo>
                    <a:pt x="422" y="186"/>
                  </a:lnTo>
                  <a:lnTo>
                    <a:pt x="386" y="186"/>
                  </a:lnTo>
                  <a:lnTo>
                    <a:pt x="363" y="175"/>
                  </a:lnTo>
                  <a:lnTo>
                    <a:pt x="340" y="175"/>
                  </a:lnTo>
                  <a:lnTo>
                    <a:pt x="316" y="175"/>
                  </a:lnTo>
                  <a:lnTo>
                    <a:pt x="293" y="175"/>
                  </a:lnTo>
                  <a:lnTo>
                    <a:pt x="281" y="175"/>
                  </a:lnTo>
                  <a:lnTo>
                    <a:pt x="269" y="186"/>
                  </a:lnTo>
                  <a:lnTo>
                    <a:pt x="258" y="186"/>
                  </a:lnTo>
                  <a:lnTo>
                    <a:pt x="246" y="198"/>
                  </a:lnTo>
                  <a:lnTo>
                    <a:pt x="234" y="198"/>
                  </a:lnTo>
                  <a:lnTo>
                    <a:pt x="211" y="198"/>
                  </a:lnTo>
                  <a:lnTo>
                    <a:pt x="199" y="198"/>
                  </a:lnTo>
                  <a:lnTo>
                    <a:pt x="176" y="198"/>
                  </a:lnTo>
                  <a:lnTo>
                    <a:pt x="152" y="186"/>
                  </a:lnTo>
                  <a:lnTo>
                    <a:pt x="129" y="186"/>
                  </a:lnTo>
                  <a:lnTo>
                    <a:pt x="117" y="186"/>
                  </a:lnTo>
                  <a:lnTo>
                    <a:pt x="94" y="186"/>
                  </a:lnTo>
                  <a:lnTo>
                    <a:pt x="82" y="175"/>
                  </a:lnTo>
                  <a:lnTo>
                    <a:pt x="71" y="175"/>
                  </a:lnTo>
                  <a:lnTo>
                    <a:pt x="59" y="175"/>
                  </a:lnTo>
                  <a:lnTo>
                    <a:pt x="47" y="175"/>
                  </a:lnTo>
                  <a:lnTo>
                    <a:pt x="47" y="163"/>
                  </a:lnTo>
                  <a:lnTo>
                    <a:pt x="35" y="163"/>
                  </a:lnTo>
                  <a:lnTo>
                    <a:pt x="24" y="163"/>
                  </a:lnTo>
                  <a:lnTo>
                    <a:pt x="24" y="151"/>
                  </a:lnTo>
                  <a:lnTo>
                    <a:pt x="12" y="151"/>
                  </a:lnTo>
                  <a:lnTo>
                    <a:pt x="12" y="140"/>
                  </a:lnTo>
                  <a:lnTo>
                    <a:pt x="0" y="140"/>
                  </a:lnTo>
                  <a:lnTo>
                    <a:pt x="0" y="128"/>
                  </a:lnTo>
                  <a:lnTo>
                    <a:pt x="12" y="128"/>
                  </a:lnTo>
                  <a:lnTo>
                    <a:pt x="24" y="116"/>
                  </a:lnTo>
                  <a:lnTo>
                    <a:pt x="35" y="116"/>
                  </a:lnTo>
                  <a:lnTo>
                    <a:pt x="47" y="105"/>
                  </a:lnTo>
                  <a:lnTo>
                    <a:pt x="59" y="93"/>
                  </a:lnTo>
                  <a:lnTo>
                    <a:pt x="71" y="93"/>
                  </a:lnTo>
                  <a:lnTo>
                    <a:pt x="71" y="81"/>
                  </a:lnTo>
                  <a:lnTo>
                    <a:pt x="71" y="70"/>
                  </a:lnTo>
                  <a:lnTo>
                    <a:pt x="71" y="58"/>
                  </a:lnTo>
                  <a:lnTo>
                    <a:pt x="71" y="46"/>
                  </a:lnTo>
                  <a:lnTo>
                    <a:pt x="71" y="35"/>
                  </a:lnTo>
                  <a:lnTo>
                    <a:pt x="71" y="35"/>
                  </a:lnTo>
                  <a:close/>
                </a:path>
              </a:pathLst>
            </a:custGeom>
            <a:solidFill>
              <a:srgbClr val="FFFFFF"/>
            </a:solidFill>
            <a:ln w="9525">
              <a:noFill/>
              <a:round/>
              <a:headEnd/>
              <a:tailEnd/>
            </a:ln>
          </p:spPr>
          <p:txBody>
            <a:bodyPr/>
            <a:lstStyle/>
            <a:p>
              <a:endParaRPr lang="en-US"/>
            </a:p>
          </p:txBody>
        </p:sp>
        <p:sp>
          <p:nvSpPr>
            <p:cNvPr id="1220628" name="Freeform 20"/>
            <p:cNvSpPr>
              <a:spLocks/>
            </p:cNvSpPr>
            <p:nvPr/>
          </p:nvSpPr>
          <p:spPr bwMode="auto">
            <a:xfrm>
              <a:off x="938" y="3843"/>
              <a:ext cx="737" cy="198"/>
            </a:xfrm>
            <a:custGeom>
              <a:avLst/>
              <a:gdLst/>
              <a:ahLst/>
              <a:cxnLst>
                <a:cxn ang="0">
                  <a:pos x="71" y="23"/>
                </a:cxn>
                <a:cxn ang="0">
                  <a:pos x="94" y="11"/>
                </a:cxn>
                <a:cxn ang="0">
                  <a:pos x="164" y="0"/>
                </a:cxn>
                <a:cxn ang="0">
                  <a:pos x="258" y="0"/>
                </a:cxn>
                <a:cxn ang="0">
                  <a:pos x="351" y="0"/>
                </a:cxn>
                <a:cxn ang="0">
                  <a:pos x="433" y="11"/>
                </a:cxn>
                <a:cxn ang="0">
                  <a:pos x="503" y="11"/>
                </a:cxn>
                <a:cxn ang="0">
                  <a:pos x="574" y="23"/>
                </a:cxn>
                <a:cxn ang="0">
                  <a:pos x="632" y="35"/>
                </a:cxn>
                <a:cxn ang="0">
                  <a:pos x="679" y="46"/>
                </a:cxn>
                <a:cxn ang="0">
                  <a:pos x="714" y="70"/>
                </a:cxn>
                <a:cxn ang="0">
                  <a:pos x="737" y="93"/>
                </a:cxn>
                <a:cxn ang="0">
                  <a:pos x="737" y="116"/>
                </a:cxn>
                <a:cxn ang="0">
                  <a:pos x="714" y="140"/>
                </a:cxn>
                <a:cxn ang="0">
                  <a:pos x="691" y="151"/>
                </a:cxn>
                <a:cxn ang="0">
                  <a:pos x="667" y="163"/>
                </a:cxn>
                <a:cxn ang="0">
                  <a:pos x="632" y="175"/>
                </a:cxn>
                <a:cxn ang="0">
                  <a:pos x="574" y="186"/>
                </a:cxn>
                <a:cxn ang="0">
                  <a:pos x="492" y="186"/>
                </a:cxn>
                <a:cxn ang="0">
                  <a:pos x="422" y="186"/>
                </a:cxn>
                <a:cxn ang="0">
                  <a:pos x="363" y="175"/>
                </a:cxn>
                <a:cxn ang="0">
                  <a:pos x="316" y="175"/>
                </a:cxn>
                <a:cxn ang="0">
                  <a:pos x="281" y="175"/>
                </a:cxn>
                <a:cxn ang="0">
                  <a:pos x="258" y="186"/>
                </a:cxn>
                <a:cxn ang="0">
                  <a:pos x="234" y="198"/>
                </a:cxn>
                <a:cxn ang="0">
                  <a:pos x="199" y="198"/>
                </a:cxn>
                <a:cxn ang="0">
                  <a:pos x="152" y="186"/>
                </a:cxn>
                <a:cxn ang="0">
                  <a:pos x="117" y="186"/>
                </a:cxn>
                <a:cxn ang="0">
                  <a:pos x="82" y="175"/>
                </a:cxn>
                <a:cxn ang="0">
                  <a:pos x="59" y="175"/>
                </a:cxn>
                <a:cxn ang="0">
                  <a:pos x="47" y="163"/>
                </a:cxn>
                <a:cxn ang="0">
                  <a:pos x="24" y="163"/>
                </a:cxn>
                <a:cxn ang="0">
                  <a:pos x="12" y="151"/>
                </a:cxn>
                <a:cxn ang="0">
                  <a:pos x="0" y="140"/>
                </a:cxn>
                <a:cxn ang="0">
                  <a:pos x="12" y="128"/>
                </a:cxn>
                <a:cxn ang="0">
                  <a:pos x="35" y="116"/>
                </a:cxn>
                <a:cxn ang="0">
                  <a:pos x="59" y="93"/>
                </a:cxn>
                <a:cxn ang="0">
                  <a:pos x="71" y="81"/>
                </a:cxn>
                <a:cxn ang="0">
                  <a:pos x="71" y="58"/>
                </a:cxn>
                <a:cxn ang="0">
                  <a:pos x="71" y="35"/>
                </a:cxn>
              </a:cxnLst>
              <a:rect l="0" t="0" r="r" b="b"/>
              <a:pathLst>
                <a:path w="737" h="198">
                  <a:moveTo>
                    <a:pt x="71" y="35"/>
                  </a:moveTo>
                  <a:lnTo>
                    <a:pt x="71" y="23"/>
                  </a:lnTo>
                  <a:lnTo>
                    <a:pt x="82" y="11"/>
                  </a:lnTo>
                  <a:lnTo>
                    <a:pt x="94" y="11"/>
                  </a:lnTo>
                  <a:lnTo>
                    <a:pt x="129" y="0"/>
                  </a:lnTo>
                  <a:lnTo>
                    <a:pt x="164" y="0"/>
                  </a:lnTo>
                  <a:lnTo>
                    <a:pt x="211" y="0"/>
                  </a:lnTo>
                  <a:lnTo>
                    <a:pt x="258" y="0"/>
                  </a:lnTo>
                  <a:lnTo>
                    <a:pt x="305" y="0"/>
                  </a:lnTo>
                  <a:lnTo>
                    <a:pt x="351" y="0"/>
                  </a:lnTo>
                  <a:lnTo>
                    <a:pt x="386" y="0"/>
                  </a:lnTo>
                  <a:lnTo>
                    <a:pt x="433" y="11"/>
                  </a:lnTo>
                  <a:lnTo>
                    <a:pt x="468" y="11"/>
                  </a:lnTo>
                  <a:lnTo>
                    <a:pt x="503" y="11"/>
                  </a:lnTo>
                  <a:lnTo>
                    <a:pt x="539" y="23"/>
                  </a:lnTo>
                  <a:lnTo>
                    <a:pt x="574" y="23"/>
                  </a:lnTo>
                  <a:lnTo>
                    <a:pt x="609" y="23"/>
                  </a:lnTo>
                  <a:lnTo>
                    <a:pt x="632" y="35"/>
                  </a:lnTo>
                  <a:lnTo>
                    <a:pt x="667" y="35"/>
                  </a:lnTo>
                  <a:lnTo>
                    <a:pt x="679" y="46"/>
                  </a:lnTo>
                  <a:lnTo>
                    <a:pt x="702" y="58"/>
                  </a:lnTo>
                  <a:lnTo>
                    <a:pt x="714" y="70"/>
                  </a:lnTo>
                  <a:lnTo>
                    <a:pt x="726" y="81"/>
                  </a:lnTo>
                  <a:lnTo>
                    <a:pt x="737" y="93"/>
                  </a:lnTo>
                  <a:lnTo>
                    <a:pt x="737" y="105"/>
                  </a:lnTo>
                  <a:lnTo>
                    <a:pt x="737" y="116"/>
                  </a:lnTo>
                  <a:lnTo>
                    <a:pt x="726" y="128"/>
                  </a:lnTo>
                  <a:lnTo>
                    <a:pt x="714" y="140"/>
                  </a:lnTo>
                  <a:lnTo>
                    <a:pt x="702" y="151"/>
                  </a:lnTo>
                  <a:lnTo>
                    <a:pt x="691" y="151"/>
                  </a:lnTo>
                  <a:lnTo>
                    <a:pt x="679" y="163"/>
                  </a:lnTo>
                  <a:lnTo>
                    <a:pt x="667" y="163"/>
                  </a:lnTo>
                  <a:lnTo>
                    <a:pt x="656" y="175"/>
                  </a:lnTo>
                  <a:lnTo>
                    <a:pt x="632" y="175"/>
                  </a:lnTo>
                  <a:lnTo>
                    <a:pt x="609" y="175"/>
                  </a:lnTo>
                  <a:lnTo>
                    <a:pt x="574" y="186"/>
                  </a:lnTo>
                  <a:lnTo>
                    <a:pt x="539" y="186"/>
                  </a:lnTo>
                  <a:lnTo>
                    <a:pt x="492" y="186"/>
                  </a:lnTo>
                  <a:lnTo>
                    <a:pt x="457" y="186"/>
                  </a:lnTo>
                  <a:lnTo>
                    <a:pt x="422" y="186"/>
                  </a:lnTo>
                  <a:lnTo>
                    <a:pt x="386" y="186"/>
                  </a:lnTo>
                  <a:lnTo>
                    <a:pt x="363" y="175"/>
                  </a:lnTo>
                  <a:lnTo>
                    <a:pt x="340" y="175"/>
                  </a:lnTo>
                  <a:lnTo>
                    <a:pt x="316" y="175"/>
                  </a:lnTo>
                  <a:lnTo>
                    <a:pt x="293" y="175"/>
                  </a:lnTo>
                  <a:lnTo>
                    <a:pt x="281" y="175"/>
                  </a:lnTo>
                  <a:lnTo>
                    <a:pt x="269" y="186"/>
                  </a:lnTo>
                  <a:lnTo>
                    <a:pt x="258" y="186"/>
                  </a:lnTo>
                  <a:lnTo>
                    <a:pt x="246" y="198"/>
                  </a:lnTo>
                  <a:lnTo>
                    <a:pt x="234" y="198"/>
                  </a:lnTo>
                  <a:lnTo>
                    <a:pt x="211" y="198"/>
                  </a:lnTo>
                  <a:lnTo>
                    <a:pt x="199" y="198"/>
                  </a:lnTo>
                  <a:lnTo>
                    <a:pt x="176" y="198"/>
                  </a:lnTo>
                  <a:lnTo>
                    <a:pt x="152" y="186"/>
                  </a:lnTo>
                  <a:lnTo>
                    <a:pt x="129" y="186"/>
                  </a:lnTo>
                  <a:lnTo>
                    <a:pt x="117" y="186"/>
                  </a:lnTo>
                  <a:lnTo>
                    <a:pt x="94" y="186"/>
                  </a:lnTo>
                  <a:lnTo>
                    <a:pt x="82" y="175"/>
                  </a:lnTo>
                  <a:lnTo>
                    <a:pt x="71" y="175"/>
                  </a:lnTo>
                  <a:lnTo>
                    <a:pt x="59" y="175"/>
                  </a:lnTo>
                  <a:lnTo>
                    <a:pt x="47" y="175"/>
                  </a:lnTo>
                  <a:lnTo>
                    <a:pt x="47" y="163"/>
                  </a:lnTo>
                  <a:lnTo>
                    <a:pt x="35" y="163"/>
                  </a:lnTo>
                  <a:lnTo>
                    <a:pt x="24" y="163"/>
                  </a:lnTo>
                  <a:lnTo>
                    <a:pt x="24" y="151"/>
                  </a:lnTo>
                  <a:lnTo>
                    <a:pt x="12" y="151"/>
                  </a:lnTo>
                  <a:lnTo>
                    <a:pt x="12" y="140"/>
                  </a:lnTo>
                  <a:lnTo>
                    <a:pt x="0" y="140"/>
                  </a:lnTo>
                  <a:lnTo>
                    <a:pt x="0" y="128"/>
                  </a:lnTo>
                  <a:lnTo>
                    <a:pt x="12" y="128"/>
                  </a:lnTo>
                  <a:lnTo>
                    <a:pt x="24" y="116"/>
                  </a:lnTo>
                  <a:lnTo>
                    <a:pt x="35" y="116"/>
                  </a:lnTo>
                  <a:lnTo>
                    <a:pt x="47" y="105"/>
                  </a:lnTo>
                  <a:lnTo>
                    <a:pt x="59" y="93"/>
                  </a:lnTo>
                  <a:lnTo>
                    <a:pt x="71" y="93"/>
                  </a:lnTo>
                  <a:lnTo>
                    <a:pt x="71" y="81"/>
                  </a:lnTo>
                  <a:lnTo>
                    <a:pt x="71" y="70"/>
                  </a:lnTo>
                  <a:lnTo>
                    <a:pt x="71" y="58"/>
                  </a:lnTo>
                  <a:lnTo>
                    <a:pt x="71" y="46"/>
                  </a:lnTo>
                  <a:lnTo>
                    <a:pt x="71" y="35"/>
                  </a:lnTo>
                  <a:close/>
                </a:path>
              </a:pathLst>
            </a:custGeom>
            <a:solidFill>
              <a:srgbClr val="FFFFFF"/>
            </a:solidFill>
            <a:ln w="19050">
              <a:solidFill>
                <a:srgbClr val="000000"/>
              </a:solidFill>
              <a:prstDash val="solid"/>
              <a:round/>
              <a:headEnd/>
              <a:tailEnd/>
            </a:ln>
          </p:spPr>
          <p:txBody>
            <a:bodyPr/>
            <a:lstStyle/>
            <a:p>
              <a:endParaRPr lang="en-US"/>
            </a:p>
          </p:txBody>
        </p:sp>
        <p:sp>
          <p:nvSpPr>
            <p:cNvPr id="1220629" name="Rectangle 21"/>
            <p:cNvSpPr>
              <a:spLocks noChangeArrowheads="1"/>
            </p:cNvSpPr>
            <p:nvPr/>
          </p:nvSpPr>
          <p:spPr bwMode="auto">
            <a:xfrm>
              <a:off x="1097" y="3854"/>
              <a:ext cx="392" cy="134"/>
            </a:xfrm>
            <a:prstGeom prst="rect">
              <a:avLst/>
            </a:prstGeom>
            <a:noFill/>
            <a:ln w="9525">
              <a:noFill/>
              <a:miter lim="800000"/>
              <a:headEnd/>
              <a:tailEnd/>
            </a:ln>
          </p:spPr>
          <p:txBody>
            <a:bodyPr wrap="none" lIns="0" tIns="0" rIns="0" bIns="0">
              <a:spAutoFit/>
            </a:bodyPr>
            <a:lstStyle/>
            <a:p>
              <a:pPr>
                <a:spcBef>
                  <a:spcPct val="0"/>
                </a:spcBef>
              </a:pPr>
              <a:r>
                <a:rPr lang="en-CA" sz="1400">
                  <a:solidFill>
                    <a:srgbClr val="000000"/>
                  </a:solidFill>
                  <a:latin typeface="Times New Roman" pitchFamily="18" charset="0"/>
                </a:rPr>
                <a:t>Payment</a:t>
              </a:r>
              <a:endParaRPr lang="en-CA" sz="1400"/>
            </a:p>
          </p:txBody>
        </p:sp>
        <p:sp>
          <p:nvSpPr>
            <p:cNvPr id="1220630" name="Freeform 22"/>
            <p:cNvSpPr>
              <a:spLocks/>
            </p:cNvSpPr>
            <p:nvPr/>
          </p:nvSpPr>
          <p:spPr bwMode="auto">
            <a:xfrm>
              <a:off x="903" y="3317"/>
              <a:ext cx="2048" cy="759"/>
            </a:xfrm>
            <a:custGeom>
              <a:avLst/>
              <a:gdLst/>
              <a:ahLst/>
              <a:cxnLst>
                <a:cxn ang="0">
                  <a:pos x="106" y="12"/>
                </a:cxn>
                <a:cxn ang="0">
                  <a:pos x="82" y="24"/>
                </a:cxn>
                <a:cxn ang="0">
                  <a:pos x="47" y="47"/>
                </a:cxn>
                <a:cxn ang="0">
                  <a:pos x="24" y="129"/>
                </a:cxn>
                <a:cxn ang="0">
                  <a:pos x="24" y="211"/>
                </a:cxn>
                <a:cxn ang="0">
                  <a:pos x="59" y="234"/>
                </a:cxn>
                <a:cxn ang="0">
                  <a:pos x="117" y="257"/>
                </a:cxn>
                <a:cxn ang="0">
                  <a:pos x="164" y="281"/>
                </a:cxn>
                <a:cxn ang="0">
                  <a:pos x="176" y="351"/>
                </a:cxn>
                <a:cxn ang="0">
                  <a:pos x="129" y="479"/>
                </a:cxn>
                <a:cxn ang="0">
                  <a:pos x="0" y="642"/>
                </a:cxn>
                <a:cxn ang="0">
                  <a:pos x="94" y="747"/>
                </a:cxn>
                <a:cxn ang="0">
                  <a:pos x="386" y="759"/>
                </a:cxn>
                <a:cxn ang="0">
                  <a:pos x="632" y="759"/>
                </a:cxn>
                <a:cxn ang="0">
                  <a:pos x="796" y="712"/>
                </a:cxn>
                <a:cxn ang="0">
                  <a:pos x="819" y="631"/>
                </a:cxn>
                <a:cxn ang="0">
                  <a:pos x="925" y="584"/>
                </a:cxn>
                <a:cxn ang="0">
                  <a:pos x="1135" y="596"/>
                </a:cxn>
                <a:cxn ang="0">
                  <a:pos x="1381" y="584"/>
                </a:cxn>
                <a:cxn ang="0">
                  <a:pos x="1568" y="584"/>
                </a:cxn>
                <a:cxn ang="0">
                  <a:pos x="1627" y="584"/>
                </a:cxn>
                <a:cxn ang="0">
                  <a:pos x="1662" y="584"/>
                </a:cxn>
                <a:cxn ang="0">
                  <a:pos x="1708" y="584"/>
                </a:cxn>
                <a:cxn ang="0">
                  <a:pos x="1790" y="584"/>
                </a:cxn>
                <a:cxn ang="0">
                  <a:pos x="1896" y="561"/>
                </a:cxn>
                <a:cxn ang="0">
                  <a:pos x="2024" y="502"/>
                </a:cxn>
                <a:cxn ang="0">
                  <a:pos x="2048" y="444"/>
                </a:cxn>
                <a:cxn ang="0">
                  <a:pos x="1978" y="397"/>
                </a:cxn>
                <a:cxn ang="0">
                  <a:pos x="1884" y="351"/>
                </a:cxn>
                <a:cxn ang="0">
                  <a:pos x="1837" y="316"/>
                </a:cxn>
                <a:cxn ang="0">
                  <a:pos x="1896" y="292"/>
                </a:cxn>
                <a:cxn ang="0">
                  <a:pos x="1966" y="234"/>
                </a:cxn>
                <a:cxn ang="0">
                  <a:pos x="1966" y="129"/>
                </a:cxn>
                <a:cxn ang="0">
                  <a:pos x="1708" y="82"/>
                </a:cxn>
                <a:cxn ang="0">
                  <a:pos x="1381" y="70"/>
                </a:cxn>
                <a:cxn ang="0">
                  <a:pos x="1205" y="59"/>
                </a:cxn>
                <a:cxn ang="0">
                  <a:pos x="1053" y="59"/>
                </a:cxn>
                <a:cxn ang="0">
                  <a:pos x="889" y="47"/>
                </a:cxn>
                <a:cxn ang="0">
                  <a:pos x="714" y="24"/>
                </a:cxn>
                <a:cxn ang="0">
                  <a:pos x="527" y="12"/>
                </a:cxn>
                <a:cxn ang="0">
                  <a:pos x="386" y="12"/>
                </a:cxn>
                <a:cxn ang="0">
                  <a:pos x="281" y="12"/>
                </a:cxn>
                <a:cxn ang="0">
                  <a:pos x="199" y="0"/>
                </a:cxn>
                <a:cxn ang="0">
                  <a:pos x="141" y="12"/>
                </a:cxn>
              </a:cxnLst>
              <a:rect l="0" t="0" r="r" b="b"/>
              <a:pathLst>
                <a:path w="2048" h="759">
                  <a:moveTo>
                    <a:pt x="141" y="12"/>
                  </a:moveTo>
                  <a:lnTo>
                    <a:pt x="117" y="12"/>
                  </a:lnTo>
                  <a:lnTo>
                    <a:pt x="106" y="12"/>
                  </a:lnTo>
                  <a:lnTo>
                    <a:pt x="94" y="12"/>
                  </a:lnTo>
                  <a:lnTo>
                    <a:pt x="94" y="24"/>
                  </a:lnTo>
                  <a:lnTo>
                    <a:pt x="82" y="24"/>
                  </a:lnTo>
                  <a:lnTo>
                    <a:pt x="70" y="35"/>
                  </a:lnTo>
                  <a:lnTo>
                    <a:pt x="59" y="35"/>
                  </a:lnTo>
                  <a:lnTo>
                    <a:pt x="47" y="47"/>
                  </a:lnTo>
                  <a:lnTo>
                    <a:pt x="47" y="70"/>
                  </a:lnTo>
                  <a:lnTo>
                    <a:pt x="35" y="94"/>
                  </a:lnTo>
                  <a:lnTo>
                    <a:pt x="24" y="129"/>
                  </a:lnTo>
                  <a:lnTo>
                    <a:pt x="24" y="164"/>
                  </a:lnTo>
                  <a:lnTo>
                    <a:pt x="24" y="187"/>
                  </a:lnTo>
                  <a:lnTo>
                    <a:pt x="24" y="211"/>
                  </a:lnTo>
                  <a:lnTo>
                    <a:pt x="35" y="222"/>
                  </a:lnTo>
                  <a:lnTo>
                    <a:pt x="47" y="234"/>
                  </a:lnTo>
                  <a:lnTo>
                    <a:pt x="59" y="234"/>
                  </a:lnTo>
                  <a:lnTo>
                    <a:pt x="82" y="246"/>
                  </a:lnTo>
                  <a:lnTo>
                    <a:pt x="94" y="246"/>
                  </a:lnTo>
                  <a:lnTo>
                    <a:pt x="117" y="257"/>
                  </a:lnTo>
                  <a:lnTo>
                    <a:pt x="141" y="257"/>
                  </a:lnTo>
                  <a:lnTo>
                    <a:pt x="152" y="269"/>
                  </a:lnTo>
                  <a:lnTo>
                    <a:pt x="164" y="281"/>
                  </a:lnTo>
                  <a:lnTo>
                    <a:pt x="176" y="292"/>
                  </a:lnTo>
                  <a:lnTo>
                    <a:pt x="176" y="316"/>
                  </a:lnTo>
                  <a:lnTo>
                    <a:pt x="176" y="351"/>
                  </a:lnTo>
                  <a:lnTo>
                    <a:pt x="176" y="386"/>
                  </a:lnTo>
                  <a:lnTo>
                    <a:pt x="152" y="432"/>
                  </a:lnTo>
                  <a:lnTo>
                    <a:pt x="129" y="479"/>
                  </a:lnTo>
                  <a:lnTo>
                    <a:pt x="94" y="526"/>
                  </a:lnTo>
                  <a:lnTo>
                    <a:pt x="47" y="584"/>
                  </a:lnTo>
                  <a:lnTo>
                    <a:pt x="0" y="642"/>
                  </a:lnTo>
                  <a:lnTo>
                    <a:pt x="0" y="689"/>
                  </a:lnTo>
                  <a:lnTo>
                    <a:pt x="24" y="724"/>
                  </a:lnTo>
                  <a:lnTo>
                    <a:pt x="94" y="747"/>
                  </a:lnTo>
                  <a:lnTo>
                    <a:pt x="187" y="759"/>
                  </a:lnTo>
                  <a:lnTo>
                    <a:pt x="281" y="759"/>
                  </a:lnTo>
                  <a:lnTo>
                    <a:pt x="386" y="759"/>
                  </a:lnTo>
                  <a:lnTo>
                    <a:pt x="480" y="759"/>
                  </a:lnTo>
                  <a:lnTo>
                    <a:pt x="562" y="759"/>
                  </a:lnTo>
                  <a:lnTo>
                    <a:pt x="632" y="759"/>
                  </a:lnTo>
                  <a:lnTo>
                    <a:pt x="702" y="747"/>
                  </a:lnTo>
                  <a:lnTo>
                    <a:pt x="761" y="736"/>
                  </a:lnTo>
                  <a:lnTo>
                    <a:pt x="796" y="712"/>
                  </a:lnTo>
                  <a:lnTo>
                    <a:pt x="808" y="689"/>
                  </a:lnTo>
                  <a:lnTo>
                    <a:pt x="819" y="654"/>
                  </a:lnTo>
                  <a:lnTo>
                    <a:pt x="819" y="631"/>
                  </a:lnTo>
                  <a:lnTo>
                    <a:pt x="843" y="607"/>
                  </a:lnTo>
                  <a:lnTo>
                    <a:pt x="878" y="596"/>
                  </a:lnTo>
                  <a:lnTo>
                    <a:pt x="925" y="584"/>
                  </a:lnTo>
                  <a:lnTo>
                    <a:pt x="995" y="584"/>
                  </a:lnTo>
                  <a:lnTo>
                    <a:pt x="1065" y="596"/>
                  </a:lnTo>
                  <a:lnTo>
                    <a:pt x="1135" y="596"/>
                  </a:lnTo>
                  <a:lnTo>
                    <a:pt x="1217" y="596"/>
                  </a:lnTo>
                  <a:lnTo>
                    <a:pt x="1287" y="596"/>
                  </a:lnTo>
                  <a:lnTo>
                    <a:pt x="1381" y="584"/>
                  </a:lnTo>
                  <a:lnTo>
                    <a:pt x="1451" y="584"/>
                  </a:lnTo>
                  <a:lnTo>
                    <a:pt x="1510" y="584"/>
                  </a:lnTo>
                  <a:lnTo>
                    <a:pt x="1568" y="584"/>
                  </a:lnTo>
                  <a:lnTo>
                    <a:pt x="1591" y="584"/>
                  </a:lnTo>
                  <a:lnTo>
                    <a:pt x="1615" y="584"/>
                  </a:lnTo>
                  <a:lnTo>
                    <a:pt x="1627" y="584"/>
                  </a:lnTo>
                  <a:lnTo>
                    <a:pt x="1638" y="584"/>
                  </a:lnTo>
                  <a:lnTo>
                    <a:pt x="1650" y="584"/>
                  </a:lnTo>
                  <a:lnTo>
                    <a:pt x="1662" y="584"/>
                  </a:lnTo>
                  <a:lnTo>
                    <a:pt x="1673" y="584"/>
                  </a:lnTo>
                  <a:lnTo>
                    <a:pt x="1685" y="584"/>
                  </a:lnTo>
                  <a:lnTo>
                    <a:pt x="1708" y="584"/>
                  </a:lnTo>
                  <a:lnTo>
                    <a:pt x="1732" y="584"/>
                  </a:lnTo>
                  <a:lnTo>
                    <a:pt x="1755" y="584"/>
                  </a:lnTo>
                  <a:lnTo>
                    <a:pt x="1790" y="584"/>
                  </a:lnTo>
                  <a:lnTo>
                    <a:pt x="1825" y="584"/>
                  </a:lnTo>
                  <a:lnTo>
                    <a:pt x="1861" y="572"/>
                  </a:lnTo>
                  <a:lnTo>
                    <a:pt x="1896" y="561"/>
                  </a:lnTo>
                  <a:lnTo>
                    <a:pt x="1942" y="549"/>
                  </a:lnTo>
                  <a:lnTo>
                    <a:pt x="1978" y="526"/>
                  </a:lnTo>
                  <a:lnTo>
                    <a:pt x="2024" y="502"/>
                  </a:lnTo>
                  <a:lnTo>
                    <a:pt x="2048" y="479"/>
                  </a:lnTo>
                  <a:lnTo>
                    <a:pt x="2048" y="456"/>
                  </a:lnTo>
                  <a:lnTo>
                    <a:pt x="2048" y="444"/>
                  </a:lnTo>
                  <a:lnTo>
                    <a:pt x="2036" y="421"/>
                  </a:lnTo>
                  <a:lnTo>
                    <a:pt x="2013" y="409"/>
                  </a:lnTo>
                  <a:lnTo>
                    <a:pt x="1978" y="397"/>
                  </a:lnTo>
                  <a:lnTo>
                    <a:pt x="1954" y="374"/>
                  </a:lnTo>
                  <a:lnTo>
                    <a:pt x="1919" y="362"/>
                  </a:lnTo>
                  <a:lnTo>
                    <a:pt x="1884" y="351"/>
                  </a:lnTo>
                  <a:lnTo>
                    <a:pt x="1849" y="339"/>
                  </a:lnTo>
                  <a:lnTo>
                    <a:pt x="1837" y="327"/>
                  </a:lnTo>
                  <a:lnTo>
                    <a:pt x="1837" y="316"/>
                  </a:lnTo>
                  <a:lnTo>
                    <a:pt x="1849" y="304"/>
                  </a:lnTo>
                  <a:lnTo>
                    <a:pt x="1872" y="304"/>
                  </a:lnTo>
                  <a:lnTo>
                    <a:pt x="1896" y="292"/>
                  </a:lnTo>
                  <a:lnTo>
                    <a:pt x="1919" y="281"/>
                  </a:lnTo>
                  <a:lnTo>
                    <a:pt x="1942" y="257"/>
                  </a:lnTo>
                  <a:lnTo>
                    <a:pt x="1966" y="234"/>
                  </a:lnTo>
                  <a:lnTo>
                    <a:pt x="1989" y="199"/>
                  </a:lnTo>
                  <a:lnTo>
                    <a:pt x="1989" y="164"/>
                  </a:lnTo>
                  <a:lnTo>
                    <a:pt x="1966" y="129"/>
                  </a:lnTo>
                  <a:lnTo>
                    <a:pt x="1907" y="105"/>
                  </a:lnTo>
                  <a:lnTo>
                    <a:pt x="1814" y="94"/>
                  </a:lnTo>
                  <a:lnTo>
                    <a:pt x="1708" y="82"/>
                  </a:lnTo>
                  <a:lnTo>
                    <a:pt x="1580" y="82"/>
                  </a:lnTo>
                  <a:lnTo>
                    <a:pt x="1474" y="82"/>
                  </a:lnTo>
                  <a:lnTo>
                    <a:pt x="1381" y="70"/>
                  </a:lnTo>
                  <a:lnTo>
                    <a:pt x="1311" y="70"/>
                  </a:lnTo>
                  <a:lnTo>
                    <a:pt x="1252" y="70"/>
                  </a:lnTo>
                  <a:lnTo>
                    <a:pt x="1205" y="59"/>
                  </a:lnTo>
                  <a:lnTo>
                    <a:pt x="1159" y="59"/>
                  </a:lnTo>
                  <a:lnTo>
                    <a:pt x="1100" y="59"/>
                  </a:lnTo>
                  <a:lnTo>
                    <a:pt x="1053" y="59"/>
                  </a:lnTo>
                  <a:lnTo>
                    <a:pt x="1006" y="47"/>
                  </a:lnTo>
                  <a:lnTo>
                    <a:pt x="948" y="47"/>
                  </a:lnTo>
                  <a:lnTo>
                    <a:pt x="889" y="47"/>
                  </a:lnTo>
                  <a:lnTo>
                    <a:pt x="831" y="35"/>
                  </a:lnTo>
                  <a:lnTo>
                    <a:pt x="772" y="35"/>
                  </a:lnTo>
                  <a:lnTo>
                    <a:pt x="714" y="24"/>
                  </a:lnTo>
                  <a:lnTo>
                    <a:pt x="644" y="24"/>
                  </a:lnTo>
                  <a:lnTo>
                    <a:pt x="585" y="12"/>
                  </a:lnTo>
                  <a:lnTo>
                    <a:pt x="527" y="12"/>
                  </a:lnTo>
                  <a:lnTo>
                    <a:pt x="480" y="12"/>
                  </a:lnTo>
                  <a:lnTo>
                    <a:pt x="433" y="12"/>
                  </a:lnTo>
                  <a:lnTo>
                    <a:pt x="386" y="12"/>
                  </a:lnTo>
                  <a:lnTo>
                    <a:pt x="351" y="12"/>
                  </a:lnTo>
                  <a:lnTo>
                    <a:pt x="316" y="12"/>
                  </a:lnTo>
                  <a:lnTo>
                    <a:pt x="281" y="12"/>
                  </a:lnTo>
                  <a:lnTo>
                    <a:pt x="258" y="12"/>
                  </a:lnTo>
                  <a:lnTo>
                    <a:pt x="223" y="0"/>
                  </a:lnTo>
                  <a:lnTo>
                    <a:pt x="199" y="0"/>
                  </a:lnTo>
                  <a:lnTo>
                    <a:pt x="176" y="12"/>
                  </a:lnTo>
                  <a:lnTo>
                    <a:pt x="164" y="12"/>
                  </a:lnTo>
                  <a:lnTo>
                    <a:pt x="141" y="12"/>
                  </a:lnTo>
                  <a:close/>
                </a:path>
              </a:pathLst>
            </a:custGeom>
            <a:noFill/>
            <a:ln w="36513">
              <a:solidFill>
                <a:srgbClr val="000000"/>
              </a:solidFill>
              <a:prstDash val="solid"/>
              <a:round/>
              <a:headEnd/>
              <a:tailEnd/>
            </a:ln>
          </p:spPr>
          <p:txBody>
            <a:bodyPr/>
            <a:lstStyle/>
            <a:p>
              <a:endParaRPr lang="en-US"/>
            </a:p>
          </p:txBody>
        </p:sp>
        <p:sp>
          <p:nvSpPr>
            <p:cNvPr id="1220631" name="Rectangle 23"/>
            <p:cNvSpPr>
              <a:spLocks noChangeArrowheads="1"/>
            </p:cNvSpPr>
            <p:nvPr/>
          </p:nvSpPr>
          <p:spPr bwMode="auto">
            <a:xfrm>
              <a:off x="1082" y="3379"/>
              <a:ext cx="726" cy="134"/>
            </a:xfrm>
            <a:prstGeom prst="rect">
              <a:avLst/>
            </a:prstGeom>
            <a:noFill/>
            <a:ln w="9525">
              <a:noFill/>
              <a:miter lim="800000"/>
              <a:headEnd/>
              <a:tailEnd/>
            </a:ln>
          </p:spPr>
          <p:txBody>
            <a:bodyPr wrap="none" lIns="0" tIns="0" rIns="0" bIns="0">
              <a:spAutoFit/>
            </a:bodyPr>
            <a:lstStyle/>
            <a:p>
              <a:pPr>
                <a:spcBef>
                  <a:spcPct val="0"/>
                </a:spcBef>
              </a:pPr>
              <a:r>
                <a:rPr lang="en-CA" sz="1400">
                  <a:solidFill>
                    <a:srgbClr val="000000"/>
                  </a:solidFill>
                  <a:latin typeface="Times New Roman" pitchFamily="18" charset="0"/>
                </a:rPr>
                <a:t>Course Browser</a:t>
              </a:r>
              <a:endParaRPr lang="en-CA" sz="1400"/>
            </a:p>
          </p:txBody>
        </p:sp>
        <p:sp>
          <p:nvSpPr>
            <p:cNvPr id="1220632" name="Rectangle 24"/>
            <p:cNvSpPr>
              <a:spLocks noChangeArrowheads="1"/>
            </p:cNvSpPr>
            <p:nvPr/>
          </p:nvSpPr>
          <p:spPr bwMode="auto">
            <a:xfrm>
              <a:off x="1237" y="3621"/>
              <a:ext cx="548" cy="134"/>
            </a:xfrm>
            <a:prstGeom prst="rect">
              <a:avLst/>
            </a:prstGeom>
            <a:noFill/>
            <a:ln w="9525">
              <a:noFill/>
              <a:miter lim="800000"/>
              <a:headEnd/>
              <a:tailEnd/>
            </a:ln>
          </p:spPr>
          <p:txBody>
            <a:bodyPr wrap="none" lIns="0" tIns="0" rIns="0" bIns="0">
              <a:spAutoFit/>
            </a:bodyPr>
            <a:lstStyle/>
            <a:p>
              <a:pPr>
                <a:spcBef>
                  <a:spcPct val="0"/>
                </a:spcBef>
              </a:pPr>
              <a:r>
                <a:rPr lang="en-CA" sz="1400">
                  <a:solidFill>
                    <a:srgbClr val="000000"/>
                  </a:solidFill>
                  <a:latin typeface="Times New Roman" pitchFamily="18" charset="0"/>
                </a:rPr>
                <a:t>Registration</a:t>
              </a:r>
              <a:endParaRPr lang="en-CA" sz="1400"/>
            </a:p>
          </p:txBody>
        </p:sp>
      </p:grpSp>
      <p:grpSp>
        <p:nvGrpSpPr>
          <p:cNvPr id="3" name="Group 70"/>
          <p:cNvGrpSpPr>
            <a:grpSpLocks/>
          </p:cNvGrpSpPr>
          <p:nvPr/>
        </p:nvGrpSpPr>
        <p:grpSpPr bwMode="auto">
          <a:xfrm>
            <a:off x="5167313" y="4518379"/>
            <a:ext cx="1660525" cy="1393825"/>
            <a:chOff x="3255" y="2915"/>
            <a:chExt cx="1046" cy="878"/>
          </a:xfrm>
        </p:grpSpPr>
        <p:sp>
          <p:nvSpPr>
            <p:cNvPr id="1220634" name="Rectangle 26"/>
            <p:cNvSpPr>
              <a:spLocks noChangeArrowheads="1"/>
            </p:cNvSpPr>
            <p:nvPr/>
          </p:nvSpPr>
          <p:spPr bwMode="auto">
            <a:xfrm>
              <a:off x="3489" y="2915"/>
              <a:ext cx="812" cy="155"/>
            </a:xfrm>
            <a:prstGeom prst="rect">
              <a:avLst/>
            </a:prstGeom>
            <a:noFill/>
            <a:ln w="9525">
              <a:noFill/>
              <a:miter lim="800000"/>
              <a:headEnd/>
              <a:tailEnd/>
            </a:ln>
          </p:spPr>
          <p:txBody>
            <a:bodyPr wrap="none" lIns="0" tIns="0" rIns="0" bIns="0">
              <a:spAutoFit/>
            </a:bodyPr>
            <a:lstStyle/>
            <a:p>
              <a:pPr>
                <a:spcBef>
                  <a:spcPct val="0"/>
                </a:spcBef>
              </a:pPr>
              <a:r>
                <a:rPr lang="en-CA" dirty="0">
                  <a:solidFill>
                    <a:srgbClr val="000000"/>
                  </a:solidFill>
                  <a:latin typeface="Times New Roman" pitchFamily="18" charset="0"/>
                </a:rPr>
                <a:t>Reduced scope </a:t>
              </a:r>
              <a:endParaRPr lang="en-CA" dirty="0"/>
            </a:p>
          </p:txBody>
        </p:sp>
        <p:sp>
          <p:nvSpPr>
            <p:cNvPr id="1220636" name="Freeform 28"/>
            <p:cNvSpPr>
              <a:spLocks/>
            </p:cNvSpPr>
            <p:nvPr/>
          </p:nvSpPr>
          <p:spPr bwMode="auto">
            <a:xfrm>
              <a:off x="3735" y="3092"/>
              <a:ext cx="105" cy="140"/>
            </a:xfrm>
            <a:custGeom>
              <a:avLst/>
              <a:gdLst/>
              <a:ahLst/>
              <a:cxnLst>
                <a:cxn ang="0">
                  <a:pos x="8" y="0"/>
                </a:cxn>
                <a:cxn ang="0">
                  <a:pos x="0" y="3"/>
                </a:cxn>
                <a:cxn ang="0">
                  <a:pos x="9" y="12"/>
                </a:cxn>
                <a:cxn ang="0">
                  <a:pos x="8" y="0"/>
                </a:cxn>
              </a:cxnLst>
              <a:rect l="0" t="0" r="r" b="b"/>
              <a:pathLst>
                <a:path w="9" h="12">
                  <a:moveTo>
                    <a:pt x="8" y="0"/>
                  </a:moveTo>
                  <a:cubicBezTo>
                    <a:pt x="5" y="0"/>
                    <a:pt x="2" y="1"/>
                    <a:pt x="0" y="3"/>
                  </a:cubicBezTo>
                  <a:lnTo>
                    <a:pt x="9" y="12"/>
                  </a:lnTo>
                  <a:lnTo>
                    <a:pt x="8" y="0"/>
                  </a:lnTo>
                  <a:close/>
                </a:path>
              </a:pathLst>
            </a:custGeom>
            <a:noFill/>
            <a:ln w="9525">
              <a:noFill/>
              <a:round/>
              <a:headEnd/>
              <a:tailEnd/>
            </a:ln>
          </p:spPr>
          <p:txBody>
            <a:bodyPr/>
            <a:lstStyle/>
            <a:p>
              <a:endParaRPr lang="en-US"/>
            </a:p>
          </p:txBody>
        </p:sp>
        <p:sp>
          <p:nvSpPr>
            <p:cNvPr id="1220637" name="Line 29"/>
            <p:cNvSpPr>
              <a:spLocks noChangeShapeType="1"/>
            </p:cNvSpPr>
            <p:nvPr/>
          </p:nvSpPr>
          <p:spPr bwMode="auto">
            <a:xfrm>
              <a:off x="3769" y="3072"/>
              <a:ext cx="54" cy="166"/>
            </a:xfrm>
            <a:prstGeom prst="line">
              <a:avLst/>
            </a:prstGeom>
            <a:noFill/>
            <a:ln w="19050">
              <a:solidFill>
                <a:srgbClr val="000000"/>
              </a:solidFill>
              <a:round/>
              <a:headEnd/>
              <a:tailEnd/>
            </a:ln>
          </p:spPr>
          <p:txBody>
            <a:bodyPr/>
            <a:lstStyle/>
            <a:p>
              <a:endParaRPr lang="en-US"/>
            </a:p>
          </p:txBody>
        </p:sp>
        <p:sp>
          <p:nvSpPr>
            <p:cNvPr id="1220638" name="Freeform 30"/>
            <p:cNvSpPr>
              <a:spLocks/>
            </p:cNvSpPr>
            <p:nvPr/>
          </p:nvSpPr>
          <p:spPr bwMode="auto">
            <a:xfrm>
              <a:off x="3477" y="3559"/>
              <a:ext cx="679" cy="199"/>
            </a:xfrm>
            <a:custGeom>
              <a:avLst/>
              <a:gdLst/>
              <a:ahLst/>
              <a:cxnLst>
                <a:cxn ang="0">
                  <a:pos x="70" y="24"/>
                </a:cxn>
                <a:cxn ang="0">
                  <a:pos x="82" y="12"/>
                </a:cxn>
                <a:cxn ang="0">
                  <a:pos x="117" y="0"/>
                </a:cxn>
                <a:cxn ang="0">
                  <a:pos x="187" y="0"/>
                </a:cxn>
                <a:cxn ang="0">
                  <a:pos x="281" y="0"/>
                </a:cxn>
                <a:cxn ang="0">
                  <a:pos x="363" y="0"/>
                </a:cxn>
                <a:cxn ang="0">
                  <a:pos x="433" y="12"/>
                </a:cxn>
                <a:cxn ang="0">
                  <a:pos x="492" y="24"/>
                </a:cxn>
                <a:cxn ang="0">
                  <a:pos x="562" y="24"/>
                </a:cxn>
                <a:cxn ang="0">
                  <a:pos x="609" y="35"/>
                </a:cxn>
                <a:cxn ang="0">
                  <a:pos x="644" y="59"/>
                </a:cxn>
                <a:cxn ang="0">
                  <a:pos x="667" y="82"/>
                </a:cxn>
                <a:cxn ang="0">
                  <a:pos x="679" y="105"/>
                </a:cxn>
                <a:cxn ang="0">
                  <a:pos x="667" y="129"/>
                </a:cxn>
                <a:cxn ang="0">
                  <a:pos x="644" y="152"/>
                </a:cxn>
                <a:cxn ang="0">
                  <a:pos x="620" y="164"/>
                </a:cxn>
                <a:cxn ang="0">
                  <a:pos x="585" y="175"/>
                </a:cxn>
                <a:cxn ang="0">
                  <a:pos x="527" y="187"/>
                </a:cxn>
                <a:cxn ang="0">
                  <a:pos x="456" y="187"/>
                </a:cxn>
                <a:cxn ang="0">
                  <a:pos x="386" y="187"/>
                </a:cxn>
                <a:cxn ang="0">
                  <a:pos x="339" y="175"/>
                </a:cxn>
                <a:cxn ang="0">
                  <a:pos x="293" y="175"/>
                </a:cxn>
                <a:cxn ang="0">
                  <a:pos x="258" y="175"/>
                </a:cxn>
                <a:cxn ang="0">
                  <a:pos x="234" y="199"/>
                </a:cxn>
                <a:cxn ang="0">
                  <a:pos x="199" y="199"/>
                </a:cxn>
                <a:cxn ang="0">
                  <a:pos x="152" y="199"/>
                </a:cxn>
                <a:cxn ang="0">
                  <a:pos x="117" y="187"/>
                </a:cxn>
                <a:cxn ang="0">
                  <a:pos x="94" y="187"/>
                </a:cxn>
                <a:cxn ang="0">
                  <a:pos x="70" y="175"/>
                </a:cxn>
                <a:cxn ang="0">
                  <a:pos x="47" y="175"/>
                </a:cxn>
                <a:cxn ang="0">
                  <a:pos x="35" y="164"/>
                </a:cxn>
                <a:cxn ang="0">
                  <a:pos x="24" y="152"/>
                </a:cxn>
                <a:cxn ang="0">
                  <a:pos x="12" y="140"/>
                </a:cxn>
                <a:cxn ang="0">
                  <a:pos x="0" y="129"/>
                </a:cxn>
                <a:cxn ang="0">
                  <a:pos x="24" y="117"/>
                </a:cxn>
                <a:cxn ang="0">
                  <a:pos x="35" y="105"/>
                </a:cxn>
                <a:cxn ang="0">
                  <a:pos x="59" y="94"/>
                </a:cxn>
                <a:cxn ang="0">
                  <a:pos x="70" y="70"/>
                </a:cxn>
                <a:cxn ang="0">
                  <a:pos x="59" y="59"/>
                </a:cxn>
                <a:cxn ang="0">
                  <a:pos x="70" y="35"/>
                </a:cxn>
              </a:cxnLst>
              <a:rect l="0" t="0" r="r" b="b"/>
              <a:pathLst>
                <a:path w="679" h="199">
                  <a:moveTo>
                    <a:pt x="70" y="35"/>
                  </a:moveTo>
                  <a:lnTo>
                    <a:pt x="70" y="24"/>
                  </a:lnTo>
                  <a:lnTo>
                    <a:pt x="70" y="12"/>
                  </a:lnTo>
                  <a:lnTo>
                    <a:pt x="82" y="12"/>
                  </a:lnTo>
                  <a:lnTo>
                    <a:pt x="94" y="12"/>
                  </a:lnTo>
                  <a:lnTo>
                    <a:pt x="117" y="0"/>
                  </a:lnTo>
                  <a:lnTo>
                    <a:pt x="152" y="0"/>
                  </a:lnTo>
                  <a:lnTo>
                    <a:pt x="187" y="0"/>
                  </a:lnTo>
                  <a:lnTo>
                    <a:pt x="234" y="0"/>
                  </a:lnTo>
                  <a:lnTo>
                    <a:pt x="281" y="0"/>
                  </a:lnTo>
                  <a:lnTo>
                    <a:pt x="316" y="0"/>
                  </a:lnTo>
                  <a:lnTo>
                    <a:pt x="363" y="0"/>
                  </a:lnTo>
                  <a:lnTo>
                    <a:pt x="398" y="12"/>
                  </a:lnTo>
                  <a:lnTo>
                    <a:pt x="433" y="12"/>
                  </a:lnTo>
                  <a:lnTo>
                    <a:pt x="468" y="12"/>
                  </a:lnTo>
                  <a:lnTo>
                    <a:pt x="492" y="24"/>
                  </a:lnTo>
                  <a:lnTo>
                    <a:pt x="527" y="24"/>
                  </a:lnTo>
                  <a:lnTo>
                    <a:pt x="562" y="24"/>
                  </a:lnTo>
                  <a:lnTo>
                    <a:pt x="585" y="35"/>
                  </a:lnTo>
                  <a:lnTo>
                    <a:pt x="609" y="35"/>
                  </a:lnTo>
                  <a:lnTo>
                    <a:pt x="632" y="47"/>
                  </a:lnTo>
                  <a:lnTo>
                    <a:pt x="644" y="59"/>
                  </a:lnTo>
                  <a:lnTo>
                    <a:pt x="655" y="70"/>
                  </a:lnTo>
                  <a:lnTo>
                    <a:pt x="667" y="82"/>
                  </a:lnTo>
                  <a:lnTo>
                    <a:pt x="679" y="94"/>
                  </a:lnTo>
                  <a:lnTo>
                    <a:pt x="679" y="105"/>
                  </a:lnTo>
                  <a:lnTo>
                    <a:pt x="679" y="117"/>
                  </a:lnTo>
                  <a:lnTo>
                    <a:pt x="667" y="129"/>
                  </a:lnTo>
                  <a:lnTo>
                    <a:pt x="655" y="140"/>
                  </a:lnTo>
                  <a:lnTo>
                    <a:pt x="644" y="152"/>
                  </a:lnTo>
                  <a:lnTo>
                    <a:pt x="632" y="164"/>
                  </a:lnTo>
                  <a:lnTo>
                    <a:pt x="620" y="164"/>
                  </a:lnTo>
                  <a:lnTo>
                    <a:pt x="609" y="175"/>
                  </a:lnTo>
                  <a:lnTo>
                    <a:pt x="585" y="175"/>
                  </a:lnTo>
                  <a:lnTo>
                    <a:pt x="562" y="175"/>
                  </a:lnTo>
                  <a:lnTo>
                    <a:pt x="527" y="187"/>
                  </a:lnTo>
                  <a:lnTo>
                    <a:pt x="492" y="187"/>
                  </a:lnTo>
                  <a:lnTo>
                    <a:pt x="456" y="187"/>
                  </a:lnTo>
                  <a:lnTo>
                    <a:pt x="421" y="187"/>
                  </a:lnTo>
                  <a:lnTo>
                    <a:pt x="386" y="187"/>
                  </a:lnTo>
                  <a:lnTo>
                    <a:pt x="363" y="187"/>
                  </a:lnTo>
                  <a:lnTo>
                    <a:pt x="339" y="175"/>
                  </a:lnTo>
                  <a:lnTo>
                    <a:pt x="316" y="175"/>
                  </a:lnTo>
                  <a:lnTo>
                    <a:pt x="293" y="175"/>
                  </a:lnTo>
                  <a:lnTo>
                    <a:pt x="269" y="175"/>
                  </a:lnTo>
                  <a:lnTo>
                    <a:pt x="258" y="175"/>
                  </a:lnTo>
                  <a:lnTo>
                    <a:pt x="246" y="187"/>
                  </a:lnTo>
                  <a:lnTo>
                    <a:pt x="234" y="199"/>
                  </a:lnTo>
                  <a:lnTo>
                    <a:pt x="211" y="199"/>
                  </a:lnTo>
                  <a:lnTo>
                    <a:pt x="199" y="199"/>
                  </a:lnTo>
                  <a:lnTo>
                    <a:pt x="176" y="199"/>
                  </a:lnTo>
                  <a:lnTo>
                    <a:pt x="152" y="199"/>
                  </a:lnTo>
                  <a:lnTo>
                    <a:pt x="141" y="187"/>
                  </a:lnTo>
                  <a:lnTo>
                    <a:pt x="117" y="187"/>
                  </a:lnTo>
                  <a:lnTo>
                    <a:pt x="105" y="187"/>
                  </a:lnTo>
                  <a:lnTo>
                    <a:pt x="94" y="187"/>
                  </a:lnTo>
                  <a:lnTo>
                    <a:pt x="82" y="175"/>
                  </a:lnTo>
                  <a:lnTo>
                    <a:pt x="70" y="175"/>
                  </a:lnTo>
                  <a:lnTo>
                    <a:pt x="59" y="175"/>
                  </a:lnTo>
                  <a:lnTo>
                    <a:pt x="47" y="175"/>
                  </a:lnTo>
                  <a:lnTo>
                    <a:pt x="47" y="164"/>
                  </a:lnTo>
                  <a:lnTo>
                    <a:pt x="35" y="164"/>
                  </a:lnTo>
                  <a:lnTo>
                    <a:pt x="24" y="164"/>
                  </a:lnTo>
                  <a:lnTo>
                    <a:pt x="24" y="152"/>
                  </a:lnTo>
                  <a:lnTo>
                    <a:pt x="12" y="152"/>
                  </a:lnTo>
                  <a:lnTo>
                    <a:pt x="12" y="140"/>
                  </a:lnTo>
                  <a:lnTo>
                    <a:pt x="0" y="140"/>
                  </a:lnTo>
                  <a:lnTo>
                    <a:pt x="0" y="129"/>
                  </a:lnTo>
                  <a:lnTo>
                    <a:pt x="12" y="129"/>
                  </a:lnTo>
                  <a:lnTo>
                    <a:pt x="24" y="117"/>
                  </a:lnTo>
                  <a:lnTo>
                    <a:pt x="35" y="117"/>
                  </a:lnTo>
                  <a:lnTo>
                    <a:pt x="35" y="105"/>
                  </a:lnTo>
                  <a:lnTo>
                    <a:pt x="47" y="94"/>
                  </a:lnTo>
                  <a:lnTo>
                    <a:pt x="59" y="94"/>
                  </a:lnTo>
                  <a:lnTo>
                    <a:pt x="70" y="82"/>
                  </a:lnTo>
                  <a:lnTo>
                    <a:pt x="70" y="70"/>
                  </a:lnTo>
                  <a:lnTo>
                    <a:pt x="59" y="70"/>
                  </a:lnTo>
                  <a:lnTo>
                    <a:pt x="59" y="59"/>
                  </a:lnTo>
                  <a:lnTo>
                    <a:pt x="59" y="47"/>
                  </a:lnTo>
                  <a:lnTo>
                    <a:pt x="70" y="35"/>
                  </a:lnTo>
                  <a:lnTo>
                    <a:pt x="70" y="35"/>
                  </a:lnTo>
                  <a:close/>
                </a:path>
              </a:pathLst>
            </a:custGeom>
            <a:solidFill>
              <a:srgbClr val="FFFFFF"/>
            </a:solidFill>
            <a:ln w="9525">
              <a:noFill/>
              <a:round/>
              <a:headEnd/>
              <a:tailEnd/>
            </a:ln>
          </p:spPr>
          <p:txBody>
            <a:bodyPr/>
            <a:lstStyle/>
            <a:p>
              <a:endParaRPr lang="en-US"/>
            </a:p>
          </p:txBody>
        </p:sp>
        <p:sp>
          <p:nvSpPr>
            <p:cNvPr id="1220640" name="Freeform 32"/>
            <p:cNvSpPr>
              <a:spLocks/>
            </p:cNvSpPr>
            <p:nvPr/>
          </p:nvSpPr>
          <p:spPr bwMode="auto">
            <a:xfrm>
              <a:off x="3290" y="3314"/>
              <a:ext cx="901" cy="199"/>
            </a:xfrm>
            <a:custGeom>
              <a:avLst/>
              <a:gdLst/>
              <a:ahLst/>
              <a:cxnLst>
                <a:cxn ang="0">
                  <a:pos x="94" y="23"/>
                </a:cxn>
                <a:cxn ang="0">
                  <a:pos x="105" y="12"/>
                </a:cxn>
                <a:cxn ang="0">
                  <a:pos x="152" y="0"/>
                </a:cxn>
                <a:cxn ang="0">
                  <a:pos x="257" y="0"/>
                </a:cxn>
                <a:cxn ang="0">
                  <a:pos x="374" y="0"/>
                </a:cxn>
                <a:cxn ang="0">
                  <a:pos x="480" y="0"/>
                </a:cxn>
                <a:cxn ang="0">
                  <a:pos x="573" y="12"/>
                </a:cxn>
                <a:cxn ang="0">
                  <a:pos x="655" y="23"/>
                </a:cxn>
                <a:cxn ang="0">
                  <a:pos x="749" y="23"/>
                </a:cxn>
                <a:cxn ang="0">
                  <a:pos x="819" y="35"/>
                </a:cxn>
                <a:cxn ang="0">
                  <a:pos x="866" y="59"/>
                </a:cxn>
                <a:cxn ang="0">
                  <a:pos x="889" y="82"/>
                </a:cxn>
                <a:cxn ang="0">
                  <a:pos x="901" y="105"/>
                </a:cxn>
                <a:cxn ang="0">
                  <a:pos x="889" y="129"/>
                </a:cxn>
                <a:cxn ang="0">
                  <a:pos x="866" y="152"/>
                </a:cxn>
                <a:cxn ang="0">
                  <a:pos x="842" y="164"/>
                </a:cxn>
                <a:cxn ang="0">
                  <a:pos x="807" y="175"/>
                </a:cxn>
                <a:cxn ang="0">
                  <a:pos x="749" y="175"/>
                </a:cxn>
                <a:cxn ang="0">
                  <a:pos x="655" y="187"/>
                </a:cxn>
                <a:cxn ang="0">
                  <a:pos x="562" y="187"/>
                </a:cxn>
                <a:cxn ang="0">
                  <a:pos x="480" y="187"/>
                </a:cxn>
                <a:cxn ang="0">
                  <a:pos x="409" y="175"/>
                </a:cxn>
                <a:cxn ang="0">
                  <a:pos x="363" y="175"/>
                </a:cxn>
                <a:cxn ang="0">
                  <a:pos x="339" y="187"/>
                </a:cxn>
                <a:cxn ang="0">
                  <a:pos x="304" y="199"/>
                </a:cxn>
                <a:cxn ang="0">
                  <a:pos x="269" y="199"/>
                </a:cxn>
                <a:cxn ang="0">
                  <a:pos x="211" y="199"/>
                </a:cxn>
                <a:cxn ang="0">
                  <a:pos x="164" y="187"/>
                </a:cxn>
                <a:cxn ang="0">
                  <a:pos x="117" y="187"/>
                </a:cxn>
                <a:cxn ang="0">
                  <a:pos x="94" y="175"/>
                </a:cxn>
                <a:cxn ang="0">
                  <a:pos x="58" y="164"/>
                </a:cxn>
                <a:cxn ang="0">
                  <a:pos x="35" y="164"/>
                </a:cxn>
                <a:cxn ang="0">
                  <a:pos x="23" y="152"/>
                </a:cxn>
                <a:cxn ang="0">
                  <a:pos x="12" y="140"/>
                </a:cxn>
                <a:cxn ang="0">
                  <a:pos x="12" y="129"/>
                </a:cxn>
                <a:cxn ang="0">
                  <a:pos x="35" y="117"/>
                </a:cxn>
                <a:cxn ang="0">
                  <a:pos x="70" y="94"/>
                </a:cxn>
                <a:cxn ang="0">
                  <a:pos x="82" y="82"/>
                </a:cxn>
                <a:cxn ang="0">
                  <a:pos x="82" y="70"/>
                </a:cxn>
                <a:cxn ang="0">
                  <a:pos x="82" y="47"/>
                </a:cxn>
                <a:cxn ang="0">
                  <a:pos x="94" y="35"/>
                </a:cxn>
              </a:cxnLst>
              <a:rect l="0" t="0" r="r" b="b"/>
              <a:pathLst>
                <a:path w="901" h="199">
                  <a:moveTo>
                    <a:pt x="94" y="35"/>
                  </a:moveTo>
                  <a:lnTo>
                    <a:pt x="94" y="23"/>
                  </a:lnTo>
                  <a:lnTo>
                    <a:pt x="94" y="12"/>
                  </a:lnTo>
                  <a:lnTo>
                    <a:pt x="105" y="12"/>
                  </a:lnTo>
                  <a:lnTo>
                    <a:pt x="117" y="12"/>
                  </a:lnTo>
                  <a:lnTo>
                    <a:pt x="152" y="0"/>
                  </a:lnTo>
                  <a:lnTo>
                    <a:pt x="199" y="0"/>
                  </a:lnTo>
                  <a:lnTo>
                    <a:pt x="257" y="0"/>
                  </a:lnTo>
                  <a:lnTo>
                    <a:pt x="316" y="0"/>
                  </a:lnTo>
                  <a:lnTo>
                    <a:pt x="374" y="0"/>
                  </a:lnTo>
                  <a:lnTo>
                    <a:pt x="421" y="0"/>
                  </a:lnTo>
                  <a:lnTo>
                    <a:pt x="480" y="0"/>
                  </a:lnTo>
                  <a:lnTo>
                    <a:pt x="526" y="12"/>
                  </a:lnTo>
                  <a:lnTo>
                    <a:pt x="573" y="12"/>
                  </a:lnTo>
                  <a:lnTo>
                    <a:pt x="620" y="12"/>
                  </a:lnTo>
                  <a:lnTo>
                    <a:pt x="655" y="23"/>
                  </a:lnTo>
                  <a:lnTo>
                    <a:pt x="702" y="23"/>
                  </a:lnTo>
                  <a:lnTo>
                    <a:pt x="749" y="23"/>
                  </a:lnTo>
                  <a:lnTo>
                    <a:pt x="784" y="35"/>
                  </a:lnTo>
                  <a:lnTo>
                    <a:pt x="819" y="35"/>
                  </a:lnTo>
                  <a:lnTo>
                    <a:pt x="842" y="47"/>
                  </a:lnTo>
                  <a:lnTo>
                    <a:pt x="866" y="59"/>
                  </a:lnTo>
                  <a:lnTo>
                    <a:pt x="877" y="70"/>
                  </a:lnTo>
                  <a:lnTo>
                    <a:pt x="889" y="82"/>
                  </a:lnTo>
                  <a:lnTo>
                    <a:pt x="901" y="94"/>
                  </a:lnTo>
                  <a:lnTo>
                    <a:pt x="901" y="105"/>
                  </a:lnTo>
                  <a:lnTo>
                    <a:pt x="901" y="117"/>
                  </a:lnTo>
                  <a:lnTo>
                    <a:pt x="889" y="129"/>
                  </a:lnTo>
                  <a:lnTo>
                    <a:pt x="877" y="140"/>
                  </a:lnTo>
                  <a:lnTo>
                    <a:pt x="866" y="152"/>
                  </a:lnTo>
                  <a:lnTo>
                    <a:pt x="854" y="152"/>
                  </a:lnTo>
                  <a:lnTo>
                    <a:pt x="842" y="164"/>
                  </a:lnTo>
                  <a:lnTo>
                    <a:pt x="819" y="164"/>
                  </a:lnTo>
                  <a:lnTo>
                    <a:pt x="807" y="175"/>
                  </a:lnTo>
                  <a:lnTo>
                    <a:pt x="784" y="175"/>
                  </a:lnTo>
                  <a:lnTo>
                    <a:pt x="749" y="175"/>
                  </a:lnTo>
                  <a:lnTo>
                    <a:pt x="702" y="187"/>
                  </a:lnTo>
                  <a:lnTo>
                    <a:pt x="655" y="187"/>
                  </a:lnTo>
                  <a:lnTo>
                    <a:pt x="608" y="187"/>
                  </a:lnTo>
                  <a:lnTo>
                    <a:pt x="562" y="187"/>
                  </a:lnTo>
                  <a:lnTo>
                    <a:pt x="515" y="187"/>
                  </a:lnTo>
                  <a:lnTo>
                    <a:pt x="480" y="187"/>
                  </a:lnTo>
                  <a:lnTo>
                    <a:pt x="445" y="175"/>
                  </a:lnTo>
                  <a:lnTo>
                    <a:pt x="409" y="175"/>
                  </a:lnTo>
                  <a:lnTo>
                    <a:pt x="386" y="175"/>
                  </a:lnTo>
                  <a:lnTo>
                    <a:pt x="363" y="175"/>
                  </a:lnTo>
                  <a:lnTo>
                    <a:pt x="351" y="175"/>
                  </a:lnTo>
                  <a:lnTo>
                    <a:pt x="339" y="187"/>
                  </a:lnTo>
                  <a:lnTo>
                    <a:pt x="328" y="187"/>
                  </a:lnTo>
                  <a:lnTo>
                    <a:pt x="304" y="199"/>
                  </a:lnTo>
                  <a:lnTo>
                    <a:pt x="281" y="199"/>
                  </a:lnTo>
                  <a:lnTo>
                    <a:pt x="269" y="199"/>
                  </a:lnTo>
                  <a:lnTo>
                    <a:pt x="234" y="199"/>
                  </a:lnTo>
                  <a:lnTo>
                    <a:pt x="211" y="199"/>
                  </a:lnTo>
                  <a:lnTo>
                    <a:pt x="187" y="187"/>
                  </a:lnTo>
                  <a:lnTo>
                    <a:pt x="164" y="187"/>
                  </a:lnTo>
                  <a:lnTo>
                    <a:pt x="140" y="187"/>
                  </a:lnTo>
                  <a:lnTo>
                    <a:pt x="117" y="187"/>
                  </a:lnTo>
                  <a:lnTo>
                    <a:pt x="105" y="175"/>
                  </a:lnTo>
                  <a:lnTo>
                    <a:pt x="94" y="175"/>
                  </a:lnTo>
                  <a:lnTo>
                    <a:pt x="70" y="175"/>
                  </a:lnTo>
                  <a:lnTo>
                    <a:pt x="58" y="164"/>
                  </a:lnTo>
                  <a:lnTo>
                    <a:pt x="47" y="164"/>
                  </a:lnTo>
                  <a:lnTo>
                    <a:pt x="35" y="164"/>
                  </a:lnTo>
                  <a:lnTo>
                    <a:pt x="23" y="152"/>
                  </a:lnTo>
                  <a:lnTo>
                    <a:pt x="23" y="152"/>
                  </a:lnTo>
                  <a:lnTo>
                    <a:pt x="12" y="152"/>
                  </a:lnTo>
                  <a:lnTo>
                    <a:pt x="12" y="140"/>
                  </a:lnTo>
                  <a:lnTo>
                    <a:pt x="0" y="140"/>
                  </a:lnTo>
                  <a:lnTo>
                    <a:pt x="12" y="129"/>
                  </a:lnTo>
                  <a:lnTo>
                    <a:pt x="23" y="117"/>
                  </a:lnTo>
                  <a:lnTo>
                    <a:pt x="35" y="117"/>
                  </a:lnTo>
                  <a:lnTo>
                    <a:pt x="58" y="105"/>
                  </a:lnTo>
                  <a:lnTo>
                    <a:pt x="70" y="94"/>
                  </a:lnTo>
                  <a:lnTo>
                    <a:pt x="82" y="94"/>
                  </a:lnTo>
                  <a:lnTo>
                    <a:pt x="82" y="82"/>
                  </a:lnTo>
                  <a:lnTo>
                    <a:pt x="94" y="82"/>
                  </a:lnTo>
                  <a:lnTo>
                    <a:pt x="82" y="70"/>
                  </a:lnTo>
                  <a:lnTo>
                    <a:pt x="82" y="59"/>
                  </a:lnTo>
                  <a:lnTo>
                    <a:pt x="82" y="47"/>
                  </a:lnTo>
                  <a:lnTo>
                    <a:pt x="94" y="35"/>
                  </a:lnTo>
                  <a:lnTo>
                    <a:pt x="94" y="35"/>
                  </a:lnTo>
                  <a:close/>
                </a:path>
              </a:pathLst>
            </a:custGeom>
            <a:solidFill>
              <a:srgbClr val="FFFFFF"/>
            </a:solidFill>
            <a:ln w="9525">
              <a:noFill/>
              <a:round/>
              <a:headEnd/>
              <a:tailEnd/>
            </a:ln>
          </p:spPr>
          <p:txBody>
            <a:bodyPr/>
            <a:lstStyle/>
            <a:p>
              <a:endParaRPr lang="en-US"/>
            </a:p>
          </p:txBody>
        </p:sp>
        <p:sp>
          <p:nvSpPr>
            <p:cNvPr id="1220644" name="Freeform 36"/>
            <p:cNvSpPr>
              <a:spLocks/>
            </p:cNvSpPr>
            <p:nvPr/>
          </p:nvSpPr>
          <p:spPr bwMode="auto">
            <a:xfrm>
              <a:off x="3255" y="3279"/>
              <a:ext cx="994" cy="514"/>
            </a:xfrm>
            <a:custGeom>
              <a:avLst/>
              <a:gdLst/>
              <a:ahLst/>
              <a:cxnLst>
                <a:cxn ang="0">
                  <a:pos x="70" y="70"/>
                </a:cxn>
                <a:cxn ang="0">
                  <a:pos x="70" y="105"/>
                </a:cxn>
                <a:cxn ang="0">
                  <a:pos x="47" y="140"/>
                </a:cxn>
                <a:cxn ang="0">
                  <a:pos x="12" y="164"/>
                </a:cxn>
                <a:cxn ang="0">
                  <a:pos x="0" y="199"/>
                </a:cxn>
                <a:cxn ang="0">
                  <a:pos x="23" y="234"/>
                </a:cxn>
                <a:cxn ang="0">
                  <a:pos x="82" y="257"/>
                </a:cxn>
                <a:cxn ang="0">
                  <a:pos x="187" y="280"/>
                </a:cxn>
                <a:cxn ang="0">
                  <a:pos x="246" y="315"/>
                </a:cxn>
                <a:cxn ang="0">
                  <a:pos x="199" y="397"/>
                </a:cxn>
                <a:cxn ang="0">
                  <a:pos x="187" y="455"/>
                </a:cxn>
                <a:cxn ang="0">
                  <a:pos x="257" y="479"/>
                </a:cxn>
                <a:cxn ang="0">
                  <a:pos x="316" y="490"/>
                </a:cxn>
                <a:cxn ang="0">
                  <a:pos x="363" y="502"/>
                </a:cxn>
                <a:cxn ang="0">
                  <a:pos x="421" y="514"/>
                </a:cxn>
                <a:cxn ang="0">
                  <a:pos x="480" y="514"/>
                </a:cxn>
                <a:cxn ang="0">
                  <a:pos x="538" y="514"/>
                </a:cxn>
                <a:cxn ang="0">
                  <a:pos x="620" y="514"/>
                </a:cxn>
                <a:cxn ang="0">
                  <a:pos x="690" y="502"/>
                </a:cxn>
                <a:cxn ang="0">
                  <a:pos x="749" y="502"/>
                </a:cxn>
                <a:cxn ang="0">
                  <a:pos x="795" y="502"/>
                </a:cxn>
                <a:cxn ang="0">
                  <a:pos x="842" y="490"/>
                </a:cxn>
                <a:cxn ang="0">
                  <a:pos x="877" y="490"/>
                </a:cxn>
                <a:cxn ang="0">
                  <a:pos x="912" y="467"/>
                </a:cxn>
                <a:cxn ang="0">
                  <a:pos x="948" y="420"/>
                </a:cxn>
                <a:cxn ang="0">
                  <a:pos x="948" y="362"/>
                </a:cxn>
                <a:cxn ang="0">
                  <a:pos x="912" y="327"/>
                </a:cxn>
                <a:cxn ang="0">
                  <a:pos x="889" y="280"/>
                </a:cxn>
                <a:cxn ang="0">
                  <a:pos x="901" y="257"/>
                </a:cxn>
                <a:cxn ang="0">
                  <a:pos x="959" y="222"/>
                </a:cxn>
                <a:cxn ang="0">
                  <a:pos x="994" y="164"/>
                </a:cxn>
                <a:cxn ang="0">
                  <a:pos x="959" y="58"/>
                </a:cxn>
                <a:cxn ang="0">
                  <a:pos x="807" y="23"/>
                </a:cxn>
                <a:cxn ang="0">
                  <a:pos x="643" y="23"/>
                </a:cxn>
                <a:cxn ang="0">
                  <a:pos x="550" y="12"/>
                </a:cxn>
                <a:cxn ang="0">
                  <a:pos x="468" y="0"/>
                </a:cxn>
                <a:cxn ang="0">
                  <a:pos x="374" y="0"/>
                </a:cxn>
                <a:cxn ang="0">
                  <a:pos x="304" y="0"/>
                </a:cxn>
                <a:cxn ang="0">
                  <a:pos x="234" y="0"/>
                </a:cxn>
                <a:cxn ang="0">
                  <a:pos x="164" y="12"/>
                </a:cxn>
                <a:cxn ang="0">
                  <a:pos x="129" y="23"/>
                </a:cxn>
                <a:cxn ang="0">
                  <a:pos x="117" y="47"/>
                </a:cxn>
              </a:cxnLst>
              <a:rect l="0" t="0" r="r" b="b"/>
              <a:pathLst>
                <a:path w="994" h="514">
                  <a:moveTo>
                    <a:pt x="93" y="58"/>
                  </a:moveTo>
                  <a:lnTo>
                    <a:pt x="82" y="70"/>
                  </a:lnTo>
                  <a:lnTo>
                    <a:pt x="70" y="70"/>
                  </a:lnTo>
                  <a:lnTo>
                    <a:pt x="70" y="82"/>
                  </a:lnTo>
                  <a:lnTo>
                    <a:pt x="70" y="94"/>
                  </a:lnTo>
                  <a:lnTo>
                    <a:pt x="70" y="105"/>
                  </a:lnTo>
                  <a:lnTo>
                    <a:pt x="58" y="117"/>
                  </a:lnTo>
                  <a:lnTo>
                    <a:pt x="47" y="129"/>
                  </a:lnTo>
                  <a:lnTo>
                    <a:pt x="47" y="140"/>
                  </a:lnTo>
                  <a:lnTo>
                    <a:pt x="35" y="140"/>
                  </a:lnTo>
                  <a:lnTo>
                    <a:pt x="23" y="152"/>
                  </a:lnTo>
                  <a:lnTo>
                    <a:pt x="12" y="164"/>
                  </a:lnTo>
                  <a:lnTo>
                    <a:pt x="12" y="175"/>
                  </a:lnTo>
                  <a:lnTo>
                    <a:pt x="0" y="187"/>
                  </a:lnTo>
                  <a:lnTo>
                    <a:pt x="0" y="199"/>
                  </a:lnTo>
                  <a:lnTo>
                    <a:pt x="0" y="222"/>
                  </a:lnTo>
                  <a:lnTo>
                    <a:pt x="12" y="234"/>
                  </a:lnTo>
                  <a:lnTo>
                    <a:pt x="23" y="234"/>
                  </a:lnTo>
                  <a:lnTo>
                    <a:pt x="35" y="245"/>
                  </a:lnTo>
                  <a:lnTo>
                    <a:pt x="58" y="257"/>
                  </a:lnTo>
                  <a:lnTo>
                    <a:pt x="82" y="257"/>
                  </a:lnTo>
                  <a:lnTo>
                    <a:pt x="117" y="269"/>
                  </a:lnTo>
                  <a:lnTo>
                    <a:pt x="152" y="269"/>
                  </a:lnTo>
                  <a:lnTo>
                    <a:pt x="187" y="280"/>
                  </a:lnTo>
                  <a:lnTo>
                    <a:pt x="222" y="280"/>
                  </a:lnTo>
                  <a:lnTo>
                    <a:pt x="234" y="292"/>
                  </a:lnTo>
                  <a:lnTo>
                    <a:pt x="246" y="315"/>
                  </a:lnTo>
                  <a:lnTo>
                    <a:pt x="234" y="339"/>
                  </a:lnTo>
                  <a:lnTo>
                    <a:pt x="222" y="374"/>
                  </a:lnTo>
                  <a:lnTo>
                    <a:pt x="199" y="397"/>
                  </a:lnTo>
                  <a:lnTo>
                    <a:pt x="187" y="432"/>
                  </a:lnTo>
                  <a:lnTo>
                    <a:pt x="187" y="444"/>
                  </a:lnTo>
                  <a:lnTo>
                    <a:pt x="187" y="455"/>
                  </a:lnTo>
                  <a:lnTo>
                    <a:pt x="210" y="467"/>
                  </a:lnTo>
                  <a:lnTo>
                    <a:pt x="234" y="467"/>
                  </a:lnTo>
                  <a:lnTo>
                    <a:pt x="257" y="479"/>
                  </a:lnTo>
                  <a:lnTo>
                    <a:pt x="269" y="479"/>
                  </a:lnTo>
                  <a:lnTo>
                    <a:pt x="292" y="490"/>
                  </a:lnTo>
                  <a:lnTo>
                    <a:pt x="316" y="490"/>
                  </a:lnTo>
                  <a:lnTo>
                    <a:pt x="327" y="502"/>
                  </a:lnTo>
                  <a:lnTo>
                    <a:pt x="351" y="502"/>
                  </a:lnTo>
                  <a:lnTo>
                    <a:pt x="363" y="502"/>
                  </a:lnTo>
                  <a:lnTo>
                    <a:pt x="386" y="502"/>
                  </a:lnTo>
                  <a:lnTo>
                    <a:pt x="398" y="514"/>
                  </a:lnTo>
                  <a:lnTo>
                    <a:pt x="421" y="514"/>
                  </a:lnTo>
                  <a:lnTo>
                    <a:pt x="433" y="514"/>
                  </a:lnTo>
                  <a:lnTo>
                    <a:pt x="456" y="514"/>
                  </a:lnTo>
                  <a:lnTo>
                    <a:pt x="480" y="514"/>
                  </a:lnTo>
                  <a:lnTo>
                    <a:pt x="491" y="514"/>
                  </a:lnTo>
                  <a:lnTo>
                    <a:pt x="515" y="514"/>
                  </a:lnTo>
                  <a:lnTo>
                    <a:pt x="538" y="514"/>
                  </a:lnTo>
                  <a:lnTo>
                    <a:pt x="561" y="514"/>
                  </a:lnTo>
                  <a:lnTo>
                    <a:pt x="585" y="514"/>
                  </a:lnTo>
                  <a:lnTo>
                    <a:pt x="620" y="514"/>
                  </a:lnTo>
                  <a:lnTo>
                    <a:pt x="643" y="514"/>
                  </a:lnTo>
                  <a:lnTo>
                    <a:pt x="667" y="502"/>
                  </a:lnTo>
                  <a:lnTo>
                    <a:pt x="690" y="502"/>
                  </a:lnTo>
                  <a:lnTo>
                    <a:pt x="714" y="502"/>
                  </a:lnTo>
                  <a:lnTo>
                    <a:pt x="737" y="502"/>
                  </a:lnTo>
                  <a:lnTo>
                    <a:pt x="749" y="502"/>
                  </a:lnTo>
                  <a:lnTo>
                    <a:pt x="760" y="502"/>
                  </a:lnTo>
                  <a:lnTo>
                    <a:pt x="784" y="502"/>
                  </a:lnTo>
                  <a:lnTo>
                    <a:pt x="795" y="502"/>
                  </a:lnTo>
                  <a:lnTo>
                    <a:pt x="807" y="502"/>
                  </a:lnTo>
                  <a:lnTo>
                    <a:pt x="831" y="490"/>
                  </a:lnTo>
                  <a:lnTo>
                    <a:pt x="842" y="490"/>
                  </a:lnTo>
                  <a:lnTo>
                    <a:pt x="854" y="490"/>
                  </a:lnTo>
                  <a:lnTo>
                    <a:pt x="866" y="490"/>
                  </a:lnTo>
                  <a:lnTo>
                    <a:pt x="877" y="490"/>
                  </a:lnTo>
                  <a:lnTo>
                    <a:pt x="889" y="479"/>
                  </a:lnTo>
                  <a:lnTo>
                    <a:pt x="901" y="479"/>
                  </a:lnTo>
                  <a:lnTo>
                    <a:pt x="912" y="467"/>
                  </a:lnTo>
                  <a:lnTo>
                    <a:pt x="924" y="455"/>
                  </a:lnTo>
                  <a:lnTo>
                    <a:pt x="936" y="432"/>
                  </a:lnTo>
                  <a:lnTo>
                    <a:pt x="948" y="420"/>
                  </a:lnTo>
                  <a:lnTo>
                    <a:pt x="948" y="397"/>
                  </a:lnTo>
                  <a:lnTo>
                    <a:pt x="948" y="385"/>
                  </a:lnTo>
                  <a:lnTo>
                    <a:pt x="948" y="362"/>
                  </a:lnTo>
                  <a:lnTo>
                    <a:pt x="936" y="350"/>
                  </a:lnTo>
                  <a:lnTo>
                    <a:pt x="924" y="339"/>
                  </a:lnTo>
                  <a:lnTo>
                    <a:pt x="912" y="327"/>
                  </a:lnTo>
                  <a:lnTo>
                    <a:pt x="901" y="315"/>
                  </a:lnTo>
                  <a:lnTo>
                    <a:pt x="901" y="304"/>
                  </a:lnTo>
                  <a:lnTo>
                    <a:pt x="889" y="280"/>
                  </a:lnTo>
                  <a:lnTo>
                    <a:pt x="889" y="269"/>
                  </a:lnTo>
                  <a:lnTo>
                    <a:pt x="889" y="257"/>
                  </a:lnTo>
                  <a:lnTo>
                    <a:pt x="901" y="257"/>
                  </a:lnTo>
                  <a:lnTo>
                    <a:pt x="912" y="245"/>
                  </a:lnTo>
                  <a:lnTo>
                    <a:pt x="936" y="234"/>
                  </a:lnTo>
                  <a:lnTo>
                    <a:pt x="959" y="222"/>
                  </a:lnTo>
                  <a:lnTo>
                    <a:pt x="983" y="210"/>
                  </a:lnTo>
                  <a:lnTo>
                    <a:pt x="994" y="187"/>
                  </a:lnTo>
                  <a:lnTo>
                    <a:pt x="994" y="164"/>
                  </a:lnTo>
                  <a:lnTo>
                    <a:pt x="994" y="129"/>
                  </a:lnTo>
                  <a:lnTo>
                    <a:pt x="983" y="94"/>
                  </a:lnTo>
                  <a:lnTo>
                    <a:pt x="959" y="58"/>
                  </a:lnTo>
                  <a:lnTo>
                    <a:pt x="924" y="47"/>
                  </a:lnTo>
                  <a:lnTo>
                    <a:pt x="866" y="35"/>
                  </a:lnTo>
                  <a:lnTo>
                    <a:pt x="807" y="23"/>
                  </a:lnTo>
                  <a:lnTo>
                    <a:pt x="737" y="23"/>
                  </a:lnTo>
                  <a:lnTo>
                    <a:pt x="690" y="23"/>
                  </a:lnTo>
                  <a:lnTo>
                    <a:pt x="643" y="23"/>
                  </a:lnTo>
                  <a:lnTo>
                    <a:pt x="597" y="12"/>
                  </a:lnTo>
                  <a:lnTo>
                    <a:pt x="573" y="12"/>
                  </a:lnTo>
                  <a:lnTo>
                    <a:pt x="550" y="12"/>
                  </a:lnTo>
                  <a:lnTo>
                    <a:pt x="515" y="0"/>
                  </a:lnTo>
                  <a:lnTo>
                    <a:pt x="491" y="0"/>
                  </a:lnTo>
                  <a:lnTo>
                    <a:pt x="468" y="0"/>
                  </a:lnTo>
                  <a:lnTo>
                    <a:pt x="433" y="0"/>
                  </a:lnTo>
                  <a:lnTo>
                    <a:pt x="409" y="0"/>
                  </a:lnTo>
                  <a:lnTo>
                    <a:pt x="374" y="0"/>
                  </a:lnTo>
                  <a:lnTo>
                    <a:pt x="351" y="0"/>
                  </a:lnTo>
                  <a:lnTo>
                    <a:pt x="327" y="0"/>
                  </a:lnTo>
                  <a:lnTo>
                    <a:pt x="304" y="0"/>
                  </a:lnTo>
                  <a:lnTo>
                    <a:pt x="281" y="0"/>
                  </a:lnTo>
                  <a:lnTo>
                    <a:pt x="257" y="0"/>
                  </a:lnTo>
                  <a:lnTo>
                    <a:pt x="234" y="0"/>
                  </a:lnTo>
                  <a:lnTo>
                    <a:pt x="210" y="0"/>
                  </a:lnTo>
                  <a:lnTo>
                    <a:pt x="187" y="12"/>
                  </a:lnTo>
                  <a:lnTo>
                    <a:pt x="164" y="12"/>
                  </a:lnTo>
                  <a:lnTo>
                    <a:pt x="152" y="12"/>
                  </a:lnTo>
                  <a:lnTo>
                    <a:pt x="140" y="12"/>
                  </a:lnTo>
                  <a:lnTo>
                    <a:pt x="129" y="23"/>
                  </a:lnTo>
                  <a:lnTo>
                    <a:pt x="129" y="35"/>
                  </a:lnTo>
                  <a:lnTo>
                    <a:pt x="117" y="35"/>
                  </a:lnTo>
                  <a:lnTo>
                    <a:pt x="117" y="47"/>
                  </a:lnTo>
                  <a:lnTo>
                    <a:pt x="105" y="47"/>
                  </a:lnTo>
                  <a:lnTo>
                    <a:pt x="93" y="58"/>
                  </a:lnTo>
                  <a:close/>
                </a:path>
              </a:pathLst>
            </a:custGeom>
            <a:noFill/>
            <a:ln w="36513">
              <a:solidFill>
                <a:srgbClr val="000000"/>
              </a:solidFill>
              <a:prstDash val="solid"/>
              <a:round/>
              <a:headEnd/>
              <a:tailEnd/>
            </a:ln>
          </p:spPr>
          <p:txBody>
            <a:bodyPr/>
            <a:lstStyle/>
            <a:p>
              <a:endParaRPr lang="en-US"/>
            </a:p>
          </p:txBody>
        </p:sp>
        <p:sp>
          <p:nvSpPr>
            <p:cNvPr id="1220665" name="Freeform 57"/>
            <p:cNvSpPr>
              <a:spLocks/>
            </p:cNvSpPr>
            <p:nvPr/>
          </p:nvSpPr>
          <p:spPr bwMode="auto">
            <a:xfrm>
              <a:off x="3305" y="3329"/>
              <a:ext cx="901" cy="199"/>
            </a:xfrm>
            <a:custGeom>
              <a:avLst/>
              <a:gdLst/>
              <a:ahLst/>
              <a:cxnLst>
                <a:cxn ang="0">
                  <a:pos x="94" y="24"/>
                </a:cxn>
                <a:cxn ang="0">
                  <a:pos x="105" y="12"/>
                </a:cxn>
                <a:cxn ang="0">
                  <a:pos x="152" y="0"/>
                </a:cxn>
                <a:cxn ang="0">
                  <a:pos x="257" y="0"/>
                </a:cxn>
                <a:cxn ang="0">
                  <a:pos x="374" y="0"/>
                </a:cxn>
                <a:cxn ang="0">
                  <a:pos x="480" y="0"/>
                </a:cxn>
                <a:cxn ang="0">
                  <a:pos x="573" y="12"/>
                </a:cxn>
                <a:cxn ang="0">
                  <a:pos x="655" y="24"/>
                </a:cxn>
                <a:cxn ang="0">
                  <a:pos x="749" y="24"/>
                </a:cxn>
                <a:cxn ang="0">
                  <a:pos x="819" y="35"/>
                </a:cxn>
                <a:cxn ang="0">
                  <a:pos x="866" y="59"/>
                </a:cxn>
                <a:cxn ang="0">
                  <a:pos x="889" y="82"/>
                </a:cxn>
                <a:cxn ang="0">
                  <a:pos x="901" y="106"/>
                </a:cxn>
                <a:cxn ang="0">
                  <a:pos x="889" y="129"/>
                </a:cxn>
                <a:cxn ang="0">
                  <a:pos x="866" y="152"/>
                </a:cxn>
                <a:cxn ang="0">
                  <a:pos x="842" y="164"/>
                </a:cxn>
                <a:cxn ang="0">
                  <a:pos x="807" y="176"/>
                </a:cxn>
                <a:cxn ang="0">
                  <a:pos x="749" y="176"/>
                </a:cxn>
                <a:cxn ang="0">
                  <a:pos x="655" y="187"/>
                </a:cxn>
                <a:cxn ang="0">
                  <a:pos x="562" y="187"/>
                </a:cxn>
                <a:cxn ang="0">
                  <a:pos x="480" y="187"/>
                </a:cxn>
                <a:cxn ang="0">
                  <a:pos x="410" y="176"/>
                </a:cxn>
                <a:cxn ang="0">
                  <a:pos x="363" y="176"/>
                </a:cxn>
                <a:cxn ang="0">
                  <a:pos x="339" y="187"/>
                </a:cxn>
                <a:cxn ang="0">
                  <a:pos x="304" y="199"/>
                </a:cxn>
                <a:cxn ang="0">
                  <a:pos x="269" y="199"/>
                </a:cxn>
                <a:cxn ang="0">
                  <a:pos x="211" y="199"/>
                </a:cxn>
                <a:cxn ang="0">
                  <a:pos x="164" y="187"/>
                </a:cxn>
                <a:cxn ang="0">
                  <a:pos x="117" y="187"/>
                </a:cxn>
                <a:cxn ang="0">
                  <a:pos x="94" y="176"/>
                </a:cxn>
                <a:cxn ang="0">
                  <a:pos x="59" y="164"/>
                </a:cxn>
                <a:cxn ang="0">
                  <a:pos x="35" y="164"/>
                </a:cxn>
                <a:cxn ang="0">
                  <a:pos x="12" y="152"/>
                </a:cxn>
                <a:cxn ang="0">
                  <a:pos x="0" y="141"/>
                </a:cxn>
                <a:cxn ang="0">
                  <a:pos x="23" y="117"/>
                </a:cxn>
                <a:cxn ang="0">
                  <a:pos x="59" y="106"/>
                </a:cxn>
                <a:cxn ang="0">
                  <a:pos x="82" y="94"/>
                </a:cxn>
                <a:cxn ang="0">
                  <a:pos x="94" y="82"/>
                </a:cxn>
                <a:cxn ang="0">
                  <a:pos x="82" y="59"/>
                </a:cxn>
                <a:cxn ang="0">
                  <a:pos x="94" y="35"/>
                </a:cxn>
              </a:cxnLst>
              <a:rect l="0" t="0" r="r" b="b"/>
              <a:pathLst>
                <a:path w="901" h="199">
                  <a:moveTo>
                    <a:pt x="94" y="35"/>
                  </a:moveTo>
                  <a:lnTo>
                    <a:pt x="94" y="24"/>
                  </a:lnTo>
                  <a:lnTo>
                    <a:pt x="94" y="12"/>
                  </a:lnTo>
                  <a:lnTo>
                    <a:pt x="105" y="12"/>
                  </a:lnTo>
                  <a:lnTo>
                    <a:pt x="117" y="12"/>
                  </a:lnTo>
                  <a:lnTo>
                    <a:pt x="152" y="0"/>
                  </a:lnTo>
                  <a:lnTo>
                    <a:pt x="199" y="0"/>
                  </a:lnTo>
                  <a:lnTo>
                    <a:pt x="257" y="0"/>
                  </a:lnTo>
                  <a:lnTo>
                    <a:pt x="316" y="0"/>
                  </a:lnTo>
                  <a:lnTo>
                    <a:pt x="374" y="0"/>
                  </a:lnTo>
                  <a:lnTo>
                    <a:pt x="421" y="0"/>
                  </a:lnTo>
                  <a:lnTo>
                    <a:pt x="480" y="0"/>
                  </a:lnTo>
                  <a:lnTo>
                    <a:pt x="527" y="12"/>
                  </a:lnTo>
                  <a:lnTo>
                    <a:pt x="573" y="12"/>
                  </a:lnTo>
                  <a:lnTo>
                    <a:pt x="620" y="12"/>
                  </a:lnTo>
                  <a:lnTo>
                    <a:pt x="655" y="24"/>
                  </a:lnTo>
                  <a:lnTo>
                    <a:pt x="702" y="24"/>
                  </a:lnTo>
                  <a:lnTo>
                    <a:pt x="749" y="24"/>
                  </a:lnTo>
                  <a:lnTo>
                    <a:pt x="784" y="35"/>
                  </a:lnTo>
                  <a:lnTo>
                    <a:pt x="819" y="35"/>
                  </a:lnTo>
                  <a:lnTo>
                    <a:pt x="842" y="47"/>
                  </a:lnTo>
                  <a:lnTo>
                    <a:pt x="866" y="59"/>
                  </a:lnTo>
                  <a:lnTo>
                    <a:pt x="878" y="70"/>
                  </a:lnTo>
                  <a:lnTo>
                    <a:pt x="889" y="82"/>
                  </a:lnTo>
                  <a:lnTo>
                    <a:pt x="901" y="94"/>
                  </a:lnTo>
                  <a:lnTo>
                    <a:pt x="901" y="106"/>
                  </a:lnTo>
                  <a:lnTo>
                    <a:pt x="901" y="117"/>
                  </a:lnTo>
                  <a:lnTo>
                    <a:pt x="889" y="129"/>
                  </a:lnTo>
                  <a:lnTo>
                    <a:pt x="878" y="141"/>
                  </a:lnTo>
                  <a:lnTo>
                    <a:pt x="866" y="152"/>
                  </a:lnTo>
                  <a:lnTo>
                    <a:pt x="854" y="152"/>
                  </a:lnTo>
                  <a:lnTo>
                    <a:pt x="842" y="164"/>
                  </a:lnTo>
                  <a:lnTo>
                    <a:pt x="819" y="164"/>
                  </a:lnTo>
                  <a:lnTo>
                    <a:pt x="807" y="176"/>
                  </a:lnTo>
                  <a:lnTo>
                    <a:pt x="784" y="176"/>
                  </a:lnTo>
                  <a:lnTo>
                    <a:pt x="749" y="176"/>
                  </a:lnTo>
                  <a:lnTo>
                    <a:pt x="702" y="187"/>
                  </a:lnTo>
                  <a:lnTo>
                    <a:pt x="655" y="187"/>
                  </a:lnTo>
                  <a:lnTo>
                    <a:pt x="608" y="187"/>
                  </a:lnTo>
                  <a:lnTo>
                    <a:pt x="562" y="187"/>
                  </a:lnTo>
                  <a:lnTo>
                    <a:pt x="515" y="187"/>
                  </a:lnTo>
                  <a:lnTo>
                    <a:pt x="480" y="187"/>
                  </a:lnTo>
                  <a:lnTo>
                    <a:pt x="445" y="176"/>
                  </a:lnTo>
                  <a:lnTo>
                    <a:pt x="410" y="176"/>
                  </a:lnTo>
                  <a:lnTo>
                    <a:pt x="386" y="176"/>
                  </a:lnTo>
                  <a:lnTo>
                    <a:pt x="363" y="176"/>
                  </a:lnTo>
                  <a:lnTo>
                    <a:pt x="351" y="176"/>
                  </a:lnTo>
                  <a:lnTo>
                    <a:pt x="339" y="187"/>
                  </a:lnTo>
                  <a:lnTo>
                    <a:pt x="328" y="187"/>
                  </a:lnTo>
                  <a:lnTo>
                    <a:pt x="304" y="199"/>
                  </a:lnTo>
                  <a:lnTo>
                    <a:pt x="281" y="199"/>
                  </a:lnTo>
                  <a:lnTo>
                    <a:pt x="269" y="199"/>
                  </a:lnTo>
                  <a:lnTo>
                    <a:pt x="234" y="199"/>
                  </a:lnTo>
                  <a:lnTo>
                    <a:pt x="211" y="199"/>
                  </a:lnTo>
                  <a:lnTo>
                    <a:pt x="187" y="187"/>
                  </a:lnTo>
                  <a:lnTo>
                    <a:pt x="164" y="187"/>
                  </a:lnTo>
                  <a:lnTo>
                    <a:pt x="140" y="187"/>
                  </a:lnTo>
                  <a:lnTo>
                    <a:pt x="117" y="187"/>
                  </a:lnTo>
                  <a:lnTo>
                    <a:pt x="105" y="176"/>
                  </a:lnTo>
                  <a:lnTo>
                    <a:pt x="94" y="176"/>
                  </a:lnTo>
                  <a:lnTo>
                    <a:pt x="70" y="176"/>
                  </a:lnTo>
                  <a:lnTo>
                    <a:pt x="59" y="164"/>
                  </a:lnTo>
                  <a:lnTo>
                    <a:pt x="47" y="164"/>
                  </a:lnTo>
                  <a:lnTo>
                    <a:pt x="35" y="164"/>
                  </a:lnTo>
                  <a:lnTo>
                    <a:pt x="23" y="152"/>
                  </a:lnTo>
                  <a:lnTo>
                    <a:pt x="12" y="152"/>
                  </a:lnTo>
                  <a:lnTo>
                    <a:pt x="12" y="141"/>
                  </a:lnTo>
                  <a:lnTo>
                    <a:pt x="0" y="141"/>
                  </a:lnTo>
                  <a:lnTo>
                    <a:pt x="12" y="129"/>
                  </a:lnTo>
                  <a:lnTo>
                    <a:pt x="23" y="117"/>
                  </a:lnTo>
                  <a:lnTo>
                    <a:pt x="35" y="117"/>
                  </a:lnTo>
                  <a:lnTo>
                    <a:pt x="59" y="106"/>
                  </a:lnTo>
                  <a:lnTo>
                    <a:pt x="70" y="94"/>
                  </a:lnTo>
                  <a:lnTo>
                    <a:pt x="82" y="94"/>
                  </a:lnTo>
                  <a:lnTo>
                    <a:pt x="82" y="82"/>
                  </a:lnTo>
                  <a:lnTo>
                    <a:pt x="94" y="82"/>
                  </a:lnTo>
                  <a:lnTo>
                    <a:pt x="82" y="70"/>
                  </a:lnTo>
                  <a:lnTo>
                    <a:pt x="82" y="59"/>
                  </a:lnTo>
                  <a:lnTo>
                    <a:pt x="82" y="47"/>
                  </a:lnTo>
                  <a:lnTo>
                    <a:pt x="94" y="35"/>
                  </a:lnTo>
                  <a:close/>
                </a:path>
              </a:pathLst>
            </a:custGeom>
            <a:solidFill>
              <a:srgbClr val="FFFFFF"/>
            </a:solidFill>
            <a:ln w="19050">
              <a:solidFill>
                <a:srgbClr val="000000"/>
              </a:solidFill>
              <a:prstDash val="solid"/>
              <a:round/>
              <a:headEnd/>
              <a:tailEnd/>
            </a:ln>
          </p:spPr>
          <p:txBody>
            <a:bodyPr/>
            <a:lstStyle/>
            <a:p>
              <a:endParaRPr lang="en-US"/>
            </a:p>
          </p:txBody>
        </p:sp>
        <p:sp>
          <p:nvSpPr>
            <p:cNvPr id="1220666" name="Rectangle 58"/>
            <p:cNvSpPr>
              <a:spLocks noChangeArrowheads="1"/>
            </p:cNvSpPr>
            <p:nvPr/>
          </p:nvSpPr>
          <p:spPr bwMode="auto">
            <a:xfrm>
              <a:off x="3420" y="3356"/>
              <a:ext cx="726" cy="134"/>
            </a:xfrm>
            <a:prstGeom prst="rect">
              <a:avLst/>
            </a:prstGeom>
            <a:noFill/>
            <a:ln w="9525">
              <a:noFill/>
              <a:miter lim="800000"/>
              <a:headEnd/>
              <a:tailEnd/>
            </a:ln>
          </p:spPr>
          <p:txBody>
            <a:bodyPr wrap="none" lIns="0" tIns="0" rIns="0" bIns="0">
              <a:spAutoFit/>
            </a:bodyPr>
            <a:lstStyle/>
            <a:p>
              <a:pPr>
                <a:spcBef>
                  <a:spcPct val="0"/>
                </a:spcBef>
              </a:pPr>
              <a:r>
                <a:rPr lang="en-CA" sz="1400">
                  <a:solidFill>
                    <a:srgbClr val="000000"/>
                  </a:solidFill>
                  <a:latin typeface="Times New Roman" pitchFamily="18" charset="0"/>
                </a:rPr>
                <a:t>Course Browser</a:t>
              </a:r>
              <a:endParaRPr lang="en-CA" sz="1400"/>
            </a:p>
          </p:txBody>
        </p:sp>
        <p:sp>
          <p:nvSpPr>
            <p:cNvPr id="1220667" name="Freeform 59"/>
            <p:cNvSpPr>
              <a:spLocks/>
            </p:cNvSpPr>
            <p:nvPr/>
          </p:nvSpPr>
          <p:spPr bwMode="auto">
            <a:xfrm>
              <a:off x="3480" y="3553"/>
              <a:ext cx="679" cy="198"/>
            </a:xfrm>
            <a:custGeom>
              <a:avLst/>
              <a:gdLst/>
              <a:ahLst/>
              <a:cxnLst>
                <a:cxn ang="0">
                  <a:pos x="70" y="23"/>
                </a:cxn>
                <a:cxn ang="0">
                  <a:pos x="82" y="11"/>
                </a:cxn>
                <a:cxn ang="0">
                  <a:pos x="117" y="0"/>
                </a:cxn>
                <a:cxn ang="0">
                  <a:pos x="187" y="0"/>
                </a:cxn>
                <a:cxn ang="0">
                  <a:pos x="281" y="0"/>
                </a:cxn>
                <a:cxn ang="0">
                  <a:pos x="363" y="0"/>
                </a:cxn>
                <a:cxn ang="0">
                  <a:pos x="433" y="11"/>
                </a:cxn>
                <a:cxn ang="0">
                  <a:pos x="492" y="23"/>
                </a:cxn>
                <a:cxn ang="0">
                  <a:pos x="562" y="23"/>
                </a:cxn>
                <a:cxn ang="0">
                  <a:pos x="609" y="35"/>
                </a:cxn>
                <a:cxn ang="0">
                  <a:pos x="644" y="58"/>
                </a:cxn>
                <a:cxn ang="0">
                  <a:pos x="667" y="81"/>
                </a:cxn>
                <a:cxn ang="0">
                  <a:pos x="679" y="105"/>
                </a:cxn>
                <a:cxn ang="0">
                  <a:pos x="667" y="128"/>
                </a:cxn>
                <a:cxn ang="0">
                  <a:pos x="644" y="151"/>
                </a:cxn>
                <a:cxn ang="0">
                  <a:pos x="620" y="163"/>
                </a:cxn>
                <a:cxn ang="0">
                  <a:pos x="585" y="175"/>
                </a:cxn>
                <a:cxn ang="0">
                  <a:pos x="527" y="186"/>
                </a:cxn>
                <a:cxn ang="0">
                  <a:pos x="457" y="186"/>
                </a:cxn>
                <a:cxn ang="0">
                  <a:pos x="386" y="186"/>
                </a:cxn>
                <a:cxn ang="0">
                  <a:pos x="340" y="175"/>
                </a:cxn>
                <a:cxn ang="0">
                  <a:pos x="293" y="175"/>
                </a:cxn>
                <a:cxn ang="0">
                  <a:pos x="258" y="175"/>
                </a:cxn>
                <a:cxn ang="0">
                  <a:pos x="234" y="198"/>
                </a:cxn>
                <a:cxn ang="0">
                  <a:pos x="199" y="198"/>
                </a:cxn>
                <a:cxn ang="0">
                  <a:pos x="152" y="198"/>
                </a:cxn>
                <a:cxn ang="0">
                  <a:pos x="117" y="186"/>
                </a:cxn>
                <a:cxn ang="0">
                  <a:pos x="94" y="186"/>
                </a:cxn>
                <a:cxn ang="0">
                  <a:pos x="70" y="175"/>
                </a:cxn>
                <a:cxn ang="0">
                  <a:pos x="47" y="175"/>
                </a:cxn>
                <a:cxn ang="0">
                  <a:pos x="35" y="163"/>
                </a:cxn>
                <a:cxn ang="0">
                  <a:pos x="24" y="151"/>
                </a:cxn>
                <a:cxn ang="0">
                  <a:pos x="12" y="140"/>
                </a:cxn>
                <a:cxn ang="0">
                  <a:pos x="0" y="128"/>
                </a:cxn>
                <a:cxn ang="0">
                  <a:pos x="24" y="116"/>
                </a:cxn>
                <a:cxn ang="0">
                  <a:pos x="35" y="105"/>
                </a:cxn>
                <a:cxn ang="0">
                  <a:pos x="59" y="93"/>
                </a:cxn>
                <a:cxn ang="0">
                  <a:pos x="70" y="70"/>
                </a:cxn>
                <a:cxn ang="0">
                  <a:pos x="59" y="58"/>
                </a:cxn>
                <a:cxn ang="0">
                  <a:pos x="70" y="35"/>
                </a:cxn>
              </a:cxnLst>
              <a:rect l="0" t="0" r="r" b="b"/>
              <a:pathLst>
                <a:path w="679" h="198">
                  <a:moveTo>
                    <a:pt x="70" y="35"/>
                  </a:moveTo>
                  <a:lnTo>
                    <a:pt x="70" y="23"/>
                  </a:lnTo>
                  <a:lnTo>
                    <a:pt x="70" y="11"/>
                  </a:lnTo>
                  <a:lnTo>
                    <a:pt x="82" y="11"/>
                  </a:lnTo>
                  <a:lnTo>
                    <a:pt x="94" y="11"/>
                  </a:lnTo>
                  <a:lnTo>
                    <a:pt x="117" y="0"/>
                  </a:lnTo>
                  <a:lnTo>
                    <a:pt x="152" y="0"/>
                  </a:lnTo>
                  <a:lnTo>
                    <a:pt x="187" y="0"/>
                  </a:lnTo>
                  <a:lnTo>
                    <a:pt x="234" y="0"/>
                  </a:lnTo>
                  <a:lnTo>
                    <a:pt x="281" y="0"/>
                  </a:lnTo>
                  <a:lnTo>
                    <a:pt x="316" y="0"/>
                  </a:lnTo>
                  <a:lnTo>
                    <a:pt x="363" y="0"/>
                  </a:lnTo>
                  <a:lnTo>
                    <a:pt x="398" y="11"/>
                  </a:lnTo>
                  <a:lnTo>
                    <a:pt x="433" y="11"/>
                  </a:lnTo>
                  <a:lnTo>
                    <a:pt x="468" y="11"/>
                  </a:lnTo>
                  <a:lnTo>
                    <a:pt x="492" y="23"/>
                  </a:lnTo>
                  <a:lnTo>
                    <a:pt x="527" y="23"/>
                  </a:lnTo>
                  <a:lnTo>
                    <a:pt x="562" y="23"/>
                  </a:lnTo>
                  <a:lnTo>
                    <a:pt x="585" y="35"/>
                  </a:lnTo>
                  <a:lnTo>
                    <a:pt x="609" y="35"/>
                  </a:lnTo>
                  <a:lnTo>
                    <a:pt x="632" y="46"/>
                  </a:lnTo>
                  <a:lnTo>
                    <a:pt x="644" y="58"/>
                  </a:lnTo>
                  <a:lnTo>
                    <a:pt x="655" y="70"/>
                  </a:lnTo>
                  <a:lnTo>
                    <a:pt x="667" y="81"/>
                  </a:lnTo>
                  <a:lnTo>
                    <a:pt x="679" y="93"/>
                  </a:lnTo>
                  <a:lnTo>
                    <a:pt x="679" y="105"/>
                  </a:lnTo>
                  <a:lnTo>
                    <a:pt x="679" y="116"/>
                  </a:lnTo>
                  <a:lnTo>
                    <a:pt x="667" y="128"/>
                  </a:lnTo>
                  <a:lnTo>
                    <a:pt x="655" y="140"/>
                  </a:lnTo>
                  <a:lnTo>
                    <a:pt x="644" y="151"/>
                  </a:lnTo>
                  <a:lnTo>
                    <a:pt x="632" y="163"/>
                  </a:lnTo>
                  <a:lnTo>
                    <a:pt x="620" y="163"/>
                  </a:lnTo>
                  <a:lnTo>
                    <a:pt x="609" y="175"/>
                  </a:lnTo>
                  <a:lnTo>
                    <a:pt x="585" y="175"/>
                  </a:lnTo>
                  <a:lnTo>
                    <a:pt x="562" y="175"/>
                  </a:lnTo>
                  <a:lnTo>
                    <a:pt x="527" y="186"/>
                  </a:lnTo>
                  <a:lnTo>
                    <a:pt x="492" y="186"/>
                  </a:lnTo>
                  <a:lnTo>
                    <a:pt x="457" y="186"/>
                  </a:lnTo>
                  <a:lnTo>
                    <a:pt x="421" y="186"/>
                  </a:lnTo>
                  <a:lnTo>
                    <a:pt x="386" y="186"/>
                  </a:lnTo>
                  <a:lnTo>
                    <a:pt x="363" y="186"/>
                  </a:lnTo>
                  <a:lnTo>
                    <a:pt x="340" y="175"/>
                  </a:lnTo>
                  <a:lnTo>
                    <a:pt x="316" y="175"/>
                  </a:lnTo>
                  <a:lnTo>
                    <a:pt x="293" y="175"/>
                  </a:lnTo>
                  <a:lnTo>
                    <a:pt x="269" y="175"/>
                  </a:lnTo>
                  <a:lnTo>
                    <a:pt x="258" y="175"/>
                  </a:lnTo>
                  <a:lnTo>
                    <a:pt x="246" y="186"/>
                  </a:lnTo>
                  <a:lnTo>
                    <a:pt x="234" y="198"/>
                  </a:lnTo>
                  <a:lnTo>
                    <a:pt x="211" y="198"/>
                  </a:lnTo>
                  <a:lnTo>
                    <a:pt x="199" y="198"/>
                  </a:lnTo>
                  <a:lnTo>
                    <a:pt x="176" y="198"/>
                  </a:lnTo>
                  <a:lnTo>
                    <a:pt x="152" y="198"/>
                  </a:lnTo>
                  <a:lnTo>
                    <a:pt x="141" y="186"/>
                  </a:lnTo>
                  <a:lnTo>
                    <a:pt x="117" y="186"/>
                  </a:lnTo>
                  <a:lnTo>
                    <a:pt x="106" y="186"/>
                  </a:lnTo>
                  <a:lnTo>
                    <a:pt x="94" y="186"/>
                  </a:lnTo>
                  <a:lnTo>
                    <a:pt x="82" y="175"/>
                  </a:lnTo>
                  <a:lnTo>
                    <a:pt x="70" y="175"/>
                  </a:lnTo>
                  <a:lnTo>
                    <a:pt x="59" y="175"/>
                  </a:lnTo>
                  <a:lnTo>
                    <a:pt x="47" y="175"/>
                  </a:lnTo>
                  <a:lnTo>
                    <a:pt x="47" y="163"/>
                  </a:lnTo>
                  <a:lnTo>
                    <a:pt x="35" y="163"/>
                  </a:lnTo>
                  <a:lnTo>
                    <a:pt x="24" y="163"/>
                  </a:lnTo>
                  <a:lnTo>
                    <a:pt x="24" y="151"/>
                  </a:lnTo>
                  <a:lnTo>
                    <a:pt x="12" y="151"/>
                  </a:lnTo>
                  <a:lnTo>
                    <a:pt x="12" y="140"/>
                  </a:lnTo>
                  <a:lnTo>
                    <a:pt x="0" y="140"/>
                  </a:lnTo>
                  <a:lnTo>
                    <a:pt x="0" y="128"/>
                  </a:lnTo>
                  <a:lnTo>
                    <a:pt x="12" y="128"/>
                  </a:lnTo>
                  <a:lnTo>
                    <a:pt x="24" y="116"/>
                  </a:lnTo>
                  <a:lnTo>
                    <a:pt x="35" y="116"/>
                  </a:lnTo>
                  <a:lnTo>
                    <a:pt x="35" y="105"/>
                  </a:lnTo>
                  <a:lnTo>
                    <a:pt x="47" y="93"/>
                  </a:lnTo>
                  <a:lnTo>
                    <a:pt x="59" y="93"/>
                  </a:lnTo>
                  <a:lnTo>
                    <a:pt x="70" y="81"/>
                  </a:lnTo>
                  <a:lnTo>
                    <a:pt x="70" y="70"/>
                  </a:lnTo>
                  <a:lnTo>
                    <a:pt x="59" y="70"/>
                  </a:lnTo>
                  <a:lnTo>
                    <a:pt x="59" y="58"/>
                  </a:lnTo>
                  <a:lnTo>
                    <a:pt x="59" y="46"/>
                  </a:lnTo>
                  <a:lnTo>
                    <a:pt x="70" y="35"/>
                  </a:lnTo>
                  <a:close/>
                </a:path>
              </a:pathLst>
            </a:custGeom>
            <a:solidFill>
              <a:srgbClr val="FFFFFF"/>
            </a:solidFill>
            <a:ln w="19050">
              <a:solidFill>
                <a:srgbClr val="000000"/>
              </a:solidFill>
              <a:prstDash val="solid"/>
              <a:round/>
              <a:headEnd/>
              <a:tailEnd/>
            </a:ln>
          </p:spPr>
          <p:txBody>
            <a:bodyPr/>
            <a:lstStyle/>
            <a:p>
              <a:endParaRPr lang="en-US"/>
            </a:p>
          </p:txBody>
        </p:sp>
        <p:sp>
          <p:nvSpPr>
            <p:cNvPr id="1220668" name="Rectangle 60"/>
            <p:cNvSpPr>
              <a:spLocks noChangeArrowheads="1"/>
            </p:cNvSpPr>
            <p:nvPr/>
          </p:nvSpPr>
          <p:spPr bwMode="auto">
            <a:xfrm>
              <a:off x="3569" y="3576"/>
              <a:ext cx="548" cy="134"/>
            </a:xfrm>
            <a:prstGeom prst="rect">
              <a:avLst/>
            </a:prstGeom>
            <a:noFill/>
            <a:ln w="9525">
              <a:noFill/>
              <a:miter lim="800000"/>
              <a:headEnd/>
              <a:tailEnd/>
            </a:ln>
          </p:spPr>
          <p:txBody>
            <a:bodyPr wrap="none" lIns="0" tIns="0" rIns="0" bIns="0">
              <a:spAutoFit/>
            </a:bodyPr>
            <a:lstStyle/>
            <a:p>
              <a:pPr>
                <a:spcBef>
                  <a:spcPct val="0"/>
                </a:spcBef>
              </a:pPr>
              <a:r>
                <a:rPr lang="en-CA" sz="1400">
                  <a:solidFill>
                    <a:srgbClr val="000000"/>
                  </a:solidFill>
                  <a:latin typeface="Times New Roman" pitchFamily="18" charset="0"/>
                </a:rPr>
                <a:t>Registration</a:t>
              </a:r>
              <a:endParaRPr lang="en-CA" sz="1400"/>
            </a:p>
          </p:txBody>
        </p:sp>
      </p:grpSp>
      <p:grpSp>
        <p:nvGrpSpPr>
          <p:cNvPr id="4" name="Group 69"/>
          <p:cNvGrpSpPr>
            <a:grpSpLocks/>
          </p:cNvGrpSpPr>
          <p:nvPr/>
        </p:nvGrpSpPr>
        <p:grpSpPr bwMode="auto">
          <a:xfrm>
            <a:off x="5173663" y="5961416"/>
            <a:ext cx="2697162" cy="433388"/>
            <a:chOff x="3259" y="3824"/>
            <a:chExt cx="1699" cy="273"/>
          </a:xfrm>
        </p:grpSpPr>
        <p:sp>
          <p:nvSpPr>
            <p:cNvPr id="1220658" name="Freeform 50"/>
            <p:cNvSpPr>
              <a:spLocks/>
            </p:cNvSpPr>
            <p:nvPr/>
          </p:nvSpPr>
          <p:spPr bwMode="auto">
            <a:xfrm>
              <a:off x="3278" y="3824"/>
              <a:ext cx="737" cy="199"/>
            </a:xfrm>
            <a:custGeom>
              <a:avLst/>
              <a:gdLst/>
              <a:ahLst/>
              <a:cxnLst>
                <a:cxn ang="0">
                  <a:pos x="70" y="24"/>
                </a:cxn>
                <a:cxn ang="0">
                  <a:pos x="94" y="12"/>
                </a:cxn>
                <a:cxn ang="0">
                  <a:pos x="164" y="0"/>
                </a:cxn>
                <a:cxn ang="0">
                  <a:pos x="258" y="0"/>
                </a:cxn>
                <a:cxn ang="0">
                  <a:pos x="351" y="0"/>
                </a:cxn>
                <a:cxn ang="0">
                  <a:pos x="433" y="12"/>
                </a:cxn>
                <a:cxn ang="0">
                  <a:pos x="503" y="12"/>
                </a:cxn>
                <a:cxn ang="0">
                  <a:pos x="574" y="24"/>
                </a:cxn>
                <a:cxn ang="0">
                  <a:pos x="632" y="35"/>
                </a:cxn>
                <a:cxn ang="0">
                  <a:pos x="679" y="47"/>
                </a:cxn>
                <a:cxn ang="0">
                  <a:pos x="714" y="70"/>
                </a:cxn>
                <a:cxn ang="0">
                  <a:pos x="737" y="94"/>
                </a:cxn>
                <a:cxn ang="0">
                  <a:pos x="737" y="117"/>
                </a:cxn>
                <a:cxn ang="0">
                  <a:pos x="714" y="140"/>
                </a:cxn>
                <a:cxn ang="0">
                  <a:pos x="691" y="152"/>
                </a:cxn>
                <a:cxn ang="0">
                  <a:pos x="667" y="164"/>
                </a:cxn>
                <a:cxn ang="0">
                  <a:pos x="632" y="175"/>
                </a:cxn>
                <a:cxn ang="0">
                  <a:pos x="574" y="187"/>
                </a:cxn>
                <a:cxn ang="0">
                  <a:pos x="492" y="187"/>
                </a:cxn>
                <a:cxn ang="0">
                  <a:pos x="421" y="187"/>
                </a:cxn>
                <a:cxn ang="0">
                  <a:pos x="363" y="175"/>
                </a:cxn>
                <a:cxn ang="0">
                  <a:pos x="316" y="175"/>
                </a:cxn>
                <a:cxn ang="0">
                  <a:pos x="281" y="175"/>
                </a:cxn>
                <a:cxn ang="0">
                  <a:pos x="258" y="187"/>
                </a:cxn>
                <a:cxn ang="0">
                  <a:pos x="234" y="199"/>
                </a:cxn>
                <a:cxn ang="0">
                  <a:pos x="199" y="199"/>
                </a:cxn>
                <a:cxn ang="0">
                  <a:pos x="152" y="187"/>
                </a:cxn>
                <a:cxn ang="0">
                  <a:pos x="117" y="187"/>
                </a:cxn>
                <a:cxn ang="0">
                  <a:pos x="82" y="175"/>
                </a:cxn>
                <a:cxn ang="0">
                  <a:pos x="59" y="175"/>
                </a:cxn>
                <a:cxn ang="0">
                  <a:pos x="47" y="164"/>
                </a:cxn>
                <a:cxn ang="0">
                  <a:pos x="24" y="164"/>
                </a:cxn>
                <a:cxn ang="0">
                  <a:pos x="12" y="152"/>
                </a:cxn>
                <a:cxn ang="0">
                  <a:pos x="0" y="140"/>
                </a:cxn>
                <a:cxn ang="0">
                  <a:pos x="12" y="129"/>
                </a:cxn>
                <a:cxn ang="0">
                  <a:pos x="35" y="117"/>
                </a:cxn>
                <a:cxn ang="0">
                  <a:pos x="59" y="94"/>
                </a:cxn>
                <a:cxn ang="0">
                  <a:pos x="70" y="82"/>
                </a:cxn>
                <a:cxn ang="0">
                  <a:pos x="70" y="59"/>
                </a:cxn>
                <a:cxn ang="0">
                  <a:pos x="70" y="35"/>
                </a:cxn>
              </a:cxnLst>
              <a:rect l="0" t="0" r="r" b="b"/>
              <a:pathLst>
                <a:path w="737" h="199">
                  <a:moveTo>
                    <a:pt x="70" y="35"/>
                  </a:moveTo>
                  <a:lnTo>
                    <a:pt x="70" y="24"/>
                  </a:lnTo>
                  <a:lnTo>
                    <a:pt x="82" y="12"/>
                  </a:lnTo>
                  <a:lnTo>
                    <a:pt x="94" y="12"/>
                  </a:lnTo>
                  <a:lnTo>
                    <a:pt x="129" y="0"/>
                  </a:lnTo>
                  <a:lnTo>
                    <a:pt x="164" y="0"/>
                  </a:lnTo>
                  <a:lnTo>
                    <a:pt x="211" y="0"/>
                  </a:lnTo>
                  <a:lnTo>
                    <a:pt x="258" y="0"/>
                  </a:lnTo>
                  <a:lnTo>
                    <a:pt x="304" y="0"/>
                  </a:lnTo>
                  <a:lnTo>
                    <a:pt x="351" y="0"/>
                  </a:lnTo>
                  <a:lnTo>
                    <a:pt x="386" y="0"/>
                  </a:lnTo>
                  <a:lnTo>
                    <a:pt x="433" y="12"/>
                  </a:lnTo>
                  <a:lnTo>
                    <a:pt x="468" y="12"/>
                  </a:lnTo>
                  <a:lnTo>
                    <a:pt x="503" y="12"/>
                  </a:lnTo>
                  <a:lnTo>
                    <a:pt x="538" y="24"/>
                  </a:lnTo>
                  <a:lnTo>
                    <a:pt x="574" y="24"/>
                  </a:lnTo>
                  <a:lnTo>
                    <a:pt x="609" y="24"/>
                  </a:lnTo>
                  <a:lnTo>
                    <a:pt x="632" y="35"/>
                  </a:lnTo>
                  <a:lnTo>
                    <a:pt x="667" y="35"/>
                  </a:lnTo>
                  <a:lnTo>
                    <a:pt x="679" y="47"/>
                  </a:lnTo>
                  <a:lnTo>
                    <a:pt x="702" y="59"/>
                  </a:lnTo>
                  <a:lnTo>
                    <a:pt x="714" y="70"/>
                  </a:lnTo>
                  <a:lnTo>
                    <a:pt x="726" y="82"/>
                  </a:lnTo>
                  <a:lnTo>
                    <a:pt x="737" y="94"/>
                  </a:lnTo>
                  <a:lnTo>
                    <a:pt x="737" y="105"/>
                  </a:lnTo>
                  <a:lnTo>
                    <a:pt x="737" y="117"/>
                  </a:lnTo>
                  <a:lnTo>
                    <a:pt x="726" y="129"/>
                  </a:lnTo>
                  <a:lnTo>
                    <a:pt x="714" y="140"/>
                  </a:lnTo>
                  <a:lnTo>
                    <a:pt x="702" y="152"/>
                  </a:lnTo>
                  <a:lnTo>
                    <a:pt x="691" y="152"/>
                  </a:lnTo>
                  <a:lnTo>
                    <a:pt x="679" y="164"/>
                  </a:lnTo>
                  <a:lnTo>
                    <a:pt x="667" y="164"/>
                  </a:lnTo>
                  <a:lnTo>
                    <a:pt x="655" y="175"/>
                  </a:lnTo>
                  <a:lnTo>
                    <a:pt x="632" y="175"/>
                  </a:lnTo>
                  <a:lnTo>
                    <a:pt x="609" y="175"/>
                  </a:lnTo>
                  <a:lnTo>
                    <a:pt x="574" y="187"/>
                  </a:lnTo>
                  <a:lnTo>
                    <a:pt x="538" y="187"/>
                  </a:lnTo>
                  <a:lnTo>
                    <a:pt x="492" y="187"/>
                  </a:lnTo>
                  <a:lnTo>
                    <a:pt x="457" y="187"/>
                  </a:lnTo>
                  <a:lnTo>
                    <a:pt x="421" y="187"/>
                  </a:lnTo>
                  <a:lnTo>
                    <a:pt x="386" y="187"/>
                  </a:lnTo>
                  <a:lnTo>
                    <a:pt x="363" y="175"/>
                  </a:lnTo>
                  <a:lnTo>
                    <a:pt x="340" y="175"/>
                  </a:lnTo>
                  <a:lnTo>
                    <a:pt x="316" y="175"/>
                  </a:lnTo>
                  <a:lnTo>
                    <a:pt x="293" y="175"/>
                  </a:lnTo>
                  <a:lnTo>
                    <a:pt x="281" y="175"/>
                  </a:lnTo>
                  <a:lnTo>
                    <a:pt x="269" y="187"/>
                  </a:lnTo>
                  <a:lnTo>
                    <a:pt x="258" y="187"/>
                  </a:lnTo>
                  <a:lnTo>
                    <a:pt x="246" y="199"/>
                  </a:lnTo>
                  <a:lnTo>
                    <a:pt x="234" y="199"/>
                  </a:lnTo>
                  <a:lnTo>
                    <a:pt x="211" y="199"/>
                  </a:lnTo>
                  <a:lnTo>
                    <a:pt x="199" y="199"/>
                  </a:lnTo>
                  <a:lnTo>
                    <a:pt x="176" y="199"/>
                  </a:lnTo>
                  <a:lnTo>
                    <a:pt x="152" y="187"/>
                  </a:lnTo>
                  <a:lnTo>
                    <a:pt x="129" y="187"/>
                  </a:lnTo>
                  <a:lnTo>
                    <a:pt x="117" y="187"/>
                  </a:lnTo>
                  <a:lnTo>
                    <a:pt x="94" y="187"/>
                  </a:lnTo>
                  <a:lnTo>
                    <a:pt x="82" y="175"/>
                  </a:lnTo>
                  <a:lnTo>
                    <a:pt x="70" y="175"/>
                  </a:lnTo>
                  <a:lnTo>
                    <a:pt x="59" y="175"/>
                  </a:lnTo>
                  <a:lnTo>
                    <a:pt x="47" y="175"/>
                  </a:lnTo>
                  <a:lnTo>
                    <a:pt x="47" y="164"/>
                  </a:lnTo>
                  <a:lnTo>
                    <a:pt x="35" y="164"/>
                  </a:lnTo>
                  <a:lnTo>
                    <a:pt x="24" y="164"/>
                  </a:lnTo>
                  <a:lnTo>
                    <a:pt x="24" y="152"/>
                  </a:lnTo>
                  <a:lnTo>
                    <a:pt x="12" y="152"/>
                  </a:lnTo>
                  <a:lnTo>
                    <a:pt x="12" y="140"/>
                  </a:lnTo>
                  <a:lnTo>
                    <a:pt x="0" y="140"/>
                  </a:lnTo>
                  <a:lnTo>
                    <a:pt x="0" y="129"/>
                  </a:lnTo>
                  <a:lnTo>
                    <a:pt x="12" y="129"/>
                  </a:lnTo>
                  <a:lnTo>
                    <a:pt x="24" y="117"/>
                  </a:lnTo>
                  <a:lnTo>
                    <a:pt x="35" y="117"/>
                  </a:lnTo>
                  <a:lnTo>
                    <a:pt x="47" y="105"/>
                  </a:lnTo>
                  <a:lnTo>
                    <a:pt x="59" y="94"/>
                  </a:lnTo>
                  <a:lnTo>
                    <a:pt x="70" y="94"/>
                  </a:lnTo>
                  <a:lnTo>
                    <a:pt x="70" y="82"/>
                  </a:lnTo>
                  <a:lnTo>
                    <a:pt x="70" y="70"/>
                  </a:lnTo>
                  <a:lnTo>
                    <a:pt x="70" y="59"/>
                  </a:lnTo>
                  <a:lnTo>
                    <a:pt x="70" y="47"/>
                  </a:lnTo>
                  <a:lnTo>
                    <a:pt x="70" y="35"/>
                  </a:lnTo>
                  <a:lnTo>
                    <a:pt x="70" y="35"/>
                  </a:lnTo>
                  <a:close/>
                </a:path>
              </a:pathLst>
            </a:custGeom>
            <a:solidFill>
              <a:srgbClr val="FFFFFF"/>
            </a:solidFill>
            <a:ln w="9525">
              <a:noFill/>
              <a:round/>
              <a:headEnd/>
              <a:tailEnd/>
            </a:ln>
          </p:spPr>
          <p:txBody>
            <a:bodyPr/>
            <a:lstStyle/>
            <a:p>
              <a:endParaRPr lang="en-US"/>
            </a:p>
          </p:txBody>
        </p:sp>
        <p:sp>
          <p:nvSpPr>
            <p:cNvPr id="1220661" name="Text Box 53"/>
            <p:cNvSpPr txBox="1">
              <a:spLocks noChangeArrowheads="1"/>
            </p:cNvSpPr>
            <p:nvPr/>
          </p:nvSpPr>
          <p:spPr bwMode="auto">
            <a:xfrm>
              <a:off x="4206" y="3866"/>
              <a:ext cx="752" cy="231"/>
            </a:xfrm>
            <a:prstGeom prst="rect">
              <a:avLst/>
            </a:prstGeom>
            <a:noFill/>
            <a:ln w="9525">
              <a:noFill/>
              <a:miter lim="800000"/>
              <a:headEnd/>
              <a:tailEnd/>
            </a:ln>
            <a:effectLst/>
          </p:spPr>
          <p:txBody>
            <a:bodyPr wrap="none">
              <a:spAutoFit/>
            </a:bodyPr>
            <a:lstStyle/>
            <a:p>
              <a:pPr>
                <a:spcBef>
                  <a:spcPct val="0"/>
                </a:spcBef>
              </a:pPr>
              <a:r>
                <a:rPr lang="en-CA" sz="1800">
                  <a:solidFill>
                    <a:srgbClr val="000000"/>
                  </a:solidFill>
                  <a:latin typeface="Times New Roman" pitchFamily="18" charset="0"/>
                </a:rPr>
                <a:t>Later stage</a:t>
              </a:r>
              <a:endParaRPr lang="en-CA" sz="1800"/>
            </a:p>
          </p:txBody>
        </p:sp>
        <p:sp>
          <p:nvSpPr>
            <p:cNvPr id="1220662" name="Line 54"/>
            <p:cNvSpPr>
              <a:spLocks noChangeShapeType="1"/>
            </p:cNvSpPr>
            <p:nvPr/>
          </p:nvSpPr>
          <p:spPr bwMode="auto">
            <a:xfrm>
              <a:off x="4039" y="3953"/>
              <a:ext cx="213" cy="34"/>
            </a:xfrm>
            <a:prstGeom prst="line">
              <a:avLst/>
            </a:prstGeom>
            <a:noFill/>
            <a:ln w="19050">
              <a:solidFill>
                <a:srgbClr val="000000"/>
              </a:solidFill>
              <a:round/>
              <a:headEnd/>
              <a:tailEnd/>
            </a:ln>
          </p:spPr>
          <p:txBody>
            <a:bodyPr/>
            <a:lstStyle/>
            <a:p>
              <a:endParaRPr lang="en-US"/>
            </a:p>
          </p:txBody>
        </p:sp>
        <p:sp>
          <p:nvSpPr>
            <p:cNvPr id="1220669" name="Freeform 61"/>
            <p:cNvSpPr>
              <a:spLocks/>
            </p:cNvSpPr>
            <p:nvPr/>
          </p:nvSpPr>
          <p:spPr bwMode="auto">
            <a:xfrm>
              <a:off x="3259" y="3854"/>
              <a:ext cx="737" cy="198"/>
            </a:xfrm>
            <a:custGeom>
              <a:avLst/>
              <a:gdLst/>
              <a:ahLst/>
              <a:cxnLst>
                <a:cxn ang="0">
                  <a:pos x="71" y="23"/>
                </a:cxn>
                <a:cxn ang="0">
                  <a:pos x="94" y="11"/>
                </a:cxn>
                <a:cxn ang="0">
                  <a:pos x="164" y="0"/>
                </a:cxn>
                <a:cxn ang="0">
                  <a:pos x="258" y="0"/>
                </a:cxn>
                <a:cxn ang="0">
                  <a:pos x="351" y="0"/>
                </a:cxn>
                <a:cxn ang="0">
                  <a:pos x="433" y="11"/>
                </a:cxn>
                <a:cxn ang="0">
                  <a:pos x="503" y="11"/>
                </a:cxn>
                <a:cxn ang="0">
                  <a:pos x="574" y="23"/>
                </a:cxn>
                <a:cxn ang="0">
                  <a:pos x="632" y="35"/>
                </a:cxn>
                <a:cxn ang="0">
                  <a:pos x="679" y="46"/>
                </a:cxn>
                <a:cxn ang="0">
                  <a:pos x="714" y="70"/>
                </a:cxn>
                <a:cxn ang="0">
                  <a:pos x="737" y="93"/>
                </a:cxn>
                <a:cxn ang="0">
                  <a:pos x="737" y="116"/>
                </a:cxn>
                <a:cxn ang="0">
                  <a:pos x="714" y="140"/>
                </a:cxn>
                <a:cxn ang="0">
                  <a:pos x="691" y="151"/>
                </a:cxn>
                <a:cxn ang="0">
                  <a:pos x="667" y="163"/>
                </a:cxn>
                <a:cxn ang="0">
                  <a:pos x="632" y="175"/>
                </a:cxn>
                <a:cxn ang="0">
                  <a:pos x="574" y="186"/>
                </a:cxn>
                <a:cxn ang="0">
                  <a:pos x="492" y="186"/>
                </a:cxn>
                <a:cxn ang="0">
                  <a:pos x="422" y="186"/>
                </a:cxn>
                <a:cxn ang="0">
                  <a:pos x="363" y="175"/>
                </a:cxn>
                <a:cxn ang="0">
                  <a:pos x="316" y="175"/>
                </a:cxn>
                <a:cxn ang="0">
                  <a:pos x="281" y="175"/>
                </a:cxn>
                <a:cxn ang="0">
                  <a:pos x="258" y="186"/>
                </a:cxn>
                <a:cxn ang="0">
                  <a:pos x="234" y="198"/>
                </a:cxn>
                <a:cxn ang="0">
                  <a:pos x="199" y="198"/>
                </a:cxn>
                <a:cxn ang="0">
                  <a:pos x="152" y="186"/>
                </a:cxn>
                <a:cxn ang="0">
                  <a:pos x="117" y="186"/>
                </a:cxn>
                <a:cxn ang="0">
                  <a:pos x="82" y="175"/>
                </a:cxn>
                <a:cxn ang="0">
                  <a:pos x="59" y="175"/>
                </a:cxn>
                <a:cxn ang="0">
                  <a:pos x="47" y="163"/>
                </a:cxn>
                <a:cxn ang="0">
                  <a:pos x="24" y="163"/>
                </a:cxn>
                <a:cxn ang="0">
                  <a:pos x="12" y="151"/>
                </a:cxn>
                <a:cxn ang="0">
                  <a:pos x="0" y="140"/>
                </a:cxn>
                <a:cxn ang="0">
                  <a:pos x="12" y="128"/>
                </a:cxn>
                <a:cxn ang="0">
                  <a:pos x="35" y="116"/>
                </a:cxn>
                <a:cxn ang="0">
                  <a:pos x="59" y="93"/>
                </a:cxn>
                <a:cxn ang="0">
                  <a:pos x="71" y="81"/>
                </a:cxn>
                <a:cxn ang="0">
                  <a:pos x="71" y="58"/>
                </a:cxn>
                <a:cxn ang="0">
                  <a:pos x="71" y="35"/>
                </a:cxn>
              </a:cxnLst>
              <a:rect l="0" t="0" r="r" b="b"/>
              <a:pathLst>
                <a:path w="737" h="198">
                  <a:moveTo>
                    <a:pt x="71" y="35"/>
                  </a:moveTo>
                  <a:lnTo>
                    <a:pt x="71" y="23"/>
                  </a:lnTo>
                  <a:lnTo>
                    <a:pt x="82" y="11"/>
                  </a:lnTo>
                  <a:lnTo>
                    <a:pt x="94" y="11"/>
                  </a:lnTo>
                  <a:lnTo>
                    <a:pt x="129" y="0"/>
                  </a:lnTo>
                  <a:lnTo>
                    <a:pt x="164" y="0"/>
                  </a:lnTo>
                  <a:lnTo>
                    <a:pt x="211" y="0"/>
                  </a:lnTo>
                  <a:lnTo>
                    <a:pt x="258" y="0"/>
                  </a:lnTo>
                  <a:lnTo>
                    <a:pt x="305" y="0"/>
                  </a:lnTo>
                  <a:lnTo>
                    <a:pt x="351" y="0"/>
                  </a:lnTo>
                  <a:lnTo>
                    <a:pt x="386" y="0"/>
                  </a:lnTo>
                  <a:lnTo>
                    <a:pt x="433" y="11"/>
                  </a:lnTo>
                  <a:lnTo>
                    <a:pt x="468" y="11"/>
                  </a:lnTo>
                  <a:lnTo>
                    <a:pt x="503" y="11"/>
                  </a:lnTo>
                  <a:lnTo>
                    <a:pt x="539" y="23"/>
                  </a:lnTo>
                  <a:lnTo>
                    <a:pt x="574" y="23"/>
                  </a:lnTo>
                  <a:lnTo>
                    <a:pt x="609" y="23"/>
                  </a:lnTo>
                  <a:lnTo>
                    <a:pt x="632" y="35"/>
                  </a:lnTo>
                  <a:lnTo>
                    <a:pt x="667" y="35"/>
                  </a:lnTo>
                  <a:lnTo>
                    <a:pt x="679" y="46"/>
                  </a:lnTo>
                  <a:lnTo>
                    <a:pt x="702" y="58"/>
                  </a:lnTo>
                  <a:lnTo>
                    <a:pt x="714" y="70"/>
                  </a:lnTo>
                  <a:lnTo>
                    <a:pt x="726" y="81"/>
                  </a:lnTo>
                  <a:lnTo>
                    <a:pt x="737" y="93"/>
                  </a:lnTo>
                  <a:lnTo>
                    <a:pt x="737" y="105"/>
                  </a:lnTo>
                  <a:lnTo>
                    <a:pt x="737" y="116"/>
                  </a:lnTo>
                  <a:lnTo>
                    <a:pt x="726" y="128"/>
                  </a:lnTo>
                  <a:lnTo>
                    <a:pt x="714" y="140"/>
                  </a:lnTo>
                  <a:lnTo>
                    <a:pt x="702" y="151"/>
                  </a:lnTo>
                  <a:lnTo>
                    <a:pt x="691" y="151"/>
                  </a:lnTo>
                  <a:lnTo>
                    <a:pt x="679" y="163"/>
                  </a:lnTo>
                  <a:lnTo>
                    <a:pt x="667" y="163"/>
                  </a:lnTo>
                  <a:lnTo>
                    <a:pt x="656" y="175"/>
                  </a:lnTo>
                  <a:lnTo>
                    <a:pt x="632" y="175"/>
                  </a:lnTo>
                  <a:lnTo>
                    <a:pt x="609" y="175"/>
                  </a:lnTo>
                  <a:lnTo>
                    <a:pt x="574" y="186"/>
                  </a:lnTo>
                  <a:lnTo>
                    <a:pt x="539" y="186"/>
                  </a:lnTo>
                  <a:lnTo>
                    <a:pt x="492" y="186"/>
                  </a:lnTo>
                  <a:lnTo>
                    <a:pt x="457" y="186"/>
                  </a:lnTo>
                  <a:lnTo>
                    <a:pt x="422" y="186"/>
                  </a:lnTo>
                  <a:lnTo>
                    <a:pt x="386" y="186"/>
                  </a:lnTo>
                  <a:lnTo>
                    <a:pt x="363" y="175"/>
                  </a:lnTo>
                  <a:lnTo>
                    <a:pt x="340" y="175"/>
                  </a:lnTo>
                  <a:lnTo>
                    <a:pt x="316" y="175"/>
                  </a:lnTo>
                  <a:lnTo>
                    <a:pt x="293" y="175"/>
                  </a:lnTo>
                  <a:lnTo>
                    <a:pt x="281" y="175"/>
                  </a:lnTo>
                  <a:lnTo>
                    <a:pt x="269" y="186"/>
                  </a:lnTo>
                  <a:lnTo>
                    <a:pt x="258" y="186"/>
                  </a:lnTo>
                  <a:lnTo>
                    <a:pt x="246" y="198"/>
                  </a:lnTo>
                  <a:lnTo>
                    <a:pt x="234" y="198"/>
                  </a:lnTo>
                  <a:lnTo>
                    <a:pt x="211" y="198"/>
                  </a:lnTo>
                  <a:lnTo>
                    <a:pt x="199" y="198"/>
                  </a:lnTo>
                  <a:lnTo>
                    <a:pt x="176" y="198"/>
                  </a:lnTo>
                  <a:lnTo>
                    <a:pt x="152" y="186"/>
                  </a:lnTo>
                  <a:lnTo>
                    <a:pt x="129" y="186"/>
                  </a:lnTo>
                  <a:lnTo>
                    <a:pt x="117" y="186"/>
                  </a:lnTo>
                  <a:lnTo>
                    <a:pt x="94" y="186"/>
                  </a:lnTo>
                  <a:lnTo>
                    <a:pt x="82" y="175"/>
                  </a:lnTo>
                  <a:lnTo>
                    <a:pt x="71" y="175"/>
                  </a:lnTo>
                  <a:lnTo>
                    <a:pt x="59" y="175"/>
                  </a:lnTo>
                  <a:lnTo>
                    <a:pt x="47" y="175"/>
                  </a:lnTo>
                  <a:lnTo>
                    <a:pt x="47" y="163"/>
                  </a:lnTo>
                  <a:lnTo>
                    <a:pt x="35" y="163"/>
                  </a:lnTo>
                  <a:lnTo>
                    <a:pt x="24" y="163"/>
                  </a:lnTo>
                  <a:lnTo>
                    <a:pt x="24" y="151"/>
                  </a:lnTo>
                  <a:lnTo>
                    <a:pt x="12" y="151"/>
                  </a:lnTo>
                  <a:lnTo>
                    <a:pt x="12" y="140"/>
                  </a:lnTo>
                  <a:lnTo>
                    <a:pt x="0" y="140"/>
                  </a:lnTo>
                  <a:lnTo>
                    <a:pt x="0" y="128"/>
                  </a:lnTo>
                  <a:lnTo>
                    <a:pt x="12" y="128"/>
                  </a:lnTo>
                  <a:lnTo>
                    <a:pt x="24" y="116"/>
                  </a:lnTo>
                  <a:lnTo>
                    <a:pt x="35" y="116"/>
                  </a:lnTo>
                  <a:lnTo>
                    <a:pt x="47" y="105"/>
                  </a:lnTo>
                  <a:lnTo>
                    <a:pt x="59" y="93"/>
                  </a:lnTo>
                  <a:lnTo>
                    <a:pt x="71" y="93"/>
                  </a:lnTo>
                  <a:lnTo>
                    <a:pt x="71" y="81"/>
                  </a:lnTo>
                  <a:lnTo>
                    <a:pt x="71" y="70"/>
                  </a:lnTo>
                  <a:lnTo>
                    <a:pt x="71" y="58"/>
                  </a:lnTo>
                  <a:lnTo>
                    <a:pt x="71" y="46"/>
                  </a:lnTo>
                  <a:lnTo>
                    <a:pt x="71" y="35"/>
                  </a:lnTo>
                  <a:close/>
                </a:path>
              </a:pathLst>
            </a:custGeom>
            <a:solidFill>
              <a:srgbClr val="FFFFFF"/>
            </a:solidFill>
            <a:ln w="19050">
              <a:solidFill>
                <a:srgbClr val="000000"/>
              </a:solidFill>
              <a:prstDash val="solid"/>
              <a:round/>
              <a:headEnd/>
              <a:tailEnd/>
            </a:ln>
          </p:spPr>
          <p:txBody>
            <a:bodyPr/>
            <a:lstStyle/>
            <a:p>
              <a:endParaRPr lang="en-US"/>
            </a:p>
          </p:txBody>
        </p:sp>
        <p:sp>
          <p:nvSpPr>
            <p:cNvPr id="1220670" name="Rectangle 62"/>
            <p:cNvSpPr>
              <a:spLocks noChangeArrowheads="1"/>
            </p:cNvSpPr>
            <p:nvPr/>
          </p:nvSpPr>
          <p:spPr bwMode="auto">
            <a:xfrm>
              <a:off x="3418" y="3865"/>
              <a:ext cx="392" cy="134"/>
            </a:xfrm>
            <a:prstGeom prst="rect">
              <a:avLst/>
            </a:prstGeom>
            <a:noFill/>
            <a:ln w="9525">
              <a:noFill/>
              <a:miter lim="800000"/>
              <a:headEnd/>
              <a:tailEnd/>
            </a:ln>
          </p:spPr>
          <p:txBody>
            <a:bodyPr wrap="none" lIns="0" tIns="0" rIns="0" bIns="0">
              <a:spAutoFit/>
            </a:bodyPr>
            <a:lstStyle/>
            <a:p>
              <a:pPr>
                <a:spcBef>
                  <a:spcPct val="0"/>
                </a:spcBef>
              </a:pPr>
              <a:r>
                <a:rPr lang="en-CA" sz="1400">
                  <a:solidFill>
                    <a:srgbClr val="000000"/>
                  </a:solidFill>
                  <a:latin typeface="Times New Roman" pitchFamily="18" charset="0"/>
                </a:rPr>
                <a:t>Payment</a:t>
              </a:r>
              <a:endParaRPr lang="en-CA" sz="1400"/>
            </a:p>
          </p:txBody>
        </p:sp>
      </p:grpSp>
      <p:grpSp>
        <p:nvGrpSpPr>
          <p:cNvPr id="5" name="Group 71"/>
          <p:cNvGrpSpPr>
            <a:grpSpLocks/>
          </p:cNvGrpSpPr>
          <p:nvPr/>
        </p:nvGrpSpPr>
        <p:grpSpPr bwMode="auto">
          <a:xfrm>
            <a:off x="6672264" y="4518379"/>
            <a:ext cx="2089150" cy="1471612"/>
            <a:chOff x="4203" y="2915"/>
            <a:chExt cx="1316" cy="927"/>
          </a:xfrm>
        </p:grpSpPr>
        <p:sp>
          <p:nvSpPr>
            <p:cNvPr id="1220646" name="Rectangle 38"/>
            <p:cNvSpPr>
              <a:spLocks noChangeArrowheads="1"/>
            </p:cNvSpPr>
            <p:nvPr/>
          </p:nvSpPr>
          <p:spPr bwMode="auto">
            <a:xfrm>
              <a:off x="4532" y="2915"/>
              <a:ext cx="987" cy="155"/>
            </a:xfrm>
            <a:prstGeom prst="rect">
              <a:avLst/>
            </a:prstGeom>
            <a:noFill/>
            <a:ln w="9525">
              <a:noFill/>
              <a:miter lim="800000"/>
              <a:headEnd/>
              <a:tailEnd/>
            </a:ln>
          </p:spPr>
          <p:txBody>
            <a:bodyPr wrap="none" lIns="0" tIns="0" rIns="0" bIns="0">
              <a:spAutoFit/>
            </a:bodyPr>
            <a:lstStyle/>
            <a:p>
              <a:pPr>
                <a:spcBef>
                  <a:spcPct val="0"/>
                </a:spcBef>
              </a:pPr>
              <a:r>
                <a:rPr lang="en-CA" dirty="0">
                  <a:solidFill>
                    <a:srgbClr val="000000"/>
                  </a:solidFill>
                  <a:latin typeface="Times New Roman" pitchFamily="18" charset="0"/>
                </a:rPr>
                <a:t>For other systems  </a:t>
              </a:r>
              <a:endParaRPr lang="en-CA" dirty="0"/>
            </a:p>
          </p:txBody>
        </p:sp>
        <p:sp>
          <p:nvSpPr>
            <p:cNvPr id="1220648" name="Freeform 40"/>
            <p:cNvSpPr>
              <a:spLocks/>
            </p:cNvSpPr>
            <p:nvPr/>
          </p:nvSpPr>
          <p:spPr bwMode="auto">
            <a:xfrm>
              <a:off x="4706" y="3165"/>
              <a:ext cx="93" cy="140"/>
            </a:xfrm>
            <a:custGeom>
              <a:avLst/>
              <a:gdLst/>
              <a:ahLst/>
              <a:cxnLst>
                <a:cxn ang="0">
                  <a:pos x="7" y="0"/>
                </a:cxn>
                <a:cxn ang="0">
                  <a:pos x="0" y="3"/>
                </a:cxn>
                <a:cxn ang="0">
                  <a:pos x="8" y="12"/>
                </a:cxn>
                <a:cxn ang="0">
                  <a:pos x="7" y="0"/>
                </a:cxn>
              </a:cxnLst>
              <a:rect l="0" t="0" r="r" b="b"/>
              <a:pathLst>
                <a:path w="8" h="12">
                  <a:moveTo>
                    <a:pt x="7" y="0"/>
                  </a:moveTo>
                  <a:cubicBezTo>
                    <a:pt x="4" y="0"/>
                    <a:pt x="2" y="1"/>
                    <a:pt x="0" y="3"/>
                  </a:cubicBezTo>
                  <a:lnTo>
                    <a:pt x="8" y="12"/>
                  </a:lnTo>
                  <a:lnTo>
                    <a:pt x="7" y="0"/>
                  </a:lnTo>
                  <a:close/>
                </a:path>
              </a:pathLst>
            </a:custGeom>
            <a:noFill/>
            <a:ln w="9525">
              <a:noFill/>
              <a:round/>
              <a:headEnd/>
              <a:tailEnd/>
            </a:ln>
          </p:spPr>
          <p:txBody>
            <a:bodyPr/>
            <a:lstStyle/>
            <a:p>
              <a:endParaRPr lang="en-US"/>
            </a:p>
          </p:txBody>
        </p:sp>
        <p:sp>
          <p:nvSpPr>
            <p:cNvPr id="1220649" name="Line 41"/>
            <p:cNvSpPr>
              <a:spLocks noChangeShapeType="1"/>
            </p:cNvSpPr>
            <p:nvPr/>
          </p:nvSpPr>
          <p:spPr bwMode="auto">
            <a:xfrm flipH="1">
              <a:off x="4741" y="3070"/>
              <a:ext cx="32" cy="227"/>
            </a:xfrm>
            <a:prstGeom prst="line">
              <a:avLst/>
            </a:prstGeom>
            <a:noFill/>
            <a:ln w="19050">
              <a:solidFill>
                <a:srgbClr val="000000"/>
              </a:solidFill>
              <a:round/>
              <a:headEnd/>
              <a:tailEnd/>
            </a:ln>
          </p:spPr>
          <p:txBody>
            <a:bodyPr/>
            <a:lstStyle/>
            <a:p>
              <a:endParaRPr lang="en-US"/>
            </a:p>
          </p:txBody>
        </p:sp>
        <p:sp>
          <p:nvSpPr>
            <p:cNvPr id="1220650" name="Freeform 42"/>
            <p:cNvSpPr>
              <a:spLocks/>
            </p:cNvSpPr>
            <p:nvPr/>
          </p:nvSpPr>
          <p:spPr bwMode="auto">
            <a:xfrm>
              <a:off x="4226" y="3620"/>
              <a:ext cx="994" cy="199"/>
            </a:xfrm>
            <a:custGeom>
              <a:avLst/>
              <a:gdLst/>
              <a:ahLst/>
              <a:cxnLst>
                <a:cxn ang="0">
                  <a:pos x="94" y="24"/>
                </a:cxn>
                <a:cxn ang="0">
                  <a:pos x="105" y="12"/>
                </a:cxn>
                <a:cxn ang="0">
                  <a:pos x="129" y="12"/>
                </a:cxn>
                <a:cxn ang="0">
                  <a:pos x="222" y="0"/>
                </a:cxn>
                <a:cxn ang="0">
                  <a:pos x="351" y="0"/>
                </a:cxn>
                <a:cxn ang="0">
                  <a:pos x="468" y="0"/>
                </a:cxn>
                <a:cxn ang="0">
                  <a:pos x="585" y="12"/>
                </a:cxn>
                <a:cxn ang="0">
                  <a:pos x="679" y="12"/>
                </a:cxn>
                <a:cxn ang="0">
                  <a:pos x="772" y="24"/>
                </a:cxn>
                <a:cxn ang="0">
                  <a:pos x="866" y="35"/>
                </a:cxn>
                <a:cxn ang="0">
                  <a:pos x="924" y="47"/>
                </a:cxn>
                <a:cxn ang="0">
                  <a:pos x="971" y="70"/>
                </a:cxn>
                <a:cxn ang="0">
                  <a:pos x="994" y="94"/>
                </a:cxn>
                <a:cxn ang="0">
                  <a:pos x="994" y="117"/>
                </a:cxn>
                <a:cxn ang="0">
                  <a:pos x="971" y="140"/>
                </a:cxn>
                <a:cxn ang="0">
                  <a:pos x="936" y="152"/>
                </a:cxn>
                <a:cxn ang="0">
                  <a:pos x="913" y="164"/>
                </a:cxn>
                <a:cxn ang="0">
                  <a:pos x="866" y="175"/>
                </a:cxn>
                <a:cxn ang="0">
                  <a:pos x="784" y="187"/>
                </a:cxn>
                <a:cxn ang="0">
                  <a:pos x="667" y="187"/>
                </a:cxn>
                <a:cxn ang="0">
                  <a:pos x="573" y="187"/>
                </a:cxn>
                <a:cxn ang="0">
                  <a:pos x="491" y="175"/>
                </a:cxn>
                <a:cxn ang="0">
                  <a:pos x="433" y="175"/>
                </a:cxn>
                <a:cxn ang="0">
                  <a:pos x="386" y="175"/>
                </a:cxn>
                <a:cxn ang="0">
                  <a:pos x="351" y="187"/>
                </a:cxn>
                <a:cxn ang="0">
                  <a:pos x="316" y="199"/>
                </a:cxn>
                <a:cxn ang="0">
                  <a:pos x="257" y="199"/>
                </a:cxn>
                <a:cxn ang="0">
                  <a:pos x="199" y="187"/>
                </a:cxn>
                <a:cxn ang="0">
                  <a:pos x="152" y="187"/>
                </a:cxn>
                <a:cxn ang="0">
                  <a:pos x="117" y="175"/>
                </a:cxn>
                <a:cxn ang="0">
                  <a:pos x="82" y="175"/>
                </a:cxn>
                <a:cxn ang="0">
                  <a:pos x="58" y="164"/>
                </a:cxn>
                <a:cxn ang="0">
                  <a:pos x="35" y="164"/>
                </a:cxn>
                <a:cxn ang="0">
                  <a:pos x="23" y="152"/>
                </a:cxn>
                <a:cxn ang="0">
                  <a:pos x="12" y="140"/>
                </a:cxn>
                <a:cxn ang="0">
                  <a:pos x="12" y="129"/>
                </a:cxn>
                <a:cxn ang="0">
                  <a:pos x="35" y="117"/>
                </a:cxn>
                <a:cxn ang="0">
                  <a:pos x="58" y="105"/>
                </a:cxn>
                <a:cxn ang="0">
                  <a:pos x="94" y="82"/>
                </a:cxn>
                <a:cxn ang="0">
                  <a:pos x="94" y="59"/>
                </a:cxn>
                <a:cxn ang="0">
                  <a:pos x="94" y="35"/>
                </a:cxn>
              </a:cxnLst>
              <a:rect l="0" t="0" r="r" b="b"/>
              <a:pathLst>
                <a:path w="994" h="199">
                  <a:moveTo>
                    <a:pt x="94" y="35"/>
                  </a:moveTo>
                  <a:lnTo>
                    <a:pt x="94" y="24"/>
                  </a:lnTo>
                  <a:lnTo>
                    <a:pt x="105" y="24"/>
                  </a:lnTo>
                  <a:lnTo>
                    <a:pt x="105" y="12"/>
                  </a:lnTo>
                  <a:lnTo>
                    <a:pt x="117" y="12"/>
                  </a:lnTo>
                  <a:lnTo>
                    <a:pt x="129" y="12"/>
                  </a:lnTo>
                  <a:lnTo>
                    <a:pt x="164" y="0"/>
                  </a:lnTo>
                  <a:lnTo>
                    <a:pt x="222" y="0"/>
                  </a:lnTo>
                  <a:lnTo>
                    <a:pt x="281" y="0"/>
                  </a:lnTo>
                  <a:lnTo>
                    <a:pt x="351" y="0"/>
                  </a:lnTo>
                  <a:lnTo>
                    <a:pt x="409" y="0"/>
                  </a:lnTo>
                  <a:lnTo>
                    <a:pt x="468" y="0"/>
                  </a:lnTo>
                  <a:lnTo>
                    <a:pt x="526" y="0"/>
                  </a:lnTo>
                  <a:lnTo>
                    <a:pt x="585" y="12"/>
                  </a:lnTo>
                  <a:lnTo>
                    <a:pt x="632" y="12"/>
                  </a:lnTo>
                  <a:lnTo>
                    <a:pt x="679" y="12"/>
                  </a:lnTo>
                  <a:lnTo>
                    <a:pt x="725" y="24"/>
                  </a:lnTo>
                  <a:lnTo>
                    <a:pt x="772" y="24"/>
                  </a:lnTo>
                  <a:lnTo>
                    <a:pt x="819" y="24"/>
                  </a:lnTo>
                  <a:lnTo>
                    <a:pt x="866" y="35"/>
                  </a:lnTo>
                  <a:lnTo>
                    <a:pt x="901" y="35"/>
                  </a:lnTo>
                  <a:lnTo>
                    <a:pt x="924" y="47"/>
                  </a:lnTo>
                  <a:lnTo>
                    <a:pt x="948" y="59"/>
                  </a:lnTo>
                  <a:lnTo>
                    <a:pt x="971" y="70"/>
                  </a:lnTo>
                  <a:lnTo>
                    <a:pt x="983" y="82"/>
                  </a:lnTo>
                  <a:lnTo>
                    <a:pt x="994" y="94"/>
                  </a:lnTo>
                  <a:lnTo>
                    <a:pt x="994" y="105"/>
                  </a:lnTo>
                  <a:lnTo>
                    <a:pt x="994" y="117"/>
                  </a:lnTo>
                  <a:lnTo>
                    <a:pt x="983" y="129"/>
                  </a:lnTo>
                  <a:lnTo>
                    <a:pt x="971" y="140"/>
                  </a:lnTo>
                  <a:lnTo>
                    <a:pt x="959" y="152"/>
                  </a:lnTo>
                  <a:lnTo>
                    <a:pt x="936" y="152"/>
                  </a:lnTo>
                  <a:lnTo>
                    <a:pt x="924" y="164"/>
                  </a:lnTo>
                  <a:lnTo>
                    <a:pt x="913" y="164"/>
                  </a:lnTo>
                  <a:lnTo>
                    <a:pt x="889" y="175"/>
                  </a:lnTo>
                  <a:lnTo>
                    <a:pt x="866" y="175"/>
                  </a:lnTo>
                  <a:lnTo>
                    <a:pt x="831" y="175"/>
                  </a:lnTo>
                  <a:lnTo>
                    <a:pt x="784" y="187"/>
                  </a:lnTo>
                  <a:lnTo>
                    <a:pt x="725" y="187"/>
                  </a:lnTo>
                  <a:lnTo>
                    <a:pt x="667" y="187"/>
                  </a:lnTo>
                  <a:lnTo>
                    <a:pt x="620" y="187"/>
                  </a:lnTo>
                  <a:lnTo>
                    <a:pt x="573" y="187"/>
                  </a:lnTo>
                  <a:lnTo>
                    <a:pt x="526" y="187"/>
                  </a:lnTo>
                  <a:lnTo>
                    <a:pt x="491" y="175"/>
                  </a:lnTo>
                  <a:lnTo>
                    <a:pt x="456" y="175"/>
                  </a:lnTo>
                  <a:lnTo>
                    <a:pt x="433" y="175"/>
                  </a:lnTo>
                  <a:lnTo>
                    <a:pt x="409" y="175"/>
                  </a:lnTo>
                  <a:lnTo>
                    <a:pt x="386" y="175"/>
                  </a:lnTo>
                  <a:lnTo>
                    <a:pt x="374" y="187"/>
                  </a:lnTo>
                  <a:lnTo>
                    <a:pt x="351" y="187"/>
                  </a:lnTo>
                  <a:lnTo>
                    <a:pt x="339" y="199"/>
                  </a:lnTo>
                  <a:lnTo>
                    <a:pt x="316" y="199"/>
                  </a:lnTo>
                  <a:lnTo>
                    <a:pt x="292" y="199"/>
                  </a:lnTo>
                  <a:lnTo>
                    <a:pt x="257" y="199"/>
                  </a:lnTo>
                  <a:lnTo>
                    <a:pt x="234" y="199"/>
                  </a:lnTo>
                  <a:lnTo>
                    <a:pt x="199" y="187"/>
                  </a:lnTo>
                  <a:lnTo>
                    <a:pt x="175" y="187"/>
                  </a:lnTo>
                  <a:lnTo>
                    <a:pt x="152" y="187"/>
                  </a:lnTo>
                  <a:lnTo>
                    <a:pt x="129" y="187"/>
                  </a:lnTo>
                  <a:lnTo>
                    <a:pt x="117" y="175"/>
                  </a:lnTo>
                  <a:lnTo>
                    <a:pt x="94" y="175"/>
                  </a:lnTo>
                  <a:lnTo>
                    <a:pt x="82" y="175"/>
                  </a:lnTo>
                  <a:lnTo>
                    <a:pt x="70" y="175"/>
                  </a:lnTo>
                  <a:lnTo>
                    <a:pt x="58" y="164"/>
                  </a:lnTo>
                  <a:lnTo>
                    <a:pt x="47" y="164"/>
                  </a:lnTo>
                  <a:lnTo>
                    <a:pt x="35" y="164"/>
                  </a:lnTo>
                  <a:lnTo>
                    <a:pt x="23" y="152"/>
                  </a:lnTo>
                  <a:lnTo>
                    <a:pt x="23" y="152"/>
                  </a:lnTo>
                  <a:lnTo>
                    <a:pt x="12" y="152"/>
                  </a:lnTo>
                  <a:lnTo>
                    <a:pt x="12" y="140"/>
                  </a:lnTo>
                  <a:lnTo>
                    <a:pt x="0" y="140"/>
                  </a:lnTo>
                  <a:lnTo>
                    <a:pt x="12" y="129"/>
                  </a:lnTo>
                  <a:lnTo>
                    <a:pt x="23" y="129"/>
                  </a:lnTo>
                  <a:lnTo>
                    <a:pt x="35" y="117"/>
                  </a:lnTo>
                  <a:lnTo>
                    <a:pt x="47" y="117"/>
                  </a:lnTo>
                  <a:lnTo>
                    <a:pt x="58" y="105"/>
                  </a:lnTo>
                  <a:lnTo>
                    <a:pt x="82" y="94"/>
                  </a:lnTo>
                  <a:lnTo>
                    <a:pt x="94" y="82"/>
                  </a:lnTo>
                  <a:lnTo>
                    <a:pt x="94" y="70"/>
                  </a:lnTo>
                  <a:lnTo>
                    <a:pt x="94" y="59"/>
                  </a:lnTo>
                  <a:lnTo>
                    <a:pt x="94" y="47"/>
                  </a:lnTo>
                  <a:lnTo>
                    <a:pt x="94" y="35"/>
                  </a:lnTo>
                  <a:lnTo>
                    <a:pt x="94" y="35"/>
                  </a:lnTo>
                  <a:close/>
                </a:path>
              </a:pathLst>
            </a:custGeom>
            <a:solidFill>
              <a:srgbClr val="FFFFFF"/>
            </a:solidFill>
            <a:ln w="9525">
              <a:noFill/>
              <a:round/>
              <a:headEnd/>
              <a:tailEnd/>
            </a:ln>
          </p:spPr>
          <p:txBody>
            <a:bodyPr/>
            <a:lstStyle/>
            <a:p>
              <a:endParaRPr lang="en-US"/>
            </a:p>
          </p:txBody>
        </p:sp>
        <p:sp>
          <p:nvSpPr>
            <p:cNvPr id="1220653" name="Freeform 45"/>
            <p:cNvSpPr>
              <a:spLocks/>
            </p:cNvSpPr>
            <p:nvPr/>
          </p:nvSpPr>
          <p:spPr bwMode="auto">
            <a:xfrm>
              <a:off x="4284" y="3364"/>
              <a:ext cx="901" cy="198"/>
            </a:xfrm>
            <a:custGeom>
              <a:avLst/>
              <a:gdLst/>
              <a:ahLst/>
              <a:cxnLst>
                <a:cxn ang="0">
                  <a:pos x="82" y="23"/>
                </a:cxn>
                <a:cxn ang="0">
                  <a:pos x="94" y="11"/>
                </a:cxn>
                <a:cxn ang="0">
                  <a:pos x="153" y="0"/>
                </a:cxn>
                <a:cxn ang="0">
                  <a:pos x="246" y="0"/>
                </a:cxn>
                <a:cxn ang="0">
                  <a:pos x="363" y="0"/>
                </a:cxn>
                <a:cxn ang="0">
                  <a:pos x="468" y="0"/>
                </a:cxn>
                <a:cxn ang="0">
                  <a:pos x="562" y="11"/>
                </a:cxn>
                <a:cxn ang="0">
                  <a:pos x="656" y="23"/>
                </a:cxn>
                <a:cxn ang="0">
                  <a:pos x="738" y="23"/>
                </a:cxn>
                <a:cxn ang="0">
                  <a:pos x="808" y="35"/>
                </a:cxn>
                <a:cxn ang="0">
                  <a:pos x="855" y="58"/>
                </a:cxn>
                <a:cxn ang="0">
                  <a:pos x="890" y="81"/>
                </a:cxn>
                <a:cxn ang="0">
                  <a:pos x="901" y="105"/>
                </a:cxn>
                <a:cxn ang="0">
                  <a:pos x="878" y="128"/>
                </a:cxn>
                <a:cxn ang="0">
                  <a:pos x="855" y="151"/>
                </a:cxn>
                <a:cxn ang="0">
                  <a:pos x="831" y="163"/>
                </a:cxn>
                <a:cxn ang="0">
                  <a:pos x="796" y="175"/>
                </a:cxn>
                <a:cxn ang="0">
                  <a:pos x="738" y="175"/>
                </a:cxn>
                <a:cxn ang="0">
                  <a:pos x="656" y="186"/>
                </a:cxn>
                <a:cxn ang="0">
                  <a:pos x="550" y="186"/>
                </a:cxn>
                <a:cxn ang="0">
                  <a:pos x="480" y="186"/>
                </a:cxn>
                <a:cxn ang="0">
                  <a:pos x="410" y="175"/>
                </a:cxn>
                <a:cxn ang="0">
                  <a:pos x="363" y="175"/>
                </a:cxn>
                <a:cxn ang="0">
                  <a:pos x="328" y="186"/>
                </a:cxn>
                <a:cxn ang="0">
                  <a:pos x="305" y="198"/>
                </a:cxn>
                <a:cxn ang="0">
                  <a:pos x="258" y="198"/>
                </a:cxn>
                <a:cxn ang="0">
                  <a:pos x="199" y="198"/>
                </a:cxn>
                <a:cxn ang="0">
                  <a:pos x="153" y="186"/>
                </a:cxn>
                <a:cxn ang="0">
                  <a:pos x="117" y="186"/>
                </a:cxn>
                <a:cxn ang="0">
                  <a:pos x="82" y="175"/>
                </a:cxn>
                <a:cxn ang="0">
                  <a:pos x="59" y="175"/>
                </a:cxn>
                <a:cxn ang="0">
                  <a:pos x="36" y="163"/>
                </a:cxn>
                <a:cxn ang="0">
                  <a:pos x="24" y="151"/>
                </a:cxn>
                <a:cxn ang="0">
                  <a:pos x="0" y="140"/>
                </a:cxn>
                <a:cxn ang="0">
                  <a:pos x="12" y="128"/>
                </a:cxn>
                <a:cxn ang="0">
                  <a:pos x="36" y="116"/>
                </a:cxn>
                <a:cxn ang="0">
                  <a:pos x="59" y="93"/>
                </a:cxn>
                <a:cxn ang="0">
                  <a:pos x="82" y="81"/>
                </a:cxn>
                <a:cxn ang="0">
                  <a:pos x="82" y="58"/>
                </a:cxn>
                <a:cxn ang="0">
                  <a:pos x="82" y="35"/>
                </a:cxn>
              </a:cxnLst>
              <a:rect l="0" t="0" r="r" b="b"/>
              <a:pathLst>
                <a:path w="901" h="198">
                  <a:moveTo>
                    <a:pt x="82" y="35"/>
                  </a:moveTo>
                  <a:lnTo>
                    <a:pt x="82" y="23"/>
                  </a:lnTo>
                  <a:lnTo>
                    <a:pt x="82" y="11"/>
                  </a:lnTo>
                  <a:lnTo>
                    <a:pt x="94" y="11"/>
                  </a:lnTo>
                  <a:lnTo>
                    <a:pt x="117" y="11"/>
                  </a:lnTo>
                  <a:lnTo>
                    <a:pt x="153" y="0"/>
                  </a:lnTo>
                  <a:lnTo>
                    <a:pt x="188" y="0"/>
                  </a:lnTo>
                  <a:lnTo>
                    <a:pt x="246" y="0"/>
                  </a:lnTo>
                  <a:lnTo>
                    <a:pt x="305" y="0"/>
                  </a:lnTo>
                  <a:lnTo>
                    <a:pt x="363" y="0"/>
                  </a:lnTo>
                  <a:lnTo>
                    <a:pt x="422" y="0"/>
                  </a:lnTo>
                  <a:lnTo>
                    <a:pt x="468" y="0"/>
                  </a:lnTo>
                  <a:lnTo>
                    <a:pt x="515" y="11"/>
                  </a:lnTo>
                  <a:lnTo>
                    <a:pt x="562" y="11"/>
                  </a:lnTo>
                  <a:lnTo>
                    <a:pt x="609" y="11"/>
                  </a:lnTo>
                  <a:lnTo>
                    <a:pt x="656" y="23"/>
                  </a:lnTo>
                  <a:lnTo>
                    <a:pt x="691" y="23"/>
                  </a:lnTo>
                  <a:lnTo>
                    <a:pt x="738" y="23"/>
                  </a:lnTo>
                  <a:lnTo>
                    <a:pt x="773" y="35"/>
                  </a:lnTo>
                  <a:lnTo>
                    <a:pt x="808" y="35"/>
                  </a:lnTo>
                  <a:lnTo>
                    <a:pt x="831" y="46"/>
                  </a:lnTo>
                  <a:lnTo>
                    <a:pt x="855" y="58"/>
                  </a:lnTo>
                  <a:lnTo>
                    <a:pt x="878" y="70"/>
                  </a:lnTo>
                  <a:lnTo>
                    <a:pt x="890" y="81"/>
                  </a:lnTo>
                  <a:lnTo>
                    <a:pt x="890" y="93"/>
                  </a:lnTo>
                  <a:lnTo>
                    <a:pt x="901" y="105"/>
                  </a:lnTo>
                  <a:lnTo>
                    <a:pt x="890" y="116"/>
                  </a:lnTo>
                  <a:lnTo>
                    <a:pt x="878" y="128"/>
                  </a:lnTo>
                  <a:lnTo>
                    <a:pt x="866" y="140"/>
                  </a:lnTo>
                  <a:lnTo>
                    <a:pt x="855" y="151"/>
                  </a:lnTo>
                  <a:lnTo>
                    <a:pt x="843" y="151"/>
                  </a:lnTo>
                  <a:lnTo>
                    <a:pt x="831" y="163"/>
                  </a:lnTo>
                  <a:lnTo>
                    <a:pt x="819" y="163"/>
                  </a:lnTo>
                  <a:lnTo>
                    <a:pt x="796" y="175"/>
                  </a:lnTo>
                  <a:lnTo>
                    <a:pt x="773" y="175"/>
                  </a:lnTo>
                  <a:lnTo>
                    <a:pt x="738" y="175"/>
                  </a:lnTo>
                  <a:lnTo>
                    <a:pt x="702" y="186"/>
                  </a:lnTo>
                  <a:lnTo>
                    <a:pt x="656" y="186"/>
                  </a:lnTo>
                  <a:lnTo>
                    <a:pt x="597" y="186"/>
                  </a:lnTo>
                  <a:lnTo>
                    <a:pt x="550" y="186"/>
                  </a:lnTo>
                  <a:lnTo>
                    <a:pt x="515" y="186"/>
                  </a:lnTo>
                  <a:lnTo>
                    <a:pt x="480" y="186"/>
                  </a:lnTo>
                  <a:lnTo>
                    <a:pt x="445" y="175"/>
                  </a:lnTo>
                  <a:lnTo>
                    <a:pt x="410" y="175"/>
                  </a:lnTo>
                  <a:lnTo>
                    <a:pt x="387" y="175"/>
                  </a:lnTo>
                  <a:lnTo>
                    <a:pt x="363" y="175"/>
                  </a:lnTo>
                  <a:lnTo>
                    <a:pt x="340" y="175"/>
                  </a:lnTo>
                  <a:lnTo>
                    <a:pt x="328" y="186"/>
                  </a:lnTo>
                  <a:lnTo>
                    <a:pt x="316" y="186"/>
                  </a:lnTo>
                  <a:lnTo>
                    <a:pt x="305" y="198"/>
                  </a:lnTo>
                  <a:lnTo>
                    <a:pt x="281" y="198"/>
                  </a:lnTo>
                  <a:lnTo>
                    <a:pt x="258" y="198"/>
                  </a:lnTo>
                  <a:lnTo>
                    <a:pt x="234" y="198"/>
                  </a:lnTo>
                  <a:lnTo>
                    <a:pt x="199" y="198"/>
                  </a:lnTo>
                  <a:lnTo>
                    <a:pt x="176" y="186"/>
                  </a:lnTo>
                  <a:lnTo>
                    <a:pt x="153" y="186"/>
                  </a:lnTo>
                  <a:lnTo>
                    <a:pt x="141" y="186"/>
                  </a:lnTo>
                  <a:lnTo>
                    <a:pt x="117" y="186"/>
                  </a:lnTo>
                  <a:lnTo>
                    <a:pt x="94" y="175"/>
                  </a:lnTo>
                  <a:lnTo>
                    <a:pt x="82" y="175"/>
                  </a:lnTo>
                  <a:lnTo>
                    <a:pt x="71" y="175"/>
                  </a:lnTo>
                  <a:lnTo>
                    <a:pt x="59" y="175"/>
                  </a:lnTo>
                  <a:lnTo>
                    <a:pt x="47" y="163"/>
                  </a:lnTo>
                  <a:lnTo>
                    <a:pt x="36" y="163"/>
                  </a:lnTo>
                  <a:lnTo>
                    <a:pt x="24" y="163"/>
                  </a:lnTo>
                  <a:lnTo>
                    <a:pt x="24" y="151"/>
                  </a:lnTo>
                  <a:lnTo>
                    <a:pt x="12" y="151"/>
                  </a:lnTo>
                  <a:lnTo>
                    <a:pt x="0" y="140"/>
                  </a:lnTo>
                  <a:lnTo>
                    <a:pt x="0" y="128"/>
                  </a:lnTo>
                  <a:lnTo>
                    <a:pt x="12" y="128"/>
                  </a:lnTo>
                  <a:lnTo>
                    <a:pt x="24" y="116"/>
                  </a:lnTo>
                  <a:lnTo>
                    <a:pt x="36" y="116"/>
                  </a:lnTo>
                  <a:lnTo>
                    <a:pt x="47" y="105"/>
                  </a:lnTo>
                  <a:lnTo>
                    <a:pt x="59" y="93"/>
                  </a:lnTo>
                  <a:lnTo>
                    <a:pt x="71" y="93"/>
                  </a:lnTo>
                  <a:lnTo>
                    <a:pt x="82" y="81"/>
                  </a:lnTo>
                  <a:lnTo>
                    <a:pt x="82" y="70"/>
                  </a:lnTo>
                  <a:lnTo>
                    <a:pt x="82" y="58"/>
                  </a:lnTo>
                  <a:lnTo>
                    <a:pt x="82" y="46"/>
                  </a:lnTo>
                  <a:lnTo>
                    <a:pt x="82" y="35"/>
                  </a:lnTo>
                  <a:lnTo>
                    <a:pt x="82" y="35"/>
                  </a:lnTo>
                  <a:close/>
                </a:path>
              </a:pathLst>
            </a:custGeom>
            <a:solidFill>
              <a:srgbClr val="FFFFFF"/>
            </a:solidFill>
            <a:ln w="9525">
              <a:noFill/>
              <a:round/>
              <a:headEnd/>
              <a:tailEnd/>
            </a:ln>
          </p:spPr>
          <p:txBody>
            <a:bodyPr/>
            <a:lstStyle/>
            <a:p>
              <a:endParaRPr lang="en-US"/>
            </a:p>
          </p:txBody>
        </p:sp>
        <p:sp>
          <p:nvSpPr>
            <p:cNvPr id="1220656" name="Freeform 48"/>
            <p:cNvSpPr>
              <a:spLocks/>
            </p:cNvSpPr>
            <p:nvPr/>
          </p:nvSpPr>
          <p:spPr bwMode="auto">
            <a:xfrm>
              <a:off x="4203" y="3328"/>
              <a:ext cx="1064" cy="514"/>
            </a:xfrm>
            <a:custGeom>
              <a:avLst/>
              <a:gdLst/>
              <a:ahLst/>
              <a:cxnLst>
                <a:cxn ang="0">
                  <a:pos x="269" y="0"/>
                </a:cxn>
                <a:cxn ang="0">
                  <a:pos x="234" y="12"/>
                </a:cxn>
                <a:cxn ang="0">
                  <a:pos x="187" y="12"/>
                </a:cxn>
                <a:cxn ang="0">
                  <a:pos x="152" y="36"/>
                </a:cxn>
                <a:cxn ang="0">
                  <a:pos x="140" y="59"/>
                </a:cxn>
                <a:cxn ang="0">
                  <a:pos x="128" y="94"/>
                </a:cxn>
                <a:cxn ang="0">
                  <a:pos x="105" y="129"/>
                </a:cxn>
                <a:cxn ang="0">
                  <a:pos x="70" y="152"/>
                </a:cxn>
                <a:cxn ang="0">
                  <a:pos x="58" y="176"/>
                </a:cxn>
                <a:cxn ang="0">
                  <a:pos x="81" y="211"/>
                </a:cxn>
                <a:cxn ang="0">
                  <a:pos x="105" y="234"/>
                </a:cxn>
                <a:cxn ang="0">
                  <a:pos x="128" y="246"/>
                </a:cxn>
                <a:cxn ang="0">
                  <a:pos x="128" y="269"/>
                </a:cxn>
                <a:cxn ang="0">
                  <a:pos x="93" y="316"/>
                </a:cxn>
                <a:cxn ang="0">
                  <a:pos x="46" y="374"/>
                </a:cxn>
                <a:cxn ang="0">
                  <a:pos x="0" y="421"/>
                </a:cxn>
                <a:cxn ang="0">
                  <a:pos x="23" y="467"/>
                </a:cxn>
                <a:cxn ang="0">
                  <a:pos x="81" y="491"/>
                </a:cxn>
                <a:cxn ang="0">
                  <a:pos x="152" y="502"/>
                </a:cxn>
                <a:cxn ang="0">
                  <a:pos x="198" y="514"/>
                </a:cxn>
                <a:cxn ang="0">
                  <a:pos x="245" y="514"/>
                </a:cxn>
                <a:cxn ang="0">
                  <a:pos x="304" y="514"/>
                </a:cxn>
                <a:cxn ang="0">
                  <a:pos x="362" y="514"/>
                </a:cxn>
                <a:cxn ang="0">
                  <a:pos x="397" y="514"/>
                </a:cxn>
                <a:cxn ang="0">
                  <a:pos x="432" y="502"/>
                </a:cxn>
                <a:cxn ang="0">
                  <a:pos x="456" y="502"/>
                </a:cxn>
                <a:cxn ang="0">
                  <a:pos x="514" y="502"/>
                </a:cxn>
                <a:cxn ang="0">
                  <a:pos x="585" y="502"/>
                </a:cxn>
                <a:cxn ang="0">
                  <a:pos x="678" y="502"/>
                </a:cxn>
                <a:cxn ang="0">
                  <a:pos x="819" y="502"/>
                </a:cxn>
                <a:cxn ang="0">
                  <a:pos x="947" y="491"/>
                </a:cxn>
                <a:cxn ang="0">
                  <a:pos x="1029" y="456"/>
                </a:cxn>
                <a:cxn ang="0">
                  <a:pos x="1064" y="409"/>
                </a:cxn>
                <a:cxn ang="0">
                  <a:pos x="1053" y="362"/>
                </a:cxn>
                <a:cxn ang="0">
                  <a:pos x="994" y="327"/>
                </a:cxn>
                <a:cxn ang="0">
                  <a:pos x="936" y="292"/>
                </a:cxn>
                <a:cxn ang="0">
                  <a:pos x="912" y="269"/>
                </a:cxn>
                <a:cxn ang="0">
                  <a:pos x="936" y="246"/>
                </a:cxn>
                <a:cxn ang="0">
                  <a:pos x="971" y="211"/>
                </a:cxn>
                <a:cxn ang="0">
                  <a:pos x="1006" y="176"/>
                </a:cxn>
                <a:cxn ang="0">
                  <a:pos x="1017" y="141"/>
                </a:cxn>
                <a:cxn ang="0">
                  <a:pos x="982" y="94"/>
                </a:cxn>
                <a:cxn ang="0">
                  <a:pos x="912" y="59"/>
                </a:cxn>
                <a:cxn ang="0">
                  <a:pos x="819" y="36"/>
                </a:cxn>
                <a:cxn ang="0">
                  <a:pos x="713" y="24"/>
                </a:cxn>
                <a:cxn ang="0">
                  <a:pos x="608" y="24"/>
                </a:cxn>
                <a:cxn ang="0">
                  <a:pos x="526" y="24"/>
                </a:cxn>
                <a:cxn ang="0">
                  <a:pos x="456" y="12"/>
                </a:cxn>
                <a:cxn ang="0">
                  <a:pos x="397" y="12"/>
                </a:cxn>
                <a:cxn ang="0">
                  <a:pos x="351" y="12"/>
                </a:cxn>
                <a:cxn ang="0">
                  <a:pos x="304" y="0"/>
                </a:cxn>
                <a:cxn ang="0">
                  <a:pos x="280" y="0"/>
                </a:cxn>
              </a:cxnLst>
              <a:rect l="0" t="0" r="r" b="b"/>
              <a:pathLst>
                <a:path w="1064" h="514">
                  <a:moveTo>
                    <a:pt x="280" y="0"/>
                  </a:moveTo>
                  <a:lnTo>
                    <a:pt x="269" y="0"/>
                  </a:lnTo>
                  <a:lnTo>
                    <a:pt x="257" y="12"/>
                  </a:lnTo>
                  <a:lnTo>
                    <a:pt x="234" y="12"/>
                  </a:lnTo>
                  <a:lnTo>
                    <a:pt x="210" y="12"/>
                  </a:lnTo>
                  <a:lnTo>
                    <a:pt x="187" y="12"/>
                  </a:lnTo>
                  <a:lnTo>
                    <a:pt x="175" y="24"/>
                  </a:lnTo>
                  <a:lnTo>
                    <a:pt x="152" y="36"/>
                  </a:lnTo>
                  <a:lnTo>
                    <a:pt x="140" y="47"/>
                  </a:lnTo>
                  <a:lnTo>
                    <a:pt x="140" y="59"/>
                  </a:lnTo>
                  <a:lnTo>
                    <a:pt x="140" y="82"/>
                  </a:lnTo>
                  <a:lnTo>
                    <a:pt x="128" y="94"/>
                  </a:lnTo>
                  <a:lnTo>
                    <a:pt x="117" y="117"/>
                  </a:lnTo>
                  <a:lnTo>
                    <a:pt x="105" y="129"/>
                  </a:lnTo>
                  <a:lnTo>
                    <a:pt x="81" y="141"/>
                  </a:lnTo>
                  <a:lnTo>
                    <a:pt x="70" y="152"/>
                  </a:lnTo>
                  <a:lnTo>
                    <a:pt x="58" y="164"/>
                  </a:lnTo>
                  <a:lnTo>
                    <a:pt x="58" y="176"/>
                  </a:lnTo>
                  <a:lnTo>
                    <a:pt x="58" y="199"/>
                  </a:lnTo>
                  <a:lnTo>
                    <a:pt x="81" y="211"/>
                  </a:lnTo>
                  <a:lnTo>
                    <a:pt x="93" y="222"/>
                  </a:lnTo>
                  <a:lnTo>
                    <a:pt x="105" y="234"/>
                  </a:lnTo>
                  <a:lnTo>
                    <a:pt x="117" y="246"/>
                  </a:lnTo>
                  <a:lnTo>
                    <a:pt x="128" y="246"/>
                  </a:lnTo>
                  <a:lnTo>
                    <a:pt x="128" y="257"/>
                  </a:lnTo>
                  <a:lnTo>
                    <a:pt x="128" y="269"/>
                  </a:lnTo>
                  <a:lnTo>
                    <a:pt x="117" y="292"/>
                  </a:lnTo>
                  <a:lnTo>
                    <a:pt x="93" y="316"/>
                  </a:lnTo>
                  <a:lnTo>
                    <a:pt x="70" y="339"/>
                  </a:lnTo>
                  <a:lnTo>
                    <a:pt x="46" y="374"/>
                  </a:lnTo>
                  <a:lnTo>
                    <a:pt x="11" y="397"/>
                  </a:lnTo>
                  <a:lnTo>
                    <a:pt x="0" y="421"/>
                  </a:lnTo>
                  <a:lnTo>
                    <a:pt x="0" y="444"/>
                  </a:lnTo>
                  <a:lnTo>
                    <a:pt x="23" y="467"/>
                  </a:lnTo>
                  <a:lnTo>
                    <a:pt x="46" y="479"/>
                  </a:lnTo>
                  <a:lnTo>
                    <a:pt x="81" y="491"/>
                  </a:lnTo>
                  <a:lnTo>
                    <a:pt x="117" y="491"/>
                  </a:lnTo>
                  <a:lnTo>
                    <a:pt x="152" y="502"/>
                  </a:lnTo>
                  <a:lnTo>
                    <a:pt x="175" y="502"/>
                  </a:lnTo>
                  <a:lnTo>
                    <a:pt x="198" y="514"/>
                  </a:lnTo>
                  <a:lnTo>
                    <a:pt x="222" y="514"/>
                  </a:lnTo>
                  <a:lnTo>
                    <a:pt x="245" y="514"/>
                  </a:lnTo>
                  <a:lnTo>
                    <a:pt x="269" y="514"/>
                  </a:lnTo>
                  <a:lnTo>
                    <a:pt x="304" y="514"/>
                  </a:lnTo>
                  <a:lnTo>
                    <a:pt x="327" y="514"/>
                  </a:lnTo>
                  <a:lnTo>
                    <a:pt x="362" y="514"/>
                  </a:lnTo>
                  <a:lnTo>
                    <a:pt x="386" y="514"/>
                  </a:lnTo>
                  <a:lnTo>
                    <a:pt x="397" y="514"/>
                  </a:lnTo>
                  <a:lnTo>
                    <a:pt x="421" y="514"/>
                  </a:lnTo>
                  <a:lnTo>
                    <a:pt x="432" y="502"/>
                  </a:lnTo>
                  <a:lnTo>
                    <a:pt x="444" y="502"/>
                  </a:lnTo>
                  <a:lnTo>
                    <a:pt x="456" y="502"/>
                  </a:lnTo>
                  <a:lnTo>
                    <a:pt x="479" y="502"/>
                  </a:lnTo>
                  <a:lnTo>
                    <a:pt x="514" y="502"/>
                  </a:lnTo>
                  <a:lnTo>
                    <a:pt x="538" y="502"/>
                  </a:lnTo>
                  <a:lnTo>
                    <a:pt x="585" y="502"/>
                  </a:lnTo>
                  <a:lnTo>
                    <a:pt x="631" y="502"/>
                  </a:lnTo>
                  <a:lnTo>
                    <a:pt x="678" y="502"/>
                  </a:lnTo>
                  <a:lnTo>
                    <a:pt x="748" y="502"/>
                  </a:lnTo>
                  <a:lnTo>
                    <a:pt x="819" y="502"/>
                  </a:lnTo>
                  <a:lnTo>
                    <a:pt x="889" y="502"/>
                  </a:lnTo>
                  <a:lnTo>
                    <a:pt x="947" y="491"/>
                  </a:lnTo>
                  <a:lnTo>
                    <a:pt x="994" y="479"/>
                  </a:lnTo>
                  <a:lnTo>
                    <a:pt x="1029" y="456"/>
                  </a:lnTo>
                  <a:lnTo>
                    <a:pt x="1053" y="432"/>
                  </a:lnTo>
                  <a:lnTo>
                    <a:pt x="1064" y="409"/>
                  </a:lnTo>
                  <a:lnTo>
                    <a:pt x="1064" y="386"/>
                  </a:lnTo>
                  <a:lnTo>
                    <a:pt x="1053" y="362"/>
                  </a:lnTo>
                  <a:lnTo>
                    <a:pt x="1029" y="339"/>
                  </a:lnTo>
                  <a:lnTo>
                    <a:pt x="994" y="327"/>
                  </a:lnTo>
                  <a:lnTo>
                    <a:pt x="959" y="304"/>
                  </a:lnTo>
                  <a:lnTo>
                    <a:pt x="936" y="292"/>
                  </a:lnTo>
                  <a:lnTo>
                    <a:pt x="924" y="281"/>
                  </a:lnTo>
                  <a:lnTo>
                    <a:pt x="912" y="269"/>
                  </a:lnTo>
                  <a:lnTo>
                    <a:pt x="924" y="257"/>
                  </a:lnTo>
                  <a:lnTo>
                    <a:pt x="936" y="246"/>
                  </a:lnTo>
                  <a:lnTo>
                    <a:pt x="947" y="234"/>
                  </a:lnTo>
                  <a:lnTo>
                    <a:pt x="971" y="211"/>
                  </a:lnTo>
                  <a:lnTo>
                    <a:pt x="982" y="199"/>
                  </a:lnTo>
                  <a:lnTo>
                    <a:pt x="1006" y="176"/>
                  </a:lnTo>
                  <a:lnTo>
                    <a:pt x="1017" y="152"/>
                  </a:lnTo>
                  <a:lnTo>
                    <a:pt x="1017" y="141"/>
                  </a:lnTo>
                  <a:lnTo>
                    <a:pt x="1006" y="117"/>
                  </a:lnTo>
                  <a:lnTo>
                    <a:pt x="982" y="94"/>
                  </a:lnTo>
                  <a:lnTo>
                    <a:pt x="947" y="82"/>
                  </a:lnTo>
                  <a:lnTo>
                    <a:pt x="912" y="59"/>
                  </a:lnTo>
                  <a:lnTo>
                    <a:pt x="865" y="47"/>
                  </a:lnTo>
                  <a:lnTo>
                    <a:pt x="819" y="36"/>
                  </a:lnTo>
                  <a:lnTo>
                    <a:pt x="760" y="36"/>
                  </a:lnTo>
                  <a:lnTo>
                    <a:pt x="713" y="24"/>
                  </a:lnTo>
                  <a:lnTo>
                    <a:pt x="655" y="24"/>
                  </a:lnTo>
                  <a:lnTo>
                    <a:pt x="608" y="24"/>
                  </a:lnTo>
                  <a:lnTo>
                    <a:pt x="561" y="24"/>
                  </a:lnTo>
                  <a:lnTo>
                    <a:pt x="526" y="24"/>
                  </a:lnTo>
                  <a:lnTo>
                    <a:pt x="491" y="12"/>
                  </a:lnTo>
                  <a:lnTo>
                    <a:pt x="456" y="12"/>
                  </a:lnTo>
                  <a:lnTo>
                    <a:pt x="421" y="12"/>
                  </a:lnTo>
                  <a:lnTo>
                    <a:pt x="397" y="12"/>
                  </a:lnTo>
                  <a:lnTo>
                    <a:pt x="374" y="12"/>
                  </a:lnTo>
                  <a:lnTo>
                    <a:pt x="351" y="12"/>
                  </a:lnTo>
                  <a:lnTo>
                    <a:pt x="327" y="0"/>
                  </a:lnTo>
                  <a:lnTo>
                    <a:pt x="304" y="0"/>
                  </a:lnTo>
                  <a:lnTo>
                    <a:pt x="292" y="0"/>
                  </a:lnTo>
                  <a:lnTo>
                    <a:pt x="280" y="0"/>
                  </a:lnTo>
                  <a:close/>
                </a:path>
              </a:pathLst>
            </a:custGeom>
            <a:noFill/>
            <a:ln w="19050">
              <a:solidFill>
                <a:srgbClr val="7F7F7F"/>
              </a:solidFill>
              <a:prstDash val="solid"/>
              <a:round/>
              <a:headEnd/>
              <a:tailEnd/>
            </a:ln>
          </p:spPr>
          <p:txBody>
            <a:bodyPr/>
            <a:lstStyle/>
            <a:p>
              <a:endParaRPr lang="en-US"/>
            </a:p>
          </p:txBody>
        </p:sp>
        <p:sp>
          <p:nvSpPr>
            <p:cNvPr id="1220671" name="Freeform 63"/>
            <p:cNvSpPr>
              <a:spLocks/>
            </p:cNvSpPr>
            <p:nvPr/>
          </p:nvSpPr>
          <p:spPr bwMode="auto">
            <a:xfrm>
              <a:off x="4294" y="3377"/>
              <a:ext cx="900" cy="198"/>
            </a:xfrm>
            <a:custGeom>
              <a:avLst/>
              <a:gdLst/>
              <a:ahLst/>
              <a:cxnLst>
                <a:cxn ang="0">
                  <a:pos x="81" y="23"/>
                </a:cxn>
                <a:cxn ang="0">
                  <a:pos x="93" y="11"/>
                </a:cxn>
                <a:cxn ang="0">
                  <a:pos x="152" y="0"/>
                </a:cxn>
                <a:cxn ang="0">
                  <a:pos x="245" y="0"/>
                </a:cxn>
                <a:cxn ang="0">
                  <a:pos x="362" y="0"/>
                </a:cxn>
                <a:cxn ang="0">
                  <a:pos x="468" y="0"/>
                </a:cxn>
                <a:cxn ang="0">
                  <a:pos x="561" y="11"/>
                </a:cxn>
                <a:cxn ang="0">
                  <a:pos x="655" y="23"/>
                </a:cxn>
                <a:cxn ang="0">
                  <a:pos x="737" y="23"/>
                </a:cxn>
                <a:cxn ang="0">
                  <a:pos x="807" y="35"/>
                </a:cxn>
                <a:cxn ang="0">
                  <a:pos x="854" y="58"/>
                </a:cxn>
                <a:cxn ang="0">
                  <a:pos x="889" y="82"/>
                </a:cxn>
                <a:cxn ang="0">
                  <a:pos x="900" y="105"/>
                </a:cxn>
                <a:cxn ang="0">
                  <a:pos x="877" y="128"/>
                </a:cxn>
                <a:cxn ang="0">
                  <a:pos x="854" y="152"/>
                </a:cxn>
                <a:cxn ang="0">
                  <a:pos x="830" y="163"/>
                </a:cxn>
                <a:cxn ang="0">
                  <a:pos x="795" y="175"/>
                </a:cxn>
                <a:cxn ang="0">
                  <a:pos x="737" y="175"/>
                </a:cxn>
                <a:cxn ang="0">
                  <a:pos x="655" y="187"/>
                </a:cxn>
                <a:cxn ang="0">
                  <a:pos x="549" y="187"/>
                </a:cxn>
                <a:cxn ang="0">
                  <a:pos x="479" y="187"/>
                </a:cxn>
                <a:cxn ang="0">
                  <a:pos x="409" y="175"/>
                </a:cxn>
                <a:cxn ang="0">
                  <a:pos x="362" y="175"/>
                </a:cxn>
                <a:cxn ang="0">
                  <a:pos x="327" y="187"/>
                </a:cxn>
                <a:cxn ang="0">
                  <a:pos x="304" y="198"/>
                </a:cxn>
                <a:cxn ang="0">
                  <a:pos x="257" y="198"/>
                </a:cxn>
                <a:cxn ang="0">
                  <a:pos x="198" y="198"/>
                </a:cxn>
                <a:cxn ang="0">
                  <a:pos x="152" y="187"/>
                </a:cxn>
                <a:cxn ang="0">
                  <a:pos x="117" y="187"/>
                </a:cxn>
                <a:cxn ang="0">
                  <a:pos x="81" y="175"/>
                </a:cxn>
                <a:cxn ang="0">
                  <a:pos x="58" y="175"/>
                </a:cxn>
                <a:cxn ang="0">
                  <a:pos x="35" y="163"/>
                </a:cxn>
                <a:cxn ang="0">
                  <a:pos x="23" y="152"/>
                </a:cxn>
                <a:cxn ang="0">
                  <a:pos x="0" y="140"/>
                </a:cxn>
                <a:cxn ang="0">
                  <a:pos x="11" y="128"/>
                </a:cxn>
                <a:cxn ang="0">
                  <a:pos x="35" y="117"/>
                </a:cxn>
                <a:cxn ang="0">
                  <a:pos x="58" y="93"/>
                </a:cxn>
                <a:cxn ang="0">
                  <a:pos x="81" y="82"/>
                </a:cxn>
                <a:cxn ang="0">
                  <a:pos x="81" y="58"/>
                </a:cxn>
                <a:cxn ang="0">
                  <a:pos x="81" y="35"/>
                </a:cxn>
              </a:cxnLst>
              <a:rect l="0" t="0" r="r" b="b"/>
              <a:pathLst>
                <a:path w="900" h="198">
                  <a:moveTo>
                    <a:pt x="81" y="35"/>
                  </a:moveTo>
                  <a:lnTo>
                    <a:pt x="81" y="23"/>
                  </a:lnTo>
                  <a:lnTo>
                    <a:pt x="81" y="11"/>
                  </a:lnTo>
                  <a:lnTo>
                    <a:pt x="93" y="11"/>
                  </a:lnTo>
                  <a:lnTo>
                    <a:pt x="117" y="11"/>
                  </a:lnTo>
                  <a:lnTo>
                    <a:pt x="152" y="0"/>
                  </a:lnTo>
                  <a:lnTo>
                    <a:pt x="187" y="0"/>
                  </a:lnTo>
                  <a:lnTo>
                    <a:pt x="245" y="0"/>
                  </a:lnTo>
                  <a:lnTo>
                    <a:pt x="304" y="0"/>
                  </a:lnTo>
                  <a:lnTo>
                    <a:pt x="362" y="0"/>
                  </a:lnTo>
                  <a:lnTo>
                    <a:pt x="421" y="0"/>
                  </a:lnTo>
                  <a:lnTo>
                    <a:pt x="468" y="0"/>
                  </a:lnTo>
                  <a:lnTo>
                    <a:pt x="514" y="11"/>
                  </a:lnTo>
                  <a:lnTo>
                    <a:pt x="561" y="11"/>
                  </a:lnTo>
                  <a:lnTo>
                    <a:pt x="608" y="11"/>
                  </a:lnTo>
                  <a:lnTo>
                    <a:pt x="655" y="23"/>
                  </a:lnTo>
                  <a:lnTo>
                    <a:pt x="690" y="23"/>
                  </a:lnTo>
                  <a:lnTo>
                    <a:pt x="737" y="23"/>
                  </a:lnTo>
                  <a:lnTo>
                    <a:pt x="772" y="35"/>
                  </a:lnTo>
                  <a:lnTo>
                    <a:pt x="807" y="35"/>
                  </a:lnTo>
                  <a:lnTo>
                    <a:pt x="830" y="47"/>
                  </a:lnTo>
                  <a:lnTo>
                    <a:pt x="854" y="58"/>
                  </a:lnTo>
                  <a:lnTo>
                    <a:pt x="877" y="70"/>
                  </a:lnTo>
                  <a:lnTo>
                    <a:pt x="889" y="82"/>
                  </a:lnTo>
                  <a:lnTo>
                    <a:pt x="889" y="93"/>
                  </a:lnTo>
                  <a:lnTo>
                    <a:pt x="900" y="105"/>
                  </a:lnTo>
                  <a:lnTo>
                    <a:pt x="889" y="117"/>
                  </a:lnTo>
                  <a:lnTo>
                    <a:pt x="877" y="128"/>
                  </a:lnTo>
                  <a:lnTo>
                    <a:pt x="865" y="140"/>
                  </a:lnTo>
                  <a:lnTo>
                    <a:pt x="854" y="152"/>
                  </a:lnTo>
                  <a:lnTo>
                    <a:pt x="842" y="152"/>
                  </a:lnTo>
                  <a:lnTo>
                    <a:pt x="830" y="163"/>
                  </a:lnTo>
                  <a:lnTo>
                    <a:pt x="819" y="163"/>
                  </a:lnTo>
                  <a:lnTo>
                    <a:pt x="795" y="175"/>
                  </a:lnTo>
                  <a:lnTo>
                    <a:pt x="772" y="175"/>
                  </a:lnTo>
                  <a:lnTo>
                    <a:pt x="737" y="175"/>
                  </a:lnTo>
                  <a:lnTo>
                    <a:pt x="702" y="187"/>
                  </a:lnTo>
                  <a:lnTo>
                    <a:pt x="655" y="187"/>
                  </a:lnTo>
                  <a:lnTo>
                    <a:pt x="596" y="187"/>
                  </a:lnTo>
                  <a:lnTo>
                    <a:pt x="549" y="187"/>
                  </a:lnTo>
                  <a:lnTo>
                    <a:pt x="514" y="187"/>
                  </a:lnTo>
                  <a:lnTo>
                    <a:pt x="479" y="187"/>
                  </a:lnTo>
                  <a:lnTo>
                    <a:pt x="444" y="175"/>
                  </a:lnTo>
                  <a:lnTo>
                    <a:pt x="409" y="175"/>
                  </a:lnTo>
                  <a:lnTo>
                    <a:pt x="386" y="175"/>
                  </a:lnTo>
                  <a:lnTo>
                    <a:pt x="362" y="175"/>
                  </a:lnTo>
                  <a:lnTo>
                    <a:pt x="339" y="175"/>
                  </a:lnTo>
                  <a:lnTo>
                    <a:pt x="327" y="187"/>
                  </a:lnTo>
                  <a:lnTo>
                    <a:pt x="315" y="187"/>
                  </a:lnTo>
                  <a:lnTo>
                    <a:pt x="304" y="198"/>
                  </a:lnTo>
                  <a:lnTo>
                    <a:pt x="280" y="198"/>
                  </a:lnTo>
                  <a:lnTo>
                    <a:pt x="257" y="198"/>
                  </a:lnTo>
                  <a:lnTo>
                    <a:pt x="234" y="198"/>
                  </a:lnTo>
                  <a:lnTo>
                    <a:pt x="198" y="198"/>
                  </a:lnTo>
                  <a:lnTo>
                    <a:pt x="175" y="187"/>
                  </a:lnTo>
                  <a:lnTo>
                    <a:pt x="152" y="187"/>
                  </a:lnTo>
                  <a:lnTo>
                    <a:pt x="140" y="187"/>
                  </a:lnTo>
                  <a:lnTo>
                    <a:pt x="117" y="187"/>
                  </a:lnTo>
                  <a:lnTo>
                    <a:pt x="93" y="175"/>
                  </a:lnTo>
                  <a:lnTo>
                    <a:pt x="81" y="175"/>
                  </a:lnTo>
                  <a:lnTo>
                    <a:pt x="70" y="175"/>
                  </a:lnTo>
                  <a:lnTo>
                    <a:pt x="58" y="175"/>
                  </a:lnTo>
                  <a:lnTo>
                    <a:pt x="46" y="163"/>
                  </a:lnTo>
                  <a:lnTo>
                    <a:pt x="35" y="163"/>
                  </a:lnTo>
                  <a:lnTo>
                    <a:pt x="23" y="163"/>
                  </a:lnTo>
                  <a:lnTo>
                    <a:pt x="23" y="152"/>
                  </a:lnTo>
                  <a:lnTo>
                    <a:pt x="11" y="152"/>
                  </a:lnTo>
                  <a:lnTo>
                    <a:pt x="0" y="140"/>
                  </a:lnTo>
                  <a:lnTo>
                    <a:pt x="0" y="128"/>
                  </a:lnTo>
                  <a:lnTo>
                    <a:pt x="11" y="128"/>
                  </a:lnTo>
                  <a:lnTo>
                    <a:pt x="23" y="117"/>
                  </a:lnTo>
                  <a:lnTo>
                    <a:pt x="35" y="117"/>
                  </a:lnTo>
                  <a:lnTo>
                    <a:pt x="46" y="105"/>
                  </a:lnTo>
                  <a:lnTo>
                    <a:pt x="58" y="93"/>
                  </a:lnTo>
                  <a:lnTo>
                    <a:pt x="70" y="93"/>
                  </a:lnTo>
                  <a:lnTo>
                    <a:pt x="81" y="82"/>
                  </a:lnTo>
                  <a:lnTo>
                    <a:pt x="81" y="70"/>
                  </a:lnTo>
                  <a:lnTo>
                    <a:pt x="81" y="58"/>
                  </a:lnTo>
                  <a:lnTo>
                    <a:pt x="81" y="47"/>
                  </a:lnTo>
                  <a:lnTo>
                    <a:pt x="81" y="35"/>
                  </a:lnTo>
                  <a:close/>
                </a:path>
              </a:pathLst>
            </a:custGeom>
            <a:solidFill>
              <a:srgbClr val="FFFFFF"/>
            </a:solidFill>
            <a:ln w="19050">
              <a:solidFill>
                <a:srgbClr val="000000"/>
              </a:solidFill>
              <a:prstDash val="solid"/>
              <a:round/>
              <a:headEnd/>
              <a:tailEnd/>
            </a:ln>
          </p:spPr>
          <p:txBody>
            <a:bodyPr/>
            <a:lstStyle/>
            <a:p>
              <a:endParaRPr lang="en-US"/>
            </a:p>
          </p:txBody>
        </p:sp>
        <p:sp>
          <p:nvSpPr>
            <p:cNvPr id="1220672" name="Rectangle 64"/>
            <p:cNvSpPr>
              <a:spLocks noChangeArrowheads="1"/>
            </p:cNvSpPr>
            <p:nvPr/>
          </p:nvSpPr>
          <p:spPr bwMode="auto">
            <a:xfrm>
              <a:off x="4389" y="3388"/>
              <a:ext cx="775" cy="134"/>
            </a:xfrm>
            <a:prstGeom prst="rect">
              <a:avLst/>
            </a:prstGeom>
            <a:noFill/>
            <a:ln w="9525">
              <a:noFill/>
              <a:miter lim="800000"/>
              <a:headEnd/>
              <a:tailEnd/>
            </a:ln>
          </p:spPr>
          <p:txBody>
            <a:bodyPr wrap="none" lIns="0" tIns="0" rIns="0" bIns="0">
              <a:spAutoFit/>
            </a:bodyPr>
            <a:lstStyle/>
            <a:p>
              <a:pPr>
                <a:spcBef>
                  <a:spcPct val="0"/>
                </a:spcBef>
              </a:pPr>
              <a:r>
                <a:rPr lang="en-CA" sz="1400">
                  <a:solidFill>
                    <a:srgbClr val="000000"/>
                  </a:solidFill>
                  <a:latin typeface="Times New Roman" pitchFamily="18" charset="0"/>
                </a:rPr>
                <a:t>Room Allocation</a:t>
              </a:r>
              <a:endParaRPr lang="en-CA" sz="1400"/>
            </a:p>
          </p:txBody>
        </p:sp>
        <p:sp>
          <p:nvSpPr>
            <p:cNvPr id="1220673" name="Freeform 65"/>
            <p:cNvSpPr>
              <a:spLocks/>
            </p:cNvSpPr>
            <p:nvPr/>
          </p:nvSpPr>
          <p:spPr bwMode="auto">
            <a:xfrm>
              <a:off x="4234" y="3613"/>
              <a:ext cx="995" cy="198"/>
            </a:xfrm>
            <a:custGeom>
              <a:avLst/>
              <a:gdLst/>
              <a:ahLst/>
              <a:cxnLst>
                <a:cxn ang="0">
                  <a:pos x="94" y="23"/>
                </a:cxn>
                <a:cxn ang="0">
                  <a:pos x="105" y="11"/>
                </a:cxn>
                <a:cxn ang="0">
                  <a:pos x="129" y="11"/>
                </a:cxn>
                <a:cxn ang="0">
                  <a:pos x="222" y="0"/>
                </a:cxn>
                <a:cxn ang="0">
                  <a:pos x="351" y="0"/>
                </a:cxn>
                <a:cxn ang="0">
                  <a:pos x="468" y="0"/>
                </a:cxn>
                <a:cxn ang="0">
                  <a:pos x="585" y="11"/>
                </a:cxn>
                <a:cxn ang="0">
                  <a:pos x="679" y="11"/>
                </a:cxn>
                <a:cxn ang="0">
                  <a:pos x="772" y="23"/>
                </a:cxn>
                <a:cxn ang="0">
                  <a:pos x="866" y="35"/>
                </a:cxn>
                <a:cxn ang="0">
                  <a:pos x="924" y="46"/>
                </a:cxn>
                <a:cxn ang="0">
                  <a:pos x="971" y="70"/>
                </a:cxn>
                <a:cxn ang="0">
                  <a:pos x="995" y="93"/>
                </a:cxn>
                <a:cxn ang="0">
                  <a:pos x="995" y="116"/>
                </a:cxn>
                <a:cxn ang="0">
                  <a:pos x="971" y="140"/>
                </a:cxn>
                <a:cxn ang="0">
                  <a:pos x="936" y="151"/>
                </a:cxn>
                <a:cxn ang="0">
                  <a:pos x="913" y="163"/>
                </a:cxn>
                <a:cxn ang="0">
                  <a:pos x="866" y="175"/>
                </a:cxn>
                <a:cxn ang="0">
                  <a:pos x="784" y="186"/>
                </a:cxn>
                <a:cxn ang="0">
                  <a:pos x="667" y="186"/>
                </a:cxn>
                <a:cxn ang="0">
                  <a:pos x="573" y="186"/>
                </a:cxn>
                <a:cxn ang="0">
                  <a:pos x="491" y="175"/>
                </a:cxn>
                <a:cxn ang="0">
                  <a:pos x="433" y="175"/>
                </a:cxn>
                <a:cxn ang="0">
                  <a:pos x="386" y="175"/>
                </a:cxn>
                <a:cxn ang="0">
                  <a:pos x="351" y="186"/>
                </a:cxn>
                <a:cxn ang="0">
                  <a:pos x="316" y="198"/>
                </a:cxn>
                <a:cxn ang="0">
                  <a:pos x="257" y="198"/>
                </a:cxn>
                <a:cxn ang="0">
                  <a:pos x="199" y="186"/>
                </a:cxn>
                <a:cxn ang="0">
                  <a:pos x="152" y="186"/>
                </a:cxn>
                <a:cxn ang="0">
                  <a:pos x="117" y="175"/>
                </a:cxn>
                <a:cxn ang="0">
                  <a:pos x="82" y="175"/>
                </a:cxn>
                <a:cxn ang="0">
                  <a:pos x="59" y="163"/>
                </a:cxn>
                <a:cxn ang="0">
                  <a:pos x="35" y="163"/>
                </a:cxn>
                <a:cxn ang="0">
                  <a:pos x="12" y="151"/>
                </a:cxn>
                <a:cxn ang="0">
                  <a:pos x="0" y="140"/>
                </a:cxn>
                <a:cxn ang="0">
                  <a:pos x="23" y="128"/>
                </a:cxn>
                <a:cxn ang="0">
                  <a:pos x="47" y="116"/>
                </a:cxn>
                <a:cxn ang="0">
                  <a:pos x="82" y="93"/>
                </a:cxn>
                <a:cxn ang="0">
                  <a:pos x="94" y="70"/>
                </a:cxn>
                <a:cxn ang="0">
                  <a:pos x="94" y="46"/>
                </a:cxn>
              </a:cxnLst>
              <a:rect l="0" t="0" r="r" b="b"/>
              <a:pathLst>
                <a:path w="995" h="198">
                  <a:moveTo>
                    <a:pt x="94" y="35"/>
                  </a:moveTo>
                  <a:lnTo>
                    <a:pt x="94" y="23"/>
                  </a:lnTo>
                  <a:lnTo>
                    <a:pt x="105" y="23"/>
                  </a:lnTo>
                  <a:lnTo>
                    <a:pt x="105" y="11"/>
                  </a:lnTo>
                  <a:lnTo>
                    <a:pt x="117" y="11"/>
                  </a:lnTo>
                  <a:lnTo>
                    <a:pt x="129" y="11"/>
                  </a:lnTo>
                  <a:lnTo>
                    <a:pt x="164" y="0"/>
                  </a:lnTo>
                  <a:lnTo>
                    <a:pt x="222" y="0"/>
                  </a:lnTo>
                  <a:lnTo>
                    <a:pt x="281" y="0"/>
                  </a:lnTo>
                  <a:lnTo>
                    <a:pt x="351" y="0"/>
                  </a:lnTo>
                  <a:lnTo>
                    <a:pt x="410" y="0"/>
                  </a:lnTo>
                  <a:lnTo>
                    <a:pt x="468" y="0"/>
                  </a:lnTo>
                  <a:lnTo>
                    <a:pt x="527" y="0"/>
                  </a:lnTo>
                  <a:lnTo>
                    <a:pt x="585" y="11"/>
                  </a:lnTo>
                  <a:lnTo>
                    <a:pt x="632" y="11"/>
                  </a:lnTo>
                  <a:lnTo>
                    <a:pt x="679" y="11"/>
                  </a:lnTo>
                  <a:lnTo>
                    <a:pt x="725" y="23"/>
                  </a:lnTo>
                  <a:lnTo>
                    <a:pt x="772" y="23"/>
                  </a:lnTo>
                  <a:lnTo>
                    <a:pt x="819" y="23"/>
                  </a:lnTo>
                  <a:lnTo>
                    <a:pt x="866" y="35"/>
                  </a:lnTo>
                  <a:lnTo>
                    <a:pt x="901" y="35"/>
                  </a:lnTo>
                  <a:lnTo>
                    <a:pt x="924" y="46"/>
                  </a:lnTo>
                  <a:lnTo>
                    <a:pt x="948" y="58"/>
                  </a:lnTo>
                  <a:lnTo>
                    <a:pt x="971" y="70"/>
                  </a:lnTo>
                  <a:lnTo>
                    <a:pt x="983" y="81"/>
                  </a:lnTo>
                  <a:lnTo>
                    <a:pt x="995" y="93"/>
                  </a:lnTo>
                  <a:lnTo>
                    <a:pt x="995" y="105"/>
                  </a:lnTo>
                  <a:lnTo>
                    <a:pt x="995" y="116"/>
                  </a:lnTo>
                  <a:lnTo>
                    <a:pt x="983" y="128"/>
                  </a:lnTo>
                  <a:lnTo>
                    <a:pt x="971" y="140"/>
                  </a:lnTo>
                  <a:lnTo>
                    <a:pt x="959" y="151"/>
                  </a:lnTo>
                  <a:lnTo>
                    <a:pt x="936" y="151"/>
                  </a:lnTo>
                  <a:lnTo>
                    <a:pt x="924" y="163"/>
                  </a:lnTo>
                  <a:lnTo>
                    <a:pt x="913" y="163"/>
                  </a:lnTo>
                  <a:lnTo>
                    <a:pt x="889" y="175"/>
                  </a:lnTo>
                  <a:lnTo>
                    <a:pt x="866" y="175"/>
                  </a:lnTo>
                  <a:lnTo>
                    <a:pt x="831" y="175"/>
                  </a:lnTo>
                  <a:lnTo>
                    <a:pt x="784" y="186"/>
                  </a:lnTo>
                  <a:lnTo>
                    <a:pt x="725" y="186"/>
                  </a:lnTo>
                  <a:lnTo>
                    <a:pt x="667" y="186"/>
                  </a:lnTo>
                  <a:lnTo>
                    <a:pt x="620" y="186"/>
                  </a:lnTo>
                  <a:lnTo>
                    <a:pt x="573" y="186"/>
                  </a:lnTo>
                  <a:lnTo>
                    <a:pt x="527" y="186"/>
                  </a:lnTo>
                  <a:lnTo>
                    <a:pt x="491" y="175"/>
                  </a:lnTo>
                  <a:lnTo>
                    <a:pt x="456" y="175"/>
                  </a:lnTo>
                  <a:lnTo>
                    <a:pt x="433" y="175"/>
                  </a:lnTo>
                  <a:lnTo>
                    <a:pt x="410" y="175"/>
                  </a:lnTo>
                  <a:lnTo>
                    <a:pt x="386" y="175"/>
                  </a:lnTo>
                  <a:lnTo>
                    <a:pt x="374" y="186"/>
                  </a:lnTo>
                  <a:lnTo>
                    <a:pt x="351" y="186"/>
                  </a:lnTo>
                  <a:lnTo>
                    <a:pt x="339" y="198"/>
                  </a:lnTo>
                  <a:lnTo>
                    <a:pt x="316" y="198"/>
                  </a:lnTo>
                  <a:lnTo>
                    <a:pt x="293" y="198"/>
                  </a:lnTo>
                  <a:lnTo>
                    <a:pt x="257" y="198"/>
                  </a:lnTo>
                  <a:lnTo>
                    <a:pt x="234" y="198"/>
                  </a:lnTo>
                  <a:lnTo>
                    <a:pt x="199" y="186"/>
                  </a:lnTo>
                  <a:lnTo>
                    <a:pt x="176" y="186"/>
                  </a:lnTo>
                  <a:lnTo>
                    <a:pt x="152" y="186"/>
                  </a:lnTo>
                  <a:lnTo>
                    <a:pt x="129" y="186"/>
                  </a:lnTo>
                  <a:lnTo>
                    <a:pt x="117" y="175"/>
                  </a:lnTo>
                  <a:lnTo>
                    <a:pt x="94" y="175"/>
                  </a:lnTo>
                  <a:lnTo>
                    <a:pt x="82" y="175"/>
                  </a:lnTo>
                  <a:lnTo>
                    <a:pt x="70" y="175"/>
                  </a:lnTo>
                  <a:lnTo>
                    <a:pt x="59" y="163"/>
                  </a:lnTo>
                  <a:lnTo>
                    <a:pt x="47" y="163"/>
                  </a:lnTo>
                  <a:lnTo>
                    <a:pt x="35" y="163"/>
                  </a:lnTo>
                  <a:lnTo>
                    <a:pt x="23" y="151"/>
                  </a:lnTo>
                  <a:lnTo>
                    <a:pt x="12" y="151"/>
                  </a:lnTo>
                  <a:lnTo>
                    <a:pt x="12" y="140"/>
                  </a:lnTo>
                  <a:lnTo>
                    <a:pt x="0" y="140"/>
                  </a:lnTo>
                  <a:lnTo>
                    <a:pt x="12" y="128"/>
                  </a:lnTo>
                  <a:lnTo>
                    <a:pt x="23" y="128"/>
                  </a:lnTo>
                  <a:lnTo>
                    <a:pt x="35" y="116"/>
                  </a:lnTo>
                  <a:lnTo>
                    <a:pt x="47" y="116"/>
                  </a:lnTo>
                  <a:lnTo>
                    <a:pt x="59" y="105"/>
                  </a:lnTo>
                  <a:lnTo>
                    <a:pt x="82" y="93"/>
                  </a:lnTo>
                  <a:lnTo>
                    <a:pt x="94" y="81"/>
                  </a:lnTo>
                  <a:lnTo>
                    <a:pt x="94" y="70"/>
                  </a:lnTo>
                  <a:lnTo>
                    <a:pt x="94" y="58"/>
                  </a:lnTo>
                  <a:lnTo>
                    <a:pt x="94" y="46"/>
                  </a:lnTo>
                  <a:lnTo>
                    <a:pt x="94" y="35"/>
                  </a:lnTo>
                  <a:close/>
                </a:path>
              </a:pathLst>
            </a:custGeom>
            <a:solidFill>
              <a:srgbClr val="FFFFFF"/>
            </a:solidFill>
            <a:ln w="19050">
              <a:solidFill>
                <a:srgbClr val="000000"/>
              </a:solidFill>
              <a:prstDash val="solid"/>
              <a:round/>
              <a:headEnd/>
              <a:tailEnd/>
            </a:ln>
          </p:spPr>
          <p:txBody>
            <a:bodyPr/>
            <a:lstStyle/>
            <a:p>
              <a:endParaRPr lang="en-US"/>
            </a:p>
          </p:txBody>
        </p:sp>
        <p:sp>
          <p:nvSpPr>
            <p:cNvPr id="1220674" name="Rectangle 66"/>
            <p:cNvSpPr>
              <a:spLocks noChangeArrowheads="1"/>
            </p:cNvSpPr>
            <p:nvPr/>
          </p:nvSpPr>
          <p:spPr bwMode="auto">
            <a:xfrm>
              <a:off x="4390" y="3624"/>
              <a:ext cx="700" cy="134"/>
            </a:xfrm>
            <a:prstGeom prst="rect">
              <a:avLst/>
            </a:prstGeom>
            <a:noFill/>
            <a:ln w="9525">
              <a:noFill/>
              <a:miter lim="800000"/>
              <a:headEnd/>
              <a:tailEnd/>
            </a:ln>
          </p:spPr>
          <p:txBody>
            <a:bodyPr wrap="none" lIns="0" tIns="0" rIns="0" bIns="0">
              <a:spAutoFit/>
            </a:bodyPr>
            <a:lstStyle/>
            <a:p>
              <a:pPr>
                <a:spcBef>
                  <a:spcPct val="0"/>
                </a:spcBef>
              </a:pPr>
              <a:r>
                <a:rPr lang="en-CA" sz="1400" dirty="0">
                  <a:solidFill>
                    <a:srgbClr val="000000"/>
                  </a:solidFill>
                  <a:latin typeface="Times New Roman" pitchFamily="18" charset="0"/>
                </a:rPr>
                <a:t>Exam Schedule</a:t>
              </a:r>
              <a:endParaRPr lang="en-CA" sz="1400" dirty="0"/>
            </a:p>
          </p:txBody>
        </p:sp>
      </p:gr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220664">
                                            <p:txEl>
                                              <p:pRg st="8" end="8"/>
                                            </p:txEl>
                                          </p:spTgt>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ppt_x"/>
                                          </p:val>
                                        </p:tav>
                                        <p:tav tm="100000">
                                          <p:val>
                                            <p:strVal val="#ppt_x"/>
                                          </p:val>
                                        </p:tav>
                                      </p:tavLst>
                                    </p:anim>
                                    <p:anim calcmode="lin" valueType="num">
                                      <p:cBhvr additive="base">
                                        <p:cTn id="11"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0" fill="hold"/>
                                        <p:tgtEl>
                                          <p:spTgt spid="3"/>
                                        </p:tgtEl>
                                        <p:attrNameLst>
                                          <p:attrName>ppt_x</p:attrName>
                                        </p:attrNameLst>
                                      </p:cBhvr>
                                      <p:tavLst>
                                        <p:tav tm="0">
                                          <p:val>
                                            <p:strVal val="#ppt_x"/>
                                          </p:val>
                                        </p:tav>
                                        <p:tav tm="100000">
                                          <p:val>
                                            <p:strVal val="#ppt_x"/>
                                          </p:val>
                                        </p:tav>
                                      </p:tavLst>
                                    </p:anim>
                                    <p:anim calcmode="lin" valueType="num">
                                      <p:cBhvr additive="base">
                                        <p:cTn id="17"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ppt_x"/>
                                          </p:val>
                                        </p:tav>
                                        <p:tav tm="100000">
                                          <p:val>
                                            <p:strVal val="#ppt_x"/>
                                          </p:val>
                                        </p:tav>
                                      </p:tavLst>
                                    </p:anim>
                                    <p:anim calcmode="lin" valueType="num">
                                      <p:cBhvr additive="base">
                                        <p:cTn id="2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1000" fill="hold"/>
                                        <p:tgtEl>
                                          <p:spTgt spid="5"/>
                                        </p:tgtEl>
                                        <p:attrNameLst>
                                          <p:attrName>ppt_x</p:attrName>
                                        </p:attrNameLst>
                                      </p:cBhvr>
                                      <p:tavLst>
                                        <p:tav tm="0">
                                          <p:val>
                                            <p:strVal val="1+#ppt_w/2"/>
                                          </p:val>
                                        </p:tav>
                                        <p:tav tm="100000">
                                          <p:val>
                                            <p:strVal val="#ppt_x"/>
                                          </p:val>
                                        </p:tav>
                                      </p:tavLst>
                                    </p:anim>
                                    <p:anim calcmode="lin" valueType="num">
                                      <p:cBhvr additive="base">
                                        <p:cTn id="29"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6866" name="Rectangle 2"/>
          <p:cNvSpPr>
            <a:spLocks noGrp="1" noChangeArrowheads="1"/>
          </p:cNvSpPr>
          <p:nvPr>
            <p:ph type="title"/>
          </p:nvPr>
        </p:nvSpPr>
        <p:spPr/>
        <p:txBody>
          <a:bodyPr>
            <a:normAutofit/>
          </a:bodyPr>
          <a:lstStyle/>
          <a:p>
            <a:r>
              <a:rPr lang="en-CA" sz="2800" b="1" dirty="0">
                <a:latin typeface="Arial" pitchFamily="34" charset="0"/>
                <a:cs typeface="Arial" pitchFamily="34" charset="0"/>
              </a:rPr>
              <a:t>Project Viability – Scope (2)</a:t>
            </a:r>
          </a:p>
        </p:txBody>
      </p:sp>
      <p:sp>
        <p:nvSpPr>
          <p:cNvPr id="1316867" name="Rectangle 3"/>
          <p:cNvSpPr>
            <a:spLocks noGrp="1" noChangeArrowheads="1"/>
          </p:cNvSpPr>
          <p:nvPr>
            <p:ph type="body" idx="1"/>
          </p:nvPr>
        </p:nvSpPr>
        <p:spPr>
          <a:xfrm>
            <a:off x="457200" y="1600201"/>
            <a:ext cx="8229600" cy="4267200"/>
          </a:xfrm>
        </p:spPr>
        <p:txBody>
          <a:bodyPr>
            <a:normAutofit/>
          </a:bodyPr>
          <a:lstStyle/>
          <a:p>
            <a:pPr algn="just"/>
            <a:r>
              <a:rPr lang="en-CA" sz="2000" dirty="0">
                <a:latin typeface="Arial" pitchFamily="34" charset="0"/>
                <a:cs typeface="Arial" pitchFamily="34" charset="0"/>
              </a:rPr>
              <a:t>The product </a:t>
            </a:r>
            <a:r>
              <a:rPr lang="en-CA" sz="2000" dirty="0">
                <a:solidFill>
                  <a:srgbClr val="FF0000"/>
                </a:solidFill>
                <a:latin typeface="Arial" pitchFamily="34" charset="0"/>
                <a:cs typeface="Arial" pitchFamily="34" charset="0"/>
              </a:rPr>
              <a:t>vision</a:t>
            </a:r>
            <a:r>
              <a:rPr lang="en-CA" sz="2000" dirty="0">
                <a:latin typeface="Arial" pitchFamily="34" charset="0"/>
                <a:cs typeface="Arial" pitchFamily="34" charset="0"/>
              </a:rPr>
              <a:t> for the kind of product it should be - may affect multiple projects</a:t>
            </a:r>
          </a:p>
          <a:p>
            <a:pPr lvl="1" algn="just"/>
            <a:r>
              <a:rPr lang="en-CA" sz="2000" dirty="0">
                <a:latin typeface="Arial" pitchFamily="34" charset="0"/>
                <a:cs typeface="Arial" pitchFamily="34" charset="0"/>
              </a:rPr>
              <a:t>Point of view of customer, business</a:t>
            </a:r>
          </a:p>
          <a:p>
            <a:pPr lvl="1" algn="just"/>
            <a:r>
              <a:rPr lang="en-CA" sz="2000" dirty="0">
                <a:latin typeface="Arial" pitchFamily="34" charset="0"/>
                <a:cs typeface="Arial" pitchFamily="34" charset="0"/>
              </a:rPr>
              <a:t>Evolves relatively slowly</a:t>
            </a:r>
          </a:p>
          <a:p>
            <a:pPr algn="just"/>
            <a:r>
              <a:rPr lang="en-CA" sz="2000" dirty="0">
                <a:latin typeface="Arial" pitchFamily="34" charset="0"/>
                <a:cs typeface="Arial" pitchFamily="34" charset="0"/>
              </a:rPr>
              <a:t>The </a:t>
            </a:r>
            <a:r>
              <a:rPr lang="en-CA" sz="2000" dirty="0">
                <a:solidFill>
                  <a:srgbClr val="FF0000"/>
                </a:solidFill>
                <a:latin typeface="Arial" pitchFamily="34" charset="0"/>
                <a:cs typeface="Arial" pitchFamily="34" charset="0"/>
              </a:rPr>
              <a:t>scope</a:t>
            </a:r>
            <a:r>
              <a:rPr lang="en-CA" sz="2000" dirty="0">
                <a:latin typeface="Arial" pitchFamily="34" charset="0"/>
                <a:cs typeface="Arial" pitchFamily="34" charset="0"/>
              </a:rPr>
              <a:t> for a single project, defining and communicating clear limits on what to implement</a:t>
            </a:r>
          </a:p>
          <a:p>
            <a:pPr lvl="1" algn="just"/>
            <a:r>
              <a:rPr lang="en-CA" sz="2000" dirty="0">
                <a:latin typeface="Arial" pitchFamily="34" charset="0"/>
                <a:cs typeface="Arial" pitchFamily="34" charset="0"/>
              </a:rPr>
              <a:t>Important for the Project Manager</a:t>
            </a:r>
          </a:p>
          <a:p>
            <a:pPr lvl="1" algn="just"/>
            <a:r>
              <a:rPr lang="en-CA" sz="2000" dirty="0">
                <a:latin typeface="Arial" pitchFamily="34" charset="0"/>
                <a:cs typeface="Arial" pitchFamily="34" charset="0"/>
              </a:rPr>
              <a:t>More dynamic vision</a:t>
            </a:r>
          </a:p>
          <a:p>
            <a:pPr lvl="1" algn="just"/>
            <a:r>
              <a:rPr lang="en-CA" sz="2000" dirty="0">
                <a:latin typeface="Arial" pitchFamily="34" charset="0"/>
                <a:cs typeface="Arial" pitchFamily="34" charset="0"/>
              </a:rPr>
              <a:t>Can be found in a requirements document</a:t>
            </a:r>
          </a:p>
          <a:p>
            <a:pPr algn="just"/>
            <a:r>
              <a:rPr lang="en-CA" sz="2000" dirty="0">
                <a:latin typeface="Arial" pitchFamily="34" charset="0"/>
                <a:cs typeface="Arial" pitchFamily="34" charset="0"/>
              </a:rPr>
              <a:t>The </a:t>
            </a:r>
            <a:r>
              <a:rPr lang="en-CA" sz="2000" dirty="0">
                <a:solidFill>
                  <a:srgbClr val="FF0000"/>
                </a:solidFill>
                <a:latin typeface="Arial" pitchFamily="34" charset="0"/>
                <a:cs typeface="Arial" pitchFamily="34" charset="0"/>
              </a:rPr>
              <a:t>requirements</a:t>
            </a:r>
            <a:r>
              <a:rPr lang="en-CA" sz="2000" dirty="0">
                <a:latin typeface="Arial" pitchFamily="34" charset="0"/>
                <a:cs typeface="Arial" pitchFamily="34" charset="0"/>
              </a:rPr>
              <a:t> provide an understanding of what is needed to meet business objectives</a:t>
            </a:r>
          </a:p>
          <a:p>
            <a:pPr lvl="1" algn="just"/>
            <a:r>
              <a:rPr lang="en-CA" sz="2000" dirty="0">
                <a:latin typeface="Arial" pitchFamily="34" charset="0"/>
                <a:cs typeface="Arial" pitchFamily="34" charset="0"/>
              </a:rPr>
              <a:t>Many changes!</a:t>
            </a:r>
          </a:p>
        </p:txBody>
      </p:sp>
    </p:spTree>
  </p:cSld>
  <p:clrMapOvr>
    <a:masterClrMapping/>
  </p:clrMapOvr>
  <p:transition spd="med"/>
  <p:timing>
    <p:tnLst>
      <p:par>
        <p:cTn id="1" dur="indefinite"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60" name="Rectangle 4"/>
          <p:cNvSpPr>
            <a:spLocks noGrp="1" noChangeArrowheads="1"/>
          </p:cNvSpPr>
          <p:nvPr>
            <p:ph type="title"/>
          </p:nvPr>
        </p:nvSpPr>
        <p:spPr>
          <a:xfrm>
            <a:off x="457200" y="602190"/>
            <a:ext cx="8229600" cy="1143000"/>
          </a:xfrm>
        </p:spPr>
        <p:txBody>
          <a:bodyPr>
            <a:normAutofit/>
          </a:bodyPr>
          <a:lstStyle/>
          <a:p>
            <a:r>
              <a:rPr lang="en-CA" sz="2800" b="1" dirty="0">
                <a:latin typeface="Arial" pitchFamily="34" charset="0"/>
                <a:cs typeface="Arial" pitchFamily="34" charset="0"/>
              </a:rPr>
              <a:t>Project Viability – Required Resources</a:t>
            </a:r>
          </a:p>
        </p:txBody>
      </p:sp>
      <p:sp>
        <p:nvSpPr>
          <p:cNvPr id="1222661" name="Rectangle 5"/>
          <p:cNvSpPr>
            <a:spLocks noGrp="1" noChangeArrowheads="1"/>
          </p:cNvSpPr>
          <p:nvPr>
            <p:ph type="body" idx="1"/>
          </p:nvPr>
        </p:nvSpPr>
        <p:spPr>
          <a:xfrm>
            <a:off x="457200" y="2209800"/>
            <a:ext cx="8229600" cy="2590800"/>
          </a:xfrm>
        </p:spPr>
        <p:txBody>
          <a:bodyPr>
            <a:normAutofit/>
          </a:bodyPr>
          <a:lstStyle/>
          <a:p>
            <a:r>
              <a:rPr lang="en-CA" sz="2000" dirty="0">
                <a:latin typeface="Arial" pitchFamily="34" charset="0"/>
                <a:cs typeface="Arial" pitchFamily="34" charset="0"/>
              </a:rPr>
              <a:t>Required resources</a:t>
            </a:r>
          </a:p>
          <a:p>
            <a:pPr lvl="1"/>
            <a:r>
              <a:rPr lang="en-CA" sz="2000" i="1" dirty="0">
                <a:latin typeface="Arial" pitchFamily="34" charset="0"/>
                <a:cs typeface="Arial" pitchFamily="34" charset="0"/>
              </a:rPr>
              <a:t>What are the required resources, i.e., money, time, and personnel?</a:t>
            </a:r>
          </a:p>
          <a:p>
            <a:pPr lvl="1"/>
            <a:r>
              <a:rPr lang="en-CA" sz="2000" i="1" dirty="0">
                <a:latin typeface="Arial" pitchFamily="34" charset="0"/>
                <a:cs typeface="Arial" pitchFamily="34" charset="0"/>
              </a:rPr>
              <a:t>How do they compare with available money, time, and personnel?</a:t>
            </a:r>
          </a:p>
          <a:p>
            <a:r>
              <a:rPr lang="en-CA" sz="2000" dirty="0">
                <a:latin typeface="Arial" pitchFamily="34" charset="0"/>
                <a:cs typeface="Arial" pitchFamily="34" charset="0"/>
              </a:rPr>
              <a:t>If the latter are smaller than the former, we should not even start the project</a:t>
            </a:r>
          </a:p>
        </p:txBody>
      </p:sp>
    </p:spTree>
  </p:cSld>
  <p:clrMapOvr>
    <a:masterClrMapping/>
  </p:clrMapOvr>
  <p:transition spd="med"/>
  <p:timing>
    <p:tnLst>
      <p:par>
        <p:cTn id="1" dur="indefinite"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9219" name="Title 5"/>
          <p:cNvSpPr>
            <a:spLocks noGrp="1"/>
          </p:cNvSpPr>
          <p:nvPr>
            <p:ph type="title"/>
          </p:nvPr>
        </p:nvSpPr>
        <p:spPr>
          <a:xfrm>
            <a:off x="533400" y="685800"/>
            <a:ext cx="8229600" cy="685800"/>
          </a:xfrm>
        </p:spPr>
        <p:txBody>
          <a:bodyPr/>
          <a:lstStyle/>
          <a:p>
            <a:pPr>
              <a:spcBef>
                <a:spcPct val="50000"/>
              </a:spcBef>
            </a:pPr>
            <a:r>
              <a:rPr lang="en-US" sz="2800" b="1" dirty="0" smtClean="0">
                <a:latin typeface="Arial" charset="0"/>
                <a:cs typeface="Arial" charset="0"/>
              </a:rPr>
              <a:t>REFERENSI</a:t>
            </a:r>
          </a:p>
        </p:txBody>
      </p:sp>
      <p:sp>
        <p:nvSpPr>
          <p:cNvPr id="6" name="Rectangle 3"/>
          <p:cNvSpPr txBox="1">
            <a:spLocks noChangeArrowheads="1"/>
          </p:cNvSpPr>
          <p:nvPr/>
        </p:nvSpPr>
        <p:spPr>
          <a:xfrm>
            <a:off x="445027" y="1418428"/>
            <a:ext cx="8112125" cy="4711700"/>
          </a:xfrm>
          <a:prstGeom prst="rect">
            <a:avLst/>
          </a:prstGeom>
        </p:spPr>
        <p:txBody>
          <a:bodyPr vert="horz" lIns="91440" tIns="45720" rIns="91440" bIns="45720" rtlCol="0">
            <a:normAutofit fontScale="92500"/>
          </a:bodyPr>
          <a:lstStyle/>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B. A.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Nuseibeh</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and S. M. Easterbrook, Requirements Engineering: A Roadmap. In A. C. W. Finkelstein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ed</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The Future of Software Engineering, ACM Press, 2000</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sng" strike="noStrike" kern="1200" cap="none" spc="0" normalizeH="0" baseline="0" noProof="0" dirty="0" smtClean="0">
                <a:ln>
                  <a:noFill/>
                </a:ln>
                <a:solidFill>
                  <a:schemeClr val="tx1"/>
                </a:solidFill>
                <a:effectLst/>
                <a:uLnTx/>
                <a:uFillTx/>
                <a:latin typeface="+mn-lt"/>
                <a:ea typeface="+mn-ea"/>
                <a:cs typeface="+mn-cs"/>
              </a:rPr>
              <a:t>http://www.cs.toronto.edu/~sme/papers/2000/ICSE2000.pdf</a:t>
            </a:r>
          </a:p>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Simson</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Garfinkel</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History's Worst Software Bugs, Wired News, 2005</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sng" strike="noStrike" kern="1200" cap="none" spc="0" normalizeH="0" baseline="0" noProof="0" dirty="0" smtClean="0">
                <a:ln>
                  <a:noFill/>
                </a:ln>
                <a:solidFill>
                  <a:schemeClr val="tx1"/>
                </a:solidFill>
                <a:effectLst/>
                <a:uLnTx/>
                <a:uFillTx/>
                <a:latin typeface="+mn-lt"/>
                <a:ea typeface="+mn-ea"/>
                <a:cs typeface="+mn-cs"/>
              </a:rPr>
              <a:t>http://www.wired.com/news/technology/bugs/0,2924,69355,00.html</a:t>
            </a:r>
          </a:p>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INCOSE Requirements Working Group</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sng" strike="noStrike" kern="1200" cap="none" spc="0" normalizeH="0" baseline="0" noProof="0" dirty="0" smtClean="0">
                <a:ln>
                  <a:noFill/>
                </a:ln>
                <a:solidFill>
                  <a:schemeClr val="tx1"/>
                </a:solidFill>
                <a:effectLst/>
                <a:uLnTx/>
                <a:uFillTx/>
                <a:latin typeface="+mn-lt"/>
                <a:ea typeface="+mn-ea"/>
                <a:cs typeface="+mn-cs"/>
              </a:rPr>
              <a:t>http://www.incose.org/practice/techactivities/wg/rqmts/</a:t>
            </a:r>
          </a:p>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Tools Survey: Requirements Management (RM) Tools</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sng" strike="noStrike" kern="1200" cap="none" spc="0" normalizeH="0" baseline="0" noProof="0" dirty="0" smtClean="0">
                <a:ln>
                  <a:noFill/>
                </a:ln>
                <a:solidFill>
                  <a:schemeClr val="tx1"/>
                </a:solidFill>
                <a:effectLst/>
                <a:uLnTx/>
                <a:uFillTx/>
                <a:latin typeface="+mn-lt"/>
                <a:ea typeface="+mn-ea"/>
                <a:cs typeface="+mn-cs"/>
              </a:rPr>
              <a:t>http://www.incose.org/productspubs/products/rmsurvey.aspx</a:t>
            </a:r>
            <a:br>
              <a:rPr kumimoji="0" lang="en-US" sz="1400" b="0" i="0" u="sng" strike="noStrike" kern="1200" cap="none" spc="0" normalizeH="0" baseline="0" noProof="0" dirty="0" smtClean="0">
                <a:ln>
                  <a:noFill/>
                </a:ln>
                <a:solidFill>
                  <a:schemeClr val="tx1"/>
                </a:solidFill>
                <a:effectLst/>
                <a:uLnTx/>
                <a:uFillTx/>
                <a:latin typeface="+mn-lt"/>
                <a:ea typeface="+mn-ea"/>
                <a:cs typeface="+mn-cs"/>
              </a:rPr>
            </a:br>
            <a:r>
              <a:rPr kumimoji="0" lang="en-US" sz="1400" b="0" i="0" u="sng" strike="noStrike" kern="1200" cap="none" spc="0" normalizeH="0" baseline="0" noProof="0" dirty="0" smtClean="0">
                <a:ln>
                  <a:noFill/>
                </a:ln>
                <a:solidFill>
                  <a:schemeClr val="tx1"/>
                </a:solidFill>
                <a:effectLst/>
                <a:uLnTx/>
                <a:uFillTx/>
                <a:latin typeface="+mn-lt"/>
                <a:ea typeface="+mn-ea"/>
                <a:cs typeface="+mn-cs"/>
              </a:rPr>
              <a:t>http://www.volere.co.uk/tools.htm </a:t>
            </a:r>
          </a:p>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IEEE (1993) Recommended Practice for Software Requirements Specifications. IEEE Std 830-1993, NY, USA.</a:t>
            </a:r>
          </a:p>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IEEE (1995) Guide for Developing System Requirements Specifications. IEEE Std P1233/D3, NY, USA.</a:t>
            </a:r>
          </a:p>
          <a:p>
            <a:pPr marL="642938" marR="0" lvl="0" indent="-457200" defTabSz="914400" rtl="0" eaLnBrk="1" fontAlgn="auto" latinLnBrk="0" hangingPunct="1">
              <a:lnSpc>
                <a:spcPts val="2400"/>
              </a:lnSpc>
              <a:spcBef>
                <a:spcPct val="20000"/>
              </a:spcBef>
              <a:spcAft>
                <a:spcPts val="0"/>
              </a:spcAft>
              <a:buClrTx/>
              <a:buSzTx/>
              <a:buFont typeface="Wingdings" pitchFamily="2" charset="2"/>
              <a:buChar char="q"/>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Requirements Engineering Conference</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400" b="0" i="0" u="sng" strike="noStrike" kern="1200" cap="none" spc="0" normalizeH="0" baseline="0" noProof="0" dirty="0" smtClean="0">
                <a:ln>
                  <a:noFill/>
                </a:ln>
                <a:solidFill>
                  <a:schemeClr val="tx1"/>
                </a:solidFill>
                <a:effectLst/>
                <a:uLnTx/>
                <a:uFillTx/>
                <a:latin typeface="+mn-lt"/>
                <a:ea typeface="+mn-ea"/>
                <a:cs typeface="+mn-cs"/>
              </a:rPr>
              <a:t>http://www.requirements-engineering.org/</a:t>
            </a:r>
            <a:endParaRPr kumimoji="0" lang="en-US" sz="1400" b="0" i="0" u="sng"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709" name="Rectangle 5"/>
          <p:cNvSpPr>
            <a:spLocks noGrp="1" noChangeArrowheads="1"/>
          </p:cNvSpPr>
          <p:nvPr>
            <p:ph type="title"/>
          </p:nvPr>
        </p:nvSpPr>
        <p:spPr/>
        <p:txBody>
          <a:bodyPr>
            <a:normAutofit/>
          </a:bodyPr>
          <a:lstStyle/>
          <a:p>
            <a:r>
              <a:rPr lang="en-CA" sz="2800" b="1" dirty="0">
                <a:latin typeface="Arial" pitchFamily="34" charset="0"/>
                <a:cs typeface="Arial" pitchFamily="34" charset="0"/>
              </a:rPr>
              <a:t>Project Viability – Constraints</a:t>
            </a:r>
          </a:p>
        </p:txBody>
      </p:sp>
      <p:sp>
        <p:nvSpPr>
          <p:cNvPr id="1224710" name="Rectangle 6"/>
          <p:cNvSpPr>
            <a:spLocks noGrp="1" noChangeArrowheads="1"/>
          </p:cNvSpPr>
          <p:nvPr>
            <p:ph type="body" idx="1"/>
          </p:nvPr>
        </p:nvSpPr>
        <p:spPr/>
        <p:txBody>
          <a:bodyPr>
            <a:normAutofit/>
          </a:bodyPr>
          <a:lstStyle/>
          <a:p>
            <a:r>
              <a:rPr lang="en-CA" sz="1800" dirty="0">
                <a:latin typeface="Arial" pitchFamily="34" charset="0"/>
                <a:cs typeface="Arial" pitchFamily="34" charset="0"/>
              </a:rPr>
              <a:t>Requirements Constraints: </a:t>
            </a:r>
            <a:r>
              <a:rPr lang="en-CA" sz="1800" i="1" dirty="0">
                <a:latin typeface="Arial" pitchFamily="34" charset="0"/>
                <a:cs typeface="Arial" pitchFamily="34" charset="0"/>
              </a:rPr>
              <a:t>Are there constraints that will restrict the system's requirements or how these requirements are elicited?</a:t>
            </a:r>
          </a:p>
          <a:p>
            <a:pPr lvl="1"/>
            <a:r>
              <a:rPr lang="en-CA" sz="1800" dirty="0">
                <a:latin typeface="Arial" pitchFamily="34" charset="0"/>
                <a:cs typeface="Arial" pitchFamily="34" charset="0"/>
              </a:rPr>
              <a:t>Solution constraints:</a:t>
            </a:r>
          </a:p>
          <a:p>
            <a:pPr lvl="2"/>
            <a:r>
              <a:rPr lang="en-CA" sz="1800" dirty="0">
                <a:latin typeface="Arial" pitchFamily="34" charset="0"/>
                <a:cs typeface="Arial" pitchFamily="34" charset="0"/>
              </a:rPr>
              <a:t>Mandated designs</a:t>
            </a:r>
          </a:p>
          <a:p>
            <a:pPr lvl="2"/>
            <a:r>
              <a:rPr lang="en-CA" sz="1800" dirty="0">
                <a:latin typeface="Arial" pitchFamily="34" charset="0"/>
                <a:cs typeface="Arial" pitchFamily="34" charset="0"/>
              </a:rPr>
              <a:t>Mandated interacting systems</a:t>
            </a:r>
          </a:p>
          <a:p>
            <a:pPr lvl="2"/>
            <a:r>
              <a:rPr lang="en-CA" sz="1800" dirty="0">
                <a:latin typeface="Arial" pitchFamily="34" charset="0"/>
                <a:cs typeface="Arial" pitchFamily="34" charset="0"/>
              </a:rPr>
              <a:t>Mandated COTS (commercial off-the-shelf) components</a:t>
            </a:r>
          </a:p>
          <a:p>
            <a:pPr lvl="1"/>
            <a:r>
              <a:rPr lang="en-CA" sz="1800" dirty="0">
                <a:latin typeface="Arial" pitchFamily="34" charset="0"/>
                <a:cs typeface="Arial" pitchFamily="34" charset="0"/>
              </a:rPr>
              <a:t>Time constraints</a:t>
            </a:r>
          </a:p>
          <a:p>
            <a:pPr lvl="1"/>
            <a:r>
              <a:rPr lang="en-CA" sz="1800" dirty="0">
                <a:latin typeface="Arial" pitchFamily="34" charset="0"/>
                <a:cs typeface="Arial" pitchFamily="34" charset="0"/>
              </a:rPr>
              <a:t>Budget constraints</a:t>
            </a:r>
          </a:p>
          <a:p>
            <a:pPr lvl="1"/>
            <a:endParaRPr lang="en-CA" sz="1800" dirty="0">
              <a:latin typeface="Arial" pitchFamily="34" charset="0"/>
              <a:cs typeface="Arial" pitchFamily="34" charset="0"/>
            </a:endParaRPr>
          </a:p>
          <a:p>
            <a:r>
              <a:rPr lang="en-CA" sz="1800" dirty="0">
                <a:latin typeface="Arial" pitchFamily="34" charset="0"/>
                <a:cs typeface="Arial" pitchFamily="34" charset="0"/>
              </a:rPr>
              <a:t>Warning! Fight to not impose constraints on </a:t>
            </a:r>
            <a:br>
              <a:rPr lang="en-CA" sz="1800" dirty="0">
                <a:latin typeface="Arial" pitchFamily="34" charset="0"/>
                <a:cs typeface="Arial" pitchFamily="34" charset="0"/>
              </a:rPr>
            </a:br>
            <a:r>
              <a:rPr lang="en-CA" sz="1800" dirty="0">
                <a:latin typeface="Arial" pitchFamily="34" charset="0"/>
                <a:cs typeface="Arial" pitchFamily="34" charset="0"/>
              </a:rPr>
              <a:t>the process, platform, or language </a:t>
            </a:r>
            <a:br>
              <a:rPr lang="en-CA" sz="1800" dirty="0">
                <a:latin typeface="Arial" pitchFamily="34" charset="0"/>
                <a:cs typeface="Arial" pitchFamily="34" charset="0"/>
              </a:rPr>
            </a:br>
            <a:r>
              <a:rPr lang="en-CA" sz="1800" dirty="0">
                <a:latin typeface="Arial" pitchFamily="34" charset="0"/>
                <a:cs typeface="Arial" pitchFamily="34" charset="0"/>
              </a:rPr>
              <a:t>unnecessarily or prematurely! </a:t>
            </a:r>
          </a:p>
        </p:txBody>
      </p:sp>
      <p:pic>
        <p:nvPicPr>
          <p:cNvPr id="1224708" name="Picture 4"/>
          <p:cNvPicPr>
            <a:picLocks noChangeAspect="1" noChangeArrowheads="1"/>
          </p:cNvPicPr>
          <p:nvPr/>
        </p:nvPicPr>
        <p:blipFill>
          <a:blip r:embed="rId3"/>
          <a:srcRect/>
          <a:stretch>
            <a:fillRect/>
          </a:stretch>
        </p:blipFill>
        <p:spPr bwMode="auto">
          <a:xfrm>
            <a:off x="6753798" y="3573463"/>
            <a:ext cx="1828625" cy="2370137"/>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4710">
                                            <p:txEl>
                                              <p:pRg st="8" end="8"/>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224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4710"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6" name="Rectangle 4"/>
          <p:cNvSpPr>
            <a:spLocks noGrp="1" noChangeArrowheads="1"/>
          </p:cNvSpPr>
          <p:nvPr>
            <p:ph type="title"/>
          </p:nvPr>
        </p:nvSpPr>
        <p:spPr>
          <a:xfrm>
            <a:off x="457200" y="547598"/>
            <a:ext cx="8229600" cy="1143000"/>
          </a:xfrm>
        </p:spPr>
        <p:txBody>
          <a:bodyPr>
            <a:normAutofit/>
          </a:bodyPr>
          <a:lstStyle/>
          <a:p>
            <a:r>
              <a:rPr lang="en-CA" sz="2800" b="1" dirty="0">
                <a:latin typeface="Arial" pitchFamily="34" charset="0"/>
                <a:cs typeface="Arial" pitchFamily="34" charset="0"/>
              </a:rPr>
              <a:t>Project Viability – Risks</a:t>
            </a:r>
          </a:p>
        </p:txBody>
      </p:sp>
      <p:sp>
        <p:nvSpPr>
          <p:cNvPr id="1226757" name="Rectangle 5"/>
          <p:cNvSpPr>
            <a:spLocks noGrp="1" noChangeArrowheads="1"/>
          </p:cNvSpPr>
          <p:nvPr>
            <p:ph type="body" idx="1"/>
          </p:nvPr>
        </p:nvSpPr>
        <p:spPr>
          <a:xfrm>
            <a:off x="457200" y="1832217"/>
            <a:ext cx="8229600" cy="3429000"/>
          </a:xfrm>
        </p:spPr>
        <p:txBody>
          <a:bodyPr>
            <a:normAutofit/>
          </a:bodyPr>
          <a:lstStyle/>
          <a:p>
            <a:r>
              <a:rPr lang="en-CA" sz="2000" dirty="0">
                <a:latin typeface="Arial" pitchFamily="34" charset="0"/>
                <a:cs typeface="Arial" pitchFamily="34" charset="0"/>
              </a:rPr>
              <a:t>Project Risks</a:t>
            </a:r>
          </a:p>
          <a:p>
            <a:pPr lvl="1"/>
            <a:r>
              <a:rPr lang="en-CA" sz="2000" i="1" dirty="0">
                <a:latin typeface="Arial" pitchFamily="34" charset="0"/>
                <a:cs typeface="Arial" pitchFamily="34" charset="0"/>
              </a:rPr>
              <a:t>Are there any high-probability or high-impact risks that would make the project infeasible?</a:t>
            </a:r>
          </a:p>
          <a:p>
            <a:pPr lvl="1"/>
            <a:r>
              <a:rPr lang="en-CA" sz="2000" dirty="0">
                <a:latin typeface="Arial" pitchFamily="34" charset="0"/>
                <a:cs typeface="Arial" pitchFamily="34" charset="0"/>
              </a:rPr>
              <a:t>For example:</a:t>
            </a:r>
          </a:p>
          <a:p>
            <a:pPr lvl="2"/>
            <a:r>
              <a:rPr lang="en-CA" sz="2000" dirty="0">
                <a:latin typeface="Arial" pitchFamily="34" charset="0"/>
                <a:cs typeface="Arial" pitchFamily="34" charset="0"/>
              </a:rPr>
              <a:t>Lack of clear purpose</a:t>
            </a:r>
          </a:p>
          <a:p>
            <a:pPr lvl="2"/>
            <a:r>
              <a:rPr lang="en-CA" sz="2000" dirty="0">
                <a:latin typeface="Arial" pitchFamily="34" charset="0"/>
                <a:cs typeface="Arial" pitchFamily="34" charset="0"/>
              </a:rPr>
              <a:t>Fragile agreement or disagreement on goals / requirements</a:t>
            </a:r>
          </a:p>
          <a:p>
            <a:pPr lvl="2"/>
            <a:r>
              <a:rPr lang="en-CA" sz="2000" dirty="0" err="1">
                <a:latin typeface="Arial" pitchFamily="34" charset="0"/>
                <a:cs typeface="Arial" pitchFamily="34" charset="0"/>
              </a:rPr>
              <a:t>Unmeasureable</a:t>
            </a:r>
            <a:r>
              <a:rPr lang="en-CA" sz="2000" dirty="0">
                <a:latin typeface="Arial" pitchFamily="34" charset="0"/>
                <a:cs typeface="Arial" pitchFamily="34" charset="0"/>
              </a:rPr>
              <a:t> requirements,</a:t>
            </a:r>
          </a:p>
          <a:p>
            <a:pPr lvl="2"/>
            <a:r>
              <a:rPr lang="en-CA" sz="2000" dirty="0">
                <a:latin typeface="Arial" pitchFamily="34" charset="0"/>
                <a:cs typeface="Arial" pitchFamily="34" charset="0"/>
              </a:rPr>
              <a:t>Unstable requirements (rapidly or constantly changing)</a:t>
            </a:r>
          </a:p>
          <a:p>
            <a:pPr lvl="2"/>
            <a:r>
              <a:rPr lang="en-CA" sz="2000" dirty="0">
                <a:latin typeface="Arial" pitchFamily="34" charset="0"/>
                <a:cs typeface="Arial" pitchFamily="34" charset="0"/>
              </a:rPr>
              <a:t>…</a:t>
            </a:r>
          </a:p>
        </p:txBody>
      </p:sp>
    </p:spTree>
  </p:cSld>
  <p:clrMapOvr>
    <a:masterClrMapping/>
  </p:clrMapOvr>
  <p:transition spd="med"/>
  <p:timing>
    <p:tnLst>
      <p:par>
        <p:cTn id="1" dur="indefinite"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4" name="Rectangle 4"/>
          <p:cNvSpPr>
            <a:spLocks noGrp="1" noChangeArrowheads="1"/>
          </p:cNvSpPr>
          <p:nvPr>
            <p:ph type="title"/>
          </p:nvPr>
        </p:nvSpPr>
        <p:spPr>
          <a:xfrm>
            <a:off x="457200" y="506654"/>
            <a:ext cx="8229600" cy="1143000"/>
          </a:xfrm>
        </p:spPr>
        <p:txBody>
          <a:bodyPr>
            <a:normAutofit/>
          </a:bodyPr>
          <a:lstStyle/>
          <a:p>
            <a:r>
              <a:rPr lang="en-CA" sz="2800" b="1" dirty="0">
                <a:latin typeface="Arial" pitchFamily="34" charset="0"/>
                <a:cs typeface="Arial" pitchFamily="34" charset="0"/>
              </a:rPr>
              <a:t>Understand Problem</a:t>
            </a:r>
          </a:p>
        </p:txBody>
      </p:sp>
      <p:sp>
        <p:nvSpPr>
          <p:cNvPr id="1177605" name="Rectangle 5"/>
          <p:cNvSpPr>
            <a:spLocks noGrp="1" noChangeArrowheads="1"/>
          </p:cNvSpPr>
          <p:nvPr>
            <p:ph type="body" idx="1"/>
          </p:nvPr>
        </p:nvSpPr>
        <p:spPr>
          <a:xfrm>
            <a:off x="457200" y="1736681"/>
            <a:ext cx="8229600" cy="4191000"/>
          </a:xfrm>
        </p:spPr>
        <p:txBody>
          <a:bodyPr>
            <a:normAutofit fontScale="70000" lnSpcReduction="20000"/>
          </a:bodyPr>
          <a:lstStyle/>
          <a:p>
            <a:r>
              <a:rPr lang="en-CA" dirty="0">
                <a:latin typeface="Arial" pitchFamily="34" charset="0"/>
                <a:cs typeface="Arial" pitchFamily="34" charset="0"/>
              </a:rPr>
              <a:t>Understand problem from each stakeholder's point of view</a:t>
            </a:r>
            <a:br>
              <a:rPr lang="en-CA" dirty="0">
                <a:latin typeface="Arial" pitchFamily="34" charset="0"/>
                <a:cs typeface="Arial" pitchFamily="34" charset="0"/>
              </a:rPr>
            </a:br>
            <a:r>
              <a:rPr lang="en-CA" dirty="0">
                <a:latin typeface="Arial" pitchFamily="34" charset="0"/>
                <a:cs typeface="Arial" pitchFamily="34" charset="0"/>
              </a:rPr>
              <a:t>(only the last few skills do not require social interaction!)</a:t>
            </a:r>
          </a:p>
          <a:p>
            <a:pPr lvl="1"/>
            <a:r>
              <a:rPr lang="en-CA" dirty="0">
                <a:latin typeface="Arial" pitchFamily="34" charset="0"/>
                <a:cs typeface="Arial" pitchFamily="34" charset="0"/>
              </a:rPr>
              <a:t>Observe current system</a:t>
            </a:r>
          </a:p>
          <a:p>
            <a:pPr lvl="1"/>
            <a:r>
              <a:rPr lang="en-CA" dirty="0">
                <a:latin typeface="Arial" pitchFamily="34" charset="0"/>
                <a:cs typeface="Arial" pitchFamily="34" charset="0"/>
              </a:rPr>
              <a:t>Interviews</a:t>
            </a:r>
          </a:p>
          <a:p>
            <a:pPr lvl="1"/>
            <a:r>
              <a:rPr lang="en-CA" dirty="0">
                <a:latin typeface="Arial" pitchFamily="34" charset="0"/>
                <a:cs typeface="Arial" pitchFamily="34" charset="0"/>
              </a:rPr>
              <a:t>Apprenticeship</a:t>
            </a:r>
          </a:p>
          <a:p>
            <a:pPr lvl="1"/>
            <a:r>
              <a:rPr lang="en-CA" dirty="0">
                <a:latin typeface="Arial" pitchFamily="34" charset="0"/>
                <a:cs typeface="Arial" pitchFamily="34" charset="0"/>
              </a:rPr>
              <a:t>Brainstorming</a:t>
            </a:r>
          </a:p>
          <a:p>
            <a:pPr lvl="1"/>
            <a:r>
              <a:rPr lang="en-CA" dirty="0">
                <a:latin typeface="Arial" pitchFamily="34" charset="0"/>
                <a:cs typeface="Arial" pitchFamily="34" charset="0"/>
              </a:rPr>
              <a:t>Facilitation</a:t>
            </a:r>
          </a:p>
          <a:p>
            <a:pPr lvl="1"/>
            <a:r>
              <a:rPr lang="en-CA" dirty="0">
                <a:latin typeface="Arial" pitchFamily="34" charset="0"/>
                <a:cs typeface="Arial" pitchFamily="34" charset="0"/>
              </a:rPr>
              <a:t>Make people open up to you</a:t>
            </a:r>
          </a:p>
          <a:p>
            <a:pPr lvl="1"/>
            <a:r>
              <a:rPr lang="en-CA" dirty="0">
                <a:latin typeface="Arial" pitchFamily="34" charset="0"/>
                <a:cs typeface="Arial" pitchFamily="34" charset="0"/>
              </a:rPr>
              <a:t>Manage expectations</a:t>
            </a:r>
          </a:p>
          <a:p>
            <a:pPr lvl="1"/>
            <a:r>
              <a:rPr lang="en-CA" dirty="0">
                <a:latin typeface="Arial" pitchFamily="34" charset="0"/>
                <a:cs typeface="Arial" pitchFamily="34" charset="0"/>
              </a:rPr>
              <a:t>Review documentation</a:t>
            </a:r>
          </a:p>
          <a:p>
            <a:pPr lvl="1"/>
            <a:r>
              <a:rPr lang="en-CA" dirty="0">
                <a:latin typeface="Arial" pitchFamily="34" charset="0"/>
                <a:cs typeface="Arial" pitchFamily="34" charset="0"/>
              </a:rPr>
              <a:t>Questionnaires</a:t>
            </a:r>
          </a:p>
          <a:p>
            <a:pPr lvl="1"/>
            <a:r>
              <a:rPr lang="en-CA" dirty="0">
                <a:latin typeface="Arial" pitchFamily="34" charset="0"/>
                <a:cs typeface="Arial" pitchFamily="34" charset="0"/>
              </a:rPr>
              <a:t>Identification of context</a:t>
            </a:r>
          </a:p>
          <a:p>
            <a:pPr lvl="1"/>
            <a:r>
              <a:rPr lang="en-CA" dirty="0">
                <a:latin typeface="Arial" pitchFamily="34" charset="0"/>
                <a:cs typeface="Arial" pitchFamily="34" charset="0"/>
              </a:rPr>
              <a:t>Detection of ambiguities and noise</a:t>
            </a:r>
          </a:p>
        </p:txBody>
      </p:sp>
    </p:spTree>
  </p:cSld>
  <p:clrMapOvr>
    <a:masterClrMapping/>
  </p:clrMapOvr>
  <p:transition spd="med"/>
  <p:timing>
    <p:tnLst>
      <p:par>
        <p:cTn id="1" dur="indefinite"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0E42190E-36DA-4520-BD0B-B343805C2482}" type="slidenum">
              <a:rPr lang="en-CA"/>
              <a:pPr/>
              <a:t>43</a:t>
            </a:fld>
            <a:endParaRPr lang="en-CA"/>
          </a:p>
        </p:txBody>
      </p:sp>
      <p:sp>
        <p:nvSpPr>
          <p:cNvPr id="1304581" name="Rectangle 5"/>
          <p:cNvSpPr>
            <a:spLocks noGrp="1" noChangeArrowheads="1"/>
          </p:cNvSpPr>
          <p:nvPr>
            <p:ph type="title"/>
          </p:nvPr>
        </p:nvSpPr>
        <p:spPr>
          <a:xfrm>
            <a:off x="457200" y="643134"/>
            <a:ext cx="8229600" cy="1143000"/>
          </a:xfrm>
        </p:spPr>
        <p:txBody>
          <a:bodyPr>
            <a:normAutofit/>
          </a:bodyPr>
          <a:lstStyle/>
          <a:p>
            <a:r>
              <a:rPr lang="en-CA" sz="2800" b="1" dirty="0">
                <a:latin typeface="Arial" pitchFamily="34" charset="0"/>
                <a:cs typeface="Arial" pitchFamily="34" charset="0"/>
              </a:rPr>
              <a:t>Extract Essence</a:t>
            </a:r>
          </a:p>
        </p:txBody>
      </p:sp>
      <p:sp>
        <p:nvSpPr>
          <p:cNvPr id="1304582" name="Rectangle 6"/>
          <p:cNvSpPr>
            <a:spLocks noGrp="1" noChangeArrowheads="1"/>
          </p:cNvSpPr>
          <p:nvPr>
            <p:ph type="body" idx="1"/>
          </p:nvPr>
        </p:nvSpPr>
        <p:spPr>
          <a:xfrm>
            <a:off x="457200" y="1886809"/>
            <a:ext cx="8229600" cy="3048000"/>
          </a:xfrm>
        </p:spPr>
        <p:txBody>
          <a:bodyPr>
            <a:normAutofit/>
          </a:bodyPr>
          <a:lstStyle/>
          <a:p>
            <a:pPr algn="just"/>
            <a:r>
              <a:rPr lang="en-CA" sz="1800" dirty="0">
                <a:latin typeface="Arial" pitchFamily="34" charset="0"/>
                <a:cs typeface="Arial" pitchFamily="34" charset="0"/>
              </a:rPr>
              <a:t>Extract the essence of the stakeholders' requirements</a:t>
            </a:r>
          </a:p>
          <a:p>
            <a:pPr lvl="1" algn="just"/>
            <a:r>
              <a:rPr lang="en-CA" sz="1800" dirty="0">
                <a:latin typeface="Arial" pitchFamily="34" charset="0"/>
                <a:cs typeface="Arial" pitchFamily="34" charset="0"/>
              </a:rPr>
              <a:t>Interpret stakeholders' descriptions of requirements</a:t>
            </a:r>
          </a:p>
          <a:p>
            <a:pPr lvl="1" algn="just"/>
            <a:endParaRPr lang="en-CA" sz="1800" dirty="0">
              <a:latin typeface="Arial" pitchFamily="34" charset="0"/>
              <a:cs typeface="Arial" pitchFamily="34" charset="0"/>
            </a:endParaRPr>
          </a:p>
          <a:p>
            <a:pPr lvl="1" algn="just"/>
            <a:r>
              <a:rPr lang="en-CA" sz="1800" dirty="0">
                <a:latin typeface="Arial" pitchFamily="34" charset="0"/>
                <a:cs typeface="Arial" pitchFamily="34" charset="0"/>
              </a:rPr>
              <a:t>Possibly build models (may be part of your documentation!)</a:t>
            </a:r>
          </a:p>
          <a:p>
            <a:pPr lvl="1" algn="just"/>
            <a:endParaRPr lang="en-CA" sz="1800" dirty="0">
              <a:latin typeface="Arial" pitchFamily="34" charset="0"/>
              <a:cs typeface="Arial" pitchFamily="34" charset="0"/>
            </a:endParaRPr>
          </a:p>
          <a:p>
            <a:pPr lvl="1" algn="just"/>
            <a:r>
              <a:rPr lang="en-CA" sz="1800" dirty="0">
                <a:latin typeface="Arial" pitchFamily="34" charset="0"/>
                <a:cs typeface="Arial" pitchFamily="34" charset="0"/>
              </a:rPr>
              <a:t>Gaps in the model </a:t>
            </a:r>
            <a:r>
              <a:rPr lang="en-CA" sz="1800" dirty="0" err="1">
                <a:latin typeface="Arial" pitchFamily="34" charset="0"/>
                <a:cs typeface="Arial" pitchFamily="34" charset="0"/>
              </a:rPr>
              <a:t>behavior</a:t>
            </a:r>
            <a:r>
              <a:rPr lang="en-CA" sz="1800" dirty="0">
                <a:latin typeface="Arial" pitchFamily="34" charset="0"/>
                <a:cs typeface="Arial" pitchFamily="34" charset="0"/>
              </a:rPr>
              <a:t> may indicate unknown or ambiguous situations</a:t>
            </a:r>
          </a:p>
          <a:p>
            <a:pPr lvl="2" algn="just"/>
            <a:r>
              <a:rPr lang="en-CA" sz="1800" dirty="0">
                <a:latin typeface="Arial" pitchFamily="34" charset="0"/>
                <a:cs typeface="Arial" pitchFamily="34" charset="0"/>
              </a:rPr>
              <a:t>Models help focus our efforts</a:t>
            </a:r>
          </a:p>
          <a:p>
            <a:pPr lvl="2" algn="just"/>
            <a:r>
              <a:rPr lang="en-CA" sz="1800" dirty="0">
                <a:latin typeface="Arial" pitchFamily="34" charset="0"/>
                <a:cs typeface="Arial" pitchFamily="34" charset="0"/>
              </a:rPr>
              <a:t>Should be resolved by asking the stakeholders (especially users)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CF6F5B4F-FAB8-4BF7-8D73-AB69D4B01BBB}" type="slidenum">
              <a:rPr lang="en-CA"/>
              <a:pPr/>
              <a:t>44</a:t>
            </a:fld>
            <a:endParaRPr lang="en-CA"/>
          </a:p>
        </p:txBody>
      </p:sp>
      <p:sp>
        <p:nvSpPr>
          <p:cNvPr id="1305604" name="Rectangle 4"/>
          <p:cNvSpPr>
            <a:spLocks noGrp="1" noChangeArrowheads="1"/>
          </p:cNvSpPr>
          <p:nvPr>
            <p:ph type="title"/>
          </p:nvPr>
        </p:nvSpPr>
        <p:spPr>
          <a:xfrm>
            <a:off x="457200" y="342878"/>
            <a:ext cx="8229600" cy="1143000"/>
          </a:xfrm>
        </p:spPr>
        <p:txBody>
          <a:bodyPr>
            <a:normAutofit/>
          </a:bodyPr>
          <a:lstStyle/>
          <a:p>
            <a:r>
              <a:rPr lang="en-CA" sz="2800" b="1" dirty="0">
                <a:latin typeface="Arial" pitchFamily="34" charset="0"/>
                <a:cs typeface="Arial" pitchFamily="34" charset="0"/>
              </a:rPr>
              <a:t>Invent Better Ways</a:t>
            </a:r>
          </a:p>
        </p:txBody>
      </p:sp>
      <p:sp>
        <p:nvSpPr>
          <p:cNvPr id="1305605" name="Rectangle 5"/>
          <p:cNvSpPr>
            <a:spLocks noGrp="1" noChangeArrowheads="1"/>
          </p:cNvSpPr>
          <p:nvPr>
            <p:ph type="body" idx="1"/>
          </p:nvPr>
        </p:nvSpPr>
        <p:spPr>
          <a:xfrm>
            <a:off x="457200" y="1695737"/>
            <a:ext cx="8229600" cy="2743200"/>
          </a:xfrm>
        </p:spPr>
        <p:txBody>
          <a:bodyPr>
            <a:normAutofit/>
          </a:bodyPr>
          <a:lstStyle/>
          <a:p>
            <a:pPr algn="just"/>
            <a:r>
              <a:rPr lang="en-CA" sz="2000" dirty="0">
                <a:latin typeface="Arial" pitchFamily="34" charset="0"/>
                <a:cs typeface="Arial" pitchFamily="34" charset="0"/>
              </a:rPr>
              <a:t>Invent better ways to do the user's work</a:t>
            </a:r>
          </a:p>
          <a:p>
            <a:pPr lvl="1" algn="just"/>
            <a:r>
              <a:rPr lang="en-CA" sz="2000" dirty="0">
                <a:latin typeface="Arial" pitchFamily="34" charset="0"/>
                <a:cs typeface="Arial" pitchFamily="34" charset="0"/>
              </a:rPr>
              <a:t>Ask why documented requirements so far are desired</a:t>
            </a:r>
          </a:p>
          <a:p>
            <a:pPr lvl="1" algn="just"/>
            <a:r>
              <a:rPr lang="en-CA" sz="2000" dirty="0">
                <a:latin typeface="Arial" pitchFamily="34" charset="0"/>
                <a:cs typeface="Arial" pitchFamily="34" charset="0"/>
              </a:rPr>
              <a:t>The client/user’s view can be limited by past experiences...</a:t>
            </a:r>
          </a:p>
          <a:p>
            <a:pPr lvl="1" algn="just"/>
            <a:r>
              <a:rPr lang="en-CA" sz="2000" dirty="0">
                <a:latin typeface="Arial" pitchFamily="34" charset="0"/>
                <a:cs typeface="Arial" pitchFamily="34" charset="0"/>
              </a:rPr>
              <a:t>Consider whether the system should give the user more control over its transactions</a:t>
            </a:r>
          </a:p>
          <a:p>
            <a:pPr lvl="1" algn="just"/>
            <a:r>
              <a:rPr lang="en-CA" sz="2000" dirty="0">
                <a:latin typeface="Arial" pitchFamily="34" charset="0"/>
                <a:cs typeface="Arial" pitchFamily="34" charset="0"/>
              </a:rPr>
              <a:t>Brainstorm to invent requirements the stakeholders have not yet thought of</a:t>
            </a:r>
          </a:p>
          <a:p>
            <a:pPr algn="just"/>
            <a:endParaRPr lang="en-CA" sz="2000" dirty="0">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E8BE7BC9-0BF5-4BDD-A297-CB3EA25AD8D4}" type="slidenum">
              <a:rPr lang="en-CA"/>
              <a:pPr/>
              <a:t>45</a:t>
            </a:fld>
            <a:endParaRPr lang="en-CA"/>
          </a:p>
        </p:txBody>
      </p:sp>
      <p:sp>
        <p:nvSpPr>
          <p:cNvPr id="1303554" name="Rectangle 2"/>
          <p:cNvSpPr>
            <a:spLocks noGrp="1" noChangeArrowheads="1"/>
          </p:cNvSpPr>
          <p:nvPr>
            <p:ph type="title"/>
          </p:nvPr>
        </p:nvSpPr>
        <p:spPr>
          <a:xfrm>
            <a:off x="457200" y="615838"/>
            <a:ext cx="8229600" cy="1143000"/>
          </a:xfrm>
        </p:spPr>
        <p:txBody>
          <a:bodyPr>
            <a:normAutofit/>
          </a:bodyPr>
          <a:lstStyle/>
          <a:p>
            <a:r>
              <a:rPr lang="en-CA" sz="2800" b="1" dirty="0">
                <a:latin typeface="Arial" pitchFamily="34" charset="0"/>
                <a:cs typeface="Arial" pitchFamily="34" charset="0"/>
              </a:rPr>
              <a:t>Purpose of Vision and Scope Document</a:t>
            </a:r>
          </a:p>
        </p:txBody>
      </p:sp>
      <p:sp>
        <p:nvSpPr>
          <p:cNvPr id="1303555" name="Rectangle 3"/>
          <p:cNvSpPr>
            <a:spLocks noGrp="1" noChangeArrowheads="1"/>
          </p:cNvSpPr>
          <p:nvPr>
            <p:ph type="body" idx="1"/>
          </p:nvPr>
        </p:nvSpPr>
        <p:spPr>
          <a:xfrm>
            <a:off x="457200" y="1968697"/>
            <a:ext cx="8229600" cy="2438400"/>
          </a:xfrm>
        </p:spPr>
        <p:txBody>
          <a:bodyPr>
            <a:normAutofit/>
          </a:bodyPr>
          <a:lstStyle/>
          <a:p>
            <a:pPr algn="just"/>
            <a:r>
              <a:rPr lang="en-CA" sz="2000" dirty="0">
                <a:latin typeface="Arial" pitchFamily="34" charset="0"/>
                <a:cs typeface="Arial" pitchFamily="34" charset="0"/>
              </a:rPr>
              <a:t>The Vision and Scope Document is an intermediate document during the elicitation process. </a:t>
            </a:r>
          </a:p>
          <a:p>
            <a:pPr algn="just"/>
            <a:endParaRPr lang="en-CA" sz="2000" dirty="0">
              <a:latin typeface="Arial" pitchFamily="34" charset="0"/>
              <a:cs typeface="Arial" pitchFamily="34" charset="0"/>
            </a:endParaRPr>
          </a:p>
          <a:p>
            <a:pPr algn="just"/>
            <a:r>
              <a:rPr lang="en-CA" sz="2000" dirty="0">
                <a:latin typeface="Arial" pitchFamily="34" charset="0"/>
                <a:cs typeface="Arial" pitchFamily="34" charset="0"/>
              </a:rPr>
              <a:t>The idea is to do just enough investigation to form a justifiable and rational opinion of overall feasibility and the potential of the new system, and decide whether it is worth investing in further development</a:t>
            </a:r>
            <a:r>
              <a:rPr lang="en-CA" sz="2000" baseline="30000" dirty="0">
                <a:latin typeface="Arial" pitchFamily="34" charset="0"/>
                <a:cs typeface="Arial" pitchFamily="34" charset="0"/>
              </a:rPr>
              <a:t>1</a:t>
            </a:r>
          </a:p>
        </p:txBody>
      </p:sp>
      <p:sp>
        <p:nvSpPr>
          <p:cNvPr id="1303556" name="Text Box 4"/>
          <p:cNvSpPr txBox="1">
            <a:spLocks noChangeArrowheads="1"/>
          </p:cNvSpPr>
          <p:nvPr/>
        </p:nvSpPr>
        <p:spPr bwMode="auto">
          <a:xfrm>
            <a:off x="117475" y="6086475"/>
            <a:ext cx="1054100" cy="457200"/>
          </a:xfrm>
          <a:prstGeom prst="rect">
            <a:avLst/>
          </a:prstGeom>
          <a:noFill/>
          <a:ln w="9525" algn="ctr">
            <a:noFill/>
            <a:miter lim="800000"/>
            <a:headEnd/>
            <a:tailEnd/>
          </a:ln>
          <a:effectLst/>
        </p:spPr>
        <p:txBody>
          <a:bodyPr wrap="none">
            <a:spAutoFit/>
          </a:bodyPr>
          <a:lstStyle/>
          <a:p>
            <a:pPr eaLnBrk="0" hangingPunct="0">
              <a:spcBef>
                <a:spcPct val="0"/>
              </a:spcBef>
            </a:pPr>
            <a:r>
              <a:rPr lang="en-CA" sz="1200">
                <a:latin typeface="Times New Roman" pitchFamily="18" charset="0"/>
              </a:rPr>
              <a:t/>
            </a:r>
            <a:br>
              <a:rPr lang="en-CA" sz="1200">
                <a:latin typeface="Times New Roman" pitchFamily="18" charset="0"/>
              </a:rPr>
            </a:br>
            <a:r>
              <a:rPr lang="en-CA" sz="1200">
                <a:latin typeface="Times New Roman" pitchFamily="18" charset="0"/>
              </a:rPr>
              <a:t>[1] C. Larman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E8BE7BC9-0BF5-4BDD-A297-CB3EA25AD8D4}" type="slidenum">
              <a:rPr lang="en-CA"/>
              <a:pPr/>
              <a:t>46</a:t>
            </a:fld>
            <a:endParaRPr lang="en-CA"/>
          </a:p>
        </p:txBody>
      </p:sp>
      <p:sp>
        <p:nvSpPr>
          <p:cNvPr id="1303556" name="Text Box 4"/>
          <p:cNvSpPr txBox="1">
            <a:spLocks noChangeArrowheads="1"/>
          </p:cNvSpPr>
          <p:nvPr/>
        </p:nvSpPr>
        <p:spPr bwMode="auto">
          <a:xfrm>
            <a:off x="117475" y="6086475"/>
            <a:ext cx="1054100" cy="457200"/>
          </a:xfrm>
          <a:prstGeom prst="rect">
            <a:avLst/>
          </a:prstGeom>
          <a:noFill/>
          <a:ln w="9525" algn="ctr">
            <a:noFill/>
            <a:miter lim="800000"/>
            <a:headEnd/>
            <a:tailEnd/>
          </a:ln>
          <a:effectLst/>
        </p:spPr>
        <p:txBody>
          <a:bodyPr wrap="none">
            <a:spAutoFit/>
          </a:bodyPr>
          <a:lstStyle/>
          <a:p>
            <a:pPr eaLnBrk="0" hangingPunct="0">
              <a:spcBef>
                <a:spcPct val="0"/>
              </a:spcBef>
            </a:pPr>
            <a:r>
              <a:rPr lang="en-CA" sz="1200">
                <a:latin typeface="Times New Roman" pitchFamily="18" charset="0"/>
              </a:rPr>
              <a:t/>
            </a:r>
            <a:br>
              <a:rPr lang="en-CA" sz="1200">
                <a:latin typeface="Times New Roman" pitchFamily="18" charset="0"/>
              </a:rPr>
            </a:br>
            <a:r>
              <a:rPr lang="en-CA" sz="1200">
                <a:latin typeface="Times New Roman" pitchFamily="18" charset="0"/>
              </a:rPr>
              <a:t>[1] C. Larman</a:t>
            </a:r>
          </a:p>
        </p:txBody>
      </p:sp>
      <p:sp>
        <p:nvSpPr>
          <p:cNvPr id="9" name="Rectangle 2"/>
          <p:cNvSpPr txBox="1">
            <a:spLocks noChangeArrowheads="1"/>
          </p:cNvSpPr>
          <p:nvPr/>
        </p:nvSpPr>
        <p:spPr>
          <a:xfrm>
            <a:off x="136525" y="2859088"/>
            <a:ext cx="8872538"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600" b="1" i="0" u="none" strike="noStrike" kern="1200" cap="none" spc="0" normalizeH="0" baseline="0" noProof="0" smtClean="0">
                <a:ln>
                  <a:noFill/>
                </a:ln>
                <a:solidFill>
                  <a:schemeClr val="accent1"/>
                </a:solidFill>
                <a:effectLst/>
                <a:uLnTx/>
                <a:uFillTx/>
                <a:latin typeface="Arial" pitchFamily="34" charset="0"/>
                <a:ea typeface="+mj-ea"/>
                <a:cs typeface="Arial" pitchFamily="34" charset="0"/>
              </a:rPr>
              <a:t>Elicitation Problems</a:t>
            </a:r>
            <a:endParaRPr kumimoji="0" lang="en-US" sz="3600" b="1" i="0" u="none" strike="noStrike" kern="1200" cap="none" spc="0" normalizeH="0" baseline="0" noProof="0" dirty="0">
              <a:ln>
                <a:noFill/>
              </a:ln>
              <a:solidFill>
                <a:schemeClr val="accent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4" name="Rectangle 4"/>
          <p:cNvSpPr>
            <a:spLocks noGrp="1" noChangeArrowheads="1"/>
          </p:cNvSpPr>
          <p:nvPr>
            <p:ph type="title"/>
          </p:nvPr>
        </p:nvSpPr>
        <p:spPr/>
        <p:txBody>
          <a:bodyPr>
            <a:normAutofit/>
          </a:bodyPr>
          <a:lstStyle/>
          <a:p>
            <a:r>
              <a:rPr lang="en-CA" sz="2800" b="1" dirty="0">
                <a:latin typeface="Arial" pitchFamily="34" charset="0"/>
                <a:cs typeface="Arial" pitchFamily="34" charset="0"/>
              </a:rPr>
              <a:t>Elicitation Problems</a:t>
            </a:r>
          </a:p>
        </p:txBody>
      </p:sp>
      <p:sp>
        <p:nvSpPr>
          <p:cNvPr id="1228805" name="Rectangle 5"/>
          <p:cNvSpPr>
            <a:spLocks noGrp="1" noChangeArrowheads="1"/>
          </p:cNvSpPr>
          <p:nvPr>
            <p:ph type="body" idx="1"/>
          </p:nvPr>
        </p:nvSpPr>
        <p:spPr/>
        <p:txBody>
          <a:bodyPr>
            <a:normAutofit/>
          </a:bodyPr>
          <a:lstStyle/>
          <a:p>
            <a:pPr algn="just"/>
            <a:r>
              <a:rPr lang="en-CA" sz="2000" dirty="0">
                <a:latin typeface="Arial" pitchFamily="34" charset="0"/>
                <a:cs typeface="Arial" pitchFamily="34" charset="0"/>
              </a:rPr>
              <a:t>According to Dean </a:t>
            </a:r>
            <a:r>
              <a:rPr lang="en-CA" sz="2000" dirty="0" err="1">
                <a:latin typeface="Arial" pitchFamily="34" charset="0"/>
                <a:cs typeface="Arial" pitchFamily="34" charset="0"/>
              </a:rPr>
              <a:t>Leffingwell</a:t>
            </a:r>
            <a:r>
              <a:rPr lang="en-CA" sz="2000" dirty="0">
                <a:latin typeface="Arial" pitchFamily="34" charset="0"/>
                <a:cs typeface="Arial" pitchFamily="34" charset="0"/>
              </a:rPr>
              <a:t> and Don </a:t>
            </a:r>
            <a:r>
              <a:rPr lang="en-CA" sz="2000" dirty="0" err="1">
                <a:latin typeface="Arial" pitchFamily="34" charset="0"/>
                <a:cs typeface="Arial" pitchFamily="34" charset="0"/>
              </a:rPr>
              <a:t>Widrig</a:t>
            </a:r>
            <a:r>
              <a:rPr lang="en-CA" sz="2000" dirty="0">
                <a:latin typeface="Arial" pitchFamily="34" charset="0"/>
                <a:cs typeface="Arial" pitchFamily="34" charset="0"/>
              </a:rPr>
              <a:t>:</a:t>
            </a:r>
          </a:p>
          <a:p>
            <a:pPr lvl="1" algn="just"/>
            <a:r>
              <a:rPr lang="en-CA" sz="2000" dirty="0">
                <a:latin typeface="Arial" pitchFamily="34" charset="0"/>
                <a:cs typeface="Arial" pitchFamily="34" charset="0"/>
              </a:rPr>
              <a:t>The “</a:t>
            </a:r>
            <a:r>
              <a:rPr lang="en-CA" sz="2000" dirty="0">
                <a:solidFill>
                  <a:srgbClr val="FF0000"/>
                </a:solidFill>
                <a:latin typeface="Arial" pitchFamily="34" charset="0"/>
                <a:cs typeface="Arial" pitchFamily="34" charset="0"/>
              </a:rPr>
              <a:t>Yes, But</a:t>
            </a:r>
            <a:r>
              <a:rPr lang="en-CA" sz="2000" dirty="0">
                <a:latin typeface="Arial" pitchFamily="34" charset="0"/>
                <a:cs typeface="Arial" pitchFamily="34" charset="0"/>
              </a:rPr>
              <a:t>” syndrome stems from human nature and the users inability to experience the software as they might a physical device</a:t>
            </a:r>
          </a:p>
          <a:p>
            <a:pPr lvl="1" algn="just"/>
            <a:r>
              <a:rPr lang="en-CA" sz="2000" dirty="0">
                <a:latin typeface="Arial" pitchFamily="34" charset="0"/>
                <a:cs typeface="Arial" pitchFamily="34" charset="0"/>
              </a:rPr>
              <a:t>“</a:t>
            </a:r>
            <a:r>
              <a:rPr lang="en-CA" sz="2000" dirty="0">
                <a:solidFill>
                  <a:srgbClr val="FF0000"/>
                </a:solidFill>
                <a:latin typeface="Arial" pitchFamily="34" charset="0"/>
                <a:cs typeface="Arial" pitchFamily="34" charset="0"/>
              </a:rPr>
              <a:t>Undiscovered Ruins</a:t>
            </a:r>
            <a:r>
              <a:rPr lang="en-CA" sz="2000" dirty="0">
                <a:latin typeface="Arial" pitchFamily="34" charset="0"/>
                <a:cs typeface="Arial" pitchFamily="34" charset="0"/>
              </a:rPr>
              <a:t>”: the more you find, the more you realize still remains</a:t>
            </a:r>
          </a:p>
          <a:p>
            <a:pPr lvl="1" algn="just"/>
            <a:r>
              <a:rPr lang="en-CA" sz="2000" dirty="0">
                <a:latin typeface="Arial" pitchFamily="34" charset="0"/>
                <a:cs typeface="Arial" pitchFamily="34" charset="0"/>
              </a:rPr>
              <a:t>The “</a:t>
            </a:r>
            <a:r>
              <a:rPr lang="en-CA" sz="2000" dirty="0">
                <a:solidFill>
                  <a:srgbClr val="FF0000"/>
                </a:solidFill>
                <a:latin typeface="Arial" pitchFamily="34" charset="0"/>
                <a:cs typeface="Arial" pitchFamily="34" charset="0"/>
              </a:rPr>
              <a:t>User and Developer</a:t>
            </a:r>
            <a:r>
              <a:rPr lang="en-CA" sz="2000" dirty="0">
                <a:latin typeface="Arial" pitchFamily="34" charset="0"/>
                <a:cs typeface="Arial" pitchFamily="34" charset="0"/>
              </a:rPr>
              <a:t>” syndrome reflects the profound differences between the two, making communication difficult</a:t>
            </a:r>
          </a:p>
          <a:p>
            <a:pPr lvl="1" algn="just"/>
            <a:r>
              <a:rPr lang="en-CA" sz="2000" dirty="0">
                <a:latin typeface="Arial" pitchFamily="34" charset="0"/>
                <a:cs typeface="Arial" pitchFamily="34" charset="0"/>
              </a:rPr>
              <a:t>“</a:t>
            </a:r>
            <a:r>
              <a:rPr lang="en-CA" sz="2000" dirty="0">
                <a:solidFill>
                  <a:srgbClr val="FF0000"/>
                </a:solidFill>
                <a:latin typeface="Arial" pitchFamily="34" charset="0"/>
                <a:cs typeface="Arial" pitchFamily="34" charset="0"/>
              </a:rPr>
              <a:t>The sins of your predecessors</a:t>
            </a:r>
            <a:r>
              <a:rPr lang="en-CA" sz="2000" dirty="0">
                <a:latin typeface="Arial" pitchFamily="34" charset="0"/>
                <a:cs typeface="Arial" pitchFamily="34" charset="0"/>
              </a:rPr>
              <a:t>” syndrome where marketing (user) and developers do not trust each other based on previous interactions, so marketing wants everything and developers commit to nothing</a:t>
            </a: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22880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22880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122880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122880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52" name="Rectangle 4"/>
          <p:cNvSpPr>
            <a:spLocks noGrp="1" noChangeArrowheads="1"/>
          </p:cNvSpPr>
          <p:nvPr>
            <p:ph type="title"/>
          </p:nvPr>
        </p:nvSpPr>
        <p:spPr>
          <a:xfrm>
            <a:off x="457200" y="643134"/>
            <a:ext cx="8229600" cy="1143000"/>
          </a:xfrm>
        </p:spPr>
        <p:txBody>
          <a:bodyPr>
            <a:normAutofit/>
          </a:bodyPr>
          <a:lstStyle/>
          <a:p>
            <a:r>
              <a:rPr lang="en-CA" sz="2800" b="1" dirty="0">
                <a:latin typeface="Arial" pitchFamily="34" charset="0"/>
                <a:cs typeface="Arial" pitchFamily="34" charset="0"/>
              </a:rPr>
              <a:t>Elicitation Problems – “Yes, But”</a:t>
            </a:r>
          </a:p>
        </p:txBody>
      </p:sp>
      <p:sp>
        <p:nvSpPr>
          <p:cNvPr id="1230853" name="Rectangle 5"/>
          <p:cNvSpPr>
            <a:spLocks noGrp="1" noChangeArrowheads="1"/>
          </p:cNvSpPr>
          <p:nvPr>
            <p:ph type="body" idx="1"/>
          </p:nvPr>
        </p:nvSpPr>
        <p:spPr>
          <a:xfrm>
            <a:off x="457200" y="2023289"/>
            <a:ext cx="8229600" cy="3124200"/>
          </a:xfrm>
        </p:spPr>
        <p:txBody>
          <a:bodyPr>
            <a:normAutofit/>
          </a:bodyPr>
          <a:lstStyle/>
          <a:p>
            <a:r>
              <a:rPr lang="en-US" sz="2000" dirty="0">
                <a:latin typeface="Arial" pitchFamily="34" charset="0"/>
                <a:cs typeface="Arial" pitchFamily="34" charset="0"/>
              </a:rPr>
              <a:t>When first time users see the system, the first reaction is either, “wow this is so cool” or  “</a:t>
            </a:r>
            <a:r>
              <a:rPr lang="en-US" sz="2000" i="1" dirty="0">
                <a:latin typeface="Arial" pitchFamily="34" charset="0"/>
                <a:cs typeface="Arial" pitchFamily="34" charset="0"/>
              </a:rPr>
              <a:t>Yes, but</a:t>
            </a:r>
            <a:r>
              <a:rPr lang="en-US" sz="2000" dirty="0">
                <a:latin typeface="Arial" pitchFamily="34" charset="0"/>
                <a:cs typeface="Arial" pitchFamily="34" charset="0"/>
              </a:rPr>
              <a:t>, </a:t>
            </a:r>
            <a:r>
              <a:rPr lang="en-US" sz="2000" dirty="0" err="1">
                <a:latin typeface="Arial" pitchFamily="34" charset="0"/>
                <a:cs typeface="Arial" pitchFamily="34" charset="0"/>
              </a:rPr>
              <a:t>hmmmmm</a:t>
            </a:r>
            <a:r>
              <a:rPr lang="en-US" sz="2000" dirty="0">
                <a:latin typeface="Arial" pitchFamily="34" charset="0"/>
                <a:cs typeface="Arial" pitchFamily="34" charset="0"/>
              </a:rPr>
              <a:t>, now that I see it, what about </a:t>
            </a:r>
            <a:r>
              <a:rPr lang="en-US" sz="2000" i="1" dirty="0">
                <a:latin typeface="Arial" pitchFamily="34" charset="0"/>
                <a:cs typeface="Arial" pitchFamily="34" charset="0"/>
              </a:rPr>
              <a:t>this</a:t>
            </a:r>
            <a:r>
              <a:rPr lang="en-US" sz="2000" dirty="0">
                <a:latin typeface="Arial" pitchFamily="34" charset="0"/>
                <a:cs typeface="Arial" pitchFamily="34" charset="0"/>
              </a:rPr>
              <a:t>…? Wouldn’t it be nice…?”</a:t>
            </a:r>
          </a:p>
          <a:p>
            <a:r>
              <a:rPr lang="en-US" sz="2000" dirty="0">
                <a:latin typeface="Arial" pitchFamily="34" charset="0"/>
                <a:cs typeface="Arial" pitchFamily="34" charset="0"/>
              </a:rPr>
              <a:t>Users’ reaction is simply human nature</a:t>
            </a:r>
          </a:p>
          <a:p>
            <a:r>
              <a:rPr lang="en-US" sz="2000" dirty="0">
                <a:latin typeface="Arial" pitchFamily="34" charset="0"/>
                <a:cs typeface="Arial" pitchFamily="34" charset="0"/>
              </a:rPr>
              <a:t>Need to employ techniques that get the “yes, buts” out early</a:t>
            </a:r>
          </a:p>
          <a:p>
            <a:r>
              <a:rPr lang="en-US" sz="2000" dirty="0">
                <a:latin typeface="Arial" pitchFamily="34" charset="0"/>
                <a:cs typeface="Arial" pitchFamily="34" charset="0"/>
              </a:rPr>
              <a:t>Anticipate that there will be “yes, buts” and add time and resources to plan for feedback</a:t>
            </a:r>
          </a:p>
          <a:p>
            <a:r>
              <a:rPr lang="en-US" sz="2000" dirty="0">
                <a:latin typeface="Arial" pitchFamily="34" charset="0"/>
                <a:cs typeface="Arial" pitchFamily="34" charset="0"/>
              </a:rPr>
              <a:t>Tends to be user interface centric, tends to be the touch points of the system for the users</a:t>
            </a:r>
          </a:p>
        </p:txBody>
      </p:sp>
    </p:spTree>
  </p:cSld>
  <p:clrMapOvr>
    <a:masterClrMapping/>
  </p:clrMapOvr>
  <p:transition/>
  <p:timing>
    <p:tnLst>
      <p:par>
        <p:cTn id="1" dur="indefinite"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900" name="Rectangle 4"/>
          <p:cNvSpPr>
            <a:spLocks noGrp="1" noChangeArrowheads="1"/>
          </p:cNvSpPr>
          <p:nvPr>
            <p:ph type="title"/>
          </p:nvPr>
        </p:nvSpPr>
        <p:spPr>
          <a:xfrm>
            <a:off x="457200" y="615838"/>
            <a:ext cx="8229600" cy="1143000"/>
          </a:xfrm>
        </p:spPr>
        <p:txBody>
          <a:bodyPr>
            <a:normAutofit/>
          </a:bodyPr>
          <a:lstStyle/>
          <a:p>
            <a:r>
              <a:rPr lang="en-CA" sz="2800" b="1" dirty="0">
                <a:latin typeface="Arial" pitchFamily="34" charset="0"/>
                <a:cs typeface="Arial" pitchFamily="34" charset="0"/>
              </a:rPr>
              <a:t>Elicitation Problems – “Undiscovered Ruins”</a:t>
            </a:r>
          </a:p>
        </p:txBody>
      </p:sp>
      <p:sp>
        <p:nvSpPr>
          <p:cNvPr id="1232901" name="Rectangle 5"/>
          <p:cNvSpPr>
            <a:spLocks noGrp="1" noChangeArrowheads="1"/>
          </p:cNvSpPr>
          <p:nvPr>
            <p:ph type="body" idx="1"/>
          </p:nvPr>
        </p:nvSpPr>
        <p:spPr>
          <a:xfrm>
            <a:off x="457200" y="1927753"/>
            <a:ext cx="8229600" cy="3962400"/>
          </a:xfrm>
        </p:spPr>
        <p:txBody>
          <a:bodyPr>
            <a:normAutofit/>
          </a:bodyPr>
          <a:lstStyle/>
          <a:p>
            <a:pPr algn="just"/>
            <a:r>
              <a:rPr lang="en-CA" sz="2000" dirty="0">
                <a:latin typeface="Arial" pitchFamily="34" charset="0"/>
                <a:cs typeface="Arial" pitchFamily="34" charset="0"/>
              </a:rPr>
              <a:t>Teams struggle with determining when they are done with requirements elicitation</a:t>
            </a:r>
          </a:p>
          <a:p>
            <a:pPr lvl="1" algn="just"/>
            <a:r>
              <a:rPr lang="en-CA" sz="2000" dirty="0">
                <a:latin typeface="Arial" pitchFamily="34" charset="0"/>
                <a:cs typeface="Arial" pitchFamily="34" charset="0"/>
              </a:rPr>
              <a:t>Are we done when all the requirements are elicited or have we found at least enough?</a:t>
            </a:r>
          </a:p>
          <a:p>
            <a:pPr lvl="1" algn="just"/>
            <a:r>
              <a:rPr lang="en-CA" sz="2000" dirty="0">
                <a:latin typeface="Arial" pitchFamily="34" charset="0"/>
                <a:cs typeface="Arial" pitchFamily="34" charset="0"/>
              </a:rPr>
              <a:t>Like asking an archaeologist “how many undiscovered ruins are there?”</a:t>
            </a:r>
          </a:p>
          <a:p>
            <a:pPr algn="just"/>
            <a:endParaRPr lang="en-CA" sz="2000" dirty="0">
              <a:latin typeface="Arial" pitchFamily="34" charset="0"/>
              <a:cs typeface="Arial" pitchFamily="34" charset="0"/>
            </a:endParaRPr>
          </a:p>
          <a:p>
            <a:pPr algn="just"/>
            <a:r>
              <a:rPr lang="en-CA" sz="2000" dirty="0">
                <a:latin typeface="Arial" pitchFamily="34" charset="0"/>
                <a:cs typeface="Arial" pitchFamily="34" charset="0"/>
              </a:rPr>
              <a:t>First scope the requirements elicitation effort by defining the problem or problems that are to be solved with the system</a:t>
            </a:r>
          </a:p>
          <a:p>
            <a:pPr algn="just"/>
            <a:r>
              <a:rPr lang="en-CA" sz="2000" dirty="0">
                <a:latin typeface="Arial" pitchFamily="34" charset="0"/>
                <a:cs typeface="Arial" pitchFamily="34" charset="0"/>
              </a:rPr>
              <a:t>Employ techniques that help find some of those ruins and have the stakeholders buy-into the requirements</a:t>
            </a:r>
          </a:p>
        </p:txBody>
      </p:sp>
    </p:spTree>
  </p:cSld>
  <p:clrMapOvr>
    <a:masterClrMapping/>
  </p:clrMapOvr>
  <p:transition/>
  <p:timing>
    <p:tnLst>
      <p:par>
        <p:cTn id="1" dur="indefinite"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5</a:t>
            </a:fld>
            <a:endParaRPr lang="en-CA"/>
          </a:p>
        </p:txBody>
      </p:sp>
      <p:pic>
        <p:nvPicPr>
          <p:cNvPr id="927754" name="Picture 10"/>
          <p:cNvPicPr>
            <a:picLocks noChangeArrowheads="1"/>
          </p:cNvPicPr>
          <p:nvPr/>
        </p:nvPicPr>
        <p:blipFill>
          <a:blip r:embed="rId3">
            <a:clrChange>
              <a:clrFrom>
                <a:srgbClr val="FFFFFF"/>
              </a:clrFrom>
              <a:clrTo>
                <a:srgbClr val="FFFFFF">
                  <a:alpha val="0"/>
                </a:srgbClr>
              </a:clrTo>
            </a:clrChange>
          </a:blip>
          <a:srcRect/>
          <a:stretch>
            <a:fillRect/>
          </a:stretch>
        </p:blipFill>
        <p:spPr bwMode="auto">
          <a:xfrm>
            <a:off x="268288" y="1122363"/>
            <a:ext cx="8609012" cy="4614862"/>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51" name="Rectangle 7"/>
          <p:cNvSpPr>
            <a:spLocks noGrp="1" noChangeArrowheads="1"/>
          </p:cNvSpPr>
          <p:nvPr>
            <p:ph type="title"/>
          </p:nvPr>
        </p:nvSpPr>
        <p:spPr/>
        <p:txBody>
          <a:bodyPr>
            <a:normAutofit/>
          </a:bodyPr>
          <a:lstStyle/>
          <a:p>
            <a:r>
              <a:rPr lang="en-CA" sz="2800" b="1" dirty="0">
                <a:latin typeface="Arial" pitchFamily="34" charset="0"/>
                <a:cs typeface="Arial" pitchFamily="34" charset="0"/>
              </a:rPr>
              <a:t>Elicitation Problems – “User and Developer”</a:t>
            </a:r>
          </a:p>
        </p:txBody>
      </p:sp>
      <p:sp>
        <p:nvSpPr>
          <p:cNvPr id="1234952" name="Rectangle 8"/>
          <p:cNvSpPr>
            <a:spLocks noGrp="1" noChangeArrowheads="1"/>
          </p:cNvSpPr>
          <p:nvPr>
            <p:ph type="body" sz="half" idx="1"/>
          </p:nvPr>
        </p:nvSpPr>
        <p:spPr>
          <a:xfrm>
            <a:off x="457200" y="1709384"/>
            <a:ext cx="4038600" cy="4525963"/>
          </a:xfrm>
        </p:spPr>
        <p:txBody>
          <a:bodyPr>
            <a:normAutofit/>
          </a:bodyPr>
          <a:lstStyle/>
          <a:p>
            <a:r>
              <a:rPr lang="en-CA" sz="2000" dirty="0">
                <a:solidFill>
                  <a:srgbClr val="FF0000"/>
                </a:solidFill>
                <a:latin typeface="Arial" pitchFamily="34" charset="0"/>
                <a:cs typeface="Arial" pitchFamily="34" charset="0"/>
              </a:rPr>
              <a:t>Characteristic</a:t>
            </a:r>
          </a:p>
          <a:p>
            <a:r>
              <a:rPr lang="en-CA" sz="2000" dirty="0">
                <a:latin typeface="Arial" pitchFamily="34" charset="0"/>
                <a:cs typeface="Arial" pitchFamily="34" charset="0"/>
              </a:rPr>
              <a:t>Users do not know what they want, or they know what they want but cannot articulate it</a:t>
            </a:r>
          </a:p>
          <a:p>
            <a:r>
              <a:rPr lang="en-CA" sz="2000" dirty="0">
                <a:latin typeface="Arial" pitchFamily="34" charset="0"/>
                <a:cs typeface="Arial" pitchFamily="34" charset="0"/>
              </a:rPr>
              <a:t>Users think they know what they want until developers give them what they said they wanted</a:t>
            </a:r>
          </a:p>
          <a:p>
            <a:r>
              <a:rPr lang="en-CA" sz="2000" dirty="0">
                <a:latin typeface="Arial" pitchFamily="34" charset="0"/>
                <a:cs typeface="Arial" pitchFamily="34" charset="0"/>
              </a:rPr>
              <a:t>Analysts think they understand user problems better than users do</a:t>
            </a:r>
          </a:p>
          <a:p>
            <a:r>
              <a:rPr lang="en-CA" sz="2000" dirty="0">
                <a:latin typeface="Arial" pitchFamily="34" charset="0"/>
                <a:cs typeface="Arial" pitchFamily="34" charset="0"/>
              </a:rPr>
              <a:t>Everybody believes everybody else is politically motivated</a:t>
            </a:r>
          </a:p>
        </p:txBody>
      </p:sp>
      <p:sp>
        <p:nvSpPr>
          <p:cNvPr id="1234953" name="Rectangle 9"/>
          <p:cNvSpPr>
            <a:spLocks noGrp="1" noChangeArrowheads="1"/>
          </p:cNvSpPr>
          <p:nvPr>
            <p:ph type="body" sz="half" idx="2"/>
          </p:nvPr>
        </p:nvSpPr>
        <p:spPr>
          <a:xfrm>
            <a:off x="4648200" y="1709384"/>
            <a:ext cx="4038600" cy="4525963"/>
          </a:xfrm>
        </p:spPr>
        <p:txBody>
          <a:bodyPr>
            <a:normAutofit/>
          </a:bodyPr>
          <a:lstStyle/>
          <a:p>
            <a:r>
              <a:rPr lang="en-CA" sz="2000">
                <a:solidFill>
                  <a:srgbClr val="FF0000"/>
                </a:solidFill>
                <a:latin typeface="Arial" pitchFamily="34" charset="0"/>
                <a:cs typeface="Arial" pitchFamily="34" charset="0"/>
              </a:rPr>
              <a:t>Response</a:t>
            </a:r>
          </a:p>
          <a:p>
            <a:r>
              <a:rPr lang="en-CA" sz="2000">
                <a:latin typeface="Arial" pitchFamily="34" charset="0"/>
                <a:cs typeface="Arial" pitchFamily="34" charset="0"/>
              </a:rPr>
              <a:t>Recognize and appreciate the user as domain experts; try different techniques</a:t>
            </a:r>
            <a:br>
              <a:rPr lang="en-CA" sz="2000">
                <a:latin typeface="Arial" pitchFamily="34" charset="0"/>
                <a:cs typeface="Arial" pitchFamily="34" charset="0"/>
              </a:rPr>
            </a:br>
            <a:endParaRPr lang="en-CA" sz="2000">
              <a:latin typeface="Arial" pitchFamily="34" charset="0"/>
              <a:cs typeface="Arial" pitchFamily="34" charset="0"/>
            </a:endParaRPr>
          </a:p>
          <a:p>
            <a:r>
              <a:rPr lang="en-CA" sz="2000">
                <a:latin typeface="Arial" pitchFamily="34" charset="0"/>
                <a:cs typeface="Arial" pitchFamily="34" charset="0"/>
              </a:rPr>
              <a:t>Provide alternative elicitation techniques earlier; storyboard, role playing, prototypes…</a:t>
            </a:r>
          </a:p>
          <a:p>
            <a:r>
              <a:rPr lang="en-CA" sz="2000">
                <a:latin typeface="Arial" pitchFamily="34" charset="0"/>
                <a:cs typeface="Arial" pitchFamily="34" charset="0"/>
              </a:rPr>
              <a:t>Put the analyst in the users place; try role playing for an hour or a day</a:t>
            </a:r>
          </a:p>
          <a:p>
            <a:r>
              <a:rPr lang="en-CA" sz="2000">
                <a:latin typeface="Arial" pitchFamily="34" charset="0"/>
                <a:cs typeface="Arial" pitchFamily="34" charset="0"/>
              </a:rPr>
              <a:t>Yes, its part of human nature, so lets get on with the program</a:t>
            </a:r>
          </a:p>
        </p:txBody>
      </p:sp>
    </p:spTree>
  </p:cSld>
  <p:clrMapOvr>
    <a:masterClrMapping/>
  </p:clrMapOvr>
  <p:transition/>
  <p:timing>
    <p:tnLst>
      <p:par>
        <p:cTn id="1" dur="indefinite"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additive="repl">
                                        <p:cTn id="6" dur="1" fill="hold">
                                          <p:stCondLst>
                                            <p:cond delay="0"/>
                                          </p:stCondLst>
                                        </p:cTn>
                                        <p:tgtEl>
                                          <p:spTgt spid="1234952">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23495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additive="repl">
                                        <p:cTn id="12" dur="1" fill="hold">
                                          <p:stCondLst>
                                            <p:cond delay="0"/>
                                          </p:stCondLst>
                                        </p:cTn>
                                        <p:tgtEl>
                                          <p:spTgt spid="1234953">
                                            <p:txEl>
                                              <p:pRg st="0" end="0"/>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123495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123495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123495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additive="repl">
                                        <p:cTn id="26" dur="1" fill="hold">
                                          <p:stCondLst>
                                            <p:cond delay="0"/>
                                          </p:stCondLst>
                                        </p:cTn>
                                        <p:tgtEl>
                                          <p:spTgt spid="123495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additive="repl">
                                        <p:cTn id="30" dur="1" fill="hold">
                                          <p:stCondLst>
                                            <p:cond delay="0"/>
                                          </p:stCondLst>
                                        </p:cTn>
                                        <p:tgtEl>
                                          <p:spTgt spid="123495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additive="repl">
                                        <p:cTn id="34" dur="1" fill="hold">
                                          <p:stCondLst>
                                            <p:cond delay="0"/>
                                          </p:stCondLst>
                                        </p:cTn>
                                        <p:tgtEl>
                                          <p:spTgt spid="1234952">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additive="repl">
                                        <p:cTn id="38" dur="1" fill="hold">
                                          <p:stCondLst>
                                            <p:cond delay="0"/>
                                          </p:stCondLst>
                                        </p:cTn>
                                        <p:tgtEl>
                                          <p:spTgt spid="12349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6" name="Rectangle 4"/>
          <p:cNvSpPr>
            <a:spLocks noGrp="1" noChangeArrowheads="1"/>
          </p:cNvSpPr>
          <p:nvPr>
            <p:ph type="title"/>
          </p:nvPr>
        </p:nvSpPr>
        <p:spPr>
          <a:xfrm>
            <a:off x="457200" y="479358"/>
            <a:ext cx="8229600" cy="1143000"/>
          </a:xfrm>
        </p:spPr>
        <p:txBody>
          <a:bodyPr>
            <a:normAutofit/>
          </a:bodyPr>
          <a:lstStyle/>
          <a:p>
            <a:r>
              <a:rPr lang="en-CA" sz="2800" b="1" dirty="0">
                <a:latin typeface="Arial" pitchFamily="34" charset="0"/>
                <a:cs typeface="Arial" pitchFamily="34" charset="0"/>
              </a:rPr>
              <a:t>Elicitation Problems – “Living with the Sins…”</a:t>
            </a:r>
          </a:p>
        </p:txBody>
      </p:sp>
      <p:sp>
        <p:nvSpPr>
          <p:cNvPr id="1236997" name="Rectangle 5"/>
          <p:cNvSpPr>
            <a:spLocks noGrp="1" noChangeArrowheads="1"/>
          </p:cNvSpPr>
          <p:nvPr>
            <p:ph type="body" idx="1"/>
          </p:nvPr>
        </p:nvSpPr>
        <p:spPr>
          <a:xfrm>
            <a:off x="457200" y="1600201"/>
            <a:ext cx="8229600" cy="3962400"/>
          </a:xfrm>
        </p:spPr>
        <p:txBody>
          <a:bodyPr>
            <a:normAutofit/>
          </a:bodyPr>
          <a:lstStyle/>
          <a:p>
            <a:pPr algn="just"/>
            <a:r>
              <a:rPr lang="en-CA" sz="2000" dirty="0">
                <a:latin typeface="Arial" pitchFamily="34" charset="0"/>
                <a:cs typeface="Arial" pitchFamily="34" charset="0"/>
              </a:rPr>
              <a:t>Like it or not, your users (marketing) and developers remember what happened in the past</a:t>
            </a:r>
          </a:p>
          <a:p>
            <a:pPr lvl="1" algn="just"/>
            <a:r>
              <a:rPr lang="en-CA" sz="2000" dirty="0">
                <a:latin typeface="Arial" pitchFamily="34" charset="0"/>
                <a:cs typeface="Arial" pitchFamily="34" charset="0"/>
              </a:rPr>
              <a:t>Quality programs that promised things would be different</a:t>
            </a:r>
          </a:p>
          <a:p>
            <a:pPr lvl="1" algn="just"/>
            <a:r>
              <a:rPr lang="en-CA" sz="2000" dirty="0">
                <a:latin typeface="Arial" pitchFamily="34" charset="0"/>
                <a:cs typeface="Arial" pitchFamily="34" charset="0"/>
              </a:rPr>
              <a:t>The last project where requirements were vague and/or were delivered short of expectations</a:t>
            </a:r>
          </a:p>
          <a:p>
            <a:pPr lvl="1" algn="just"/>
            <a:r>
              <a:rPr lang="en-CA" sz="2000" dirty="0">
                <a:latin typeface="Arial" pitchFamily="34" charset="0"/>
                <a:cs typeface="Arial" pitchFamily="34" charset="0"/>
              </a:rPr>
              <a:t>The team “unilaterally” cut important features out of the last release</a:t>
            </a:r>
          </a:p>
          <a:p>
            <a:pPr algn="just"/>
            <a:r>
              <a:rPr lang="en-CA" sz="2000" dirty="0">
                <a:latin typeface="Arial" pitchFamily="34" charset="0"/>
                <a:cs typeface="Arial" pitchFamily="34" charset="0"/>
              </a:rPr>
              <a:t>Need to build trust, slowly</a:t>
            </a:r>
          </a:p>
          <a:p>
            <a:pPr algn="just"/>
            <a:r>
              <a:rPr lang="en-CA" sz="2000" dirty="0">
                <a:latin typeface="Arial" pitchFamily="34" charset="0"/>
                <a:cs typeface="Arial" pitchFamily="34" charset="0"/>
              </a:rPr>
              <a:t>Do not over-commit to features, schedule, or budget</a:t>
            </a:r>
          </a:p>
          <a:p>
            <a:pPr algn="just"/>
            <a:r>
              <a:rPr lang="en-CA" sz="2000" dirty="0">
                <a:latin typeface="Arial" pitchFamily="34" charset="0"/>
                <a:cs typeface="Arial" pitchFamily="34" charset="0"/>
              </a:rPr>
              <a:t>Build success by delivering highest priority features early in the process</a:t>
            </a:r>
          </a:p>
        </p:txBody>
      </p:sp>
    </p:spTree>
  </p:cSld>
  <p:clrMapOvr>
    <a:masterClrMapping/>
  </p:clrMapOvr>
  <p:transition/>
  <p:timing>
    <p:tnLst>
      <p:par>
        <p:cTn id="1" dur="indefinite"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6" name="Rectangle 6"/>
          <p:cNvSpPr>
            <a:spLocks noGrp="1" noChangeArrowheads="1"/>
          </p:cNvSpPr>
          <p:nvPr>
            <p:ph type="title"/>
          </p:nvPr>
        </p:nvSpPr>
        <p:spPr/>
        <p:txBody>
          <a:bodyPr>
            <a:normAutofit/>
          </a:bodyPr>
          <a:lstStyle/>
          <a:p>
            <a:r>
              <a:rPr lang="en-CA" sz="2800" b="1" dirty="0">
                <a:latin typeface="Arial" pitchFamily="34" charset="0"/>
                <a:cs typeface="Arial" pitchFamily="34" charset="0"/>
              </a:rPr>
              <a:t>Elicitation Problems – Other Factors (1)</a:t>
            </a:r>
          </a:p>
        </p:txBody>
      </p:sp>
      <p:sp>
        <p:nvSpPr>
          <p:cNvPr id="1239047" name="Rectangle 7"/>
          <p:cNvSpPr>
            <a:spLocks noGrp="1" noChangeArrowheads="1"/>
          </p:cNvSpPr>
          <p:nvPr>
            <p:ph type="body" idx="1"/>
          </p:nvPr>
        </p:nvSpPr>
        <p:spPr>
          <a:xfrm>
            <a:off x="457200" y="1600201"/>
            <a:ext cx="8229600" cy="4114800"/>
          </a:xfrm>
        </p:spPr>
        <p:txBody>
          <a:bodyPr>
            <a:normAutofit/>
          </a:bodyPr>
          <a:lstStyle/>
          <a:p>
            <a:pPr algn="just"/>
            <a:r>
              <a:rPr lang="en-CA" sz="2000" dirty="0">
                <a:latin typeface="Arial" pitchFamily="34" charset="0"/>
                <a:cs typeface="Arial" pitchFamily="34" charset="0"/>
              </a:rPr>
              <a:t>Social and organizational factors </a:t>
            </a:r>
          </a:p>
          <a:p>
            <a:pPr algn="just"/>
            <a:endParaRPr lang="en-CA" sz="2000" dirty="0">
              <a:latin typeface="Arial" pitchFamily="34" charset="0"/>
              <a:cs typeface="Arial" pitchFamily="34" charset="0"/>
            </a:endParaRPr>
          </a:p>
          <a:p>
            <a:pPr algn="just"/>
            <a:r>
              <a:rPr lang="en-CA" sz="2000" dirty="0">
                <a:latin typeface="Arial" pitchFamily="34" charset="0"/>
                <a:cs typeface="Arial" pitchFamily="34" charset="0"/>
              </a:rPr>
              <a:t> "No system is an island unto itself"</a:t>
            </a:r>
          </a:p>
          <a:p>
            <a:pPr lvl="1" algn="just"/>
            <a:r>
              <a:rPr lang="en-CA" sz="2000" dirty="0">
                <a:latin typeface="Arial" pitchFamily="34" charset="0"/>
                <a:cs typeface="Arial" pitchFamily="34" charset="0"/>
              </a:rPr>
              <a:t>All software systems exist and are used within a particular context (technical AND social)</a:t>
            </a:r>
          </a:p>
          <a:p>
            <a:pPr lvl="1" algn="just"/>
            <a:r>
              <a:rPr lang="en-CA" sz="2000" dirty="0">
                <a:latin typeface="Arial" pitchFamily="34" charset="0"/>
                <a:cs typeface="Arial" pitchFamily="34" charset="0"/>
              </a:rPr>
              <a:t>Social and organizational factors often dominate the system requirements</a:t>
            </a:r>
          </a:p>
          <a:p>
            <a:pPr lvl="1" algn="just"/>
            <a:r>
              <a:rPr lang="en-CA" sz="2000" dirty="0">
                <a:latin typeface="Arial" pitchFamily="34" charset="0"/>
                <a:cs typeface="Arial" pitchFamily="34" charset="0"/>
              </a:rPr>
              <a:t>Determining what these are can be difficult and time-consuming</a:t>
            </a:r>
          </a:p>
          <a:p>
            <a:pPr lvl="2" algn="just"/>
            <a:r>
              <a:rPr lang="en-CA" sz="2000" dirty="0">
                <a:latin typeface="Arial" pitchFamily="34" charset="0"/>
                <a:cs typeface="Arial" pitchFamily="34" charset="0"/>
              </a:rPr>
              <a:t>Developers are (usually) outsiders</a:t>
            </a:r>
          </a:p>
          <a:p>
            <a:pPr lvl="2" algn="just"/>
            <a:r>
              <a:rPr lang="en-CA" sz="2000" dirty="0">
                <a:latin typeface="Arial" pitchFamily="34" charset="0"/>
                <a:cs typeface="Arial" pitchFamily="34" charset="0"/>
              </a:rPr>
              <a:t>People don't always tell the truth</a:t>
            </a:r>
          </a:p>
          <a:p>
            <a:pPr lvl="2" algn="just"/>
            <a:r>
              <a:rPr lang="en-CA" sz="2000" dirty="0">
                <a:latin typeface="Arial" pitchFamily="34" charset="0"/>
                <a:cs typeface="Arial" pitchFamily="34" charset="0"/>
              </a:rPr>
              <a:t>Awareness of one's own "culture" can be hard</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092" name="Rectangle 4"/>
          <p:cNvSpPr>
            <a:spLocks noGrp="1" noChangeArrowheads="1"/>
          </p:cNvSpPr>
          <p:nvPr>
            <p:ph type="title"/>
          </p:nvPr>
        </p:nvSpPr>
        <p:spPr>
          <a:xfrm>
            <a:off x="457200" y="493006"/>
            <a:ext cx="8229600" cy="1143000"/>
          </a:xfrm>
        </p:spPr>
        <p:txBody>
          <a:bodyPr>
            <a:normAutofit/>
          </a:bodyPr>
          <a:lstStyle/>
          <a:p>
            <a:r>
              <a:rPr lang="en-CA" sz="2800" b="1" dirty="0">
                <a:latin typeface="Arial" pitchFamily="34" charset="0"/>
                <a:cs typeface="Arial" pitchFamily="34" charset="0"/>
              </a:rPr>
              <a:t>Elicitation Problems – Other Factors (2)</a:t>
            </a:r>
          </a:p>
        </p:txBody>
      </p:sp>
      <p:sp>
        <p:nvSpPr>
          <p:cNvPr id="1241093" name="Rectangle 5"/>
          <p:cNvSpPr>
            <a:spLocks noGrp="1" noChangeArrowheads="1"/>
          </p:cNvSpPr>
          <p:nvPr>
            <p:ph type="body" idx="1"/>
          </p:nvPr>
        </p:nvSpPr>
        <p:spPr>
          <a:xfrm>
            <a:off x="457200" y="1914105"/>
            <a:ext cx="8229600" cy="4191000"/>
          </a:xfrm>
        </p:spPr>
        <p:txBody>
          <a:bodyPr>
            <a:normAutofit/>
          </a:bodyPr>
          <a:lstStyle/>
          <a:p>
            <a:pPr algn="just"/>
            <a:r>
              <a:rPr lang="en-CA" sz="2000" dirty="0">
                <a:latin typeface="Arial" pitchFamily="34" charset="0"/>
                <a:cs typeface="Arial" pitchFamily="34" charset="0"/>
              </a:rPr>
              <a:t> These factors tend to cut across all aspects of the system:</a:t>
            </a:r>
          </a:p>
          <a:p>
            <a:pPr lvl="1" algn="just"/>
            <a:r>
              <a:rPr lang="en-CA" sz="2000" dirty="0">
                <a:latin typeface="Arial" pitchFamily="34" charset="0"/>
                <a:cs typeface="Arial" pitchFamily="34" charset="0"/>
              </a:rPr>
              <a:t>E.g., a system that allows senior managers to access information directly without going through middle managers</a:t>
            </a:r>
          </a:p>
          <a:p>
            <a:pPr lvl="2" algn="just"/>
            <a:r>
              <a:rPr lang="en-CA" sz="2000" dirty="0">
                <a:latin typeface="Arial" pitchFamily="34" charset="0"/>
                <a:cs typeface="Arial" pitchFamily="34" charset="0"/>
              </a:rPr>
              <a:t>Interface must be simple enough for senior managers to be able to use</a:t>
            </a:r>
          </a:p>
          <a:p>
            <a:pPr lvl="2" algn="just"/>
            <a:r>
              <a:rPr lang="en-CA" sz="2000" dirty="0">
                <a:latin typeface="Arial" pitchFamily="34" charset="0"/>
                <a:cs typeface="Arial" pitchFamily="34" charset="0"/>
              </a:rPr>
              <a:t>Middle managers may feel threatened or encroached upon, be resistant to new system</a:t>
            </a:r>
          </a:p>
          <a:p>
            <a:pPr lvl="2" algn="just"/>
            <a:r>
              <a:rPr lang="en-CA" sz="2000" dirty="0">
                <a:latin typeface="Arial" pitchFamily="34" charset="0"/>
                <a:cs typeface="Arial" pitchFamily="34" charset="0"/>
              </a:rPr>
              <a:t>Lower-level users may concentrate on activities that impress senior managers, which is not necessarily what they ought to be doing</a:t>
            </a:r>
          </a:p>
          <a:p>
            <a:pPr lvl="2" algn="just"/>
            <a:r>
              <a:rPr lang="en-CA" sz="2000" dirty="0">
                <a:latin typeface="Arial" pitchFamily="34" charset="0"/>
                <a:cs typeface="Arial" pitchFamily="34" charset="0"/>
              </a:rPr>
              <a:t>Users may not like "random spot checks"; may devise ways of hiding what they're doing</a:t>
            </a:r>
          </a:p>
        </p:txBody>
      </p:sp>
    </p:spTree>
  </p:cSld>
  <p:clrMapOvr>
    <a:masterClrMapping/>
  </p:clrMapOvr>
  <p:transition spd="med"/>
  <p:timing>
    <p:tnLst>
      <p:par>
        <p:cTn id="1" dur="indefinite"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object 37"/>
          <p:cNvSpPr/>
          <p:nvPr/>
        </p:nvSpPr>
        <p:spPr>
          <a:xfrm>
            <a:off x="-1152" y="667935"/>
            <a:ext cx="9141697" cy="0"/>
          </a:xfrm>
          <a:custGeom>
            <a:avLst/>
            <a:gdLst/>
            <a:ahLst/>
            <a:cxnLst/>
            <a:rect l="l" t="t" r="r" b="b"/>
            <a:pathLst>
              <a:path w="10081260">
                <a:moveTo>
                  <a:pt x="10079990" y="0"/>
                </a:moveTo>
                <a:lnTo>
                  <a:pt x="1270" y="0"/>
                </a:lnTo>
              </a:path>
              <a:path w="10081260">
                <a:moveTo>
                  <a:pt x="1270" y="1"/>
                </a:moveTo>
                <a:lnTo>
                  <a:pt x="10079990" y="0"/>
                </a:lnTo>
              </a:path>
            </a:pathLst>
          </a:custGeom>
          <a:ln w="15240">
            <a:solidFill>
              <a:srgbClr val="7F7F7F"/>
            </a:solidFill>
          </a:ln>
        </p:spPr>
        <p:txBody>
          <a:bodyPr wrap="square" lIns="0" tIns="0" rIns="0" bIns="0" rtlCol="0">
            <a:noAutofit/>
          </a:bodyPr>
          <a:lstStyle/>
          <a:p>
            <a:endParaRPr/>
          </a:p>
        </p:txBody>
      </p:sp>
      <p:sp>
        <p:nvSpPr>
          <p:cNvPr id="98" name="object 38"/>
          <p:cNvSpPr/>
          <p:nvPr/>
        </p:nvSpPr>
        <p:spPr>
          <a:xfrm>
            <a:off x="-1152" y="67600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7F7F7F"/>
            </a:solidFill>
          </a:ln>
        </p:spPr>
        <p:txBody>
          <a:bodyPr wrap="square" lIns="0" tIns="0" rIns="0" bIns="0" rtlCol="0">
            <a:noAutofit/>
          </a:bodyPr>
          <a:lstStyle/>
          <a:p>
            <a:endParaRPr/>
          </a:p>
        </p:txBody>
      </p:sp>
      <p:sp>
        <p:nvSpPr>
          <p:cNvPr id="99" name="object 39"/>
          <p:cNvSpPr/>
          <p:nvPr/>
        </p:nvSpPr>
        <p:spPr>
          <a:xfrm>
            <a:off x="-1152" y="67830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28282"/>
            </a:solidFill>
          </a:ln>
        </p:spPr>
        <p:txBody>
          <a:bodyPr wrap="square" lIns="0" tIns="0" rIns="0" bIns="0" rtlCol="0">
            <a:noAutofit/>
          </a:bodyPr>
          <a:lstStyle/>
          <a:p>
            <a:endParaRPr/>
          </a:p>
        </p:txBody>
      </p:sp>
      <p:sp>
        <p:nvSpPr>
          <p:cNvPr id="100" name="object 40"/>
          <p:cNvSpPr/>
          <p:nvPr/>
        </p:nvSpPr>
        <p:spPr>
          <a:xfrm>
            <a:off x="-1152" y="6817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68686"/>
            </a:solidFill>
          </a:ln>
        </p:spPr>
        <p:txBody>
          <a:bodyPr wrap="square" lIns="0" tIns="0" rIns="0" bIns="0" rtlCol="0">
            <a:noAutofit/>
          </a:bodyPr>
          <a:lstStyle/>
          <a:p>
            <a:endParaRPr/>
          </a:p>
        </p:txBody>
      </p:sp>
      <p:sp>
        <p:nvSpPr>
          <p:cNvPr id="101" name="object 41"/>
          <p:cNvSpPr/>
          <p:nvPr/>
        </p:nvSpPr>
        <p:spPr>
          <a:xfrm>
            <a:off x="-1152" y="68522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8A8A8A"/>
            </a:solidFill>
          </a:ln>
        </p:spPr>
        <p:txBody>
          <a:bodyPr wrap="square" lIns="0" tIns="0" rIns="0" bIns="0" rtlCol="0">
            <a:noAutofit/>
          </a:bodyPr>
          <a:lstStyle/>
          <a:p>
            <a:endParaRPr/>
          </a:p>
        </p:txBody>
      </p:sp>
      <p:sp>
        <p:nvSpPr>
          <p:cNvPr id="102" name="object 42"/>
          <p:cNvSpPr/>
          <p:nvPr/>
        </p:nvSpPr>
        <p:spPr>
          <a:xfrm>
            <a:off x="-1152" y="688682"/>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8E8E8E"/>
            </a:solidFill>
          </a:ln>
        </p:spPr>
        <p:txBody>
          <a:bodyPr wrap="square" lIns="0" tIns="0" rIns="0" bIns="0" rtlCol="0">
            <a:noAutofit/>
          </a:bodyPr>
          <a:lstStyle/>
          <a:p>
            <a:endParaRPr/>
          </a:p>
        </p:txBody>
      </p:sp>
      <p:sp>
        <p:nvSpPr>
          <p:cNvPr id="103" name="object 43"/>
          <p:cNvSpPr/>
          <p:nvPr/>
        </p:nvSpPr>
        <p:spPr>
          <a:xfrm>
            <a:off x="-1152" y="692138"/>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929292"/>
            </a:solidFill>
          </a:ln>
        </p:spPr>
        <p:txBody>
          <a:bodyPr wrap="square" lIns="0" tIns="0" rIns="0" bIns="0" rtlCol="0">
            <a:noAutofit/>
          </a:bodyPr>
          <a:lstStyle/>
          <a:p>
            <a:endParaRPr/>
          </a:p>
        </p:txBody>
      </p:sp>
      <p:sp>
        <p:nvSpPr>
          <p:cNvPr id="104" name="object 44"/>
          <p:cNvSpPr/>
          <p:nvPr/>
        </p:nvSpPr>
        <p:spPr>
          <a:xfrm>
            <a:off x="-1152" y="69559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69696"/>
            </a:solidFill>
          </a:ln>
        </p:spPr>
        <p:txBody>
          <a:bodyPr wrap="square" lIns="0" tIns="0" rIns="0" bIns="0" rtlCol="0">
            <a:noAutofit/>
          </a:bodyPr>
          <a:lstStyle/>
          <a:p>
            <a:endParaRPr/>
          </a:p>
        </p:txBody>
      </p:sp>
      <p:sp>
        <p:nvSpPr>
          <p:cNvPr id="105" name="object 45"/>
          <p:cNvSpPr/>
          <p:nvPr/>
        </p:nvSpPr>
        <p:spPr>
          <a:xfrm>
            <a:off x="-1152" y="69905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999999"/>
            </a:solidFill>
          </a:ln>
        </p:spPr>
        <p:txBody>
          <a:bodyPr wrap="square" lIns="0" tIns="0" rIns="0" bIns="0" rtlCol="0">
            <a:noAutofit/>
          </a:bodyPr>
          <a:lstStyle/>
          <a:p>
            <a:endParaRPr/>
          </a:p>
        </p:txBody>
      </p:sp>
      <p:sp>
        <p:nvSpPr>
          <p:cNvPr id="106" name="object 46"/>
          <p:cNvSpPr/>
          <p:nvPr/>
        </p:nvSpPr>
        <p:spPr>
          <a:xfrm>
            <a:off x="-1152" y="701936"/>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9D9D9D"/>
            </a:solidFill>
          </a:ln>
        </p:spPr>
        <p:txBody>
          <a:bodyPr wrap="square" lIns="0" tIns="0" rIns="0" bIns="0" rtlCol="0">
            <a:noAutofit/>
          </a:bodyPr>
          <a:lstStyle/>
          <a:p>
            <a:endParaRPr/>
          </a:p>
        </p:txBody>
      </p:sp>
      <p:sp>
        <p:nvSpPr>
          <p:cNvPr id="107" name="object 47"/>
          <p:cNvSpPr/>
          <p:nvPr/>
        </p:nvSpPr>
        <p:spPr>
          <a:xfrm>
            <a:off x="-1152" y="7048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1A1A1"/>
            </a:solidFill>
          </a:ln>
        </p:spPr>
        <p:txBody>
          <a:bodyPr wrap="square" lIns="0" tIns="0" rIns="0" bIns="0" rtlCol="0">
            <a:noAutofit/>
          </a:bodyPr>
          <a:lstStyle/>
          <a:p>
            <a:endParaRPr/>
          </a:p>
        </p:txBody>
      </p:sp>
      <p:sp>
        <p:nvSpPr>
          <p:cNvPr id="108" name="object 48"/>
          <p:cNvSpPr/>
          <p:nvPr/>
        </p:nvSpPr>
        <p:spPr>
          <a:xfrm>
            <a:off x="-1152" y="708852"/>
            <a:ext cx="9141697" cy="0"/>
          </a:xfrm>
          <a:custGeom>
            <a:avLst/>
            <a:gdLst/>
            <a:ahLst/>
            <a:cxnLst/>
            <a:rect l="l" t="t" r="r" b="b"/>
            <a:pathLst>
              <a:path w="10081260">
                <a:moveTo>
                  <a:pt x="10079990" y="0"/>
                </a:moveTo>
                <a:lnTo>
                  <a:pt x="1270" y="0"/>
                </a:lnTo>
              </a:path>
              <a:path w="10081260">
                <a:moveTo>
                  <a:pt x="1270" y="1"/>
                </a:moveTo>
                <a:lnTo>
                  <a:pt x="10079990" y="0"/>
                </a:lnTo>
              </a:path>
            </a:pathLst>
          </a:custGeom>
          <a:ln w="6350">
            <a:solidFill>
              <a:srgbClr val="A5A5A5"/>
            </a:solidFill>
          </a:ln>
        </p:spPr>
        <p:txBody>
          <a:bodyPr wrap="square" lIns="0" tIns="0" rIns="0" bIns="0" rtlCol="0">
            <a:noAutofit/>
          </a:bodyPr>
          <a:lstStyle/>
          <a:p>
            <a:endParaRPr/>
          </a:p>
        </p:txBody>
      </p:sp>
      <p:sp>
        <p:nvSpPr>
          <p:cNvPr id="109" name="object 49"/>
          <p:cNvSpPr/>
          <p:nvPr/>
        </p:nvSpPr>
        <p:spPr>
          <a:xfrm>
            <a:off x="-1152" y="711734"/>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A9A9A9"/>
            </a:solidFill>
          </a:ln>
        </p:spPr>
        <p:txBody>
          <a:bodyPr wrap="square" lIns="0" tIns="0" rIns="0" bIns="0" rtlCol="0">
            <a:noAutofit/>
          </a:bodyPr>
          <a:lstStyle/>
          <a:p>
            <a:endParaRPr/>
          </a:p>
        </p:txBody>
      </p:sp>
      <p:sp>
        <p:nvSpPr>
          <p:cNvPr id="110" name="object 50"/>
          <p:cNvSpPr/>
          <p:nvPr/>
        </p:nvSpPr>
        <p:spPr>
          <a:xfrm>
            <a:off x="-1152" y="715191"/>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ADADAD"/>
            </a:solidFill>
          </a:ln>
        </p:spPr>
        <p:txBody>
          <a:bodyPr wrap="square" lIns="0" tIns="0" rIns="0" bIns="0" rtlCol="0">
            <a:noAutofit/>
          </a:bodyPr>
          <a:lstStyle/>
          <a:p>
            <a:endParaRPr/>
          </a:p>
        </p:txBody>
      </p:sp>
      <p:sp>
        <p:nvSpPr>
          <p:cNvPr id="111" name="object 51"/>
          <p:cNvSpPr/>
          <p:nvPr/>
        </p:nvSpPr>
        <p:spPr>
          <a:xfrm>
            <a:off x="-1152" y="718649"/>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1B1B1"/>
            </a:solidFill>
          </a:ln>
        </p:spPr>
        <p:txBody>
          <a:bodyPr wrap="square" lIns="0" tIns="0" rIns="0" bIns="0" rtlCol="0">
            <a:noAutofit/>
          </a:bodyPr>
          <a:lstStyle/>
          <a:p>
            <a:endParaRPr/>
          </a:p>
        </p:txBody>
      </p:sp>
      <p:sp>
        <p:nvSpPr>
          <p:cNvPr id="112" name="object 52"/>
          <p:cNvSpPr/>
          <p:nvPr/>
        </p:nvSpPr>
        <p:spPr>
          <a:xfrm>
            <a:off x="-1152" y="72210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4B4B4"/>
            </a:solidFill>
          </a:ln>
        </p:spPr>
        <p:txBody>
          <a:bodyPr wrap="square" lIns="0" tIns="0" rIns="0" bIns="0" rtlCol="0">
            <a:noAutofit/>
          </a:bodyPr>
          <a:lstStyle/>
          <a:p>
            <a:endParaRPr/>
          </a:p>
        </p:txBody>
      </p:sp>
      <p:sp>
        <p:nvSpPr>
          <p:cNvPr id="113" name="object 53"/>
          <p:cNvSpPr/>
          <p:nvPr/>
        </p:nvSpPr>
        <p:spPr>
          <a:xfrm>
            <a:off x="-1152" y="725565"/>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B8B8B8"/>
            </a:solidFill>
          </a:ln>
        </p:spPr>
        <p:txBody>
          <a:bodyPr wrap="square" lIns="0" tIns="0" rIns="0" bIns="0" rtlCol="0">
            <a:noAutofit/>
          </a:bodyPr>
          <a:lstStyle/>
          <a:p>
            <a:endParaRPr/>
          </a:p>
        </p:txBody>
      </p:sp>
      <p:sp>
        <p:nvSpPr>
          <p:cNvPr id="114" name="object 54"/>
          <p:cNvSpPr/>
          <p:nvPr/>
        </p:nvSpPr>
        <p:spPr>
          <a:xfrm>
            <a:off x="-1152" y="729023"/>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BCBCBC"/>
            </a:solidFill>
          </a:ln>
        </p:spPr>
        <p:txBody>
          <a:bodyPr wrap="square" lIns="0" tIns="0" rIns="0" bIns="0" rtlCol="0">
            <a:noAutofit/>
          </a:bodyPr>
          <a:lstStyle/>
          <a:p>
            <a:endParaRPr/>
          </a:p>
        </p:txBody>
      </p:sp>
      <p:sp>
        <p:nvSpPr>
          <p:cNvPr id="115" name="object 55"/>
          <p:cNvSpPr/>
          <p:nvPr/>
        </p:nvSpPr>
        <p:spPr>
          <a:xfrm>
            <a:off x="-1152" y="732480"/>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0C0C0"/>
            </a:solidFill>
          </a:ln>
        </p:spPr>
        <p:txBody>
          <a:bodyPr wrap="square" lIns="0" tIns="0" rIns="0" bIns="0" rtlCol="0">
            <a:noAutofit/>
          </a:bodyPr>
          <a:lstStyle/>
          <a:p>
            <a:endParaRPr/>
          </a:p>
        </p:txBody>
      </p:sp>
      <p:sp>
        <p:nvSpPr>
          <p:cNvPr id="116" name="object 56"/>
          <p:cNvSpPr/>
          <p:nvPr/>
        </p:nvSpPr>
        <p:spPr>
          <a:xfrm>
            <a:off x="-1152" y="734786"/>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4C4C4"/>
            </a:solidFill>
          </a:ln>
        </p:spPr>
        <p:txBody>
          <a:bodyPr wrap="square" lIns="0" tIns="0" rIns="0" bIns="0" rtlCol="0">
            <a:noAutofit/>
          </a:bodyPr>
          <a:lstStyle/>
          <a:p>
            <a:endParaRPr/>
          </a:p>
        </p:txBody>
      </p:sp>
      <p:sp>
        <p:nvSpPr>
          <p:cNvPr id="117" name="object 57"/>
          <p:cNvSpPr/>
          <p:nvPr/>
        </p:nvSpPr>
        <p:spPr>
          <a:xfrm>
            <a:off x="-1152" y="738243"/>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C8C8C8"/>
            </a:solidFill>
          </a:ln>
        </p:spPr>
        <p:txBody>
          <a:bodyPr wrap="square" lIns="0" tIns="0" rIns="0" bIns="0" rtlCol="0">
            <a:noAutofit/>
          </a:bodyPr>
          <a:lstStyle/>
          <a:p>
            <a:endParaRPr/>
          </a:p>
        </p:txBody>
      </p:sp>
      <p:sp>
        <p:nvSpPr>
          <p:cNvPr id="118" name="object 58"/>
          <p:cNvSpPr/>
          <p:nvPr/>
        </p:nvSpPr>
        <p:spPr>
          <a:xfrm>
            <a:off x="-1152" y="741701"/>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CCCCC"/>
            </a:solidFill>
          </a:ln>
        </p:spPr>
        <p:txBody>
          <a:bodyPr wrap="square" lIns="0" tIns="0" rIns="0" bIns="0" rtlCol="0">
            <a:noAutofit/>
          </a:bodyPr>
          <a:lstStyle/>
          <a:p>
            <a:endParaRPr/>
          </a:p>
        </p:txBody>
      </p:sp>
      <p:sp>
        <p:nvSpPr>
          <p:cNvPr id="119" name="object 59"/>
          <p:cNvSpPr/>
          <p:nvPr/>
        </p:nvSpPr>
        <p:spPr>
          <a:xfrm>
            <a:off x="-1152" y="745158"/>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CFCFCF"/>
            </a:solidFill>
          </a:ln>
        </p:spPr>
        <p:txBody>
          <a:bodyPr wrap="square" lIns="0" tIns="0" rIns="0" bIns="0" rtlCol="0">
            <a:noAutofit/>
          </a:bodyPr>
          <a:lstStyle/>
          <a:p>
            <a:endParaRPr/>
          </a:p>
        </p:txBody>
      </p:sp>
      <p:sp>
        <p:nvSpPr>
          <p:cNvPr id="120" name="object 60"/>
          <p:cNvSpPr/>
          <p:nvPr/>
        </p:nvSpPr>
        <p:spPr>
          <a:xfrm>
            <a:off x="-1152" y="748617"/>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3D3D3"/>
            </a:solidFill>
          </a:ln>
        </p:spPr>
        <p:txBody>
          <a:bodyPr wrap="square" lIns="0" tIns="0" rIns="0" bIns="0" rtlCol="0">
            <a:noAutofit/>
          </a:bodyPr>
          <a:lstStyle/>
          <a:p>
            <a:endParaRPr/>
          </a:p>
        </p:txBody>
      </p:sp>
      <p:sp>
        <p:nvSpPr>
          <p:cNvPr id="121" name="object 61"/>
          <p:cNvSpPr/>
          <p:nvPr/>
        </p:nvSpPr>
        <p:spPr>
          <a:xfrm>
            <a:off x="-1152" y="752075"/>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7D7D7"/>
            </a:solidFill>
          </a:ln>
        </p:spPr>
        <p:txBody>
          <a:bodyPr wrap="square" lIns="0" tIns="0" rIns="0" bIns="0" rtlCol="0">
            <a:noAutofit/>
          </a:bodyPr>
          <a:lstStyle/>
          <a:p>
            <a:endParaRPr/>
          </a:p>
        </p:txBody>
      </p:sp>
      <p:sp>
        <p:nvSpPr>
          <p:cNvPr id="122" name="object 62"/>
          <p:cNvSpPr/>
          <p:nvPr/>
        </p:nvSpPr>
        <p:spPr>
          <a:xfrm>
            <a:off x="-1152" y="755532"/>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DBDBDB"/>
            </a:solidFill>
          </a:ln>
        </p:spPr>
        <p:txBody>
          <a:bodyPr wrap="square" lIns="0" tIns="0" rIns="0" bIns="0" rtlCol="0">
            <a:noAutofit/>
          </a:bodyPr>
          <a:lstStyle/>
          <a:p>
            <a:endParaRPr/>
          </a:p>
        </p:txBody>
      </p:sp>
      <p:sp>
        <p:nvSpPr>
          <p:cNvPr id="123" name="object 63"/>
          <p:cNvSpPr/>
          <p:nvPr/>
        </p:nvSpPr>
        <p:spPr>
          <a:xfrm>
            <a:off x="-1152" y="75899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DFDFDF"/>
            </a:solidFill>
          </a:ln>
        </p:spPr>
        <p:txBody>
          <a:bodyPr wrap="square" lIns="0" tIns="0" rIns="0" bIns="0" rtlCol="0">
            <a:noAutofit/>
          </a:bodyPr>
          <a:lstStyle/>
          <a:p>
            <a:endParaRPr/>
          </a:p>
        </p:txBody>
      </p:sp>
      <p:sp>
        <p:nvSpPr>
          <p:cNvPr id="124" name="object 64"/>
          <p:cNvSpPr/>
          <p:nvPr/>
        </p:nvSpPr>
        <p:spPr>
          <a:xfrm>
            <a:off x="-1152" y="761871"/>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3E3E3"/>
            </a:solidFill>
          </a:ln>
        </p:spPr>
        <p:txBody>
          <a:bodyPr wrap="square" lIns="0" tIns="0" rIns="0" bIns="0" rtlCol="0">
            <a:noAutofit/>
          </a:bodyPr>
          <a:lstStyle/>
          <a:p>
            <a:endParaRPr/>
          </a:p>
        </p:txBody>
      </p:sp>
      <p:sp>
        <p:nvSpPr>
          <p:cNvPr id="125" name="object 65"/>
          <p:cNvSpPr/>
          <p:nvPr/>
        </p:nvSpPr>
        <p:spPr>
          <a:xfrm>
            <a:off x="-1152" y="765330"/>
            <a:ext cx="9141697" cy="0"/>
          </a:xfrm>
          <a:custGeom>
            <a:avLst/>
            <a:gdLst/>
            <a:ahLst/>
            <a:cxnLst/>
            <a:rect l="l" t="t" r="r" b="b"/>
            <a:pathLst>
              <a:path w="10081260">
                <a:moveTo>
                  <a:pt x="10079990" y="0"/>
                </a:moveTo>
                <a:lnTo>
                  <a:pt x="1270" y="0"/>
                </a:lnTo>
              </a:path>
              <a:path w="10081260">
                <a:moveTo>
                  <a:pt x="1270" y="1"/>
                </a:moveTo>
                <a:lnTo>
                  <a:pt x="10079990" y="0"/>
                </a:lnTo>
              </a:path>
            </a:pathLst>
          </a:custGeom>
          <a:ln w="6349">
            <a:solidFill>
              <a:srgbClr val="E6E6E6"/>
            </a:solidFill>
          </a:ln>
        </p:spPr>
        <p:txBody>
          <a:bodyPr wrap="square" lIns="0" tIns="0" rIns="0" bIns="0" rtlCol="0">
            <a:noAutofit/>
          </a:bodyPr>
          <a:lstStyle/>
          <a:p>
            <a:endParaRPr/>
          </a:p>
        </p:txBody>
      </p:sp>
      <p:sp>
        <p:nvSpPr>
          <p:cNvPr id="126" name="object 66"/>
          <p:cNvSpPr/>
          <p:nvPr/>
        </p:nvSpPr>
        <p:spPr>
          <a:xfrm>
            <a:off x="-1152" y="768210"/>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EAEAEA"/>
            </a:solidFill>
          </a:ln>
        </p:spPr>
        <p:txBody>
          <a:bodyPr wrap="square" lIns="0" tIns="0" rIns="0" bIns="0" rtlCol="0">
            <a:noAutofit/>
          </a:bodyPr>
          <a:lstStyle/>
          <a:p>
            <a:endParaRPr/>
          </a:p>
        </p:txBody>
      </p:sp>
      <p:sp>
        <p:nvSpPr>
          <p:cNvPr id="127" name="object 67"/>
          <p:cNvSpPr/>
          <p:nvPr/>
        </p:nvSpPr>
        <p:spPr>
          <a:xfrm>
            <a:off x="-1152" y="771669"/>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EEEEEE"/>
            </a:solidFill>
          </a:ln>
        </p:spPr>
        <p:txBody>
          <a:bodyPr wrap="square" lIns="0" tIns="0" rIns="0" bIns="0" rtlCol="0">
            <a:noAutofit/>
          </a:bodyPr>
          <a:lstStyle/>
          <a:p>
            <a:endParaRPr/>
          </a:p>
        </p:txBody>
      </p:sp>
      <p:sp>
        <p:nvSpPr>
          <p:cNvPr id="128" name="object 68"/>
          <p:cNvSpPr/>
          <p:nvPr/>
        </p:nvSpPr>
        <p:spPr>
          <a:xfrm>
            <a:off x="-1152" y="775127"/>
            <a:ext cx="9141697" cy="0"/>
          </a:xfrm>
          <a:custGeom>
            <a:avLst/>
            <a:gdLst/>
            <a:ahLst/>
            <a:cxnLst/>
            <a:rect l="l" t="t" r="r" b="b"/>
            <a:pathLst>
              <a:path w="10081260">
                <a:moveTo>
                  <a:pt x="10079990" y="0"/>
                </a:moveTo>
                <a:lnTo>
                  <a:pt x="1270" y="0"/>
                </a:lnTo>
              </a:path>
              <a:path w="10081260">
                <a:moveTo>
                  <a:pt x="1270" y="1"/>
                </a:moveTo>
                <a:lnTo>
                  <a:pt x="10079990" y="0"/>
                </a:lnTo>
              </a:path>
            </a:pathLst>
          </a:custGeom>
          <a:ln w="5079">
            <a:solidFill>
              <a:srgbClr val="F2F2F2"/>
            </a:solidFill>
          </a:ln>
        </p:spPr>
        <p:txBody>
          <a:bodyPr wrap="square" lIns="0" tIns="0" rIns="0" bIns="0" rtlCol="0">
            <a:noAutofit/>
          </a:bodyPr>
          <a:lstStyle/>
          <a:p>
            <a:endParaRPr/>
          </a:p>
        </p:txBody>
      </p:sp>
      <p:sp>
        <p:nvSpPr>
          <p:cNvPr id="129" name="object 69"/>
          <p:cNvSpPr/>
          <p:nvPr/>
        </p:nvSpPr>
        <p:spPr>
          <a:xfrm>
            <a:off x="-1152" y="778584"/>
            <a:ext cx="9141697" cy="0"/>
          </a:xfrm>
          <a:custGeom>
            <a:avLst/>
            <a:gdLst/>
            <a:ahLst/>
            <a:cxnLst/>
            <a:rect l="l" t="t" r="r" b="b"/>
            <a:pathLst>
              <a:path w="10081260">
                <a:moveTo>
                  <a:pt x="10079990" y="0"/>
                </a:moveTo>
                <a:lnTo>
                  <a:pt x="1270" y="0"/>
                </a:lnTo>
              </a:path>
              <a:path w="10081260">
                <a:moveTo>
                  <a:pt x="1270" y="1"/>
                </a:moveTo>
                <a:lnTo>
                  <a:pt x="10079990" y="0"/>
                </a:lnTo>
              </a:path>
            </a:pathLst>
          </a:custGeom>
          <a:ln w="5080">
            <a:solidFill>
              <a:srgbClr val="F6F6F6"/>
            </a:solidFill>
          </a:ln>
        </p:spPr>
        <p:txBody>
          <a:bodyPr wrap="square" lIns="0" tIns="0" rIns="0" bIns="0" rtlCol="0">
            <a:noAutofit/>
          </a:bodyPr>
          <a:lstStyle/>
          <a:p>
            <a:endParaRPr/>
          </a:p>
        </p:txBody>
      </p:sp>
      <p:sp>
        <p:nvSpPr>
          <p:cNvPr id="130" name="object 11"/>
          <p:cNvSpPr/>
          <p:nvPr/>
        </p:nvSpPr>
        <p:spPr>
          <a:xfrm>
            <a:off x="2303" y="6753114"/>
            <a:ext cx="9137090" cy="107191"/>
          </a:xfrm>
          <a:custGeom>
            <a:avLst/>
            <a:gdLst/>
            <a:ahLst/>
            <a:cxnLst/>
            <a:rect l="l" t="t" r="r" b="b"/>
            <a:pathLst>
              <a:path w="10076180" h="118109">
                <a:moveTo>
                  <a:pt x="10076180" y="0"/>
                </a:moveTo>
                <a:lnTo>
                  <a:pt x="0" y="0"/>
                </a:lnTo>
                <a:lnTo>
                  <a:pt x="0" y="115570"/>
                </a:lnTo>
                <a:lnTo>
                  <a:pt x="10076180" y="115570"/>
                </a:lnTo>
                <a:lnTo>
                  <a:pt x="10076180" y="0"/>
                </a:lnTo>
                <a:close/>
              </a:path>
            </a:pathLst>
          </a:custGeom>
          <a:solidFill>
            <a:srgbClr val="99162E"/>
          </a:solidFill>
        </p:spPr>
        <p:txBody>
          <a:bodyPr wrap="square" lIns="0" tIns="0" rIns="0" bIns="0" rtlCol="0">
            <a:noAutofit/>
          </a:bodyPr>
          <a:lstStyle/>
          <a:p>
            <a:endParaRPr/>
          </a:p>
        </p:txBody>
      </p:sp>
      <p:sp>
        <p:nvSpPr>
          <p:cNvPr id="131" name="object 12"/>
          <p:cNvSpPr/>
          <p:nvPr/>
        </p:nvSpPr>
        <p:spPr>
          <a:xfrm>
            <a:off x="-1152" y="6775011"/>
            <a:ext cx="9141697" cy="24205"/>
          </a:xfrm>
          <a:custGeom>
            <a:avLst/>
            <a:gdLst/>
            <a:ahLst/>
            <a:cxnLst/>
            <a:rect l="l" t="t" r="r" b="b"/>
            <a:pathLst>
              <a:path w="10081260" h="26670">
                <a:moveTo>
                  <a:pt x="1270" y="2"/>
                </a:moveTo>
                <a:lnTo>
                  <a:pt x="1270" y="8890"/>
                </a:lnTo>
                <a:lnTo>
                  <a:pt x="5040630" y="8890"/>
                </a:lnTo>
                <a:lnTo>
                  <a:pt x="1270" y="2"/>
                </a:lnTo>
                <a:close/>
              </a:path>
            </a:pathLst>
          </a:custGeom>
          <a:solidFill>
            <a:srgbClr val="7F7F7F"/>
          </a:solidFill>
        </p:spPr>
        <p:txBody>
          <a:bodyPr wrap="square" lIns="0" tIns="0" rIns="0" bIns="0" rtlCol="0">
            <a:noAutofit/>
          </a:bodyPr>
          <a:lstStyle/>
          <a:p>
            <a:endParaRPr/>
          </a:p>
        </p:txBody>
      </p:sp>
      <p:sp>
        <p:nvSpPr>
          <p:cNvPr id="132" name="object 13"/>
          <p:cNvSpPr/>
          <p:nvPr/>
        </p:nvSpPr>
        <p:spPr>
          <a:xfrm>
            <a:off x="-1152" y="6771555"/>
            <a:ext cx="9141697" cy="19594"/>
          </a:xfrm>
          <a:custGeom>
            <a:avLst/>
            <a:gdLst/>
            <a:ahLst/>
            <a:cxnLst/>
            <a:rect l="l" t="t" r="r" b="b"/>
            <a:pathLst>
              <a:path w="10081260" h="21590">
                <a:moveTo>
                  <a:pt x="1270" y="2"/>
                </a:moveTo>
                <a:lnTo>
                  <a:pt x="1270" y="3812"/>
                </a:lnTo>
                <a:lnTo>
                  <a:pt x="5040630" y="12700"/>
                </a:lnTo>
                <a:lnTo>
                  <a:pt x="7754815" y="12700"/>
                </a:lnTo>
                <a:lnTo>
                  <a:pt x="1270" y="2"/>
                </a:lnTo>
                <a:close/>
              </a:path>
            </a:pathLst>
          </a:custGeom>
          <a:solidFill>
            <a:srgbClr val="7F7F7F"/>
          </a:solidFill>
        </p:spPr>
        <p:txBody>
          <a:bodyPr wrap="square" lIns="0" tIns="0" rIns="0" bIns="0" rtlCol="0">
            <a:noAutofit/>
          </a:bodyPr>
          <a:lstStyle/>
          <a:p>
            <a:endParaRPr/>
          </a:p>
        </p:txBody>
      </p:sp>
      <p:sp>
        <p:nvSpPr>
          <p:cNvPr id="133" name="object 14"/>
          <p:cNvSpPr/>
          <p:nvPr/>
        </p:nvSpPr>
        <p:spPr>
          <a:xfrm>
            <a:off x="-1152" y="6768097"/>
            <a:ext cx="9141697" cy="19594"/>
          </a:xfrm>
          <a:custGeom>
            <a:avLst/>
            <a:gdLst/>
            <a:ahLst/>
            <a:cxnLst/>
            <a:rect l="l" t="t" r="r" b="b"/>
            <a:pathLst>
              <a:path w="10081260" h="21590">
                <a:moveTo>
                  <a:pt x="1270" y="2"/>
                </a:moveTo>
                <a:lnTo>
                  <a:pt x="1270" y="3812"/>
                </a:lnTo>
                <a:lnTo>
                  <a:pt x="7200899" y="16509"/>
                </a:lnTo>
                <a:lnTo>
                  <a:pt x="9361170" y="16509"/>
                </a:lnTo>
                <a:lnTo>
                  <a:pt x="1270" y="2"/>
                </a:lnTo>
                <a:close/>
              </a:path>
            </a:pathLst>
          </a:custGeom>
          <a:solidFill>
            <a:srgbClr val="848484"/>
          </a:solidFill>
        </p:spPr>
        <p:txBody>
          <a:bodyPr wrap="square" lIns="0" tIns="0" rIns="0" bIns="0" rtlCol="0">
            <a:noAutofit/>
          </a:bodyPr>
          <a:lstStyle/>
          <a:p>
            <a:endParaRPr/>
          </a:p>
        </p:txBody>
      </p:sp>
      <p:sp>
        <p:nvSpPr>
          <p:cNvPr id="134" name="object 15"/>
          <p:cNvSpPr/>
          <p:nvPr/>
        </p:nvSpPr>
        <p:spPr>
          <a:xfrm>
            <a:off x="-1152" y="6764640"/>
            <a:ext cx="9141697" cy="19593"/>
          </a:xfrm>
          <a:custGeom>
            <a:avLst/>
            <a:gdLst/>
            <a:ahLst/>
            <a:cxnLst/>
            <a:rect l="l" t="t" r="r" b="b"/>
            <a:pathLst>
              <a:path w="10081260" h="21590">
                <a:moveTo>
                  <a:pt x="10079990" y="17777"/>
                </a:moveTo>
                <a:lnTo>
                  <a:pt x="1270" y="2"/>
                </a:lnTo>
                <a:lnTo>
                  <a:pt x="1270" y="3812"/>
                </a:lnTo>
                <a:lnTo>
                  <a:pt x="9361170" y="20320"/>
                </a:lnTo>
                <a:lnTo>
                  <a:pt x="10079990" y="20320"/>
                </a:lnTo>
                <a:lnTo>
                  <a:pt x="10079990" y="17777"/>
                </a:lnTo>
                <a:close/>
              </a:path>
            </a:pathLst>
          </a:custGeom>
          <a:solidFill>
            <a:srgbClr val="898989"/>
          </a:solidFill>
        </p:spPr>
        <p:txBody>
          <a:bodyPr wrap="square" lIns="0" tIns="0" rIns="0" bIns="0" rtlCol="0">
            <a:noAutofit/>
          </a:bodyPr>
          <a:lstStyle/>
          <a:p>
            <a:endParaRPr/>
          </a:p>
        </p:txBody>
      </p:sp>
      <p:sp>
        <p:nvSpPr>
          <p:cNvPr id="135" name="object 16"/>
          <p:cNvSpPr/>
          <p:nvPr/>
        </p:nvSpPr>
        <p:spPr>
          <a:xfrm>
            <a:off x="-1152" y="6761181"/>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8E8E8E"/>
          </a:solidFill>
        </p:spPr>
        <p:txBody>
          <a:bodyPr wrap="square" lIns="0" tIns="0" rIns="0" bIns="0" rtlCol="0">
            <a:noAutofit/>
          </a:bodyPr>
          <a:lstStyle/>
          <a:p>
            <a:endParaRPr/>
          </a:p>
        </p:txBody>
      </p:sp>
      <p:sp>
        <p:nvSpPr>
          <p:cNvPr id="136" name="object 17"/>
          <p:cNvSpPr/>
          <p:nvPr/>
        </p:nvSpPr>
        <p:spPr>
          <a:xfrm>
            <a:off x="-1152" y="6757723"/>
            <a:ext cx="9141697" cy="19593"/>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949494"/>
          </a:solidFill>
        </p:spPr>
        <p:txBody>
          <a:bodyPr wrap="square" lIns="0" tIns="0" rIns="0" bIns="0" rtlCol="0">
            <a:noAutofit/>
          </a:bodyPr>
          <a:lstStyle/>
          <a:p>
            <a:endParaRPr/>
          </a:p>
        </p:txBody>
      </p:sp>
      <p:sp>
        <p:nvSpPr>
          <p:cNvPr id="137" name="object 18"/>
          <p:cNvSpPr/>
          <p:nvPr/>
        </p:nvSpPr>
        <p:spPr>
          <a:xfrm>
            <a:off x="-1152" y="6754266"/>
            <a:ext cx="9141697" cy="19594"/>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999999"/>
          </a:solidFill>
        </p:spPr>
        <p:txBody>
          <a:bodyPr wrap="square" lIns="0" tIns="0" rIns="0" bIns="0" rtlCol="0">
            <a:noAutofit/>
          </a:bodyPr>
          <a:lstStyle/>
          <a:p>
            <a:endParaRPr/>
          </a:p>
        </p:txBody>
      </p:sp>
      <p:sp>
        <p:nvSpPr>
          <p:cNvPr id="138" name="object 19"/>
          <p:cNvSpPr/>
          <p:nvPr/>
        </p:nvSpPr>
        <p:spPr>
          <a:xfrm>
            <a:off x="-1152" y="6751960"/>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9E9E9E"/>
          </a:solidFill>
        </p:spPr>
        <p:txBody>
          <a:bodyPr wrap="square" lIns="0" tIns="0" rIns="0" bIns="0" rtlCol="0">
            <a:noAutofit/>
          </a:bodyPr>
          <a:lstStyle/>
          <a:p>
            <a:endParaRPr/>
          </a:p>
        </p:txBody>
      </p:sp>
      <p:sp>
        <p:nvSpPr>
          <p:cNvPr id="139" name="object 20"/>
          <p:cNvSpPr/>
          <p:nvPr/>
        </p:nvSpPr>
        <p:spPr>
          <a:xfrm>
            <a:off x="-1152" y="6748503"/>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A4A4A4"/>
          </a:solidFill>
        </p:spPr>
        <p:txBody>
          <a:bodyPr wrap="square" lIns="0" tIns="0" rIns="0" bIns="0" rtlCol="0">
            <a:noAutofit/>
          </a:bodyPr>
          <a:lstStyle/>
          <a:p>
            <a:endParaRPr/>
          </a:p>
        </p:txBody>
      </p:sp>
      <p:sp>
        <p:nvSpPr>
          <p:cNvPr id="140" name="object 21"/>
          <p:cNvSpPr/>
          <p:nvPr/>
        </p:nvSpPr>
        <p:spPr>
          <a:xfrm>
            <a:off x="-1152" y="6745045"/>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9A9A9"/>
          </a:solidFill>
        </p:spPr>
        <p:txBody>
          <a:bodyPr wrap="square" lIns="0" tIns="0" rIns="0" bIns="0" rtlCol="0">
            <a:noAutofit/>
          </a:bodyPr>
          <a:lstStyle/>
          <a:p>
            <a:endParaRPr/>
          </a:p>
        </p:txBody>
      </p:sp>
      <p:sp>
        <p:nvSpPr>
          <p:cNvPr id="141" name="object 22"/>
          <p:cNvSpPr/>
          <p:nvPr/>
        </p:nvSpPr>
        <p:spPr>
          <a:xfrm>
            <a:off x="-1152" y="6741588"/>
            <a:ext cx="9141697" cy="19593"/>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AEAEAE"/>
          </a:solidFill>
        </p:spPr>
        <p:txBody>
          <a:bodyPr wrap="square" lIns="0" tIns="0" rIns="0" bIns="0" rtlCol="0">
            <a:noAutofit/>
          </a:bodyPr>
          <a:lstStyle/>
          <a:p>
            <a:endParaRPr/>
          </a:p>
        </p:txBody>
      </p:sp>
      <p:sp>
        <p:nvSpPr>
          <p:cNvPr id="142" name="object 23"/>
          <p:cNvSpPr/>
          <p:nvPr/>
        </p:nvSpPr>
        <p:spPr>
          <a:xfrm>
            <a:off x="-1152" y="6738129"/>
            <a:ext cx="9141697" cy="19594"/>
          </a:xfrm>
          <a:custGeom>
            <a:avLst/>
            <a:gdLst/>
            <a:ahLst/>
            <a:cxnLst/>
            <a:rect l="l" t="t" r="r" b="b"/>
            <a:pathLst>
              <a:path w="10081260" h="21590">
                <a:moveTo>
                  <a:pt x="10079990" y="16507"/>
                </a:moveTo>
                <a:lnTo>
                  <a:pt x="1270" y="2"/>
                </a:lnTo>
                <a:lnTo>
                  <a:pt x="1270" y="3812"/>
                </a:lnTo>
                <a:lnTo>
                  <a:pt x="10079990" y="21587"/>
                </a:lnTo>
                <a:lnTo>
                  <a:pt x="10079990" y="16507"/>
                </a:lnTo>
                <a:close/>
              </a:path>
            </a:pathLst>
          </a:custGeom>
          <a:solidFill>
            <a:srgbClr val="B3B3B3"/>
          </a:solidFill>
        </p:spPr>
        <p:txBody>
          <a:bodyPr wrap="square" lIns="0" tIns="0" rIns="0" bIns="0" rtlCol="0">
            <a:noAutofit/>
          </a:bodyPr>
          <a:lstStyle/>
          <a:p>
            <a:endParaRPr/>
          </a:p>
        </p:txBody>
      </p:sp>
      <p:sp>
        <p:nvSpPr>
          <p:cNvPr id="143" name="object 24"/>
          <p:cNvSpPr/>
          <p:nvPr/>
        </p:nvSpPr>
        <p:spPr>
          <a:xfrm>
            <a:off x="-1152" y="6734671"/>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9B9B9"/>
          </a:solidFill>
        </p:spPr>
        <p:txBody>
          <a:bodyPr wrap="square" lIns="0" tIns="0" rIns="0" bIns="0" rtlCol="0">
            <a:noAutofit/>
          </a:bodyPr>
          <a:lstStyle/>
          <a:p>
            <a:endParaRPr/>
          </a:p>
        </p:txBody>
      </p:sp>
      <p:sp>
        <p:nvSpPr>
          <p:cNvPr id="144" name="object 25"/>
          <p:cNvSpPr/>
          <p:nvPr/>
        </p:nvSpPr>
        <p:spPr>
          <a:xfrm>
            <a:off x="-1152" y="6731214"/>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BEBEBE"/>
          </a:solidFill>
        </p:spPr>
        <p:txBody>
          <a:bodyPr wrap="square" lIns="0" tIns="0" rIns="0" bIns="0" rtlCol="0">
            <a:noAutofit/>
          </a:bodyPr>
          <a:lstStyle/>
          <a:p>
            <a:endParaRPr/>
          </a:p>
        </p:txBody>
      </p:sp>
      <p:sp>
        <p:nvSpPr>
          <p:cNvPr id="145" name="object 26"/>
          <p:cNvSpPr/>
          <p:nvPr/>
        </p:nvSpPr>
        <p:spPr>
          <a:xfrm>
            <a:off x="-1152" y="6727756"/>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3C3C3"/>
          </a:solidFill>
        </p:spPr>
        <p:txBody>
          <a:bodyPr wrap="square" lIns="0" tIns="0" rIns="0" bIns="0" rtlCol="0">
            <a:noAutofit/>
          </a:bodyPr>
          <a:lstStyle/>
          <a:p>
            <a:endParaRPr/>
          </a:p>
        </p:txBody>
      </p:sp>
      <p:sp>
        <p:nvSpPr>
          <p:cNvPr id="146" name="object 27"/>
          <p:cNvSpPr/>
          <p:nvPr/>
        </p:nvSpPr>
        <p:spPr>
          <a:xfrm>
            <a:off x="-1152" y="6724298"/>
            <a:ext cx="9141697" cy="19593"/>
          </a:xfrm>
          <a:custGeom>
            <a:avLst/>
            <a:gdLst/>
            <a:ahLst/>
            <a:cxnLst/>
            <a:rect l="l" t="t" r="r" b="b"/>
            <a:pathLst>
              <a:path w="10081260" h="21590">
                <a:moveTo>
                  <a:pt x="10079990" y="17777"/>
                </a:moveTo>
                <a:lnTo>
                  <a:pt x="1270" y="2"/>
                </a:lnTo>
                <a:lnTo>
                  <a:pt x="1270" y="3812"/>
                </a:lnTo>
                <a:lnTo>
                  <a:pt x="10079990" y="21587"/>
                </a:lnTo>
                <a:lnTo>
                  <a:pt x="10079990" y="17777"/>
                </a:lnTo>
                <a:close/>
              </a:path>
            </a:pathLst>
          </a:custGeom>
          <a:solidFill>
            <a:srgbClr val="C9C9C9"/>
          </a:solidFill>
        </p:spPr>
        <p:txBody>
          <a:bodyPr wrap="square" lIns="0" tIns="0" rIns="0" bIns="0" rtlCol="0">
            <a:noAutofit/>
          </a:bodyPr>
          <a:lstStyle/>
          <a:p>
            <a:endParaRPr/>
          </a:p>
        </p:txBody>
      </p:sp>
      <p:sp>
        <p:nvSpPr>
          <p:cNvPr id="147" name="object 28"/>
          <p:cNvSpPr/>
          <p:nvPr/>
        </p:nvSpPr>
        <p:spPr>
          <a:xfrm>
            <a:off x="-1152" y="6720840"/>
            <a:ext cx="9141697" cy="19594"/>
          </a:xfrm>
          <a:custGeom>
            <a:avLst/>
            <a:gdLst/>
            <a:ahLst/>
            <a:cxnLst/>
            <a:rect l="l" t="t" r="r" b="b"/>
            <a:pathLst>
              <a:path w="10081260" h="21590">
                <a:moveTo>
                  <a:pt x="10079990" y="17777"/>
                </a:moveTo>
                <a:lnTo>
                  <a:pt x="1270" y="2"/>
                </a:lnTo>
                <a:lnTo>
                  <a:pt x="1270" y="5082"/>
                </a:lnTo>
                <a:lnTo>
                  <a:pt x="10079990" y="21587"/>
                </a:lnTo>
                <a:lnTo>
                  <a:pt x="10079990" y="17777"/>
                </a:lnTo>
                <a:close/>
              </a:path>
            </a:pathLst>
          </a:custGeom>
          <a:solidFill>
            <a:srgbClr val="CECECE"/>
          </a:solidFill>
        </p:spPr>
        <p:txBody>
          <a:bodyPr wrap="square" lIns="0" tIns="0" rIns="0" bIns="0" rtlCol="0">
            <a:noAutofit/>
          </a:bodyPr>
          <a:lstStyle/>
          <a:p>
            <a:endParaRPr/>
          </a:p>
        </p:txBody>
      </p:sp>
      <p:sp>
        <p:nvSpPr>
          <p:cNvPr id="148" name="object 29"/>
          <p:cNvSpPr/>
          <p:nvPr/>
        </p:nvSpPr>
        <p:spPr>
          <a:xfrm>
            <a:off x="-1152" y="6718535"/>
            <a:ext cx="9141697" cy="18441"/>
          </a:xfrm>
          <a:custGeom>
            <a:avLst/>
            <a:gdLst/>
            <a:ahLst/>
            <a:cxnLst/>
            <a:rect l="l" t="t" r="r" b="b"/>
            <a:pathLst>
              <a:path w="10081260" h="20320">
                <a:moveTo>
                  <a:pt x="10079990" y="16507"/>
                </a:moveTo>
                <a:lnTo>
                  <a:pt x="1270" y="2"/>
                </a:lnTo>
                <a:lnTo>
                  <a:pt x="1270" y="3812"/>
                </a:lnTo>
                <a:lnTo>
                  <a:pt x="10079990" y="20317"/>
                </a:lnTo>
                <a:lnTo>
                  <a:pt x="10079990" y="16507"/>
                </a:lnTo>
                <a:close/>
              </a:path>
            </a:pathLst>
          </a:custGeom>
          <a:solidFill>
            <a:srgbClr val="D3D3D3"/>
          </a:solidFill>
        </p:spPr>
        <p:txBody>
          <a:bodyPr wrap="square" lIns="0" tIns="0" rIns="0" bIns="0" rtlCol="0">
            <a:noAutofit/>
          </a:bodyPr>
          <a:lstStyle/>
          <a:p>
            <a:endParaRPr/>
          </a:p>
        </p:txBody>
      </p:sp>
      <p:sp>
        <p:nvSpPr>
          <p:cNvPr id="149" name="object 30"/>
          <p:cNvSpPr/>
          <p:nvPr/>
        </p:nvSpPr>
        <p:spPr>
          <a:xfrm>
            <a:off x="-1152" y="6715077"/>
            <a:ext cx="9141697" cy="18441"/>
          </a:xfrm>
          <a:custGeom>
            <a:avLst/>
            <a:gdLst/>
            <a:ahLst/>
            <a:cxnLst/>
            <a:rect l="l" t="t" r="r" b="b"/>
            <a:pathLst>
              <a:path w="10081260" h="20320">
                <a:moveTo>
                  <a:pt x="10079990" y="16507"/>
                </a:moveTo>
                <a:lnTo>
                  <a:pt x="775481" y="1269"/>
                </a:lnTo>
                <a:lnTo>
                  <a:pt x="1270" y="1269"/>
                </a:lnTo>
                <a:lnTo>
                  <a:pt x="1270" y="3812"/>
                </a:lnTo>
                <a:lnTo>
                  <a:pt x="10079990" y="20317"/>
                </a:lnTo>
                <a:lnTo>
                  <a:pt x="10079990" y="16507"/>
                </a:lnTo>
                <a:close/>
              </a:path>
            </a:pathLst>
          </a:custGeom>
          <a:solidFill>
            <a:srgbClr val="D8D8D8"/>
          </a:solidFill>
        </p:spPr>
        <p:txBody>
          <a:bodyPr wrap="square" lIns="0" tIns="0" rIns="0" bIns="0" rtlCol="0">
            <a:noAutofit/>
          </a:bodyPr>
          <a:lstStyle/>
          <a:p>
            <a:endParaRPr/>
          </a:p>
        </p:txBody>
      </p:sp>
      <p:sp>
        <p:nvSpPr>
          <p:cNvPr id="150" name="object 31"/>
          <p:cNvSpPr/>
          <p:nvPr/>
        </p:nvSpPr>
        <p:spPr>
          <a:xfrm>
            <a:off x="-1152" y="6711619"/>
            <a:ext cx="9141697" cy="19593"/>
          </a:xfrm>
          <a:custGeom>
            <a:avLst/>
            <a:gdLst/>
            <a:ahLst/>
            <a:cxnLst/>
            <a:rect l="l" t="t" r="r" b="b"/>
            <a:pathLst>
              <a:path w="10081260" h="21590">
                <a:moveTo>
                  <a:pt x="10079990" y="16507"/>
                </a:moveTo>
                <a:lnTo>
                  <a:pt x="3101926" y="5080"/>
                </a:lnTo>
                <a:lnTo>
                  <a:pt x="720089" y="5080"/>
                </a:lnTo>
                <a:lnTo>
                  <a:pt x="10079990" y="21587"/>
                </a:lnTo>
                <a:lnTo>
                  <a:pt x="10079990" y="16507"/>
                </a:lnTo>
                <a:close/>
              </a:path>
            </a:pathLst>
          </a:custGeom>
          <a:solidFill>
            <a:srgbClr val="DEDEDE"/>
          </a:solidFill>
        </p:spPr>
        <p:txBody>
          <a:bodyPr wrap="square" lIns="0" tIns="0" rIns="0" bIns="0" rtlCol="0">
            <a:noAutofit/>
          </a:bodyPr>
          <a:lstStyle/>
          <a:p>
            <a:endParaRPr/>
          </a:p>
        </p:txBody>
      </p:sp>
      <p:sp>
        <p:nvSpPr>
          <p:cNvPr id="151" name="object 32"/>
          <p:cNvSpPr/>
          <p:nvPr/>
        </p:nvSpPr>
        <p:spPr>
          <a:xfrm>
            <a:off x="-1152" y="6708162"/>
            <a:ext cx="9141697" cy="19593"/>
          </a:xfrm>
          <a:custGeom>
            <a:avLst/>
            <a:gdLst/>
            <a:ahLst/>
            <a:cxnLst/>
            <a:rect l="l" t="t" r="r" b="b"/>
            <a:pathLst>
              <a:path w="10081260" h="21590">
                <a:moveTo>
                  <a:pt x="10079990" y="16507"/>
                </a:moveTo>
                <a:lnTo>
                  <a:pt x="5428370" y="8889"/>
                </a:lnTo>
                <a:lnTo>
                  <a:pt x="2880359" y="8889"/>
                </a:lnTo>
                <a:lnTo>
                  <a:pt x="10079990" y="21587"/>
                </a:lnTo>
                <a:lnTo>
                  <a:pt x="10079990" y="16507"/>
                </a:lnTo>
                <a:close/>
              </a:path>
            </a:pathLst>
          </a:custGeom>
          <a:solidFill>
            <a:srgbClr val="E3E3E3"/>
          </a:solidFill>
        </p:spPr>
        <p:txBody>
          <a:bodyPr wrap="square" lIns="0" tIns="0" rIns="0" bIns="0" rtlCol="0">
            <a:noAutofit/>
          </a:bodyPr>
          <a:lstStyle/>
          <a:p>
            <a:endParaRPr/>
          </a:p>
        </p:txBody>
      </p:sp>
      <p:sp>
        <p:nvSpPr>
          <p:cNvPr id="152" name="object 33"/>
          <p:cNvSpPr/>
          <p:nvPr/>
        </p:nvSpPr>
        <p:spPr>
          <a:xfrm>
            <a:off x="-1152" y="6704704"/>
            <a:ext cx="9141697" cy="19594"/>
          </a:xfrm>
          <a:custGeom>
            <a:avLst/>
            <a:gdLst/>
            <a:ahLst/>
            <a:cxnLst/>
            <a:rect l="l" t="t" r="r" b="b"/>
            <a:pathLst>
              <a:path w="10081260" h="21590">
                <a:moveTo>
                  <a:pt x="10079990" y="17777"/>
                </a:moveTo>
                <a:lnTo>
                  <a:pt x="7200899" y="12699"/>
                </a:lnTo>
                <a:lnTo>
                  <a:pt x="5040629" y="12699"/>
                </a:lnTo>
                <a:lnTo>
                  <a:pt x="10079990" y="21587"/>
                </a:lnTo>
                <a:lnTo>
                  <a:pt x="10079990" y="17777"/>
                </a:lnTo>
                <a:close/>
              </a:path>
            </a:pathLst>
          </a:custGeom>
          <a:solidFill>
            <a:srgbClr val="E8E8E8"/>
          </a:solidFill>
        </p:spPr>
        <p:txBody>
          <a:bodyPr wrap="square" lIns="0" tIns="0" rIns="0" bIns="0" rtlCol="0">
            <a:noAutofit/>
          </a:bodyPr>
          <a:lstStyle/>
          <a:p>
            <a:endParaRPr/>
          </a:p>
        </p:txBody>
      </p:sp>
      <p:sp>
        <p:nvSpPr>
          <p:cNvPr id="153" name="object 34"/>
          <p:cNvSpPr/>
          <p:nvPr/>
        </p:nvSpPr>
        <p:spPr>
          <a:xfrm>
            <a:off x="-1152" y="6701246"/>
            <a:ext cx="9141697" cy="19593"/>
          </a:xfrm>
          <a:custGeom>
            <a:avLst/>
            <a:gdLst/>
            <a:ahLst/>
            <a:cxnLst/>
            <a:rect l="l" t="t" r="r" b="b"/>
            <a:pathLst>
              <a:path w="10081260" h="21590">
                <a:moveTo>
                  <a:pt x="10079990" y="17777"/>
                </a:moveTo>
                <a:lnTo>
                  <a:pt x="9361169" y="16510"/>
                </a:lnTo>
                <a:lnTo>
                  <a:pt x="7200899" y="16510"/>
                </a:lnTo>
                <a:lnTo>
                  <a:pt x="10079990" y="21587"/>
                </a:lnTo>
                <a:lnTo>
                  <a:pt x="10079990" y="17777"/>
                </a:lnTo>
                <a:close/>
              </a:path>
            </a:pathLst>
          </a:custGeom>
          <a:solidFill>
            <a:srgbClr val="EEEEEE"/>
          </a:solidFill>
        </p:spPr>
        <p:txBody>
          <a:bodyPr wrap="square" lIns="0" tIns="0" rIns="0" bIns="0" rtlCol="0">
            <a:noAutofit/>
          </a:bodyPr>
          <a:lstStyle/>
          <a:p>
            <a:endParaRPr/>
          </a:p>
        </p:txBody>
      </p:sp>
      <p:sp>
        <p:nvSpPr>
          <p:cNvPr id="154" name="object 35"/>
          <p:cNvSpPr/>
          <p:nvPr/>
        </p:nvSpPr>
        <p:spPr>
          <a:xfrm>
            <a:off x="-1152" y="6697788"/>
            <a:ext cx="9141697" cy="19594"/>
          </a:xfrm>
          <a:custGeom>
            <a:avLst/>
            <a:gdLst/>
            <a:ahLst/>
            <a:cxnLst/>
            <a:rect l="l" t="t" r="r" b="b"/>
            <a:pathLst>
              <a:path w="10081260" h="21590">
                <a:moveTo>
                  <a:pt x="10079990" y="20319"/>
                </a:moveTo>
                <a:lnTo>
                  <a:pt x="9361169" y="20319"/>
                </a:lnTo>
                <a:lnTo>
                  <a:pt x="10079990" y="21587"/>
                </a:lnTo>
                <a:lnTo>
                  <a:pt x="10079990" y="20319"/>
                </a:lnTo>
                <a:close/>
              </a:path>
            </a:pathLst>
          </a:custGeom>
          <a:solidFill>
            <a:srgbClr val="F3F3F3"/>
          </a:solidFill>
        </p:spPr>
        <p:txBody>
          <a:bodyPr wrap="square" lIns="0" tIns="0" rIns="0" bIns="0" rtlCol="0">
            <a:noAutofit/>
          </a:bodyPr>
          <a:lstStyle/>
          <a:p>
            <a:endParaRPr/>
          </a:p>
        </p:txBody>
      </p:sp>
      <p:sp>
        <p:nvSpPr>
          <p:cNvPr id="60" name="TextBox 59"/>
          <p:cNvSpPr txBox="1"/>
          <p:nvPr/>
        </p:nvSpPr>
        <p:spPr>
          <a:xfrm>
            <a:off x="1600200" y="2514600"/>
            <a:ext cx="5943600" cy="830997"/>
          </a:xfrm>
          <a:prstGeom prst="rect">
            <a:avLst/>
          </a:prstGeom>
          <a:noFill/>
        </p:spPr>
        <p:txBody>
          <a:bodyPr wrap="square" rtlCol="0">
            <a:spAutoFit/>
          </a:bodyPr>
          <a:lstStyle/>
          <a:p>
            <a:pPr algn="ctr"/>
            <a:r>
              <a:rPr lang="en-US" sz="4800" b="1" dirty="0" smtClean="0">
                <a:solidFill>
                  <a:schemeClr val="accent1"/>
                </a:solidFill>
              </a:rPr>
              <a:t>Thank you</a:t>
            </a:r>
            <a:endParaRPr lang="en-US" sz="4800" b="1" dirty="0">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EE695874-990C-4BAA-AADC-C8E8E660908D}" type="slidenum">
              <a:rPr lang="en-CA"/>
              <a:pPr/>
              <a:t>6</a:t>
            </a:fld>
            <a:endParaRPr lang="en-CA"/>
          </a:p>
        </p:txBody>
      </p:sp>
      <p:sp>
        <p:nvSpPr>
          <p:cNvPr id="4" name="Rectangle 2"/>
          <p:cNvSpPr txBox="1">
            <a:spLocks noChangeArrowheads="1"/>
          </p:cNvSpPr>
          <p:nvPr/>
        </p:nvSpPr>
        <p:spPr>
          <a:xfrm>
            <a:off x="136525" y="2859088"/>
            <a:ext cx="8872538"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600" b="0" i="0" u="none" strike="noStrike" kern="1200" cap="none" spc="0" normalizeH="0" baseline="0" noProof="0" smtClean="0">
                <a:ln>
                  <a:noFill/>
                </a:ln>
                <a:solidFill>
                  <a:schemeClr val="accent1"/>
                </a:solidFill>
                <a:effectLst/>
                <a:uLnTx/>
                <a:uFillTx/>
                <a:latin typeface="Arial" pitchFamily="34" charset="0"/>
                <a:ea typeface="+mj-ea"/>
                <a:cs typeface="Arial" pitchFamily="34" charset="0"/>
              </a:rPr>
              <a:t>Goals, Risks, and Challenges</a:t>
            </a:r>
            <a:endParaRPr kumimoji="0" lang="en-US" sz="3600" b="0" i="0" u="none" strike="noStrike" kern="1200" cap="none" spc="0" normalizeH="0" baseline="0" noProof="0" dirty="0">
              <a:ln>
                <a:noFill/>
              </a:ln>
              <a:solidFill>
                <a:schemeClr val="accent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9C0C8AB0-D26C-49AF-8794-3558BF8B7B05}" type="slidenum">
              <a:rPr lang="en-CA"/>
              <a:pPr/>
              <a:t>7</a:t>
            </a:fld>
            <a:endParaRPr lang="en-CA"/>
          </a:p>
        </p:txBody>
      </p:sp>
      <p:sp>
        <p:nvSpPr>
          <p:cNvPr id="1137669" name="Rectangle 5"/>
          <p:cNvSpPr>
            <a:spLocks noGrp="1" noChangeArrowheads="1"/>
          </p:cNvSpPr>
          <p:nvPr>
            <p:ph type="title"/>
          </p:nvPr>
        </p:nvSpPr>
        <p:spPr>
          <a:xfrm>
            <a:off x="457200" y="547598"/>
            <a:ext cx="8229600" cy="1143000"/>
          </a:xfrm>
        </p:spPr>
        <p:txBody>
          <a:bodyPr>
            <a:normAutofit/>
          </a:bodyPr>
          <a:lstStyle/>
          <a:p>
            <a:r>
              <a:rPr lang="en-CA" sz="2800" b="1" dirty="0">
                <a:latin typeface="Arial" pitchFamily="34" charset="0"/>
                <a:cs typeface="Arial" pitchFamily="34" charset="0"/>
              </a:rPr>
              <a:t>What is Requirements Elicitation?</a:t>
            </a:r>
          </a:p>
        </p:txBody>
      </p:sp>
      <p:sp>
        <p:nvSpPr>
          <p:cNvPr id="1137670" name="Rectangle 6"/>
          <p:cNvSpPr>
            <a:spLocks noGrp="1" noChangeArrowheads="1"/>
          </p:cNvSpPr>
          <p:nvPr>
            <p:ph type="body" idx="1"/>
          </p:nvPr>
        </p:nvSpPr>
        <p:spPr>
          <a:xfrm>
            <a:off x="457200" y="1804921"/>
            <a:ext cx="8229600" cy="3657600"/>
          </a:xfrm>
        </p:spPr>
        <p:txBody>
          <a:bodyPr>
            <a:normAutofit/>
          </a:bodyPr>
          <a:lstStyle/>
          <a:p>
            <a:r>
              <a:rPr lang="en-CA" sz="2000" dirty="0">
                <a:latin typeface="Arial" pitchFamily="34" charset="0"/>
                <a:cs typeface="Arial" pitchFamily="34" charset="0"/>
              </a:rPr>
              <a:t>Requirements elicitation is “the process of discovering the requirements for a system by communicating with customers, system users and others who have a stake in the system development”</a:t>
            </a:r>
            <a:r>
              <a:rPr lang="en-CA" sz="2000" baseline="30000" dirty="0">
                <a:latin typeface="Arial" pitchFamily="34" charset="0"/>
                <a:cs typeface="Arial" pitchFamily="34" charset="0"/>
              </a:rPr>
              <a:t>1</a:t>
            </a:r>
            <a:endParaRPr lang="en-CA" sz="2000" dirty="0">
              <a:latin typeface="Arial" pitchFamily="34" charset="0"/>
              <a:cs typeface="Arial" pitchFamily="34" charset="0"/>
            </a:endParaRPr>
          </a:p>
          <a:p>
            <a:endParaRPr lang="en-CA" sz="2000" dirty="0">
              <a:latin typeface="Arial" pitchFamily="34" charset="0"/>
              <a:cs typeface="Arial" pitchFamily="34" charset="0"/>
            </a:endParaRPr>
          </a:p>
          <a:p>
            <a:r>
              <a:rPr lang="en-CA" sz="2000" dirty="0">
                <a:latin typeface="Arial" pitchFamily="34" charset="0"/>
                <a:cs typeface="Arial" pitchFamily="34" charset="0"/>
              </a:rPr>
              <a:t>More than a simple request or collection; should evoke and provoke! </a:t>
            </a:r>
          </a:p>
          <a:p>
            <a:r>
              <a:rPr lang="en-CA" sz="2000" dirty="0">
                <a:solidFill>
                  <a:srgbClr val="FF0000"/>
                </a:solidFill>
                <a:latin typeface="Arial" pitchFamily="34" charset="0"/>
                <a:cs typeface="Arial" pitchFamily="34" charset="0"/>
              </a:rPr>
              <a:t>Elicitation</a:t>
            </a:r>
            <a:r>
              <a:rPr lang="en-CA" sz="2000" dirty="0">
                <a:latin typeface="Arial" pitchFamily="34" charset="0"/>
                <a:cs typeface="Arial" pitchFamily="34" charset="0"/>
              </a:rPr>
              <a:t> means “to bring out, to evoke, to call forth”</a:t>
            </a:r>
          </a:p>
          <a:p>
            <a:endParaRPr lang="en-CA" sz="2000" dirty="0">
              <a:latin typeface="Arial" pitchFamily="34" charset="0"/>
              <a:cs typeface="Arial" pitchFamily="34" charset="0"/>
            </a:endParaRPr>
          </a:p>
          <a:p>
            <a:r>
              <a:rPr lang="en-CA" sz="2000" dirty="0">
                <a:latin typeface="Arial" pitchFamily="34" charset="0"/>
                <a:cs typeface="Arial" pitchFamily="34" charset="0"/>
              </a:rPr>
              <a:t>Human activity involving interaction between a diverse array of human beings</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0"/>
          </p:nvPr>
        </p:nvSpPr>
        <p:spPr/>
        <p:txBody>
          <a:bodyPr/>
          <a:lstStyle/>
          <a:p>
            <a:fld id="{0BAA4EA6-9A2B-4DC8-B716-B722A81A330D}" type="slidenum">
              <a:rPr lang="en-CA"/>
              <a:pPr/>
              <a:t>8</a:t>
            </a:fld>
            <a:endParaRPr lang="en-CA"/>
          </a:p>
        </p:txBody>
      </p:sp>
      <p:graphicFrame>
        <p:nvGraphicFramePr>
          <p:cNvPr id="1139769" name="Object 57"/>
          <p:cNvGraphicFramePr>
            <a:graphicFrameLocks noChangeAspect="1"/>
          </p:cNvGraphicFramePr>
          <p:nvPr/>
        </p:nvGraphicFramePr>
        <p:xfrm>
          <a:off x="1371600" y="4267200"/>
          <a:ext cx="4343400" cy="1745713"/>
        </p:xfrm>
        <a:graphic>
          <a:graphicData uri="http://schemas.openxmlformats.org/presentationml/2006/ole">
            <p:oleObj spid="_x0000_s102402" name="Document" r:id="rId4" imgW="5834718" imgH="2125681" progId="Word.Document.8">
              <p:embed/>
            </p:oleObj>
          </a:graphicData>
        </a:graphic>
      </p:graphicFrame>
      <p:sp>
        <p:nvSpPr>
          <p:cNvPr id="1139762" name="Rectangle 50"/>
          <p:cNvSpPr>
            <a:spLocks noGrp="1" noChangeArrowheads="1"/>
          </p:cNvSpPr>
          <p:nvPr>
            <p:ph type="title"/>
          </p:nvPr>
        </p:nvSpPr>
        <p:spPr/>
        <p:txBody>
          <a:bodyPr/>
          <a:lstStyle/>
          <a:p>
            <a:r>
              <a:rPr lang="en-CA"/>
              <a:t>Elicitation Goals</a:t>
            </a:r>
          </a:p>
        </p:txBody>
      </p:sp>
      <p:sp>
        <p:nvSpPr>
          <p:cNvPr id="1139763" name="Rectangle 51"/>
          <p:cNvSpPr>
            <a:spLocks noGrp="1" noChangeArrowheads="1"/>
          </p:cNvSpPr>
          <p:nvPr>
            <p:ph type="body" idx="1"/>
          </p:nvPr>
        </p:nvSpPr>
        <p:spPr/>
        <p:txBody>
          <a:bodyPr>
            <a:normAutofit/>
          </a:bodyPr>
          <a:lstStyle/>
          <a:p>
            <a:r>
              <a:rPr lang="en-CA" sz="1800" dirty="0">
                <a:latin typeface="Arial" pitchFamily="34" charset="0"/>
                <a:cs typeface="Arial" pitchFamily="34" charset="0"/>
              </a:rPr>
              <a:t>Determine sources of information &amp; appropriate techniques</a:t>
            </a:r>
          </a:p>
          <a:p>
            <a:r>
              <a:rPr lang="en-CA" sz="1800" dirty="0">
                <a:latin typeface="Arial" pitchFamily="34" charset="0"/>
                <a:cs typeface="Arial" pitchFamily="34" charset="0"/>
              </a:rPr>
              <a:t>Get information on domain, problem, constraints</a:t>
            </a:r>
          </a:p>
          <a:p>
            <a:pPr lvl="1"/>
            <a:r>
              <a:rPr lang="en-CA" sz="1800" dirty="0">
                <a:latin typeface="Arial" pitchFamily="34" charset="0"/>
                <a:cs typeface="Arial" pitchFamily="34" charset="0"/>
                <a:sym typeface="Wingdings" pitchFamily="2" charset="2"/>
              </a:rPr>
              <a:t> requirements  system development</a:t>
            </a:r>
            <a:endParaRPr lang="en-CA" sz="1800" dirty="0">
              <a:latin typeface="Arial" pitchFamily="34" charset="0"/>
              <a:cs typeface="Arial" pitchFamily="34" charset="0"/>
            </a:endParaRPr>
          </a:p>
          <a:p>
            <a:r>
              <a:rPr lang="en-CA" sz="1800" dirty="0">
                <a:latin typeface="Arial" pitchFamily="34" charset="0"/>
                <a:cs typeface="Arial" pitchFamily="34" charset="0"/>
              </a:rPr>
              <a:t>Determine the scope and feasibility early</a:t>
            </a:r>
          </a:p>
          <a:p>
            <a:r>
              <a:rPr lang="en-CA" sz="1800" dirty="0">
                <a:latin typeface="Arial" pitchFamily="34" charset="0"/>
                <a:cs typeface="Arial" pitchFamily="34" charset="0"/>
              </a:rPr>
              <a:t>Produce a first document</a:t>
            </a:r>
          </a:p>
          <a:p>
            <a:pPr lvl="1"/>
            <a:r>
              <a:rPr lang="en-CA" sz="1800" dirty="0">
                <a:latin typeface="Arial" pitchFamily="34" charset="0"/>
                <a:cs typeface="Arial" pitchFamily="34" charset="0"/>
              </a:rPr>
              <a:t>Mainly user requirements and elicitation notes</a:t>
            </a:r>
          </a:p>
          <a:p>
            <a:pPr lvl="1"/>
            <a:r>
              <a:rPr lang="en-CA" sz="1800" dirty="0">
                <a:latin typeface="Arial" pitchFamily="34" charset="0"/>
                <a:cs typeface="Arial" pitchFamily="34" charset="0"/>
              </a:rPr>
              <a:t>Potentially incomplete, disorganized, inconsistent</a:t>
            </a:r>
          </a:p>
          <a:p>
            <a:pPr lvl="1"/>
            <a:r>
              <a:rPr lang="en-CA" sz="1800" dirty="0">
                <a:latin typeface="Arial" pitchFamily="34" charset="0"/>
                <a:cs typeface="Arial" pitchFamily="34" charset="0"/>
              </a:rPr>
              <a:t>But we must start somewhere!</a:t>
            </a:r>
          </a:p>
        </p:txBody>
      </p:sp>
      <p:sp>
        <p:nvSpPr>
          <p:cNvPr id="1139717" name="Text Box 5"/>
          <p:cNvSpPr txBox="1">
            <a:spLocks noChangeArrowheads="1"/>
          </p:cNvSpPr>
          <p:nvPr/>
        </p:nvSpPr>
        <p:spPr bwMode="auto">
          <a:xfrm>
            <a:off x="7007865" y="5448586"/>
            <a:ext cx="1795462" cy="596900"/>
          </a:xfrm>
          <a:prstGeom prst="rect">
            <a:avLst/>
          </a:prstGeom>
          <a:noFill/>
          <a:ln w="9525">
            <a:noFill/>
            <a:round/>
            <a:headEnd/>
            <a:tailEnd/>
          </a:ln>
          <a:effectLst/>
        </p:spPr>
        <p:txBody>
          <a:bodyPr lIns="81639" tIns="40820" rIns="81639" bIns="40820"/>
          <a:lstStyle/>
          <a:p>
            <a:pPr defTabSz="407988" hangingPunct="0">
              <a:lnSpc>
                <a:spcPct val="104000"/>
              </a:lnSpc>
              <a:spcBef>
                <a:spcPct val="0"/>
              </a:spcBef>
              <a:buClr>
                <a:srgbClr val="000000"/>
              </a:buClr>
              <a:buSzPct val="45000"/>
              <a:buFont typeface="Wingdings" pitchFamily="2" charset="2"/>
              <a:buChar char=""/>
              <a:tabLst>
                <a:tab pos="657225" algn="l"/>
                <a:tab pos="1312863" algn="l"/>
              </a:tabLst>
            </a:pPr>
            <a:r>
              <a:rPr lang="en-CA" sz="1400" dirty="0">
                <a:solidFill>
                  <a:srgbClr val="000000"/>
                </a:solidFill>
              </a:rPr>
              <a:t> Hardware</a:t>
            </a:r>
          </a:p>
          <a:p>
            <a:pPr defTabSz="407988" hangingPunct="0">
              <a:lnSpc>
                <a:spcPct val="104000"/>
              </a:lnSpc>
              <a:spcBef>
                <a:spcPct val="0"/>
              </a:spcBef>
              <a:buClr>
                <a:srgbClr val="000000"/>
              </a:buClr>
              <a:buSzPct val="45000"/>
              <a:buFont typeface="Wingdings" pitchFamily="2" charset="2"/>
              <a:buChar char=""/>
              <a:tabLst>
                <a:tab pos="657225" algn="l"/>
                <a:tab pos="1312863" algn="l"/>
              </a:tabLst>
            </a:pPr>
            <a:r>
              <a:rPr lang="en-CA" sz="1400" dirty="0">
                <a:solidFill>
                  <a:srgbClr val="000000"/>
                </a:solidFill>
              </a:rPr>
              <a:t> Software</a:t>
            </a:r>
          </a:p>
        </p:txBody>
      </p:sp>
      <p:sp>
        <p:nvSpPr>
          <p:cNvPr id="1139742" name="Oval 30"/>
          <p:cNvSpPr>
            <a:spLocks noChangeArrowheads="1"/>
          </p:cNvSpPr>
          <p:nvPr/>
        </p:nvSpPr>
        <p:spPr bwMode="auto">
          <a:xfrm>
            <a:off x="1625600" y="5013325"/>
            <a:ext cx="3201988" cy="1584325"/>
          </a:xfrm>
          <a:prstGeom prst="ellipse">
            <a:avLst/>
          </a:prstGeom>
          <a:noFill/>
          <a:ln w="9525">
            <a:noFill/>
            <a:round/>
            <a:headEnd/>
            <a:tailEnd/>
          </a:ln>
          <a:effectLst/>
        </p:spPr>
        <p:txBody>
          <a:bodyPr wrap="none" anchor="ctr"/>
          <a:lstStyle/>
          <a:p>
            <a:endParaRPr lang="en-US"/>
          </a:p>
        </p:txBody>
      </p:sp>
      <p:sp>
        <p:nvSpPr>
          <p:cNvPr id="1139744" name="Oval 32"/>
          <p:cNvSpPr>
            <a:spLocks noChangeArrowheads="1"/>
          </p:cNvSpPr>
          <p:nvPr/>
        </p:nvSpPr>
        <p:spPr bwMode="auto">
          <a:xfrm>
            <a:off x="3441700" y="5013325"/>
            <a:ext cx="2987675" cy="1597025"/>
          </a:xfrm>
          <a:prstGeom prst="ellipse">
            <a:avLst/>
          </a:prstGeom>
          <a:noFill/>
          <a:ln w="9360">
            <a:noFill/>
            <a:round/>
            <a:headEnd/>
            <a:tailEnd/>
          </a:ln>
          <a:effectLst/>
        </p:spPr>
        <p:txBody>
          <a:bodyPr wrap="none" anchor="ctr"/>
          <a:lstStyle/>
          <a:p>
            <a:endParaRPr lang="en-US"/>
          </a:p>
        </p:txBody>
      </p:sp>
      <p:sp>
        <p:nvSpPr>
          <p:cNvPr id="1139746" name="AutoShape 34"/>
          <p:cNvSpPr>
            <a:spLocks noChangeArrowheads="1"/>
          </p:cNvSpPr>
          <p:nvPr/>
        </p:nvSpPr>
        <p:spPr bwMode="auto">
          <a:xfrm>
            <a:off x="2054225" y="5329238"/>
            <a:ext cx="1285875" cy="842962"/>
          </a:xfrm>
          <a:prstGeom prst="roundRect">
            <a:avLst>
              <a:gd name="adj" fmla="val 167"/>
            </a:avLst>
          </a:prstGeom>
          <a:noFill/>
          <a:ln w="9360">
            <a:noFill/>
            <a:round/>
            <a:headEnd/>
            <a:tailEnd/>
          </a:ln>
          <a:effectLst/>
        </p:spPr>
        <p:txBody>
          <a:bodyPr wrap="none" anchor="ctr"/>
          <a:lstStyle/>
          <a:p>
            <a:endParaRPr lang="en-US"/>
          </a:p>
        </p:txBody>
      </p:sp>
      <p:sp>
        <p:nvSpPr>
          <p:cNvPr id="1139747" name="Freeform 35"/>
          <p:cNvSpPr>
            <a:spLocks noChangeArrowheads="1"/>
          </p:cNvSpPr>
          <p:nvPr/>
        </p:nvSpPr>
        <p:spPr bwMode="auto">
          <a:xfrm>
            <a:off x="2054225" y="5329238"/>
            <a:ext cx="1285875" cy="844550"/>
          </a:xfrm>
          <a:custGeom>
            <a:avLst/>
            <a:gdLst/>
            <a:ahLst/>
            <a:cxnLst>
              <a:cxn ang="0">
                <a:pos x="0" y="0"/>
              </a:cxn>
              <a:cxn ang="0">
                <a:pos x="3936" y="0"/>
              </a:cxn>
              <a:cxn ang="0">
                <a:pos x="3936" y="2583"/>
              </a:cxn>
              <a:cxn ang="0">
                <a:pos x="0" y="2583"/>
              </a:cxn>
            </a:cxnLst>
            <a:rect l="0" t="0" r="r" b="b"/>
            <a:pathLst>
              <a:path w="3937" h="2584">
                <a:moveTo>
                  <a:pt x="0" y="0"/>
                </a:moveTo>
                <a:lnTo>
                  <a:pt x="3936" y="0"/>
                </a:lnTo>
                <a:lnTo>
                  <a:pt x="3936" y="2583"/>
                </a:lnTo>
                <a:lnTo>
                  <a:pt x="0" y="2583"/>
                </a:lnTo>
              </a:path>
            </a:pathLst>
          </a:custGeom>
          <a:noFill/>
          <a:ln w="9360">
            <a:noFill/>
            <a:round/>
            <a:headEnd/>
            <a:tailEnd/>
          </a:ln>
          <a:effectLst/>
        </p:spPr>
        <p:txBody>
          <a:bodyPr/>
          <a:lstStyle/>
          <a:p>
            <a:endParaRPr lang="en-US"/>
          </a:p>
        </p:txBody>
      </p:sp>
      <p:sp>
        <p:nvSpPr>
          <p:cNvPr id="1139750" name="AutoShape 38"/>
          <p:cNvSpPr>
            <a:spLocks noChangeArrowheads="1"/>
          </p:cNvSpPr>
          <p:nvPr/>
        </p:nvSpPr>
        <p:spPr bwMode="auto">
          <a:xfrm>
            <a:off x="3554413" y="5541963"/>
            <a:ext cx="1071562" cy="427037"/>
          </a:xfrm>
          <a:prstGeom prst="roundRect">
            <a:avLst>
              <a:gd name="adj" fmla="val 333"/>
            </a:avLst>
          </a:prstGeom>
          <a:noFill/>
          <a:ln w="9360">
            <a:noFill/>
            <a:round/>
            <a:headEnd/>
            <a:tailEnd/>
          </a:ln>
          <a:effectLst/>
        </p:spPr>
        <p:txBody>
          <a:bodyPr wrap="none" anchor="ctr"/>
          <a:lstStyle/>
          <a:p>
            <a:endParaRPr lang="en-US"/>
          </a:p>
        </p:txBody>
      </p:sp>
      <p:sp>
        <p:nvSpPr>
          <p:cNvPr id="1139751" name="Freeform 39"/>
          <p:cNvSpPr>
            <a:spLocks noChangeArrowheads="1"/>
          </p:cNvSpPr>
          <p:nvPr/>
        </p:nvSpPr>
        <p:spPr bwMode="auto">
          <a:xfrm>
            <a:off x="3554413" y="5541963"/>
            <a:ext cx="1058862" cy="428625"/>
          </a:xfrm>
          <a:custGeom>
            <a:avLst/>
            <a:gdLst/>
            <a:ahLst/>
            <a:cxnLst>
              <a:cxn ang="0">
                <a:pos x="0" y="0"/>
              </a:cxn>
              <a:cxn ang="0">
                <a:pos x="3246" y="0"/>
              </a:cxn>
              <a:cxn ang="0">
                <a:pos x="3246" y="1308"/>
              </a:cxn>
              <a:cxn ang="0">
                <a:pos x="0" y="1308"/>
              </a:cxn>
            </a:cxnLst>
            <a:rect l="0" t="0" r="r" b="b"/>
            <a:pathLst>
              <a:path w="3247" h="1309">
                <a:moveTo>
                  <a:pt x="0" y="0"/>
                </a:moveTo>
                <a:lnTo>
                  <a:pt x="3246" y="0"/>
                </a:lnTo>
                <a:lnTo>
                  <a:pt x="3246" y="1308"/>
                </a:lnTo>
                <a:lnTo>
                  <a:pt x="0" y="1308"/>
                </a:lnTo>
              </a:path>
            </a:pathLst>
          </a:custGeom>
          <a:noFill/>
          <a:ln w="9360">
            <a:noFill/>
            <a:round/>
            <a:headEnd/>
            <a:tailEnd/>
          </a:ln>
          <a:effectLst/>
        </p:spPr>
        <p:txBody>
          <a:bodyPr/>
          <a:lstStyle/>
          <a:p>
            <a:endParaRPr lang="en-US"/>
          </a:p>
        </p:txBody>
      </p:sp>
      <p:sp>
        <p:nvSpPr>
          <p:cNvPr id="1139753" name="AutoShape 41"/>
          <p:cNvSpPr>
            <a:spLocks noChangeArrowheads="1"/>
          </p:cNvSpPr>
          <p:nvPr/>
        </p:nvSpPr>
        <p:spPr bwMode="auto">
          <a:xfrm>
            <a:off x="5043488" y="5329238"/>
            <a:ext cx="1171575" cy="854075"/>
          </a:xfrm>
          <a:prstGeom prst="roundRect">
            <a:avLst>
              <a:gd name="adj" fmla="val 167"/>
            </a:avLst>
          </a:prstGeom>
          <a:noFill/>
          <a:ln w="9360">
            <a:noFill/>
            <a:round/>
            <a:headEnd/>
            <a:tailEnd/>
          </a:ln>
          <a:effectLst/>
        </p:spPr>
        <p:txBody>
          <a:bodyPr wrap="none" anchor="ctr"/>
          <a:lstStyle/>
          <a:p>
            <a:endParaRPr lang="en-US"/>
          </a:p>
        </p:txBody>
      </p:sp>
      <p:sp>
        <p:nvSpPr>
          <p:cNvPr id="1139757" name="Text Box 45"/>
          <p:cNvSpPr txBox="1">
            <a:spLocks noChangeArrowheads="1"/>
          </p:cNvSpPr>
          <p:nvPr/>
        </p:nvSpPr>
        <p:spPr bwMode="auto">
          <a:xfrm>
            <a:off x="163776" y="5515660"/>
            <a:ext cx="3429000" cy="596900"/>
          </a:xfrm>
          <a:prstGeom prst="rect">
            <a:avLst/>
          </a:prstGeom>
          <a:noFill/>
          <a:ln w="9525">
            <a:noFill/>
            <a:round/>
            <a:headEnd/>
            <a:tailEnd/>
          </a:ln>
          <a:effectLst/>
        </p:spPr>
        <p:txBody>
          <a:bodyPr lIns="81639" tIns="40820" rIns="81639" bIns="40820"/>
          <a:lstStyle/>
          <a:p>
            <a:pPr defTabSz="407988" hangingPunct="0">
              <a:lnSpc>
                <a:spcPct val="104000"/>
              </a:lnSpc>
              <a:spcBef>
                <a:spcPct val="0"/>
              </a:spcBef>
              <a:buClr>
                <a:srgbClr val="000000"/>
              </a:buClr>
              <a:buSzPct val="45000"/>
              <a:buFont typeface="Wingdings" pitchFamily="2" charset="2"/>
              <a:buChar char=""/>
              <a:tabLst>
                <a:tab pos="657225" algn="l"/>
                <a:tab pos="1312863" algn="l"/>
                <a:tab pos="1970088" algn="l"/>
                <a:tab pos="2627313" algn="l"/>
                <a:tab pos="3282950" algn="l"/>
              </a:tabLst>
            </a:pPr>
            <a:r>
              <a:rPr lang="en-CA" sz="1400" dirty="0">
                <a:solidFill>
                  <a:srgbClr val="000000"/>
                </a:solidFill>
              </a:rPr>
              <a:t> Domain </a:t>
            </a:r>
            <a:br>
              <a:rPr lang="en-CA" sz="1400" dirty="0">
                <a:solidFill>
                  <a:srgbClr val="000000"/>
                </a:solidFill>
              </a:rPr>
            </a:br>
            <a:r>
              <a:rPr lang="en-CA" sz="1400" dirty="0">
                <a:solidFill>
                  <a:srgbClr val="000000"/>
                </a:solidFill>
              </a:rPr>
              <a:t>  properties </a:t>
            </a:r>
          </a:p>
          <a:p>
            <a:pPr defTabSz="407988" hangingPunct="0">
              <a:lnSpc>
                <a:spcPct val="104000"/>
              </a:lnSpc>
              <a:spcBef>
                <a:spcPct val="0"/>
              </a:spcBef>
              <a:buClr>
                <a:srgbClr val="000000"/>
              </a:buClr>
              <a:buSzPct val="45000"/>
              <a:buFont typeface="Wingdings" pitchFamily="2" charset="2"/>
              <a:buChar char=""/>
              <a:tabLst>
                <a:tab pos="657225" algn="l"/>
                <a:tab pos="1312863" algn="l"/>
                <a:tab pos="1970088" algn="l"/>
                <a:tab pos="2627313" algn="l"/>
                <a:tab pos="3282950" algn="l"/>
              </a:tabLst>
            </a:pPr>
            <a:r>
              <a:rPr lang="en-CA" sz="1400" dirty="0">
                <a:solidFill>
                  <a:srgbClr val="000000"/>
                </a:solidFill>
              </a:rPr>
              <a:t> Requirements</a:t>
            </a:r>
          </a:p>
        </p:txBody>
      </p:sp>
      <p:sp>
        <p:nvSpPr>
          <p:cNvPr id="1139758" name="Freeform 46"/>
          <p:cNvSpPr>
            <a:spLocks/>
          </p:cNvSpPr>
          <p:nvPr/>
        </p:nvSpPr>
        <p:spPr bwMode="auto">
          <a:xfrm>
            <a:off x="1073150" y="5446713"/>
            <a:ext cx="874713" cy="541337"/>
          </a:xfrm>
          <a:custGeom>
            <a:avLst/>
            <a:gdLst/>
            <a:ahLst/>
            <a:cxnLst>
              <a:cxn ang="0">
                <a:pos x="0" y="2500"/>
              </a:cxn>
              <a:cxn ang="0">
                <a:pos x="3000" y="0"/>
              </a:cxn>
            </a:cxnLst>
            <a:rect l="0" t="0" r="r" b="b"/>
            <a:pathLst>
              <a:path w="3001" h="2501">
                <a:moveTo>
                  <a:pt x="0" y="2500"/>
                </a:moveTo>
                <a:lnTo>
                  <a:pt x="3000" y="0"/>
                </a:lnTo>
              </a:path>
            </a:pathLst>
          </a:custGeom>
          <a:noFill/>
          <a:ln w="9525">
            <a:solidFill>
              <a:srgbClr val="000000"/>
            </a:solidFill>
            <a:round/>
            <a:headEnd/>
            <a:tailEnd type="triangle" w="med" len="med"/>
          </a:ln>
          <a:effectLst/>
        </p:spPr>
        <p:txBody>
          <a:bodyPr/>
          <a:lstStyle/>
          <a:p>
            <a:endParaRPr lang="en-US"/>
          </a:p>
        </p:txBody>
      </p:sp>
      <p:sp>
        <p:nvSpPr>
          <p:cNvPr id="1139759" name="Freeform 47"/>
          <p:cNvSpPr>
            <a:spLocks/>
          </p:cNvSpPr>
          <p:nvPr/>
        </p:nvSpPr>
        <p:spPr bwMode="auto">
          <a:xfrm flipV="1">
            <a:off x="5462588" y="5465763"/>
            <a:ext cx="1558925" cy="214312"/>
          </a:xfrm>
          <a:custGeom>
            <a:avLst/>
            <a:gdLst/>
            <a:ahLst/>
            <a:cxnLst>
              <a:cxn ang="0">
                <a:pos x="3500" y="0"/>
              </a:cxn>
              <a:cxn ang="0">
                <a:pos x="0" y="500"/>
              </a:cxn>
            </a:cxnLst>
            <a:rect l="0" t="0" r="r" b="b"/>
            <a:pathLst>
              <a:path w="3501" h="501">
                <a:moveTo>
                  <a:pt x="3500" y="0"/>
                </a:moveTo>
                <a:lnTo>
                  <a:pt x="0" y="500"/>
                </a:lnTo>
              </a:path>
            </a:pathLst>
          </a:custGeom>
          <a:noFill/>
          <a:ln w="9525">
            <a:solidFill>
              <a:srgbClr val="000000"/>
            </a:solidFill>
            <a:round/>
            <a:headEnd/>
            <a:tailEnd type="triangle" w="med" len="med"/>
          </a:ln>
          <a:effectLst/>
        </p:spPr>
        <p:txBody>
          <a:bodyPr/>
          <a:lstStyle/>
          <a:p>
            <a:endParaRPr lang="en-US"/>
          </a:p>
        </p:txBody>
      </p:sp>
      <p:sp>
        <p:nvSpPr>
          <p:cNvPr id="1139760" name="Text Box 48"/>
          <p:cNvSpPr txBox="1">
            <a:spLocks noChangeArrowheads="1"/>
          </p:cNvSpPr>
          <p:nvPr/>
        </p:nvSpPr>
        <p:spPr bwMode="auto">
          <a:xfrm>
            <a:off x="6457951" y="3816350"/>
            <a:ext cx="2457450" cy="1111250"/>
          </a:xfrm>
          <a:prstGeom prst="rect">
            <a:avLst/>
          </a:prstGeom>
          <a:noFill/>
          <a:ln w="9525">
            <a:noFill/>
            <a:round/>
            <a:headEnd/>
            <a:tailEnd/>
          </a:ln>
          <a:effectLst/>
        </p:spPr>
        <p:txBody>
          <a:bodyPr lIns="81639" tIns="40820" rIns="81639" bIns="40820"/>
          <a:lstStyle/>
          <a:p>
            <a:pPr defTabSz="407988" hangingPunct="0">
              <a:lnSpc>
                <a:spcPct val="104000"/>
              </a:lnSpc>
              <a:spcBef>
                <a:spcPct val="0"/>
              </a:spcBef>
              <a:buClr>
                <a:srgbClr val="000000"/>
              </a:buClr>
              <a:buSzPct val="45000"/>
              <a:buFont typeface="Wingdings" pitchFamily="2" charset="2"/>
              <a:buChar char=""/>
              <a:tabLst>
                <a:tab pos="657225" algn="l"/>
                <a:tab pos="1312863" algn="l"/>
                <a:tab pos="1970088" algn="l"/>
                <a:tab pos="2627313" algn="l"/>
              </a:tabLst>
            </a:pPr>
            <a:r>
              <a:rPr lang="en-CA" sz="1400" dirty="0">
                <a:solidFill>
                  <a:srgbClr val="000000"/>
                </a:solidFill>
              </a:rPr>
              <a:t>Specification</a:t>
            </a:r>
          </a:p>
          <a:p>
            <a:pPr marL="392113" lvl="1" indent="-196850" defTabSz="407988" hangingPunct="0">
              <a:lnSpc>
                <a:spcPct val="104000"/>
              </a:lnSpc>
              <a:spcBef>
                <a:spcPct val="0"/>
              </a:spcBef>
              <a:buClr>
                <a:srgbClr val="000000"/>
              </a:buClr>
              <a:buSzPct val="45000"/>
              <a:buFont typeface="Wingdings" pitchFamily="2" charset="2"/>
              <a:buChar char=""/>
              <a:tabLst>
                <a:tab pos="657225" algn="l"/>
                <a:tab pos="1312863" algn="l"/>
                <a:tab pos="1970088" algn="l"/>
                <a:tab pos="2627313" algn="l"/>
              </a:tabLst>
            </a:pPr>
            <a:r>
              <a:rPr lang="en-CA" sz="1400" dirty="0">
                <a:solidFill>
                  <a:srgbClr val="000000"/>
                </a:solidFill>
              </a:rPr>
              <a:t>description of Solution System needed to </a:t>
            </a:r>
            <a:r>
              <a:rPr lang="en-CA" sz="1400" dirty="0" smtClean="0">
                <a:solidFill>
                  <a:srgbClr val="000000"/>
                </a:solidFill>
              </a:rPr>
              <a:t> satisfy </a:t>
            </a:r>
            <a:r>
              <a:rPr lang="en-CA" sz="1400" dirty="0">
                <a:solidFill>
                  <a:srgbClr val="000000"/>
                </a:solidFill>
              </a:rPr>
              <a:t>Problem Domain</a:t>
            </a:r>
          </a:p>
        </p:txBody>
      </p:sp>
      <p:sp>
        <p:nvSpPr>
          <p:cNvPr id="1139761" name="Freeform 49"/>
          <p:cNvSpPr>
            <a:spLocks/>
          </p:cNvSpPr>
          <p:nvPr/>
        </p:nvSpPr>
        <p:spPr bwMode="auto">
          <a:xfrm>
            <a:off x="3895725" y="4192588"/>
            <a:ext cx="2767013" cy="877887"/>
          </a:xfrm>
          <a:custGeom>
            <a:avLst/>
            <a:gdLst/>
            <a:ahLst/>
            <a:cxnLst>
              <a:cxn ang="0">
                <a:pos x="1623" y="0"/>
              </a:cxn>
              <a:cxn ang="0">
                <a:pos x="0" y="613"/>
              </a:cxn>
            </a:cxnLst>
            <a:rect l="0" t="0" r="r" b="b"/>
            <a:pathLst>
              <a:path w="1623" h="613">
                <a:moveTo>
                  <a:pt x="1623" y="0"/>
                </a:moveTo>
                <a:lnTo>
                  <a:pt x="0" y="613"/>
                </a:lnTo>
              </a:path>
            </a:pathLst>
          </a:custGeom>
          <a:noFill/>
          <a:ln w="9525">
            <a:solidFill>
              <a:srgbClr val="000000"/>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97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139757"/>
                                        </p:tgtEl>
                                        <p:attrNameLst>
                                          <p:attrName>style.visibility</p:attrName>
                                        </p:attrNameLst>
                                      </p:cBhvr>
                                      <p:to>
                                        <p:strVal val="visible"/>
                                      </p:to>
                                    </p:set>
                                    <p:anim calcmode="lin" valueType="num">
                                      <p:cBhvr additive="base">
                                        <p:cTn id="11" dur="1000" fill="hold"/>
                                        <p:tgtEl>
                                          <p:spTgt spid="1139757"/>
                                        </p:tgtEl>
                                        <p:attrNameLst>
                                          <p:attrName>ppt_x</p:attrName>
                                        </p:attrNameLst>
                                      </p:cBhvr>
                                      <p:tavLst>
                                        <p:tav tm="0">
                                          <p:val>
                                            <p:strVal val="0-#ppt_w/2"/>
                                          </p:val>
                                        </p:tav>
                                        <p:tav tm="100000">
                                          <p:val>
                                            <p:strVal val="#ppt_x"/>
                                          </p:val>
                                        </p:tav>
                                      </p:tavLst>
                                    </p:anim>
                                    <p:anim calcmode="lin" valueType="num">
                                      <p:cBhvr additive="base">
                                        <p:cTn id="12" dur="1000" fill="hold"/>
                                        <p:tgtEl>
                                          <p:spTgt spid="113975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139758"/>
                                        </p:tgtEl>
                                        <p:attrNameLst>
                                          <p:attrName>style.visibility</p:attrName>
                                        </p:attrNameLst>
                                      </p:cBhvr>
                                      <p:to>
                                        <p:strVal val="visible"/>
                                      </p:to>
                                    </p:set>
                                    <p:animEffect transition="in" filter="wipe(left)">
                                      <p:cBhvr>
                                        <p:cTn id="16" dur="1000"/>
                                        <p:tgtEl>
                                          <p:spTgt spid="113975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139717"/>
                                        </p:tgtEl>
                                        <p:attrNameLst>
                                          <p:attrName>style.visibility</p:attrName>
                                        </p:attrNameLst>
                                      </p:cBhvr>
                                      <p:to>
                                        <p:strVal val="visible"/>
                                      </p:to>
                                    </p:set>
                                    <p:anim calcmode="lin" valueType="num">
                                      <p:cBhvr additive="base">
                                        <p:cTn id="21" dur="1000" fill="hold"/>
                                        <p:tgtEl>
                                          <p:spTgt spid="1139717"/>
                                        </p:tgtEl>
                                        <p:attrNameLst>
                                          <p:attrName>ppt_x</p:attrName>
                                        </p:attrNameLst>
                                      </p:cBhvr>
                                      <p:tavLst>
                                        <p:tav tm="0">
                                          <p:val>
                                            <p:strVal val="1+#ppt_w/2"/>
                                          </p:val>
                                        </p:tav>
                                        <p:tav tm="100000">
                                          <p:val>
                                            <p:strVal val="#ppt_x"/>
                                          </p:val>
                                        </p:tav>
                                      </p:tavLst>
                                    </p:anim>
                                    <p:anim calcmode="lin" valueType="num">
                                      <p:cBhvr additive="base">
                                        <p:cTn id="22" dur="1000" fill="hold"/>
                                        <p:tgtEl>
                                          <p:spTgt spid="1139717"/>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2" fill="hold" grpId="0" nodeType="afterEffect">
                                  <p:stCondLst>
                                    <p:cond delay="0"/>
                                  </p:stCondLst>
                                  <p:childTnLst>
                                    <p:set>
                                      <p:cBhvr>
                                        <p:cTn id="25" dur="1" fill="hold">
                                          <p:stCondLst>
                                            <p:cond delay="0"/>
                                          </p:stCondLst>
                                        </p:cTn>
                                        <p:tgtEl>
                                          <p:spTgt spid="1139759"/>
                                        </p:tgtEl>
                                        <p:attrNameLst>
                                          <p:attrName>style.visibility</p:attrName>
                                        </p:attrNameLst>
                                      </p:cBhvr>
                                      <p:to>
                                        <p:strVal val="visible"/>
                                      </p:to>
                                    </p:set>
                                    <p:animEffect transition="in" filter="wipe(right)">
                                      <p:cBhvr>
                                        <p:cTn id="26" dur="1000"/>
                                        <p:tgtEl>
                                          <p:spTgt spid="113975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39760"/>
                                        </p:tgtEl>
                                        <p:attrNameLst>
                                          <p:attrName>style.visibility</p:attrName>
                                        </p:attrNameLst>
                                      </p:cBhvr>
                                      <p:to>
                                        <p:strVal val="visible"/>
                                      </p:to>
                                    </p:set>
                                    <p:anim calcmode="lin" valueType="num">
                                      <p:cBhvr additive="base">
                                        <p:cTn id="31" dur="1000" fill="hold"/>
                                        <p:tgtEl>
                                          <p:spTgt spid="1139760"/>
                                        </p:tgtEl>
                                        <p:attrNameLst>
                                          <p:attrName>ppt_x</p:attrName>
                                        </p:attrNameLst>
                                      </p:cBhvr>
                                      <p:tavLst>
                                        <p:tav tm="0">
                                          <p:val>
                                            <p:strVal val="1+#ppt_w/2"/>
                                          </p:val>
                                        </p:tav>
                                        <p:tav tm="100000">
                                          <p:val>
                                            <p:strVal val="#ppt_x"/>
                                          </p:val>
                                        </p:tav>
                                      </p:tavLst>
                                    </p:anim>
                                    <p:anim calcmode="lin" valueType="num">
                                      <p:cBhvr additive="base">
                                        <p:cTn id="32" dur="1000" fill="hold"/>
                                        <p:tgtEl>
                                          <p:spTgt spid="1139760"/>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2" presetClass="entr" presetSubtype="2" fill="hold" grpId="0" nodeType="afterEffect">
                                  <p:stCondLst>
                                    <p:cond delay="0"/>
                                  </p:stCondLst>
                                  <p:childTnLst>
                                    <p:set>
                                      <p:cBhvr>
                                        <p:cTn id="35" dur="1" fill="hold">
                                          <p:stCondLst>
                                            <p:cond delay="0"/>
                                          </p:stCondLst>
                                        </p:cTn>
                                        <p:tgtEl>
                                          <p:spTgt spid="1139761"/>
                                        </p:tgtEl>
                                        <p:attrNameLst>
                                          <p:attrName>style.visibility</p:attrName>
                                        </p:attrNameLst>
                                      </p:cBhvr>
                                      <p:to>
                                        <p:strVal val="visible"/>
                                      </p:to>
                                    </p:set>
                                    <p:animEffect transition="in" filter="wipe(right)">
                                      <p:cBhvr>
                                        <p:cTn id="36" dur="1000"/>
                                        <p:tgtEl>
                                          <p:spTgt spid="1139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9717" grpId="0"/>
      <p:bldP spid="1139757" grpId="0"/>
      <p:bldP spid="1139758" grpId="0" animBg="1"/>
      <p:bldP spid="1139759" grpId="0" animBg="1"/>
      <p:bldP spid="1139760" grpId="0"/>
      <p:bldP spid="11397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8" name="Rectangle 4"/>
          <p:cNvSpPr>
            <a:spLocks noGrp="1" noChangeArrowheads="1"/>
          </p:cNvSpPr>
          <p:nvPr>
            <p:ph type="title"/>
          </p:nvPr>
        </p:nvSpPr>
        <p:spPr>
          <a:xfrm>
            <a:off x="457200" y="615838"/>
            <a:ext cx="8229600" cy="1143000"/>
          </a:xfrm>
        </p:spPr>
        <p:txBody>
          <a:bodyPr>
            <a:normAutofit/>
          </a:bodyPr>
          <a:lstStyle/>
          <a:p>
            <a:pPr algn="l"/>
            <a:r>
              <a:rPr lang="en-CA" sz="2800" b="1" dirty="0">
                <a:latin typeface="Arial" pitchFamily="34" charset="0"/>
                <a:cs typeface="Arial" pitchFamily="34" charset="0"/>
              </a:rPr>
              <a:t>Consider the Following Conversation</a:t>
            </a:r>
          </a:p>
        </p:txBody>
      </p:sp>
      <p:sp>
        <p:nvSpPr>
          <p:cNvPr id="1173509" name="Rectangle 5"/>
          <p:cNvSpPr>
            <a:spLocks noGrp="1" noChangeArrowheads="1"/>
          </p:cNvSpPr>
          <p:nvPr>
            <p:ph type="body" idx="1"/>
          </p:nvPr>
        </p:nvSpPr>
        <p:spPr>
          <a:xfrm>
            <a:off x="457200" y="1832217"/>
            <a:ext cx="8229600" cy="4267200"/>
          </a:xfrm>
        </p:spPr>
        <p:txBody>
          <a:bodyPr>
            <a:normAutofit/>
          </a:bodyPr>
          <a:lstStyle/>
          <a:p>
            <a:pPr algn="just"/>
            <a:r>
              <a:rPr lang="en-CA" sz="2000" dirty="0">
                <a:latin typeface="Arial" pitchFamily="34" charset="0"/>
                <a:cs typeface="Arial" pitchFamily="34" charset="0"/>
              </a:rPr>
              <a:t>Gerhard, a senior manager at </a:t>
            </a:r>
            <a:r>
              <a:rPr lang="en-CA" sz="2000" dirty="0" err="1">
                <a:latin typeface="Arial" pitchFamily="34" charset="0"/>
                <a:cs typeface="Arial" pitchFamily="34" charset="0"/>
              </a:rPr>
              <a:t>Contoso</a:t>
            </a:r>
            <a:r>
              <a:rPr lang="en-CA" sz="2000" dirty="0">
                <a:latin typeface="Arial" pitchFamily="34" charset="0"/>
                <a:cs typeface="Arial" pitchFamily="34" charset="0"/>
              </a:rPr>
              <a:t> Pharmaceuticals, was meeting with Cynthia the new manager of </a:t>
            </a:r>
            <a:r>
              <a:rPr lang="en-CA" sz="2000" dirty="0" err="1">
                <a:latin typeface="Arial" pitchFamily="34" charset="0"/>
                <a:cs typeface="Arial" pitchFamily="34" charset="0"/>
              </a:rPr>
              <a:t>Contoso's</a:t>
            </a:r>
            <a:r>
              <a:rPr lang="en-CA" sz="2000" dirty="0">
                <a:latin typeface="Arial" pitchFamily="34" charset="0"/>
                <a:cs typeface="Arial" pitchFamily="34" charset="0"/>
              </a:rPr>
              <a:t> information systems (IS) development group.</a:t>
            </a:r>
          </a:p>
          <a:p>
            <a:pPr algn="just"/>
            <a:r>
              <a:rPr lang="en-CA" sz="2000" dirty="0">
                <a:latin typeface="Arial" pitchFamily="34" charset="0"/>
                <a:cs typeface="Arial" pitchFamily="34" charset="0"/>
              </a:rPr>
              <a:t>“</a:t>
            </a:r>
            <a:r>
              <a:rPr lang="en-CA" sz="2000" i="1" dirty="0">
                <a:latin typeface="Arial" pitchFamily="34" charset="0"/>
                <a:cs typeface="Arial" pitchFamily="34" charset="0"/>
              </a:rPr>
              <a:t>We need to build a chemical-tracking information system for </a:t>
            </a:r>
            <a:r>
              <a:rPr lang="en-CA" sz="2000" i="1" dirty="0" err="1">
                <a:latin typeface="Arial" pitchFamily="34" charset="0"/>
                <a:cs typeface="Arial" pitchFamily="34" charset="0"/>
              </a:rPr>
              <a:t>Contoso</a:t>
            </a:r>
            <a:r>
              <a:rPr lang="en-CA" sz="2000" i="1" dirty="0">
                <a:latin typeface="Arial" pitchFamily="34" charset="0"/>
                <a:cs typeface="Arial" pitchFamily="34" charset="0"/>
              </a:rPr>
              <a:t>. The system should let us keep track of all the chemical containers we already have in the stockroom and in individual laboratories. That way, maybe the chemists can get what they need for someone down the hall instead of buying a new container from a vendor. This should save us a lot of money. Also, the Health and Safety Department needs to generate some reports on chemical usage for the government. Can your group build this system in time for the first compliance audit five months from now?</a:t>
            </a:r>
            <a:r>
              <a:rPr lang="en-CA" sz="2000" dirty="0">
                <a:latin typeface="Arial" pitchFamily="34" charset="0"/>
                <a:cs typeface="Arial" pitchFamily="34" charset="0"/>
              </a:rPr>
              <a:t>”</a:t>
            </a:r>
          </a:p>
          <a:p>
            <a:pPr algn="just"/>
            <a:r>
              <a:rPr lang="en-CA" sz="2000" dirty="0">
                <a:latin typeface="Arial" pitchFamily="34" charset="0"/>
                <a:cs typeface="Arial" pitchFamily="34" charset="0"/>
              </a:rPr>
              <a:t>Are the above requirements? Are they enough the build the system?</a:t>
            </a:r>
          </a:p>
        </p:txBody>
      </p:sp>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17350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1614</TotalTime>
  <Words>2994</Words>
  <Application>Microsoft Office PowerPoint</Application>
  <PresentationFormat>On-screen Show (4:3)</PresentationFormat>
  <Paragraphs>446</Paragraphs>
  <Slides>54</Slides>
  <Notes>47</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54</vt:i4>
      </vt:variant>
    </vt:vector>
  </HeadingPairs>
  <TitlesOfParts>
    <vt:vector size="58" baseType="lpstr">
      <vt:lpstr>2_Custom Design</vt:lpstr>
      <vt:lpstr>1_Custom Design</vt:lpstr>
      <vt:lpstr>Custom Design</vt:lpstr>
      <vt:lpstr>Microsoft Word Document</vt:lpstr>
      <vt:lpstr>Slide 1</vt:lpstr>
      <vt:lpstr>Slide 2</vt:lpstr>
      <vt:lpstr>BUKU PEMBELAJARAN</vt:lpstr>
      <vt:lpstr>REFERENSI</vt:lpstr>
      <vt:lpstr>Slide 5</vt:lpstr>
      <vt:lpstr>Slide 6</vt:lpstr>
      <vt:lpstr>What is Requirements Elicitation?</vt:lpstr>
      <vt:lpstr>Elicitation Goals</vt:lpstr>
      <vt:lpstr>Consider the Following Conversation</vt:lpstr>
      <vt:lpstr>Elicitation Risks and Challenges (1)</vt:lpstr>
      <vt:lpstr>Elicitation Risks and Challenges (2)</vt:lpstr>
      <vt:lpstr>Elicitation Risks and Challenges (3)</vt:lpstr>
      <vt:lpstr>“Ignorance is a bliss”1</vt:lpstr>
      <vt:lpstr>RE: More an Art than Science</vt:lpstr>
      <vt:lpstr>Slide 15</vt:lpstr>
      <vt:lpstr>Sources of Requirements</vt:lpstr>
      <vt:lpstr>Stakeholder – Customer/Client</vt:lpstr>
      <vt:lpstr>Stakeholder – Buyer</vt:lpstr>
      <vt:lpstr>Stakeholder – User</vt:lpstr>
      <vt:lpstr>Stakeholder – Domain Expert</vt:lpstr>
      <vt:lpstr>Stakeholder – Software Engineer</vt:lpstr>
      <vt:lpstr>Stakeholder – Other</vt:lpstr>
      <vt:lpstr>Stakeholder – Other</vt:lpstr>
      <vt:lpstr>On Stakeholders Availability…</vt:lpstr>
      <vt:lpstr>Slide 25</vt:lpstr>
      <vt:lpstr>Tasks Performed as Part of Elicitation (1)</vt:lpstr>
      <vt:lpstr>Tasks Performed as Part of Elicitation (2)</vt:lpstr>
      <vt:lpstr>Planning for Elicitation</vt:lpstr>
      <vt:lpstr>Elicitation Plan – Objectives / Strategies &amp; Processes</vt:lpstr>
      <vt:lpstr>Elicitation Plan – Products</vt:lpstr>
      <vt:lpstr>Elicitation Plan – Estimates</vt:lpstr>
      <vt:lpstr>Elicitation Plan – Risks</vt:lpstr>
      <vt:lpstr>Examine Project Viability</vt:lpstr>
      <vt:lpstr>Project Viability – Purpose &amp; Business Advantage</vt:lpstr>
      <vt:lpstr>Project Viability – Cost vs. Benefits</vt:lpstr>
      <vt:lpstr>Project Viability – Feasibility</vt:lpstr>
      <vt:lpstr>Project Viability – Scope (1)</vt:lpstr>
      <vt:lpstr>Project Viability – Scope (2)</vt:lpstr>
      <vt:lpstr>Project Viability – Required Resources</vt:lpstr>
      <vt:lpstr>Project Viability – Constraints</vt:lpstr>
      <vt:lpstr>Project Viability – Risks</vt:lpstr>
      <vt:lpstr>Understand Problem</vt:lpstr>
      <vt:lpstr>Extract Essence</vt:lpstr>
      <vt:lpstr>Invent Better Ways</vt:lpstr>
      <vt:lpstr>Purpose of Vision and Scope Document</vt:lpstr>
      <vt:lpstr>Slide 46</vt:lpstr>
      <vt:lpstr>Elicitation Problems</vt:lpstr>
      <vt:lpstr>Elicitation Problems – “Yes, But”</vt:lpstr>
      <vt:lpstr>Elicitation Problems – “Undiscovered Ruins”</vt:lpstr>
      <vt:lpstr>Elicitation Problems – “User and Developer”</vt:lpstr>
      <vt:lpstr>Elicitation Problems – “Living with the Sins…”</vt:lpstr>
      <vt:lpstr>Elicitation Problems – Other Factors (1)</vt:lpstr>
      <vt:lpstr>Elicitation Problems – Other Factors (2)</vt:lpstr>
      <vt:lpstr>Slide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ACER</cp:lastModifiedBy>
  <cp:revision>195</cp:revision>
  <dcterms:modified xsi:type="dcterms:W3CDTF">2018-05-19T18:04:34Z</dcterms:modified>
</cp:coreProperties>
</file>