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8"/>
  </p:notesMasterIdLst>
  <p:sldIdLst>
    <p:sldId id="342" r:id="rId4"/>
    <p:sldId id="346" r:id="rId5"/>
    <p:sldId id="402" r:id="rId6"/>
    <p:sldId id="349" r:id="rId7"/>
    <p:sldId id="428" r:id="rId8"/>
    <p:sldId id="477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93" r:id="rId18"/>
    <p:sldId id="494" r:id="rId19"/>
    <p:sldId id="495" r:id="rId20"/>
    <p:sldId id="496" r:id="rId21"/>
    <p:sldId id="497" r:id="rId22"/>
    <p:sldId id="489" r:id="rId23"/>
    <p:sldId id="498" r:id="rId24"/>
    <p:sldId id="499" r:id="rId25"/>
    <p:sldId id="500" r:id="rId26"/>
    <p:sldId id="427" r:id="rId27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DRAFT</a:t>
            </a: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WRITING BETTER REQUIREMENTS</a:t>
            </a:r>
            <a:endPara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10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117475" y="685334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Standard for Writing a Requirement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35843" y="1609500"/>
            <a:ext cx="8493125" cy="3416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Look for the following characteristics in each requirement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Feasible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(not wishful thinking)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Needed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(provides the specifics of a desired end goal or result)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Testable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(contains a success criterion/other measurable indication of  quality)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Clear, unambiguous, precise, one thought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Prioritized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Note: several characteristics are mandatory (answer a need, verifiable,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satisfiable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whereas others improve communication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11</a:t>
            </a:fld>
            <a:endParaRPr lang="en-C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Writing Pitfalls to Avoid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>
          <a:xfrm>
            <a:off x="294899" y="1745980"/>
            <a:ext cx="8462413" cy="3492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Never describe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 system is going to achieve something (over-specification), always describe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 system is supposed to do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Refrain from designing the system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Danger signs: using names of components, materials, software objects, fields &amp; records in the user or system requirements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Designing the system too early may possibly increase system costs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 no mix different kinds of requirements (e.g., requirements for users, system, and how the system should be designed, tested, or installed)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 not mix different requirements levels (e.g., the system and subsystems)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Danger signs: high level requirements mixed in with database design, software terms, or very technical terms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12</a:t>
            </a:fld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698982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Writing Pitfalls to Avoid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6537" y="1676400"/>
            <a:ext cx="8678863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“What versus how” test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95920" y="2189577"/>
            <a:ext cx="7999412" cy="766763"/>
            <a:chOff x="577" y="1061"/>
            <a:chExt cx="5039" cy="483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992" y="1073"/>
              <a:ext cx="428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</a:rPr>
                <a:t>The system shall use Microsoft Outlook to send an </a:t>
              </a:r>
              <a:br>
                <a:rPr lang="en-US" sz="2400" b="1" i="1" dirty="0">
                  <a:latin typeface="Times New Roman" pitchFamily="18" charset="0"/>
                </a:rPr>
              </a:br>
              <a:r>
                <a:rPr lang="en-US" sz="2400" b="1" i="1" dirty="0">
                  <a:latin typeface="Times New Roman" pitchFamily="18" charset="0"/>
                </a:rPr>
                <a:t>email to the customer with the purchase confirmation.</a:t>
              </a:r>
              <a:endParaRPr lang="fr-CA" sz="2400" b="1" i="1" dirty="0">
                <a:latin typeface="Times New Roman" pitchFamily="18" charset="0"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692150" y="3019840"/>
            <a:ext cx="7999412" cy="766762"/>
            <a:chOff x="577" y="1061"/>
            <a:chExt cx="5039" cy="483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630" y="1073"/>
              <a:ext cx="301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</a:rPr>
                <a:t>The system shall inform the customer </a:t>
              </a:r>
              <a:br>
                <a:rPr lang="en-US" sz="2400" b="1" i="1">
                  <a:latin typeface="Times New Roman" pitchFamily="18" charset="0"/>
                </a:rPr>
              </a:br>
              <a:r>
                <a:rPr lang="en-US" sz="2400" b="1" i="1">
                  <a:latin typeface="Times New Roman" pitchFamily="18" charset="0"/>
                </a:rPr>
                <a:t>that the purchase is confirmed.</a:t>
              </a:r>
              <a:endParaRPr lang="fr-CA" sz="2400" b="1" i="1">
                <a:latin typeface="Times New Roman" pitchFamily="18" charset="0"/>
              </a:endParaRPr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075613" y="1733965"/>
            <a:ext cx="73183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CA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13</a:t>
            </a:fld>
            <a:endParaRPr lang="en-C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117475" y="671686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Writing Pitfalls to Avoid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>
          <a:xfrm>
            <a:off x="117475" y="1541260"/>
            <a:ext cx="8907463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Never build in let-out or escape clauses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Requirements with let-outs or escapes are dangerous because of problems that arise in testing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Danger signs: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except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unless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although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These terms may however be useful when the description of a general case with exceptions is much clearer and complete that an enumeration of specific cases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Avoid ambiguity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as clearly and explicitly as possible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Ambiguities can be caused by: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word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create a compound requirement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Poor definition (giving only examples or special cases)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words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etc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…and so on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(imprecise definition)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14</a:t>
            </a:fld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753574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Writing Pitfalls to Avoid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9184" y="1391884"/>
            <a:ext cx="8907463" cy="397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 not use vague indefinable terms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Many words used informally to indicate quality are too vague to be verified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Danger signs: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user-friendly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highly versatile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flexible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the maximum extent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approximately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 much as possible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minimal impact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73088" y="3712674"/>
            <a:ext cx="7999412" cy="766763"/>
            <a:chOff x="577" y="1061"/>
            <a:chExt cx="5039" cy="483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914" y="1073"/>
              <a:ext cx="451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CA" sz="2400" b="1" i="1" dirty="0">
                  <a:latin typeface="Times New Roman" pitchFamily="18" charset="0"/>
                </a:rPr>
                <a:t>The Easy Entry System shall be </a:t>
              </a:r>
              <a:r>
                <a:rPr lang="en-CA" sz="2400" b="1" i="1" u="sng" dirty="0">
                  <a:latin typeface="Times New Roman" pitchFamily="18" charset="0"/>
                </a:rPr>
                <a:t>easy</a:t>
              </a:r>
              <a:r>
                <a:rPr lang="en-CA" sz="2400" b="1" i="1" dirty="0">
                  <a:latin typeface="Times New Roman" pitchFamily="18" charset="0"/>
                </a:rPr>
                <a:t> to use and require</a:t>
              </a:r>
              <a:br>
                <a:rPr lang="en-CA" sz="2400" b="1" i="1" dirty="0">
                  <a:latin typeface="Times New Roman" pitchFamily="18" charset="0"/>
                </a:rPr>
              </a:br>
              <a:r>
                <a:rPr lang="en-CA" sz="2400" b="1" i="1" dirty="0">
                  <a:latin typeface="Times New Roman" pitchFamily="18" charset="0"/>
                </a:rPr>
                <a:t>a </a:t>
              </a:r>
              <a:r>
                <a:rPr lang="en-CA" sz="2400" b="1" i="1" u="sng" dirty="0">
                  <a:latin typeface="Times New Roman" pitchFamily="18" charset="0"/>
                </a:rPr>
                <a:t>minimum</a:t>
              </a:r>
              <a:r>
                <a:rPr lang="en-CA" sz="2400" b="1" i="1" dirty="0">
                  <a:latin typeface="Times New Roman" pitchFamily="18" charset="0"/>
                </a:rPr>
                <a:t> of training </a:t>
              </a:r>
              <a:r>
                <a:rPr lang="en-CA" sz="2400" b="1" i="1" u="sng" dirty="0">
                  <a:latin typeface="Times New Roman" pitchFamily="18" charset="0"/>
                </a:rPr>
                <a:t>excep</a:t>
              </a:r>
              <a:r>
                <a:rPr lang="en-CA" sz="2400" b="1" i="1" dirty="0">
                  <a:latin typeface="Times New Roman" pitchFamily="18" charset="0"/>
                </a:rPr>
                <a:t>t for the professional mode.</a:t>
              </a:r>
              <a:endParaRPr lang="fr-CA" sz="2400" b="1" i="1" dirty="0">
                <a:latin typeface="Times New Roman" pitchFamily="18" charset="0"/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075613" y="3220549"/>
            <a:ext cx="73183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CA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15</a:t>
            </a:fld>
            <a:endParaRPr lang="en-CA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>
          <a:xfrm>
            <a:off x="117475" y="658038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Writing Pitfalls to Avoid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117475" y="1350188"/>
            <a:ext cx="8907463" cy="557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 not make multiple requirements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Keep each requirement as a single sentence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Conjunctions (words that join sentences together) are d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anger signs: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also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 not ramble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Long sentences with arcane language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 to unreachable documents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73088" y="4041798"/>
            <a:ext cx="7999412" cy="1939925"/>
            <a:chOff x="361" y="2160"/>
            <a:chExt cx="5039" cy="122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61" y="2160"/>
              <a:ext cx="5039" cy="12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68" y="2172"/>
              <a:ext cx="4736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CA" sz="2400" b="1" i="1" dirty="0">
                  <a:latin typeface="Times New Roman" pitchFamily="18" charset="0"/>
                </a:rPr>
                <a:t>The Easy Entry Navigator module shall consist of order </a:t>
              </a:r>
              <a:br>
                <a:rPr lang="en-CA" sz="2400" b="1" i="1" dirty="0">
                  <a:latin typeface="Times New Roman" pitchFamily="18" charset="0"/>
                </a:rPr>
              </a:br>
              <a:r>
                <a:rPr lang="en-CA" sz="2400" b="1" i="1" dirty="0">
                  <a:latin typeface="Times New Roman" pitchFamily="18" charset="0"/>
                </a:rPr>
                <a:t>entry and communications, order processing, result </a:t>
              </a:r>
              <a:br>
                <a:rPr lang="en-CA" sz="2400" b="1" i="1" dirty="0">
                  <a:latin typeface="Times New Roman" pitchFamily="18" charset="0"/>
                </a:rPr>
              </a:br>
              <a:r>
                <a:rPr lang="en-CA" sz="2400" b="1" i="1" dirty="0">
                  <a:latin typeface="Times New Roman" pitchFamily="18" charset="0"/>
                </a:rPr>
                <a:t>processing, and reporting. The Order Entry module shall be</a:t>
              </a:r>
              <a:br>
                <a:rPr lang="en-CA" sz="2400" b="1" i="1" dirty="0">
                  <a:latin typeface="Times New Roman" pitchFamily="18" charset="0"/>
                </a:rPr>
              </a:br>
              <a:r>
                <a:rPr lang="en-CA" sz="2400" b="1" i="1" dirty="0">
                  <a:latin typeface="Times New Roman" pitchFamily="18" charset="0"/>
                </a:rPr>
                <a:t>integrated with the Organization Intranet System and </a:t>
              </a:r>
              <a:br>
                <a:rPr lang="en-CA" sz="2400" b="1" i="1" dirty="0">
                  <a:latin typeface="Times New Roman" pitchFamily="18" charset="0"/>
                </a:rPr>
              </a:br>
              <a:r>
                <a:rPr lang="en-CA" sz="2400" b="1" i="1" dirty="0">
                  <a:latin typeface="Times New Roman" pitchFamily="18" charset="0"/>
                </a:rPr>
                <a:t>results are stored in the group’s electronic customer record.</a:t>
              </a:r>
              <a:endParaRPr lang="fr-CA" sz="2400" b="1" i="1" dirty="0">
                <a:latin typeface="Times New Roman" pitchFamily="18" charset="0"/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075613" y="3549673"/>
            <a:ext cx="73183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CA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7499350" y="5467373"/>
            <a:ext cx="47625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612775" y="4144985"/>
            <a:ext cx="185738" cy="1801813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15" y="85"/>
              </a:cxn>
              <a:cxn ang="0">
                <a:pos x="49" y="124"/>
              </a:cxn>
              <a:cxn ang="0">
                <a:pos x="88" y="169"/>
              </a:cxn>
              <a:cxn ang="0">
                <a:pos x="38" y="209"/>
              </a:cxn>
              <a:cxn ang="0">
                <a:pos x="54" y="316"/>
              </a:cxn>
              <a:cxn ang="0">
                <a:pos x="88" y="339"/>
              </a:cxn>
              <a:cxn ang="0">
                <a:pos x="26" y="423"/>
              </a:cxn>
              <a:cxn ang="0">
                <a:pos x="77" y="497"/>
              </a:cxn>
              <a:cxn ang="0">
                <a:pos x="43" y="559"/>
              </a:cxn>
              <a:cxn ang="0">
                <a:pos x="21" y="593"/>
              </a:cxn>
              <a:cxn ang="0">
                <a:pos x="49" y="644"/>
              </a:cxn>
              <a:cxn ang="0">
                <a:pos x="32" y="706"/>
              </a:cxn>
              <a:cxn ang="0">
                <a:pos x="83" y="796"/>
              </a:cxn>
              <a:cxn ang="0">
                <a:pos x="43" y="864"/>
              </a:cxn>
              <a:cxn ang="0">
                <a:pos x="66" y="949"/>
              </a:cxn>
              <a:cxn ang="0">
                <a:pos x="38" y="999"/>
              </a:cxn>
              <a:cxn ang="0">
                <a:pos x="49" y="1045"/>
              </a:cxn>
              <a:cxn ang="0">
                <a:pos x="21" y="1135"/>
              </a:cxn>
            </a:cxnLst>
            <a:rect l="0" t="0" r="r" b="b"/>
            <a:pathLst>
              <a:path w="117" h="1135">
                <a:moveTo>
                  <a:pt x="117" y="0"/>
                </a:moveTo>
                <a:cubicBezTo>
                  <a:pt x="81" y="9"/>
                  <a:pt x="36" y="53"/>
                  <a:pt x="15" y="85"/>
                </a:cubicBezTo>
                <a:cubicBezTo>
                  <a:pt x="23" y="107"/>
                  <a:pt x="26" y="117"/>
                  <a:pt x="49" y="124"/>
                </a:cubicBezTo>
                <a:cubicBezTo>
                  <a:pt x="66" y="141"/>
                  <a:pt x="81" y="146"/>
                  <a:pt x="88" y="169"/>
                </a:cubicBezTo>
                <a:cubicBezTo>
                  <a:pt x="74" y="191"/>
                  <a:pt x="61" y="197"/>
                  <a:pt x="38" y="209"/>
                </a:cubicBezTo>
                <a:cubicBezTo>
                  <a:pt x="12" y="246"/>
                  <a:pt x="0" y="299"/>
                  <a:pt x="54" y="316"/>
                </a:cubicBezTo>
                <a:cubicBezTo>
                  <a:pt x="65" y="324"/>
                  <a:pt x="92" y="326"/>
                  <a:pt x="88" y="339"/>
                </a:cubicBezTo>
                <a:cubicBezTo>
                  <a:pt x="77" y="375"/>
                  <a:pt x="42" y="380"/>
                  <a:pt x="26" y="423"/>
                </a:cubicBezTo>
                <a:cubicBezTo>
                  <a:pt x="36" y="469"/>
                  <a:pt x="54" y="461"/>
                  <a:pt x="77" y="497"/>
                </a:cubicBezTo>
                <a:cubicBezTo>
                  <a:pt x="70" y="531"/>
                  <a:pt x="63" y="533"/>
                  <a:pt x="43" y="559"/>
                </a:cubicBezTo>
                <a:cubicBezTo>
                  <a:pt x="35" y="570"/>
                  <a:pt x="21" y="593"/>
                  <a:pt x="21" y="593"/>
                </a:cubicBezTo>
                <a:cubicBezTo>
                  <a:pt x="27" y="624"/>
                  <a:pt x="30" y="623"/>
                  <a:pt x="49" y="644"/>
                </a:cubicBezTo>
                <a:cubicBezTo>
                  <a:pt x="57" y="672"/>
                  <a:pt x="57" y="690"/>
                  <a:pt x="32" y="706"/>
                </a:cubicBezTo>
                <a:cubicBezTo>
                  <a:pt x="19" y="742"/>
                  <a:pt x="64" y="769"/>
                  <a:pt x="83" y="796"/>
                </a:cubicBezTo>
                <a:cubicBezTo>
                  <a:pt x="75" y="835"/>
                  <a:pt x="63" y="834"/>
                  <a:pt x="43" y="864"/>
                </a:cubicBezTo>
                <a:cubicBezTo>
                  <a:pt x="48" y="910"/>
                  <a:pt x="53" y="913"/>
                  <a:pt x="66" y="949"/>
                </a:cubicBezTo>
                <a:cubicBezTo>
                  <a:pt x="60" y="967"/>
                  <a:pt x="38" y="999"/>
                  <a:pt x="38" y="999"/>
                </a:cubicBezTo>
                <a:cubicBezTo>
                  <a:pt x="41" y="1014"/>
                  <a:pt x="49" y="1029"/>
                  <a:pt x="49" y="1045"/>
                </a:cubicBezTo>
                <a:cubicBezTo>
                  <a:pt x="49" y="1083"/>
                  <a:pt x="21" y="1097"/>
                  <a:pt x="21" y="1135"/>
                </a:cubicBezTo>
              </a:path>
            </a:pathLst>
          </a:custGeom>
          <a:noFill/>
          <a:ln w="38100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4043363" y="4819673"/>
            <a:ext cx="385762" cy="33813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35" y="38"/>
              </a:cxn>
              <a:cxn ang="0">
                <a:pos x="90" y="202"/>
              </a:cxn>
              <a:cxn ang="0">
                <a:pos x="243" y="213"/>
              </a:cxn>
            </a:cxnLst>
            <a:rect l="0" t="0" r="r" b="b"/>
            <a:pathLst>
              <a:path w="243" h="213">
                <a:moveTo>
                  <a:pt x="0" y="10"/>
                </a:moveTo>
                <a:cubicBezTo>
                  <a:pt x="25" y="11"/>
                  <a:pt x="124" y="0"/>
                  <a:pt x="135" y="38"/>
                </a:cubicBezTo>
                <a:cubicBezTo>
                  <a:pt x="128" y="93"/>
                  <a:pt x="109" y="150"/>
                  <a:pt x="90" y="202"/>
                </a:cubicBezTo>
                <a:cubicBezTo>
                  <a:pt x="131" y="211"/>
                  <a:pt x="179" y="213"/>
                  <a:pt x="243" y="213"/>
                </a:cubicBezTo>
              </a:path>
            </a:pathLst>
          </a:custGeom>
          <a:noFill/>
          <a:ln w="38100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398713" y="5100660"/>
            <a:ext cx="47625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120900" y="4732360"/>
            <a:ext cx="47625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16</a:t>
            </a:fld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98982"/>
            <a:ext cx="8153400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Writing Pitfalls to Avoid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17475" y="1459372"/>
            <a:ext cx="8907463" cy="557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 not speculate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There is no room for “wish lists” – general terms about things that somebody probably wants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Danger signs: vague subject type and generalization words such 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usually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generally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often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normally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typically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 not express suggestions or possibilities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Suggestions that are not explicitly stated as requirements are invariably ignored by developers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Danger signs: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might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should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ought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could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perhaps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probably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Avoid wishful thinking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Wishful thinking means asking for the impossible (e.g.,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100% reliable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safe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handle all failures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fully upgradeable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run on all platforms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73088" y="5327763"/>
            <a:ext cx="7999412" cy="766762"/>
            <a:chOff x="577" y="1061"/>
            <a:chExt cx="5039" cy="483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09" y="1073"/>
              <a:ext cx="469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CA" sz="2400" b="1" i="1">
                  <a:latin typeface="Times New Roman" pitchFamily="18" charset="0"/>
                </a:rPr>
                <a:t>The Easy Entry System may be fully adaptable to all </a:t>
              </a:r>
              <a:br>
                <a:rPr lang="en-CA" sz="2400" b="1" i="1">
                  <a:latin typeface="Times New Roman" pitchFamily="18" charset="0"/>
                </a:rPr>
              </a:br>
              <a:r>
                <a:rPr lang="en-CA" sz="2400" b="1" i="1">
                  <a:latin typeface="Times New Roman" pitchFamily="18" charset="0"/>
                </a:rPr>
                <a:t>situations and often require no reconfiguration by the user.</a:t>
              </a:r>
              <a:endParaRPr lang="fr-CA" sz="2400" b="1" i="1">
                <a:latin typeface="Times New Roman" pitchFamily="18" charset="0"/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075613" y="4835638"/>
            <a:ext cx="73183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CA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311775" y="5661138"/>
            <a:ext cx="1820863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352925" y="5661138"/>
            <a:ext cx="50323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774950" y="6027850"/>
            <a:ext cx="61912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17</a:t>
            </a:fld>
            <a:endParaRPr lang="en-CA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>
          <a:xfrm>
            <a:off x="117475" y="712630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 Few Simple Tests…(1)</a:t>
            </a:r>
            <a:endParaRPr lang="en-CA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457200" y="1759628"/>
            <a:ext cx="8153400" cy="2959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“What versus how” test discussed earlier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Example: a requirement may specify an ordinary differential equation that must be solved, but it should not mention that a fourth order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Runge-Kutta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method should be employed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“What is ruled out” test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Does the requirement actually make a decision (if no alternatives are ruled out, then no decision has really been made)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Example: a requirement may be already covered by a more general one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18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2630"/>
            <a:ext cx="8001000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 Few Simple Tests…(2)</a:t>
            </a:r>
            <a:endParaRPr lang="en-CA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475" y="1473020"/>
            <a:ext cx="8907463" cy="416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“Negation” test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If the negation of a requirement represents a position that someone might argue for, then the original decision is likely to be meaningful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“Find the test” test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requirement is problematic if no test can be found or the requirement can be tested with a test that does not make sense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Test: look, here it is!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73088" y="2725558"/>
            <a:ext cx="7999412" cy="422275"/>
            <a:chOff x="577" y="1061"/>
            <a:chExt cx="5039" cy="483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970" y="1074"/>
              <a:ext cx="2382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CA" sz="2400" b="1" i="1">
                  <a:latin typeface="Times New Roman" pitchFamily="18" charset="0"/>
                </a:rPr>
                <a:t>The software shall be reliable.</a:t>
              </a:r>
              <a:endParaRPr lang="fr-CA" sz="2400" b="1" i="1">
                <a:latin typeface="Times New Roman" pitchFamily="18" charset="0"/>
              </a:endParaRP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075613" y="2233433"/>
            <a:ext cx="73183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CA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73088" y="3839983"/>
            <a:ext cx="7999412" cy="422275"/>
            <a:chOff x="577" y="1061"/>
            <a:chExt cx="5039" cy="483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88" y="1074"/>
              <a:ext cx="234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CA" sz="2400" b="1" i="1">
                  <a:latin typeface="Times New Roman" pitchFamily="18" charset="0"/>
                </a:rPr>
                <a:t>The car shall have an engine.</a:t>
              </a:r>
              <a:endParaRPr lang="fr-CA" sz="2400" b="1" i="1">
                <a:latin typeface="Times New Roman" pitchFamily="18" charset="0"/>
              </a:endParaRP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075613" y="3347858"/>
            <a:ext cx="73183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CA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19</a:t>
            </a:fld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7475" y="658038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Towards Good Requirements Specifications (1)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00057" y="1582204"/>
            <a:ext cx="4376738" cy="4062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Valid (or “correct”)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Expresses actual requirements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Complete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Specifies all the things the system must do (including contingencies)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...and all the things it must not do!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Conceptual Completeness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(e.g., responses to all classes of input)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Structural Completeness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(e.g., no TBDs!!!)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4629195" y="1582204"/>
            <a:ext cx="4378325" cy="39860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Consistent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Doesn’t contradict itself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satisfiable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Uses all terms consistently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Note: inconsistency can be hard to detect, especially in concurrency/timing aspects and condition logic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Formal modeling can help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Beneficial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Has benefits that outweigh the costs of development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9" name="Rectangle 5"/>
          <p:cNvSpPr txBox="1">
            <a:spLocks noChangeArrowheads="1"/>
          </p:cNvSpPr>
          <p:nvPr/>
        </p:nvSpPr>
        <p:spPr>
          <a:xfrm>
            <a:off x="504960" y="1752600"/>
            <a:ext cx="8110538" cy="4102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Martha can’t write requirements because…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Anatomy of a Good / Bad User Requirement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Standard for Writing a Requirement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Writing Pitfalls to Avoid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Few Simple Tests…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greatest challenge to any thinker is stating the problem in a way that will allow a solution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endParaRPr kumimoji="0" lang="fr-CA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20</a:t>
            </a:fld>
            <a:endParaRPr lang="en-C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117475" y="739926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Towards Good Requirements Specifications (2)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117475" y="1677740"/>
            <a:ext cx="4376738" cy="372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Necessary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Doesn’t contain anything that isn’t “required”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Unambiguous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statement can be read in exactly one way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Clearly defines confusing terms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(e.g., in a glossary)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Uniquely identifiable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traceability and version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646613" y="1677740"/>
            <a:ext cx="4378325" cy="3721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process exists to test satisfaction of each requirement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“every requirement is specified behaviorally”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Understandable (clear)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E.g., by non-computer specialists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be kept up to date!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21</a:t>
            </a:fld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7475" y="494262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Typical Mistakes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27353" y="1516056"/>
            <a:ext cx="4376738" cy="463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8438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Noise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the presence of text that carries no relevant information to any feature of the problem</a:t>
            </a:r>
          </a:p>
          <a:p>
            <a:pPr marL="198438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Silence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a feature that is not covered by any text</a:t>
            </a:r>
          </a:p>
          <a:p>
            <a:pPr marL="198438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Over-specification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text that describes a feature of the solution, rather than the problem</a:t>
            </a:r>
          </a:p>
          <a:p>
            <a:pPr marL="198438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Contradiction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text that defines a single feature in a number of incompatible ways</a:t>
            </a:r>
          </a:p>
          <a:p>
            <a:pPr marL="198438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Ambiguity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text that can be interpreted in &gt;=2 different ways</a:t>
            </a:r>
          </a:p>
          <a:p>
            <a:pPr marL="198438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Forward reference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text that refers to a feature yet to be defined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4656491" y="1516056"/>
            <a:ext cx="4378325" cy="4632264"/>
          </a:xfrm>
          <a:prstGeom prst="rect">
            <a:avLst/>
          </a:prstGeom>
        </p:spPr>
        <p:txBody>
          <a:bodyPr/>
          <a:lstStyle/>
          <a:p>
            <a:pPr marL="198438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Wishful thinking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text that defines a feature that cannot possibly be validated</a:t>
            </a:r>
          </a:p>
          <a:p>
            <a:pPr marL="198438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Jigsaw puzzles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e.g., distributing requirements across a document and then cross-referencing</a:t>
            </a:r>
          </a:p>
          <a:p>
            <a:pPr marL="198438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Inconsistent terminology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inventing and then changing terminology</a:t>
            </a:r>
          </a:p>
          <a:p>
            <a:pPr marL="198438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Putting the onus on the development staff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i.e. making the reader work hard to decipher the intent</a:t>
            </a:r>
          </a:p>
          <a:p>
            <a:pPr marL="198438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Writing for the hostile reader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(fewer of these exist than friendly ones)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22</a:t>
            </a:fld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7475" y="1841516"/>
            <a:ext cx="890746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8163" indent="-352425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r>
              <a:rPr lang="en-US" sz="2000" dirty="0">
                <a:solidFill>
                  <a:srgbClr val="002654"/>
                </a:solidFill>
                <a:latin typeface="Arial" pitchFamily="34" charset="0"/>
                <a:cs typeface="Arial" pitchFamily="34" charset="0"/>
              </a:rPr>
              <a:t>Remember the key questions “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Why?</a:t>
            </a:r>
            <a:r>
              <a:rPr lang="en-US" sz="2000" dirty="0">
                <a:solidFill>
                  <a:srgbClr val="002654"/>
                </a:solidFill>
                <a:latin typeface="Arial" pitchFamily="34" charset="0"/>
                <a:cs typeface="Arial" pitchFamily="34" charset="0"/>
              </a:rPr>
              <a:t>” or “What is the purpose of this?”</a:t>
            </a:r>
          </a:p>
          <a:p>
            <a:pPr marL="538163" indent="-352425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endParaRPr lang="en-US" sz="2000" dirty="0">
              <a:solidFill>
                <a:srgbClr val="002654"/>
              </a:solidFill>
              <a:latin typeface="Arial" pitchFamily="34" charset="0"/>
              <a:cs typeface="Arial" pitchFamily="34" charset="0"/>
            </a:endParaRPr>
          </a:p>
          <a:p>
            <a:pPr marL="538163" indent="-352425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r>
              <a:rPr lang="en-CA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Feasible</a:t>
            </a:r>
            <a:endParaRPr lang="en-CA" sz="2000" dirty="0">
              <a:solidFill>
                <a:srgbClr val="002654"/>
              </a:solidFill>
              <a:latin typeface="Arial" pitchFamily="34" charset="0"/>
              <a:cs typeface="Arial" pitchFamily="34" charset="0"/>
            </a:endParaRPr>
          </a:p>
          <a:p>
            <a:pPr marL="538163" indent="-352425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endParaRPr lang="en-CA" sz="2000" dirty="0">
              <a:solidFill>
                <a:srgbClr val="002654"/>
              </a:solidFill>
              <a:latin typeface="Arial" pitchFamily="34" charset="0"/>
              <a:cs typeface="Arial" pitchFamily="34" charset="0"/>
            </a:endParaRPr>
          </a:p>
          <a:p>
            <a:pPr marL="538163" indent="-352425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r>
              <a:rPr lang="en-CA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Needed</a:t>
            </a:r>
          </a:p>
          <a:p>
            <a:pPr marL="538163" indent="-352425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endParaRPr lang="en-CA" sz="2000" dirty="0">
              <a:solidFill>
                <a:srgbClr val="002654"/>
              </a:solidFill>
              <a:latin typeface="Arial" pitchFamily="34" charset="0"/>
              <a:cs typeface="Arial" pitchFamily="34" charset="0"/>
            </a:endParaRPr>
          </a:p>
          <a:p>
            <a:pPr marL="538163" indent="-352425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r>
              <a:rPr lang="en-CA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Testable</a:t>
            </a:r>
            <a:r>
              <a:rPr lang="en-CA" sz="2000" dirty="0">
                <a:solidFill>
                  <a:srgbClr val="00265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0026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117475" y="739926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Key Questions and Characteristics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23</a:t>
            </a:fld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117475" y="644390"/>
            <a:ext cx="8907463" cy="60801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A Few Syntactic Analysis Tools</a:t>
            </a:r>
            <a:endParaRPr lang="fr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94899" y="1909756"/>
            <a:ext cx="8493125" cy="235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QuARS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Quality Analyzer of Requirements Specification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http://www.sei.cmu.edu/publications/documents/05.reports/05tr014.html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Automated Requirement Measurement Tool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http://satc.gsfc.nasa.gov/tools/arm/ 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Thank you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BUKU PEMBELAJARAN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1828801"/>
            <a:ext cx="7807590" cy="228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Jeremy Dick, Elizabeth Hull, Ken Jackson,  </a:t>
            </a:r>
            <a:r>
              <a:rPr lang="en-US" sz="1800" i="1" dirty="0" smtClean="0"/>
              <a:t>Requirements Engineering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2004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err="1" smtClean="0"/>
              <a:t>Soren</a:t>
            </a:r>
            <a:r>
              <a:rPr lang="en-US" sz="1800" dirty="0" smtClean="0"/>
              <a:t> </a:t>
            </a:r>
            <a:r>
              <a:rPr lang="en-US" sz="1800" dirty="0" err="1" smtClean="0"/>
              <a:t>Lauesen</a:t>
            </a:r>
            <a:r>
              <a:rPr lang="en-US" sz="1800" dirty="0" smtClean="0"/>
              <a:t> </a:t>
            </a:r>
            <a:r>
              <a:rPr lang="en-US" sz="1800" i="1" dirty="0" smtClean="0"/>
              <a:t>Software Requirements - Styles and Techniques</a:t>
            </a:r>
            <a:r>
              <a:rPr lang="en-US" sz="1800" dirty="0" smtClean="0"/>
              <a:t>, Addison Wesley, 2002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Ian K. Bray , </a:t>
            </a:r>
            <a:r>
              <a:rPr lang="en-US" sz="1800" i="1" dirty="0" smtClean="0"/>
              <a:t>An Introduction to Requirements Engineering</a:t>
            </a:r>
            <a:r>
              <a:rPr lang="en-US" sz="1800" dirty="0" smtClean="0"/>
              <a:t>, Addison Wesley, </a:t>
            </a:r>
            <a:br>
              <a:rPr lang="en-US" sz="1800" dirty="0" smtClean="0"/>
            </a:br>
            <a:r>
              <a:rPr lang="en-US" sz="1800" dirty="0" smtClean="0"/>
              <a:t>2002 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Colin Hood, Simon </a:t>
            </a:r>
            <a:r>
              <a:rPr lang="en-US" sz="1800" dirty="0" err="1" smtClean="0"/>
              <a:t>Wiedemann</a:t>
            </a:r>
            <a:r>
              <a:rPr lang="en-US" sz="1800" dirty="0" smtClean="0"/>
              <a:t> , Stefan </a:t>
            </a:r>
            <a:r>
              <a:rPr lang="en-US" sz="1800" dirty="0" err="1" smtClean="0"/>
              <a:t>FichtingerUrte</a:t>
            </a:r>
            <a:r>
              <a:rPr lang="en-US" sz="1800" dirty="0" smtClean="0"/>
              <a:t> </a:t>
            </a:r>
            <a:r>
              <a:rPr lang="en-US" sz="1800" dirty="0" err="1" smtClean="0"/>
              <a:t>Pautz</a:t>
            </a:r>
            <a:r>
              <a:rPr lang="en-US" sz="1800" dirty="0" smtClean="0"/>
              <a:t> ,</a:t>
            </a:r>
            <a:r>
              <a:rPr lang="en-US" sz="1800" i="1" dirty="0" smtClean="0"/>
              <a:t>Requirements Management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2008</a:t>
            </a:r>
          </a:p>
          <a:p>
            <a:pPr marL="231775" lvl="0" indent="-231775">
              <a:buFont typeface="Wingdings" pitchFamily="2" charset="2"/>
              <a:buChar char="q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5027" y="1418428"/>
            <a:ext cx="8112125" cy="4711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A.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Nuseibeh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S. M. Easterbrook, Requirements Engineering: A Roadmap. In A. C. W. Finkelstein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The Future of Software Engineering, ACM Press, 2000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http://www.cs.toronto.edu/~sme/papers/2000/ICSE2000.pdf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Simson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Garfinkel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History's Worst Software Bugs, Wired News, 2005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http://www.wired.com/news/technology/bugs/0,2924,69355,00.html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INCOSE Requirements Working Group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http://www.incose.org/practice/techactivities/wg/rqmts/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Tools Survey: Requirements Management (RM) Tools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http://www.incose.org/productspubs/products/rmsurvey.aspx</a:t>
            </a:r>
            <a:b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http://www.volere.co.uk/tools.htm 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IEEE (1993) Recommended Practice for Software Requirements Specifications. IEEE Std 830-1993, NY, USA.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IEEE (1995) Guide for Developing System Requirements Specifications. IEEE Std P1233/D3, NY, USA.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 Engineering Conference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http://www.requirements-engineering.org/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</a:t>
            </a:fld>
            <a:endParaRPr lang="en-CA"/>
          </a:p>
        </p:txBody>
      </p:sp>
      <p:pic>
        <p:nvPicPr>
          <p:cNvPr id="4" name="Picture 6" descr="Easy-to-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79613"/>
            <a:ext cx="9144000" cy="318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</a:t>
            </a:fld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title"/>
          </p:nvPr>
        </p:nvSpPr>
        <p:spPr>
          <a:xfrm>
            <a:off x="117475" y="767222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Martha can’t write requirements because…</a:t>
            </a:r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117475" y="1595852"/>
            <a:ext cx="8907463" cy="439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doesn’t know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do!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was not taught at school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doesn’t know how to write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doesn’t understand the process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doesn’t have the necessary data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doesn’t know what she wants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doesn’t understand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doesn’t understand the impact / changes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thinks this is “just a document”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She’d rather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 something else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She’d rather design – she sees no reward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doesn’t have enough 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thinks the review process will catch the errors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MCj030431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828800"/>
            <a:ext cx="714375" cy="1208290"/>
          </a:xfrm>
          <a:prstGeom prst="rect">
            <a:avLst/>
          </a:prstGeom>
          <a:noFill/>
        </p:spPr>
      </p:pic>
      <p:pic>
        <p:nvPicPr>
          <p:cNvPr id="8" name="Picture 7" descr="MCj008228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4712" y="3728112"/>
            <a:ext cx="1125849" cy="914400"/>
          </a:xfrm>
          <a:prstGeom prst="rect">
            <a:avLst/>
          </a:prstGeom>
          <a:noFill/>
        </p:spPr>
      </p:pic>
      <p:pic>
        <p:nvPicPr>
          <p:cNvPr id="9" name="Picture 8" descr="MCj039826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5791" y="5011891"/>
            <a:ext cx="769905" cy="895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7</a:t>
            </a:fld>
            <a:endParaRPr lang="en-CA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23216" y="2409999"/>
            <a:ext cx="7999412" cy="766762"/>
            <a:chOff x="577" y="1061"/>
            <a:chExt cx="5039" cy="48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94" y="1073"/>
              <a:ext cx="480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</a:rPr>
                <a:t>The Online Banking System shall allow the Internet user </a:t>
              </a:r>
              <a:br>
                <a:rPr lang="en-US" sz="2400" b="1" i="1" dirty="0">
                  <a:latin typeface="Times New Roman" pitchFamily="18" charset="0"/>
                </a:rPr>
              </a:br>
              <a:r>
                <a:rPr lang="en-US" sz="2400" b="1" i="1" dirty="0">
                  <a:latin typeface="Times New Roman" pitchFamily="18" charset="0"/>
                </a:rPr>
                <a:t>to access her current account balance in less than 5 seconds.</a:t>
              </a:r>
              <a:endParaRPr lang="fr-CA" sz="2400" b="1" i="1" dirty="0">
                <a:latin typeface="Times New Roman" pitchFamily="18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5691" y="1435274"/>
            <a:ext cx="422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dirty="0">
                <a:solidFill>
                  <a:srgbClr val="800000"/>
                </a:solidFill>
              </a:rPr>
              <a:t>Defines the system under discussion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05000" y="1524000"/>
            <a:ext cx="447675" cy="785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64978" y="1465436"/>
            <a:ext cx="425042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dirty="0">
                <a:solidFill>
                  <a:srgbClr val="800000"/>
                </a:solidFill>
              </a:rPr>
              <a:t>Verb with correct identifier (shall or may)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5562599" y="1752774"/>
            <a:ext cx="272366" cy="533226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4316" y="3770486"/>
            <a:ext cx="3282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Defines a positive end result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2133599" y="3276600"/>
            <a:ext cx="331103" cy="570086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177866" y="3802236"/>
            <a:ext cx="1784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Quality criteria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6629399" y="3276600"/>
            <a:ext cx="340628" cy="576436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title"/>
          </p:nvPr>
        </p:nvSpPr>
        <p:spPr>
          <a:xfrm>
            <a:off x="117475" y="644390"/>
            <a:ext cx="8907463" cy="6080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Anatomy of a Good User Requirement</a:t>
            </a:r>
            <a:endParaRPr lang="en-C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648200"/>
            <a:ext cx="8153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Identifies the system under discussion and a desired end result that is wanted within a specified time that is measurable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challenge is to seek out the system under discussion, end result, and success measure in every requirement</a:t>
            </a:r>
            <a:endParaRPr lang="en-CA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8</a:t>
            </a:fld>
            <a:endParaRPr lang="en-CA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4976" y="3160639"/>
            <a:ext cx="7999412" cy="79216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956726" y="3171751"/>
            <a:ext cx="5410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</a:rPr>
              <a:t>The Internet User quickly sees her current </a:t>
            </a:r>
            <a:br>
              <a:rPr lang="en-US" sz="2400" b="1" i="1">
                <a:latin typeface="Times New Roman" pitchFamily="18" charset="0"/>
              </a:rPr>
            </a:br>
            <a:r>
              <a:rPr lang="en-US" sz="2400" b="1" i="1">
                <a:latin typeface="Times New Roman" pitchFamily="18" charset="0"/>
              </a:rPr>
              <a:t>account balance on the laptop screen.</a:t>
            </a:r>
            <a:endParaRPr lang="fr-CA" sz="2400" b="1" i="1">
              <a:latin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7451" y="2185914"/>
            <a:ext cx="4438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dirty="0">
                <a:solidFill>
                  <a:srgbClr val="800000"/>
                </a:solidFill>
              </a:rPr>
              <a:t>Cannot write a requirement on the user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988476" y="2508176"/>
            <a:ext cx="1184275" cy="7493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538126" y="2216076"/>
            <a:ext cx="2838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No identifier for the verb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5442876" y="2503414"/>
            <a:ext cx="1265237" cy="76041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102776" y="4238551"/>
            <a:ext cx="2495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Vague quality criteria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4060163" y="3511476"/>
            <a:ext cx="474663" cy="7778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157501" y="2665339"/>
            <a:ext cx="73183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CA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887376" y="4238551"/>
            <a:ext cx="2063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What versus how</a:t>
            </a: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 flipV="1">
            <a:off x="6068351" y="3852789"/>
            <a:ext cx="646112" cy="43656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712630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Example of a Bad User Requirement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9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117475" y="671686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Standard for Writing a Requirement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73040" y="1595852"/>
            <a:ext cx="8382000" cy="372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Each requirement must first form 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complete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sentence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 a bullet list of buzzwords, list of acronyms, or sound bites on a slide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Each requirement contains 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subject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predicate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Subject: a user type (watch out!) or the system under discussion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Predicate: a condition, action, or intended result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Verb in predicate: “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shall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 / “will” / “must” to show mandatory nature; “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 / “should” to show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optionality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whole requirement provides the specifics of a desired end goal or result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Contains a success criterion or other measurable indication of the quality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1552</Words>
  <Application>Microsoft Office PowerPoint</Application>
  <PresentationFormat>On-screen Show (4:3)</PresentationFormat>
  <Paragraphs>230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2_Custom Design</vt:lpstr>
      <vt:lpstr>1_Custom Design</vt:lpstr>
      <vt:lpstr>Custom Design</vt:lpstr>
      <vt:lpstr>Slide 1</vt:lpstr>
      <vt:lpstr>Slide 2</vt:lpstr>
      <vt:lpstr>BUKU PEMBELAJARAN</vt:lpstr>
      <vt:lpstr>REFERENSI</vt:lpstr>
      <vt:lpstr>Slide 5</vt:lpstr>
      <vt:lpstr>Martha can’t write requirements because…</vt:lpstr>
      <vt:lpstr>Anatomy of a Good User Requirement</vt:lpstr>
      <vt:lpstr>Example of a Bad User Requirement</vt:lpstr>
      <vt:lpstr>Standard for Writing a Requirement</vt:lpstr>
      <vt:lpstr>Standard for Writing a Requirement</vt:lpstr>
      <vt:lpstr>Writing Pitfalls to Avoid</vt:lpstr>
      <vt:lpstr>Writing Pitfalls to Avoid</vt:lpstr>
      <vt:lpstr>Writing Pitfalls to Avoid</vt:lpstr>
      <vt:lpstr>Writing Pitfalls to Avoid</vt:lpstr>
      <vt:lpstr>Writing Pitfalls to Avoid</vt:lpstr>
      <vt:lpstr>Writing Pitfalls to Avoid</vt:lpstr>
      <vt:lpstr>A Few Simple Tests…(1)</vt:lpstr>
      <vt:lpstr>A Few Simple Tests…(2)</vt:lpstr>
      <vt:lpstr>Towards Good Requirements Specifications (1)</vt:lpstr>
      <vt:lpstr>Towards Good Requirements Specifications (2)</vt:lpstr>
      <vt:lpstr>Typical Mistakes</vt:lpstr>
      <vt:lpstr>Key Questions and Characteristics</vt:lpstr>
      <vt:lpstr>A Few Syntactic Analysis Tools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202</cp:revision>
  <dcterms:modified xsi:type="dcterms:W3CDTF">2018-06-11T04:11:35Z</dcterms:modified>
</cp:coreProperties>
</file>