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80"/>
  </p:notesMasterIdLst>
  <p:sldIdLst>
    <p:sldId id="342" r:id="rId4"/>
    <p:sldId id="346" r:id="rId5"/>
    <p:sldId id="402" r:id="rId6"/>
    <p:sldId id="349" r:id="rId7"/>
    <p:sldId id="428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31" r:id="rId39"/>
    <p:sldId id="532" r:id="rId40"/>
    <p:sldId id="533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552" r:id="rId60"/>
    <p:sldId id="553" r:id="rId61"/>
    <p:sldId id="554" r:id="rId62"/>
    <p:sldId id="555" r:id="rId63"/>
    <p:sldId id="556" r:id="rId64"/>
    <p:sldId id="557" r:id="rId65"/>
    <p:sldId id="558" r:id="rId66"/>
    <p:sldId id="559" r:id="rId67"/>
    <p:sldId id="560" r:id="rId68"/>
    <p:sldId id="561" r:id="rId69"/>
    <p:sldId id="562" r:id="rId70"/>
    <p:sldId id="563" r:id="rId71"/>
    <p:sldId id="564" r:id="rId72"/>
    <p:sldId id="565" r:id="rId73"/>
    <p:sldId id="566" r:id="rId74"/>
    <p:sldId id="567" r:id="rId75"/>
    <p:sldId id="568" r:id="rId76"/>
    <p:sldId id="569" r:id="rId77"/>
    <p:sldId id="570" r:id="rId78"/>
    <p:sldId id="427" r:id="rId79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oleObject" Target="../embeddings/oleObject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21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4045472"/>
            <a:ext cx="5638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dirty="0" smtClean="0"/>
              <a:t>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 MODELING AND GRL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10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135" y="636201"/>
            <a:ext cx="7827771" cy="53431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Goal - responsibility assignment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6623" y="1548966"/>
            <a:ext cx="7932401" cy="135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Responsibility assignment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who are the responsible agents 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 For a high-level goal, there are often several agents involved.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only one agent  - but two alternatives</a:t>
            </a:r>
          </a:p>
        </p:txBody>
      </p:sp>
      <p:pic>
        <p:nvPicPr>
          <p:cNvPr id="6" name="Picture 4" descr="xxx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04694"/>
            <a:ext cx="4373563" cy="259763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36855" y="5302731"/>
            <a:ext cx="7449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/>
            <a:r>
              <a:rPr lang="fr-CA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Agent</a:t>
            </a:r>
            <a:endParaRPr lang="en-US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53224" y="3781906"/>
            <a:ext cx="6333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/>
            <a:r>
              <a:rPr lang="fr-CA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Goal</a:t>
            </a:r>
            <a:endParaRPr lang="en-US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176788" y="5456477"/>
            <a:ext cx="977949" cy="8231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932171" y="3413221"/>
            <a:ext cx="1333692" cy="43805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766811" y="4108305"/>
            <a:ext cx="548264" cy="3097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11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507910"/>
            <a:ext cx="8907463" cy="608013"/>
          </a:xfrm>
        </p:spPr>
        <p:txBody>
          <a:bodyPr>
            <a:normAutofit/>
          </a:bodyPr>
          <a:lstStyle/>
          <a:p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Risks</a:t>
            </a: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 – obstacles - </a:t>
            </a:r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conflicts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244224"/>
            <a:ext cx="8907463" cy="543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Risk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“uncertain factor whose occurrence may result in the loss of attainment of some corresponding objective” - “goal negation”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Obstacle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a goal: a pre-condition for the non-satisfaction of the statement – that is, if the obstacle is true then the goal cannot be satisfied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Conflict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between several goals/requirements: conflicts between requirements are often due to conflicts between the underlying goals, which may belong to different stakeholders – need for conflict resolution with stakeholders</a:t>
            </a:r>
          </a:p>
        </p:txBody>
      </p:sp>
      <p:pic>
        <p:nvPicPr>
          <p:cNvPr id="6" name="Picture 4" descr="xxx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384" y="3143536"/>
            <a:ext cx="5783262" cy="29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12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548854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Reasoning about goals</a:t>
            </a:r>
          </a:p>
        </p:txBody>
      </p:sp>
      <p:pic>
        <p:nvPicPr>
          <p:cNvPr id="5" name="Picture 4" descr="xxx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357554"/>
            <a:ext cx="7153275" cy="3682163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200" y="1274673"/>
            <a:ext cx="154721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Goal refinement</a:t>
            </a:r>
          </a:p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 - decomposition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7475" y="5169691"/>
            <a:ext cx="8907463" cy="10366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precisely defined behavioral goals and corresponding refinement tree, one can present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proofs of correctness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the reasoning.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Rationale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reasoning behind some (external) design choice or the statement of some goal contribution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13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698982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Example: a goal decomposition that can be verified</a:t>
            </a:r>
          </a:p>
        </p:txBody>
      </p:sp>
      <p:pic>
        <p:nvPicPr>
          <p:cNvPr id="5" name="Picture 4" descr="xxx3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7691438" cy="391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14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617094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Example: a faulty assumption in the rationale</a:t>
            </a:r>
          </a:p>
        </p:txBody>
      </p:sp>
      <p:pic>
        <p:nvPicPr>
          <p:cNvPr id="5" name="Picture 8" descr="xxx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078663" cy="4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15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Example: a faulty assumption in the rationale</a:t>
            </a:r>
          </a:p>
        </p:txBody>
      </p:sp>
      <p:pic>
        <p:nvPicPr>
          <p:cNvPr id="5" name="Picture 8" descr="xxx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7255238" cy="4487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16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5761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Example: alternative goal refinements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0128" y="1550498"/>
            <a:ext cx="8907463" cy="407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means, different alternatives for the (external)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Given some other soft goal (not mentioned above), this goal may be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satisficed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different degrees by the two alternatives.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may become the rationale for selecting one of the alternatives.</a:t>
            </a:r>
          </a:p>
        </p:txBody>
      </p:sp>
      <p:pic>
        <p:nvPicPr>
          <p:cNvPr id="6" name="Picture 4" descr="xxx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328" y="1903038"/>
            <a:ext cx="7575550" cy="221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17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439670"/>
            <a:ext cx="8907463" cy="6080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Templates / notations for defining goals and contributions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9747" y="5281613"/>
            <a:ext cx="7959725" cy="890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There are many notations for goals and goal contributions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Notation from the book by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Lamsweerde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 =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istar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(developed at the University of Toronto) and GRL (see below)</a:t>
            </a:r>
          </a:p>
        </p:txBody>
      </p:sp>
      <p:pic>
        <p:nvPicPr>
          <p:cNvPr id="6" name="Picture 6" descr="xxx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45192"/>
            <a:ext cx="544208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18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779" y="436736"/>
            <a:ext cx="8340725" cy="608013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Goal contributions – tracability (examples of notations)</a:t>
            </a:r>
          </a:p>
        </p:txBody>
      </p:sp>
      <p:pic>
        <p:nvPicPr>
          <p:cNvPr id="5" name="Picture 4" descr="xxx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849" y="3349577"/>
            <a:ext cx="5983152" cy="2894061"/>
          </a:xfrm>
          <a:prstGeom prst="rect">
            <a:avLst/>
          </a:prstGeom>
          <a:noFill/>
        </p:spPr>
      </p:pic>
      <p:pic>
        <p:nvPicPr>
          <p:cNvPr id="6" name="Picture 6" descr="xxx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849" y="1139996"/>
            <a:ext cx="5943600" cy="197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19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776" y="590264"/>
            <a:ext cx="8907463" cy="608013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central role of goals in requirements engineering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391132"/>
            <a:ext cx="8907463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 refinement provides a natural mechanism for structuring complex specifications at different levels of concern.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the rationale for requirements.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drive the identification of requirements to support them.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richer structure for satisfaction arguments.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basis for showing the alignment of the system-to-be with the organization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’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 strategic objectives.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precise criterion for requirements completeness.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precise criterion for requirements pertinence.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natural way of structuring the 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anchors for risk analysis.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the roots for managing conflicts among requirements.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criterion for delimiting the scope of the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support the analysis of dependencies among agents.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a basis for reasoning about alternative options.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support traceability management.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provide essential information for evolution support.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9" name="Rectangle 5"/>
          <p:cNvSpPr txBox="1">
            <a:spLocks noChangeArrowheads="1"/>
          </p:cNvSpPr>
          <p:nvPr/>
        </p:nvSpPr>
        <p:spPr>
          <a:xfrm>
            <a:off x="504960" y="1752600"/>
            <a:ext cx="8110538" cy="4102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Martha can’t write requirements because…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Anatomy of a Good / Bad User Requirement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Standard for Writing a Requirement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Writing Pitfalls to Avoid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Few Simple Tests…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greatest challenge to any thinker is stating the problem in a way that will allow a solution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fr-CA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20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Another definition of “goal”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7475" y="1827868"/>
            <a:ext cx="8907463" cy="3644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high level objective of the business, organization or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requirement specifies how a goal should be accomplished by a proposed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Operationalization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the process of defining a goal with enough detail so that its sub-goals have an operational definition.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Decomposition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the process of subdividing a set of goals into a logical sub-grouping so that system requirements can be more easily understood, defined and specified.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Obstacles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behaviours or other goals that prevent or block the achievement of a given goal.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Abstracting and identifying goal obstacles allows one to consider the possible ways for goals to fail and anticipate exception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21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46696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Comments* on previous slide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3827" y="1104524"/>
            <a:ext cx="8907463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alternative definition of “goal” appears to be less useful.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 seems to correspond to what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Lamsweerde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called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 of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their use for choosing between alternative (external) designs: Consider an ATM terminal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2625" y="2627313"/>
            <a:ext cx="540417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>
                <a:latin typeface="Arial" pitchFamily="34" charset="0"/>
                <a:cs typeface="Arial" pitchFamily="34" charset="0"/>
              </a:rPr>
              <a:t>Question:</a:t>
            </a:r>
            <a:r>
              <a:rPr lang="en-US" sz="1800">
                <a:latin typeface="Arial" pitchFamily="34" charset="0"/>
                <a:cs typeface="Arial" pitchFamily="34" charset="0"/>
              </a:rPr>
              <a:t> Alternative Authentication Mechanisms?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6913" y="2901950"/>
            <a:ext cx="831056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References: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Service: Authenticate </a:t>
            </a:r>
            <a:r>
              <a:rPr lang="en-US" sz="1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(this is a Goal)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54063" y="3362325"/>
            <a:ext cx="6484937" cy="1971675"/>
            <a:chOff x="750" y="2714"/>
            <a:chExt cx="4466" cy="1431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50" y="3189"/>
              <a:ext cx="20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Option 1:</a:t>
              </a:r>
              <a:r>
                <a:rPr lang="en-US" sz="2000"/>
                <a:t> Account number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50" y="3516"/>
              <a:ext cx="21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 dirty="0"/>
                <a:t>Option 2:</a:t>
              </a:r>
              <a:r>
                <a:rPr lang="en-US" sz="2000" dirty="0"/>
                <a:t> Fingerprint reader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50" y="3848"/>
              <a:ext cx="212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Option 3:</a:t>
              </a:r>
              <a:r>
                <a:rPr lang="en-US" sz="2000"/>
                <a:t> Smart Card + PIN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07" y="2714"/>
              <a:ext cx="1156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Criteria 1:</a:t>
              </a:r>
              <a:endParaRPr lang="en-US" sz="2000"/>
            </a:p>
            <a:p>
              <a:pPr algn="ctr" eaLnBrk="0" hangingPunct="0">
                <a:spcBef>
                  <a:spcPct val="0"/>
                </a:spcBef>
              </a:pPr>
              <a:r>
                <a:rPr lang="en-US" sz="2000"/>
                <a:t>ATM Unit Cost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231" y="2714"/>
              <a:ext cx="861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/>
                <a:t>Criteria 2: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sz="2000"/>
                <a:t>Privacy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73" y="3136"/>
              <a:ext cx="4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773" y="3468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73" y="3800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73" y="4132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76" y="2714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899" y="2727"/>
              <a:ext cx="0" cy="1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084" y="2714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216" y="2714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768" y="2714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61" y="3839"/>
              <a:ext cx="2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510" y="3858"/>
              <a:ext cx="2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510" y="3507"/>
              <a:ext cx="2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3371" y="3507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D5000A"/>
                  </a:solidFill>
                  <a:latin typeface="Times" pitchFamily="18" charset="0"/>
                </a:rPr>
                <a:t>–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3361" y="3180"/>
              <a:ext cx="2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4510" y="318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2000" b="1">
                  <a:solidFill>
                    <a:srgbClr val="D5000A"/>
                  </a:solidFill>
                  <a:latin typeface="Times" pitchFamily="18" charset="0"/>
                </a:rPr>
                <a:t>–</a:t>
              </a:r>
            </a:p>
          </p:txBody>
        </p:sp>
      </p:grp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267200" y="5486400"/>
            <a:ext cx="290015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Criteria 1 and 2 are </a:t>
            </a:r>
            <a:r>
              <a:rPr lang="en-US" dirty="0" err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SoftGoals</a:t>
            </a:r>
            <a:endParaRPr lang="en-US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228600" y="5791200"/>
            <a:ext cx="1644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 dirty="0"/>
              <a:t>* Source: </a:t>
            </a:r>
            <a:r>
              <a:rPr lang="en-US" dirty="0" err="1"/>
              <a:t>G.v.B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22</a:t>
            </a:fld>
            <a:endParaRPr lang="en-CA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1001" y="2729552"/>
            <a:ext cx="8907463" cy="273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GOAL-ORIENTED REQUIREMENTS LANGUAGE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(GRL)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23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36537" y="68580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Overview (1)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6665" y="1636796"/>
            <a:ext cx="8374063" cy="37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Goal-oriented Requirement Language (GRL)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Graphical notation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Connects requirements to business objectives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Allows reasoning about (non-functional)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based on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 (concepts / syntax) and the NFR Framework (evaluation mechanism)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models the “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aspect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other intentional concepts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Little or no operational details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Supports goal and trade-off analysis and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24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630742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Overview (2)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445724"/>
            <a:ext cx="8907463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is used to …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Visually describe business goals, objectives, stakeholders’ priorities, alternative solutions, rationale, and decisions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Decompose high-level goals into 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alternative solutions called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tasks (this process is called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operationalization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Model positive &amp; negative influences of goals and tasks on each other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Capture dependencies between actors (i.e., stakeholders)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Reason about alternatives and trade-offs</a:t>
            </a:r>
          </a:p>
          <a:p>
            <a:pPr marL="742950" marR="0" lvl="1" indent="-28575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essence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can be used for what we discussed above using the notation from </a:t>
            </a:r>
            <a:r>
              <a:rPr kumimoji="0" lang="en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Lamsweerde’s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book. GRL uses a different notation and has some additional concepts.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is mainly designed for </a:t>
            </a:r>
            <a:r>
              <a:rPr kumimoji="0" lang="en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SoftGoals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 their fuzzy satisfaction criteria. Not intended for the verification of </a:t>
            </a:r>
            <a:r>
              <a:rPr kumimoji="0" lang="en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behavioral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goals, as in some of the examples above.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 is a tool, called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jUCMNav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that supports this language.</a:t>
            </a:r>
            <a:endParaRPr kumimoji="0" lang="en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25</a:t>
            </a:fld>
            <a:endParaRPr lang="en-CA"/>
          </a:p>
        </p:txBody>
      </p:sp>
      <p:sp>
        <p:nvSpPr>
          <p:cNvPr id="225" name="Arc 2"/>
          <p:cNvSpPr>
            <a:spLocks/>
          </p:cNvSpPr>
          <p:nvPr/>
        </p:nvSpPr>
        <p:spPr bwMode="auto">
          <a:xfrm flipH="1">
            <a:off x="196233" y="893763"/>
            <a:ext cx="8893175" cy="5622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26" name="Group 3"/>
          <p:cNvGrpSpPr>
            <a:grpSpLocks/>
          </p:cNvGrpSpPr>
          <p:nvPr/>
        </p:nvGrpSpPr>
        <p:grpSpPr bwMode="auto">
          <a:xfrm>
            <a:off x="2496521" y="3021013"/>
            <a:ext cx="1301750" cy="723900"/>
            <a:chOff x="942" y="2500"/>
            <a:chExt cx="820" cy="456"/>
          </a:xfrm>
        </p:grpSpPr>
        <p:sp>
          <p:nvSpPr>
            <p:cNvPr id="227" name="Freeform 4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/>
              <a:ahLst/>
              <a:cxnLst>
                <a:cxn ang="0">
                  <a:pos x="151" y="15"/>
                </a:cxn>
                <a:cxn ang="0">
                  <a:pos x="35" y="343"/>
                </a:cxn>
                <a:cxn ang="0">
                  <a:pos x="279" y="567"/>
                </a:cxn>
                <a:cxn ang="0">
                  <a:pos x="836" y="597"/>
                </a:cxn>
                <a:cxn ang="0">
                  <a:pos x="1022" y="358"/>
                </a:cxn>
                <a:cxn ang="0">
                  <a:pos x="917" y="30"/>
                </a:cxn>
                <a:cxn ang="0">
                  <a:pos x="504" y="72"/>
                </a:cxn>
                <a:cxn ang="0">
                  <a:pos x="151" y="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28" name="Text Box 5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>
        <p:nvSpPr>
          <p:cNvPr id="229" name="Rectangle 6"/>
          <p:cNvSpPr>
            <a:spLocks noGrp="1" noChangeArrowheads="1"/>
          </p:cNvSpPr>
          <p:nvPr>
            <p:ph type="title"/>
          </p:nvPr>
        </p:nvSpPr>
        <p:spPr>
          <a:xfrm>
            <a:off x="62883" y="2349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Notation – an example</a:t>
            </a:r>
          </a:p>
        </p:txBody>
      </p:sp>
      <p:sp>
        <p:nvSpPr>
          <p:cNvPr id="230" name="Line 7"/>
          <p:cNvSpPr>
            <a:spLocks noChangeShapeType="1"/>
          </p:cNvSpPr>
          <p:nvPr/>
        </p:nvSpPr>
        <p:spPr bwMode="auto">
          <a:xfrm flipH="1" flipV="1">
            <a:off x="6558933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31" name="Group 8"/>
          <p:cNvGrpSpPr>
            <a:grpSpLocks/>
          </p:cNvGrpSpPr>
          <p:nvPr/>
        </p:nvGrpSpPr>
        <p:grpSpPr bwMode="auto">
          <a:xfrm>
            <a:off x="6417646" y="4694238"/>
            <a:ext cx="212725" cy="906462"/>
            <a:chOff x="3781" y="2604"/>
            <a:chExt cx="134" cy="571"/>
          </a:xfrm>
        </p:grpSpPr>
        <p:sp>
          <p:nvSpPr>
            <p:cNvPr id="232" name="Freeform 9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/>
              <a:ahLst/>
              <a:cxnLst>
                <a:cxn ang="0">
                  <a:pos x="1" y="571"/>
                </a:cxn>
                <a:cxn ang="0">
                  <a:pos x="0" y="0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33" name="Line 10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4" name="Group 11"/>
          <p:cNvGrpSpPr>
            <a:grpSpLocks/>
          </p:cNvGrpSpPr>
          <p:nvPr/>
        </p:nvGrpSpPr>
        <p:grpSpPr bwMode="auto">
          <a:xfrm>
            <a:off x="5139708" y="4965700"/>
            <a:ext cx="1295400" cy="395288"/>
            <a:chOff x="2976" y="2775"/>
            <a:chExt cx="816" cy="249"/>
          </a:xfrm>
        </p:grpSpPr>
        <p:sp>
          <p:nvSpPr>
            <p:cNvPr id="235" name="Freeform 12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540" y="182"/>
                </a:cxn>
                <a:cxn ang="0">
                  <a:pos x="540" y="0"/>
                </a:cxn>
              </a:cxnLst>
              <a:rect l="0" t="0" r="r" b="b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36" name="Line 13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7" name="Line 14"/>
          <p:cNvSpPr>
            <a:spLocks noChangeShapeType="1"/>
          </p:cNvSpPr>
          <p:nvPr/>
        </p:nvSpPr>
        <p:spPr bwMode="auto">
          <a:xfrm flipV="1">
            <a:off x="2121871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38" name="Freeform 15"/>
          <p:cNvSpPr>
            <a:spLocks/>
          </p:cNvSpPr>
          <p:nvPr/>
        </p:nvSpPr>
        <p:spPr bwMode="auto">
          <a:xfrm>
            <a:off x="3785571" y="5243513"/>
            <a:ext cx="1235075" cy="687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" y="291"/>
              </a:cxn>
              <a:cxn ang="0">
                <a:pos x="778" y="433"/>
              </a:cxn>
            </a:cxnLst>
            <a:rect l="0" t="0" r="r" b="b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39" name="Line 16"/>
          <p:cNvSpPr>
            <a:spLocks noChangeShapeType="1"/>
          </p:cNvSpPr>
          <p:nvPr/>
        </p:nvSpPr>
        <p:spPr bwMode="auto">
          <a:xfrm flipV="1">
            <a:off x="3255346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40" name="Group 17"/>
          <p:cNvGrpSpPr>
            <a:grpSpLocks/>
          </p:cNvGrpSpPr>
          <p:nvPr/>
        </p:nvGrpSpPr>
        <p:grpSpPr bwMode="auto">
          <a:xfrm>
            <a:off x="2621933" y="5910263"/>
            <a:ext cx="1141413" cy="534987"/>
            <a:chOff x="1751" y="3715"/>
            <a:chExt cx="719" cy="337"/>
          </a:xfrm>
        </p:grpSpPr>
        <p:sp>
          <p:nvSpPr>
            <p:cNvPr id="241" name="AutoShape 18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242" name="Text Box 19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243" name="Group 20"/>
          <p:cNvGrpSpPr>
            <a:grpSpLocks/>
          </p:cNvGrpSpPr>
          <p:nvPr/>
        </p:nvGrpSpPr>
        <p:grpSpPr bwMode="auto">
          <a:xfrm>
            <a:off x="4291983" y="5910263"/>
            <a:ext cx="1141413" cy="534987"/>
            <a:chOff x="2803" y="3715"/>
            <a:chExt cx="719" cy="337"/>
          </a:xfrm>
        </p:grpSpPr>
        <p:grpSp>
          <p:nvGrpSpPr>
            <p:cNvPr id="244" name="Group 21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246" name="AutoShape 22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  <p:sp>
            <p:nvSpPr>
              <p:cNvPr id="247" name="Text Box 23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</p:grpSp>
        <p:sp>
          <p:nvSpPr>
            <p:cNvPr id="245" name="Text Box 24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grpSp>
        <p:nvGrpSpPr>
          <p:cNvPr id="248" name="Group 25"/>
          <p:cNvGrpSpPr>
            <a:grpSpLocks/>
          </p:cNvGrpSpPr>
          <p:nvPr/>
        </p:nvGrpSpPr>
        <p:grpSpPr bwMode="auto">
          <a:xfrm>
            <a:off x="5779471" y="5594350"/>
            <a:ext cx="1425575" cy="566738"/>
            <a:chOff x="1856" y="2830"/>
            <a:chExt cx="610" cy="357"/>
          </a:xfrm>
        </p:grpSpPr>
        <p:sp>
          <p:nvSpPr>
            <p:cNvPr id="249" name="Rectangle 26"/>
            <p:cNvSpPr>
              <a:spLocks noChangeArrowheads="1"/>
            </p:cNvSpPr>
            <p:nvPr/>
          </p:nvSpPr>
          <p:spPr bwMode="auto">
            <a:xfrm>
              <a:off x="2040" y="2838"/>
              <a:ext cx="252" cy="34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0" name="Group 27"/>
            <p:cNvGrpSpPr>
              <a:grpSpLocks/>
            </p:cNvGrpSpPr>
            <p:nvPr/>
          </p:nvGrpSpPr>
          <p:grpSpPr bwMode="auto">
            <a:xfrm>
              <a:off x="1849" y="2830"/>
              <a:ext cx="609" cy="357"/>
              <a:chOff x="1856" y="2830"/>
              <a:chExt cx="298" cy="192"/>
            </a:xfrm>
          </p:grpSpPr>
          <p:sp>
            <p:nvSpPr>
              <p:cNvPr id="251" name="Arc 28"/>
              <p:cNvSpPr>
                <a:spLocks/>
              </p:cNvSpPr>
              <p:nvPr/>
            </p:nvSpPr>
            <p:spPr bwMode="auto">
              <a:xfrm>
                <a:off x="2063" y="2830"/>
                <a:ext cx="91" cy="192"/>
              </a:xfrm>
              <a:custGeom>
                <a:avLst/>
                <a:gdLst>
                  <a:gd name="G0" fmla="+- 274 0 0"/>
                  <a:gd name="G1" fmla="+- 21600 0 0"/>
                  <a:gd name="G2" fmla="+- 21600 0 0"/>
                  <a:gd name="T0" fmla="*/ 274 w 21874"/>
                  <a:gd name="T1" fmla="*/ 0 h 43200"/>
                  <a:gd name="T2" fmla="*/ 0 w 21874"/>
                  <a:gd name="T3" fmla="*/ 43198 h 43200"/>
                  <a:gd name="T4" fmla="*/ 274 w 2187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2" name="Arc 29"/>
              <p:cNvSpPr>
                <a:spLocks/>
              </p:cNvSpPr>
              <p:nvPr/>
            </p:nvSpPr>
            <p:spPr bwMode="auto">
              <a:xfrm flipH="1">
                <a:off x="1856" y="2830"/>
                <a:ext cx="91" cy="192"/>
              </a:xfrm>
              <a:custGeom>
                <a:avLst/>
                <a:gdLst>
                  <a:gd name="G0" fmla="+- 274 0 0"/>
                  <a:gd name="G1" fmla="+- 21600 0 0"/>
                  <a:gd name="G2" fmla="+- 21600 0 0"/>
                  <a:gd name="T0" fmla="*/ 274 w 21874"/>
                  <a:gd name="T1" fmla="*/ 0 h 43200"/>
                  <a:gd name="T2" fmla="*/ 0 w 21874"/>
                  <a:gd name="T3" fmla="*/ 43198 h 43200"/>
                  <a:gd name="T4" fmla="*/ 274 w 2187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3" name="Line 30"/>
              <p:cNvSpPr>
                <a:spLocks noChangeShapeType="1"/>
              </p:cNvSpPr>
              <p:nvPr/>
            </p:nvSpPr>
            <p:spPr bwMode="auto">
              <a:xfrm>
                <a:off x="1944" y="283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4" name="Line 31"/>
              <p:cNvSpPr>
                <a:spLocks noChangeShapeType="1"/>
              </p:cNvSpPr>
              <p:nvPr/>
            </p:nvSpPr>
            <p:spPr bwMode="auto">
              <a:xfrm>
                <a:off x="1945" y="3022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55" name="Text Box 32"/>
          <p:cNvSpPr txBox="1">
            <a:spLocks noChangeArrowheads="1"/>
          </p:cNvSpPr>
          <p:nvPr/>
        </p:nvSpPr>
        <p:spPr bwMode="auto">
          <a:xfrm>
            <a:off x="5928696" y="5737225"/>
            <a:ext cx="11318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Identification</a:t>
            </a:r>
          </a:p>
        </p:txBody>
      </p:sp>
      <p:sp>
        <p:nvSpPr>
          <p:cNvPr id="256" name="Line 33"/>
          <p:cNvSpPr>
            <a:spLocks noChangeShapeType="1"/>
          </p:cNvSpPr>
          <p:nvPr/>
        </p:nvSpPr>
        <p:spPr bwMode="auto">
          <a:xfrm flipH="1" flipV="1">
            <a:off x="7171708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57" name="AutoShape 34"/>
          <p:cNvSpPr>
            <a:spLocks noChangeArrowheads="1"/>
          </p:cNvSpPr>
          <p:nvPr/>
        </p:nvSpPr>
        <p:spPr bwMode="auto">
          <a:xfrm>
            <a:off x="7517783" y="4530725"/>
            <a:ext cx="1141413" cy="534988"/>
          </a:xfrm>
          <a:prstGeom prst="flowChartPreparation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Bef>
                <a:spcPct val="0"/>
              </a:spcBef>
            </a:pPr>
            <a:endParaRPr lang="en-CA" sz="1200" b="1"/>
          </a:p>
        </p:txBody>
      </p:sp>
      <p:sp>
        <p:nvSpPr>
          <p:cNvPr id="258" name="Text Box 35"/>
          <p:cNvSpPr txBox="1">
            <a:spLocks noChangeArrowheads="1"/>
          </p:cNvSpPr>
          <p:nvPr/>
        </p:nvSpPr>
        <p:spPr bwMode="auto">
          <a:xfrm>
            <a:off x="7605096" y="4662488"/>
            <a:ext cx="9779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Encryption</a:t>
            </a:r>
          </a:p>
        </p:txBody>
      </p:sp>
      <p:sp>
        <p:nvSpPr>
          <p:cNvPr id="259" name="Line 36"/>
          <p:cNvSpPr>
            <a:spLocks noChangeShapeType="1"/>
          </p:cNvSpPr>
          <p:nvPr/>
        </p:nvSpPr>
        <p:spPr bwMode="auto">
          <a:xfrm rot="18087207" flipV="1">
            <a:off x="7898783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60" name="Freeform 37"/>
          <p:cNvSpPr>
            <a:spLocks/>
          </p:cNvSpPr>
          <p:nvPr/>
        </p:nvSpPr>
        <p:spPr bwMode="auto">
          <a:xfrm>
            <a:off x="7673358" y="3462338"/>
            <a:ext cx="1301750" cy="723900"/>
          </a:xfrm>
          <a:custGeom>
            <a:avLst/>
            <a:gdLst/>
            <a:ahLst/>
            <a:cxnLst>
              <a:cxn ang="0">
                <a:pos x="151" y="15"/>
              </a:cxn>
              <a:cxn ang="0">
                <a:pos x="35" y="343"/>
              </a:cxn>
              <a:cxn ang="0">
                <a:pos x="279" y="567"/>
              </a:cxn>
              <a:cxn ang="0">
                <a:pos x="836" y="597"/>
              </a:cxn>
              <a:cxn ang="0">
                <a:pos x="1022" y="358"/>
              </a:cxn>
              <a:cxn ang="0">
                <a:pos x="917" y="30"/>
              </a:cxn>
              <a:cxn ang="0">
                <a:pos x="504" y="72"/>
              </a:cxn>
              <a:cxn ang="0">
                <a:pos x="151" y="15"/>
              </a:cxn>
            </a:cxnLst>
            <a:rect l="0" t="0" r="r" b="b"/>
            <a:pathLst>
              <a:path w="1072" h="612">
                <a:moveTo>
                  <a:pt x="151" y="15"/>
                </a:moveTo>
                <a:cubicBezTo>
                  <a:pt x="0" y="72"/>
                  <a:pt x="18" y="254"/>
                  <a:pt x="35" y="343"/>
                </a:cubicBezTo>
                <a:cubicBezTo>
                  <a:pt x="24" y="612"/>
                  <a:pt x="117" y="552"/>
                  <a:pt x="279" y="567"/>
                </a:cubicBezTo>
                <a:cubicBezTo>
                  <a:pt x="546" y="522"/>
                  <a:pt x="569" y="537"/>
                  <a:pt x="836" y="597"/>
                </a:cubicBezTo>
                <a:cubicBezTo>
                  <a:pt x="956" y="565"/>
                  <a:pt x="995" y="455"/>
                  <a:pt x="1022" y="358"/>
                </a:cubicBezTo>
                <a:cubicBezTo>
                  <a:pt x="1022" y="269"/>
                  <a:pt x="1072" y="70"/>
                  <a:pt x="917" y="30"/>
                </a:cubicBezTo>
                <a:cubicBezTo>
                  <a:pt x="813" y="0"/>
                  <a:pt x="632" y="74"/>
                  <a:pt x="504" y="72"/>
                </a:cubicBezTo>
                <a:cubicBezTo>
                  <a:pt x="421" y="72"/>
                  <a:pt x="360" y="12"/>
                  <a:pt x="151" y="1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61" name="Text Box 38"/>
          <p:cNvSpPr txBox="1">
            <a:spLocks noChangeArrowheads="1"/>
          </p:cNvSpPr>
          <p:nvPr/>
        </p:nvSpPr>
        <p:spPr bwMode="auto">
          <a:xfrm>
            <a:off x="7911483" y="3582988"/>
            <a:ext cx="823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Security </a:t>
            </a:r>
            <a:br>
              <a:rPr lang="en-US" sz="1200" b="1"/>
            </a:br>
            <a:r>
              <a:rPr lang="en-US" sz="1200" b="1"/>
              <a:t>of Host </a:t>
            </a:r>
          </a:p>
        </p:txBody>
      </p:sp>
      <p:sp>
        <p:nvSpPr>
          <p:cNvPr id="262" name="Line 39"/>
          <p:cNvSpPr>
            <a:spLocks noChangeShapeType="1"/>
          </p:cNvSpPr>
          <p:nvPr/>
        </p:nvSpPr>
        <p:spPr bwMode="auto">
          <a:xfrm flipH="1" flipV="1">
            <a:off x="6763721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63" name="Freeform 40"/>
          <p:cNvSpPr>
            <a:spLocks/>
          </p:cNvSpPr>
          <p:nvPr/>
        </p:nvSpPr>
        <p:spPr bwMode="auto">
          <a:xfrm>
            <a:off x="6131896" y="3467100"/>
            <a:ext cx="1301750" cy="723900"/>
          </a:xfrm>
          <a:custGeom>
            <a:avLst/>
            <a:gdLst/>
            <a:ahLst/>
            <a:cxnLst>
              <a:cxn ang="0">
                <a:pos x="151" y="15"/>
              </a:cxn>
              <a:cxn ang="0">
                <a:pos x="35" y="343"/>
              </a:cxn>
              <a:cxn ang="0">
                <a:pos x="279" y="567"/>
              </a:cxn>
              <a:cxn ang="0">
                <a:pos x="836" y="597"/>
              </a:cxn>
              <a:cxn ang="0">
                <a:pos x="1022" y="358"/>
              </a:cxn>
              <a:cxn ang="0">
                <a:pos x="917" y="30"/>
              </a:cxn>
              <a:cxn ang="0">
                <a:pos x="504" y="72"/>
              </a:cxn>
              <a:cxn ang="0">
                <a:pos x="151" y="15"/>
              </a:cxn>
            </a:cxnLst>
            <a:rect l="0" t="0" r="r" b="b"/>
            <a:pathLst>
              <a:path w="1072" h="612">
                <a:moveTo>
                  <a:pt x="151" y="15"/>
                </a:moveTo>
                <a:cubicBezTo>
                  <a:pt x="0" y="72"/>
                  <a:pt x="18" y="254"/>
                  <a:pt x="35" y="343"/>
                </a:cubicBezTo>
                <a:cubicBezTo>
                  <a:pt x="24" y="612"/>
                  <a:pt x="117" y="552"/>
                  <a:pt x="279" y="567"/>
                </a:cubicBezTo>
                <a:cubicBezTo>
                  <a:pt x="546" y="522"/>
                  <a:pt x="569" y="537"/>
                  <a:pt x="836" y="597"/>
                </a:cubicBezTo>
                <a:cubicBezTo>
                  <a:pt x="956" y="565"/>
                  <a:pt x="995" y="455"/>
                  <a:pt x="1022" y="358"/>
                </a:cubicBezTo>
                <a:cubicBezTo>
                  <a:pt x="1022" y="269"/>
                  <a:pt x="1072" y="70"/>
                  <a:pt x="917" y="30"/>
                </a:cubicBezTo>
                <a:cubicBezTo>
                  <a:pt x="813" y="0"/>
                  <a:pt x="632" y="74"/>
                  <a:pt x="504" y="72"/>
                </a:cubicBezTo>
                <a:cubicBezTo>
                  <a:pt x="421" y="72"/>
                  <a:pt x="360" y="12"/>
                  <a:pt x="151" y="1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64" name="Text Box 41"/>
          <p:cNvSpPr txBox="1">
            <a:spLocks noChangeArrowheads="1"/>
          </p:cNvSpPr>
          <p:nvPr/>
        </p:nvSpPr>
        <p:spPr bwMode="auto">
          <a:xfrm>
            <a:off x="6282708" y="3587750"/>
            <a:ext cx="10112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Security of </a:t>
            </a:r>
            <a:br>
              <a:rPr lang="en-US" sz="1200" b="1"/>
            </a:br>
            <a:r>
              <a:rPr lang="en-US" sz="1200" b="1"/>
              <a:t>Terminal</a:t>
            </a:r>
          </a:p>
        </p:txBody>
      </p:sp>
      <p:sp useBgFill="1">
        <p:nvSpPr>
          <p:cNvPr id="265" name="Text Box 42"/>
          <p:cNvSpPr txBox="1">
            <a:spLocks noChangeArrowheads="1"/>
          </p:cNvSpPr>
          <p:nvPr/>
        </p:nvSpPr>
        <p:spPr bwMode="auto">
          <a:xfrm>
            <a:off x="6362083" y="5065713"/>
            <a:ext cx="271463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AND </a:t>
            </a:r>
          </a:p>
        </p:txBody>
      </p:sp>
      <p:sp useBgFill="1">
        <p:nvSpPr>
          <p:cNvPr id="266" name="Text Box 43"/>
          <p:cNvSpPr txBox="1">
            <a:spLocks noChangeArrowheads="1"/>
          </p:cNvSpPr>
          <p:nvPr/>
        </p:nvSpPr>
        <p:spPr bwMode="auto">
          <a:xfrm>
            <a:off x="3658571" y="5337175"/>
            <a:ext cx="2095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OR </a:t>
            </a:r>
          </a:p>
        </p:txBody>
      </p:sp>
      <p:sp>
        <p:nvSpPr>
          <p:cNvPr id="267" name="Text Box 44"/>
          <p:cNvSpPr txBox="1">
            <a:spLocks noChangeArrowheads="1"/>
          </p:cNvSpPr>
          <p:nvPr/>
        </p:nvSpPr>
        <p:spPr bwMode="auto">
          <a:xfrm>
            <a:off x="6501783" y="3154363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sp>
        <p:nvSpPr>
          <p:cNvPr id="268" name="Text Box 45"/>
          <p:cNvSpPr txBox="1">
            <a:spLocks noChangeArrowheads="1"/>
          </p:cNvSpPr>
          <p:nvPr/>
        </p:nvSpPr>
        <p:spPr bwMode="auto">
          <a:xfrm>
            <a:off x="6277946" y="4041775"/>
            <a:ext cx="30321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269" name="Text Box 46"/>
          <p:cNvSpPr txBox="1">
            <a:spLocks noChangeArrowheads="1"/>
          </p:cNvSpPr>
          <p:nvPr/>
        </p:nvSpPr>
        <p:spPr bwMode="auto">
          <a:xfrm>
            <a:off x="7843221" y="3157538"/>
            <a:ext cx="303212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lnSpc>
                <a:spcPct val="20000"/>
              </a:lnSpc>
              <a:spcBef>
                <a:spcPct val="0"/>
              </a:spcBef>
            </a:pPr>
            <a:r>
              <a:rPr lang="en-US"/>
              <a:t>+</a:t>
            </a:r>
            <a:br>
              <a:rPr lang="en-US"/>
            </a:br>
            <a:r>
              <a:rPr lang="en-US" sz="2000" b="1"/>
              <a:t>.</a:t>
            </a:r>
          </a:p>
        </p:txBody>
      </p:sp>
      <p:sp>
        <p:nvSpPr>
          <p:cNvPr id="270" name="Text Box 47"/>
          <p:cNvSpPr txBox="1">
            <a:spLocks noChangeArrowheads="1"/>
          </p:cNvSpPr>
          <p:nvPr/>
        </p:nvSpPr>
        <p:spPr bwMode="auto">
          <a:xfrm>
            <a:off x="7343158" y="4030663"/>
            <a:ext cx="30321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 rot="16200000" flipV="1">
            <a:off x="2185371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 rot="16200000" flipV="1">
            <a:off x="3309321" y="5738813"/>
            <a:ext cx="125412" cy="119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 flipH="1">
            <a:off x="4453908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74" name="AutoShape 51"/>
          <p:cNvSpPr>
            <a:spLocks noChangeArrowheads="1"/>
          </p:cNvSpPr>
          <p:nvPr/>
        </p:nvSpPr>
        <p:spPr bwMode="auto">
          <a:xfrm>
            <a:off x="5857258" y="4481513"/>
            <a:ext cx="1319213" cy="585787"/>
          </a:xfrm>
          <a:prstGeom prst="flowChartPreparation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Bef>
                <a:spcPct val="0"/>
              </a:spcBef>
            </a:pPr>
            <a:endParaRPr lang="en-CA" sz="1200" b="1"/>
          </a:p>
        </p:txBody>
      </p:sp>
      <p:grpSp>
        <p:nvGrpSpPr>
          <p:cNvPr id="275" name="Group 52"/>
          <p:cNvGrpSpPr>
            <a:grpSpLocks/>
          </p:cNvGrpSpPr>
          <p:nvPr/>
        </p:nvGrpSpPr>
        <p:grpSpPr bwMode="auto">
          <a:xfrm>
            <a:off x="3747471" y="4899025"/>
            <a:ext cx="1468437" cy="566738"/>
            <a:chOff x="1856" y="2830"/>
            <a:chExt cx="610" cy="357"/>
          </a:xfrm>
        </p:grpSpPr>
        <p:sp>
          <p:nvSpPr>
            <p:cNvPr id="276" name="Rectangle 53"/>
            <p:cNvSpPr>
              <a:spLocks noChangeArrowheads="1"/>
            </p:cNvSpPr>
            <p:nvPr/>
          </p:nvSpPr>
          <p:spPr bwMode="auto">
            <a:xfrm>
              <a:off x="2040" y="2838"/>
              <a:ext cx="252" cy="34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7" name="Group 54"/>
            <p:cNvGrpSpPr>
              <a:grpSpLocks/>
            </p:cNvGrpSpPr>
            <p:nvPr/>
          </p:nvGrpSpPr>
          <p:grpSpPr bwMode="auto">
            <a:xfrm>
              <a:off x="1849" y="2830"/>
              <a:ext cx="609" cy="357"/>
              <a:chOff x="1856" y="2830"/>
              <a:chExt cx="298" cy="192"/>
            </a:xfrm>
          </p:grpSpPr>
          <p:sp>
            <p:nvSpPr>
              <p:cNvPr id="278" name="Arc 55"/>
              <p:cNvSpPr>
                <a:spLocks/>
              </p:cNvSpPr>
              <p:nvPr/>
            </p:nvSpPr>
            <p:spPr bwMode="auto">
              <a:xfrm>
                <a:off x="2063" y="2830"/>
                <a:ext cx="91" cy="192"/>
              </a:xfrm>
              <a:custGeom>
                <a:avLst/>
                <a:gdLst>
                  <a:gd name="G0" fmla="+- 274 0 0"/>
                  <a:gd name="G1" fmla="+- 21600 0 0"/>
                  <a:gd name="G2" fmla="+- 21600 0 0"/>
                  <a:gd name="T0" fmla="*/ 274 w 21874"/>
                  <a:gd name="T1" fmla="*/ 0 h 43200"/>
                  <a:gd name="T2" fmla="*/ 0 w 21874"/>
                  <a:gd name="T3" fmla="*/ 43198 h 43200"/>
                  <a:gd name="T4" fmla="*/ 274 w 2187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9" name="Arc 56"/>
              <p:cNvSpPr>
                <a:spLocks/>
              </p:cNvSpPr>
              <p:nvPr/>
            </p:nvSpPr>
            <p:spPr bwMode="auto">
              <a:xfrm flipH="1">
                <a:off x="1856" y="2830"/>
                <a:ext cx="91" cy="192"/>
              </a:xfrm>
              <a:custGeom>
                <a:avLst/>
                <a:gdLst>
                  <a:gd name="G0" fmla="+- 274 0 0"/>
                  <a:gd name="G1" fmla="+- 21600 0 0"/>
                  <a:gd name="G2" fmla="+- 21600 0 0"/>
                  <a:gd name="T0" fmla="*/ 274 w 21874"/>
                  <a:gd name="T1" fmla="*/ 0 h 43200"/>
                  <a:gd name="T2" fmla="*/ 0 w 21874"/>
                  <a:gd name="T3" fmla="*/ 43198 h 43200"/>
                  <a:gd name="T4" fmla="*/ 274 w 2187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3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0" name="Line 57"/>
              <p:cNvSpPr>
                <a:spLocks noChangeShapeType="1"/>
              </p:cNvSpPr>
              <p:nvPr/>
            </p:nvSpPr>
            <p:spPr bwMode="auto">
              <a:xfrm>
                <a:off x="1944" y="283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1" name="Line 58"/>
              <p:cNvSpPr>
                <a:spLocks noChangeShapeType="1"/>
              </p:cNvSpPr>
              <p:nvPr/>
            </p:nvSpPr>
            <p:spPr bwMode="auto">
              <a:xfrm>
                <a:off x="1945" y="3022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2" name="Text Box 59"/>
          <p:cNvSpPr txBox="1">
            <a:spLocks noChangeArrowheads="1"/>
          </p:cNvSpPr>
          <p:nvPr/>
        </p:nvSpPr>
        <p:spPr bwMode="auto">
          <a:xfrm>
            <a:off x="3855421" y="5041900"/>
            <a:ext cx="12493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Authentication</a:t>
            </a:r>
          </a:p>
        </p:txBody>
      </p:sp>
      <p:sp>
        <p:nvSpPr>
          <p:cNvPr id="283" name="Text Box 60"/>
          <p:cNvSpPr txBox="1">
            <a:spLocks noChangeArrowheads="1"/>
          </p:cNvSpPr>
          <p:nvPr/>
        </p:nvSpPr>
        <p:spPr bwMode="auto">
          <a:xfrm>
            <a:off x="5941396" y="4564063"/>
            <a:ext cx="1165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Access</a:t>
            </a:r>
            <a:br>
              <a:rPr lang="en-US" sz="1200" b="1"/>
            </a:br>
            <a:r>
              <a:rPr lang="en-US" sz="1200" b="1"/>
              <a:t>Authorization</a:t>
            </a:r>
          </a:p>
        </p:txBody>
      </p:sp>
      <p:sp>
        <p:nvSpPr>
          <p:cNvPr id="284" name="Text Box 61"/>
          <p:cNvSpPr txBox="1">
            <a:spLocks noChangeArrowheads="1"/>
          </p:cNvSpPr>
          <p:nvPr/>
        </p:nvSpPr>
        <p:spPr bwMode="auto">
          <a:xfrm>
            <a:off x="152400" y="887208"/>
            <a:ext cx="326010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/>
            <a:r>
              <a:rPr lang="en-US" u="sng" dirty="0"/>
              <a:t>GRL Example: Tiny Online Business</a:t>
            </a:r>
          </a:p>
        </p:txBody>
      </p:sp>
      <p:sp useBgFill="1">
        <p:nvSpPr>
          <p:cNvPr id="285" name="Oval 62"/>
          <p:cNvSpPr>
            <a:spLocks noChangeAspect="1" noChangeArrowheads="1"/>
          </p:cNvSpPr>
          <p:nvPr/>
        </p:nvSpPr>
        <p:spPr bwMode="auto">
          <a:xfrm>
            <a:off x="4722196" y="966788"/>
            <a:ext cx="1033462" cy="10334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Business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200" b="1"/>
              <a:t>Owner</a:t>
            </a:r>
          </a:p>
        </p:txBody>
      </p:sp>
      <p:sp useBgFill="1">
        <p:nvSpPr>
          <p:cNvPr id="286" name="Oval 63"/>
          <p:cNvSpPr>
            <a:spLocks noChangeArrowheads="1"/>
          </p:cNvSpPr>
          <p:nvPr/>
        </p:nvSpPr>
        <p:spPr bwMode="auto">
          <a:xfrm>
            <a:off x="143846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Online Shopper</a:t>
            </a:r>
          </a:p>
        </p:txBody>
      </p:sp>
      <p:sp useBgFill="1">
        <p:nvSpPr>
          <p:cNvPr id="287" name="Rectangle 64"/>
          <p:cNvSpPr>
            <a:spLocks noChangeArrowheads="1"/>
          </p:cNvSpPr>
          <p:nvPr/>
        </p:nvSpPr>
        <p:spPr bwMode="auto">
          <a:xfrm>
            <a:off x="2099646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cxnSp>
        <p:nvCxnSpPr>
          <p:cNvPr id="288" name="AutoShape 65"/>
          <p:cNvCxnSpPr>
            <a:cxnSpLocks noChangeShapeType="1"/>
            <a:stCxn id="285" idx="2"/>
            <a:endCxn id="287" idx="3"/>
          </p:cNvCxnSpPr>
          <p:nvPr/>
        </p:nvCxnSpPr>
        <p:spPr bwMode="auto">
          <a:xfrm flipH="1">
            <a:off x="3118821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9" name="AutoShape 66"/>
          <p:cNvCxnSpPr>
            <a:cxnSpLocks noChangeShapeType="1"/>
            <a:stCxn id="287" idx="1"/>
            <a:endCxn id="286" idx="6"/>
          </p:cNvCxnSpPr>
          <p:nvPr/>
        </p:nvCxnSpPr>
        <p:spPr bwMode="auto">
          <a:xfrm flipH="1">
            <a:off x="1128096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90" name="AutoShape 67"/>
          <p:cNvSpPr>
            <a:spLocks noChangeAspect="1" noChangeArrowheads="1"/>
          </p:cNvSpPr>
          <p:nvPr/>
        </p:nvSpPr>
        <p:spPr bwMode="auto">
          <a:xfrm flipH="1">
            <a:off x="1442421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291" name="AutoShape 68"/>
          <p:cNvSpPr>
            <a:spLocks noChangeAspect="1" noChangeArrowheads="1"/>
          </p:cNvSpPr>
          <p:nvPr/>
        </p:nvSpPr>
        <p:spPr bwMode="auto">
          <a:xfrm flipH="1">
            <a:off x="4003058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endParaRPr lang="en-US"/>
          </a:p>
        </p:txBody>
      </p:sp>
      <p:grpSp>
        <p:nvGrpSpPr>
          <p:cNvPr id="292" name="Group 69"/>
          <p:cNvGrpSpPr>
            <a:grpSpLocks/>
          </p:cNvGrpSpPr>
          <p:nvPr/>
        </p:nvGrpSpPr>
        <p:grpSpPr bwMode="auto">
          <a:xfrm>
            <a:off x="7787658" y="1098550"/>
            <a:ext cx="1301750" cy="723900"/>
            <a:chOff x="3680" y="958"/>
            <a:chExt cx="820" cy="456"/>
          </a:xfrm>
        </p:grpSpPr>
        <p:sp>
          <p:nvSpPr>
            <p:cNvPr id="293" name="Freeform 70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/>
              <a:ahLst/>
              <a:cxnLst>
                <a:cxn ang="0">
                  <a:pos x="151" y="15"/>
                </a:cxn>
                <a:cxn ang="0">
                  <a:pos x="35" y="343"/>
                </a:cxn>
                <a:cxn ang="0">
                  <a:pos x="279" y="567"/>
                </a:cxn>
                <a:cxn ang="0">
                  <a:pos x="836" y="597"/>
                </a:cxn>
                <a:cxn ang="0">
                  <a:pos x="1022" y="358"/>
                </a:cxn>
                <a:cxn ang="0">
                  <a:pos x="917" y="30"/>
                </a:cxn>
                <a:cxn ang="0">
                  <a:pos x="504" y="72"/>
                </a:cxn>
                <a:cxn ang="0">
                  <a:pos x="151" y="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94" name="Text Box 71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Increase </a:t>
              </a:r>
              <a:br>
                <a:rPr lang="en-US" sz="1200" b="1"/>
              </a:br>
              <a:r>
                <a:rPr lang="en-US" sz="1200" b="1"/>
                <a:t>Sales</a:t>
              </a:r>
            </a:p>
          </p:txBody>
        </p:sp>
      </p:grpSp>
      <p:sp>
        <p:nvSpPr>
          <p:cNvPr id="295" name="Line 72"/>
          <p:cNvSpPr>
            <a:spLocks noChangeShapeType="1"/>
          </p:cNvSpPr>
          <p:nvPr/>
        </p:nvSpPr>
        <p:spPr bwMode="auto">
          <a:xfrm flipH="1" flipV="1">
            <a:off x="7020896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96" name="Text Box 73"/>
          <p:cNvSpPr txBox="1">
            <a:spLocks noChangeArrowheads="1"/>
          </p:cNvSpPr>
          <p:nvPr/>
        </p:nvSpPr>
        <p:spPr bwMode="auto">
          <a:xfrm>
            <a:off x="6758958" y="2130425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cxnSp>
        <p:nvCxnSpPr>
          <p:cNvPr id="297" name="AutoShape 74"/>
          <p:cNvCxnSpPr>
            <a:cxnSpLocks noChangeShapeType="1"/>
          </p:cNvCxnSpPr>
          <p:nvPr/>
        </p:nvCxnSpPr>
        <p:spPr bwMode="auto">
          <a:xfrm rot="16200000">
            <a:off x="978077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298" name="AutoShape 75"/>
          <p:cNvCxnSpPr>
            <a:cxnSpLocks noChangeShapeType="1"/>
          </p:cNvCxnSpPr>
          <p:nvPr/>
        </p:nvCxnSpPr>
        <p:spPr bwMode="auto">
          <a:xfrm rot="5400000" flipH="1">
            <a:off x="1842471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cxnSp>
        <p:nvCxnSpPr>
          <p:cNvPr id="299" name="AutoShape 76"/>
          <p:cNvCxnSpPr>
            <a:cxnSpLocks noChangeShapeType="1"/>
          </p:cNvCxnSpPr>
          <p:nvPr/>
        </p:nvCxnSpPr>
        <p:spPr bwMode="auto">
          <a:xfrm rot="10800000">
            <a:off x="3187083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</p:cxnSp>
      <p:grpSp>
        <p:nvGrpSpPr>
          <p:cNvPr id="300" name="Group 77"/>
          <p:cNvGrpSpPr>
            <a:grpSpLocks/>
          </p:cNvGrpSpPr>
          <p:nvPr/>
        </p:nvGrpSpPr>
        <p:grpSpPr bwMode="auto">
          <a:xfrm>
            <a:off x="548658" y="4645025"/>
            <a:ext cx="1930400" cy="762000"/>
            <a:chOff x="893" y="1567"/>
            <a:chExt cx="1216" cy="480"/>
          </a:xfrm>
        </p:grpSpPr>
        <p:sp>
          <p:nvSpPr>
            <p:cNvPr id="301" name="Oval 78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302" name="Text Box 79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Biometrics is no</a:t>
              </a:r>
              <a:br>
                <a:rPr lang="en-US" sz="1200" b="1"/>
              </a:br>
              <a:r>
                <a:rPr lang="en-US" sz="1200" b="1"/>
                <a:t>regular, off-the-shelf</a:t>
              </a:r>
              <a:br>
                <a:rPr lang="en-US" sz="1200" b="1"/>
              </a:br>
              <a:r>
                <a:rPr lang="en-US" sz="1200" b="1"/>
                <a:t>technology</a:t>
              </a:r>
              <a:endParaRPr lang="en-US" sz="2400"/>
            </a:p>
          </p:txBody>
        </p:sp>
      </p:grpSp>
      <p:sp>
        <p:nvSpPr>
          <p:cNvPr id="303" name="Text Box 80"/>
          <p:cNvSpPr txBox="1">
            <a:spLocks noChangeArrowheads="1"/>
          </p:cNvSpPr>
          <p:nvPr/>
        </p:nvSpPr>
        <p:spPr bwMode="auto">
          <a:xfrm>
            <a:off x="2286971" y="370363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/>
            <a:r>
              <a:rPr lang="en-US"/>
              <a:t>_</a:t>
            </a:r>
          </a:p>
        </p:txBody>
      </p:sp>
      <p:sp>
        <p:nvSpPr>
          <p:cNvPr id="304" name="Text Box 81"/>
          <p:cNvSpPr txBox="1">
            <a:spLocks noChangeArrowheads="1"/>
          </p:cNvSpPr>
          <p:nvPr/>
        </p:nvSpPr>
        <p:spPr bwMode="auto">
          <a:xfrm>
            <a:off x="2793383" y="3905250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sp>
        <p:nvSpPr>
          <p:cNvPr id="305" name="Freeform 82"/>
          <p:cNvSpPr>
            <a:spLocks/>
          </p:cNvSpPr>
          <p:nvPr/>
        </p:nvSpPr>
        <p:spPr bwMode="auto">
          <a:xfrm>
            <a:off x="7217746" y="1455738"/>
            <a:ext cx="593725" cy="339725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374" y="0"/>
              </a:cxn>
            </a:cxnLst>
            <a:rect l="0" t="0" r="r" b="b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306" name="Text Box 83"/>
          <p:cNvSpPr txBox="1">
            <a:spLocks noChangeArrowheads="1"/>
          </p:cNvSpPr>
          <p:nvPr/>
        </p:nvSpPr>
        <p:spPr bwMode="auto">
          <a:xfrm>
            <a:off x="7468571" y="1520825"/>
            <a:ext cx="303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307" name="Group 84"/>
          <p:cNvGrpSpPr>
            <a:grpSpLocks/>
          </p:cNvGrpSpPr>
          <p:nvPr/>
        </p:nvGrpSpPr>
        <p:grpSpPr bwMode="auto">
          <a:xfrm>
            <a:off x="6414471" y="2376488"/>
            <a:ext cx="1301750" cy="723900"/>
            <a:chOff x="3680" y="958"/>
            <a:chExt cx="820" cy="456"/>
          </a:xfrm>
        </p:grpSpPr>
        <p:sp>
          <p:nvSpPr>
            <p:cNvPr id="308" name="Freeform 8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/>
              <a:ahLst/>
              <a:cxnLst>
                <a:cxn ang="0">
                  <a:pos x="151" y="15"/>
                </a:cxn>
                <a:cxn ang="0">
                  <a:pos x="35" y="343"/>
                </a:cxn>
                <a:cxn ang="0">
                  <a:pos x="279" y="567"/>
                </a:cxn>
                <a:cxn ang="0">
                  <a:pos x="836" y="597"/>
                </a:cxn>
                <a:cxn ang="0">
                  <a:pos x="1022" y="358"/>
                </a:cxn>
                <a:cxn ang="0">
                  <a:pos x="917" y="30"/>
                </a:cxn>
                <a:cxn ang="0">
                  <a:pos x="504" y="72"/>
                </a:cxn>
                <a:cxn ang="0">
                  <a:pos x="151" y="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309" name="Text Box 86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310" name="Group 87"/>
          <p:cNvGrpSpPr>
            <a:grpSpLocks/>
          </p:cNvGrpSpPr>
          <p:nvPr/>
        </p:nvGrpSpPr>
        <p:grpSpPr bwMode="auto">
          <a:xfrm>
            <a:off x="6027121" y="1495425"/>
            <a:ext cx="1425575" cy="566738"/>
            <a:chOff x="2193" y="2272"/>
            <a:chExt cx="898" cy="357"/>
          </a:xfrm>
        </p:grpSpPr>
        <p:grpSp>
          <p:nvGrpSpPr>
            <p:cNvPr id="311" name="Group 88"/>
            <p:cNvGrpSpPr>
              <a:grpSpLocks/>
            </p:cNvGrpSpPr>
            <p:nvPr/>
          </p:nvGrpSpPr>
          <p:grpSpPr bwMode="auto">
            <a:xfrm>
              <a:off x="2184" y="2272"/>
              <a:ext cx="897" cy="357"/>
              <a:chOff x="1849" y="2830"/>
              <a:chExt cx="609" cy="357"/>
            </a:xfrm>
          </p:grpSpPr>
          <p:sp>
            <p:nvSpPr>
              <p:cNvPr id="313" name="Rectangle 8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14" name="Group 313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315" name="Arc 9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G0" fmla="+- 274 0 0"/>
                    <a:gd name="G1" fmla="+- 21600 0 0"/>
                    <a:gd name="G2" fmla="+- 21600 0 0"/>
                    <a:gd name="T0" fmla="*/ 274 w 21874"/>
                    <a:gd name="T1" fmla="*/ 0 h 43200"/>
                    <a:gd name="T2" fmla="*/ 0 w 21874"/>
                    <a:gd name="T3" fmla="*/ 43198 h 43200"/>
                    <a:gd name="T4" fmla="*/ 274 w 21874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Arc 9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G0" fmla="+- 274 0 0"/>
                    <a:gd name="G1" fmla="+- 21600 0 0"/>
                    <a:gd name="G2" fmla="+- 21600 0 0"/>
                    <a:gd name="T0" fmla="*/ 274 w 21874"/>
                    <a:gd name="T1" fmla="*/ 0 h 43200"/>
                    <a:gd name="T2" fmla="*/ 0 w 21874"/>
                    <a:gd name="T3" fmla="*/ 43198 h 43200"/>
                    <a:gd name="T4" fmla="*/ 274 w 21874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Line 9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Line 9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" name="Text Box 95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>
        <p:nvSpPr>
          <p:cNvPr id="319" name="Text Box 96"/>
          <p:cNvSpPr txBox="1">
            <a:spLocks noChangeArrowheads="1"/>
          </p:cNvSpPr>
          <p:nvPr/>
        </p:nvSpPr>
        <p:spPr bwMode="auto">
          <a:xfrm>
            <a:off x="7990858" y="26844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Softgoal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20" name="Freeform 97"/>
          <p:cNvSpPr>
            <a:spLocks/>
          </p:cNvSpPr>
          <p:nvPr/>
        </p:nvSpPr>
        <p:spPr bwMode="auto">
          <a:xfrm>
            <a:off x="8225808" y="1795463"/>
            <a:ext cx="355600" cy="990600"/>
          </a:xfrm>
          <a:custGeom>
            <a:avLst/>
            <a:gdLst/>
            <a:ahLst/>
            <a:cxnLst>
              <a:cxn ang="0">
                <a:pos x="224" y="624"/>
              </a:cxn>
              <a:cxn ang="0">
                <a:pos x="0" y="0"/>
              </a:cxn>
            </a:cxnLst>
            <a:rect l="0" t="0" r="r" b="b"/>
            <a:pathLst>
              <a:path w="224" h="624">
                <a:moveTo>
                  <a:pt x="224" y="62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Text Box 98"/>
          <p:cNvSpPr txBox="1">
            <a:spLocks noChangeArrowheads="1"/>
          </p:cNvSpPr>
          <p:nvPr/>
        </p:nvSpPr>
        <p:spPr bwMode="auto">
          <a:xfrm>
            <a:off x="7649546" y="60055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Goal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22" name="Freeform 99"/>
          <p:cNvSpPr>
            <a:spLocks/>
          </p:cNvSpPr>
          <p:nvPr/>
        </p:nvSpPr>
        <p:spPr bwMode="auto">
          <a:xfrm>
            <a:off x="7252671" y="5849938"/>
            <a:ext cx="736600" cy="271462"/>
          </a:xfrm>
          <a:custGeom>
            <a:avLst/>
            <a:gdLst/>
            <a:ahLst/>
            <a:cxnLst>
              <a:cxn ang="0">
                <a:pos x="464" y="171"/>
              </a:cxn>
              <a:cxn ang="0">
                <a:pos x="0" y="0"/>
              </a:cxn>
            </a:cxnLst>
            <a:rect l="0" t="0" r="r" b="b"/>
            <a:pathLst>
              <a:path w="464" h="171">
                <a:moveTo>
                  <a:pt x="464" y="17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Text Box 100"/>
          <p:cNvSpPr txBox="1">
            <a:spLocks noChangeArrowheads="1"/>
          </p:cNvSpPr>
          <p:nvPr/>
        </p:nvSpPr>
        <p:spPr bwMode="auto">
          <a:xfrm>
            <a:off x="8219458" y="54467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Task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24" name="Freeform 101"/>
          <p:cNvSpPr>
            <a:spLocks/>
          </p:cNvSpPr>
          <p:nvPr/>
        </p:nvSpPr>
        <p:spPr bwMode="auto">
          <a:xfrm>
            <a:off x="8157546" y="5113338"/>
            <a:ext cx="431800" cy="449262"/>
          </a:xfrm>
          <a:custGeom>
            <a:avLst/>
            <a:gdLst/>
            <a:ahLst/>
            <a:cxnLst>
              <a:cxn ang="0">
                <a:pos x="272" y="283"/>
              </a:cxn>
              <a:cxn ang="0">
                <a:pos x="0" y="0"/>
              </a:cxn>
            </a:cxnLst>
            <a:rect l="0" t="0" r="r" b="b"/>
            <a:pathLst>
              <a:path w="272" h="283">
                <a:moveTo>
                  <a:pt x="272" y="28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Text Box 102"/>
          <p:cNvSpPr txBox="1">
            <a:spLocks noChangeArrowheads="1"/>
          </p:cNvSpPr>
          <p:nvPr/>
        </p:nvSpPr>
        <p:spPr bwMode="auto">
          <a:xfrm>
            <a:off x="223221" y="57118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Belief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26" name="Freeform 103"/>
          <p:cNvSpPr>
            <a:spLocks/>
          </p:cNvSpPr>
          <p:nvPr/>
        </p:nvSpPr>
        <p:spPr bwMode="auto">
          <a:xfrm rot="1500000" flipV="1">
            <a:off x="650258" y="5289550"/>
            <a:ext cx="7938" cy="5334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36"/>
              </a:cxn>
            </a:cxnLst>
            <a:rect l="0" t="0" r="r" b="b"/>
            <a:pathLst>
              <a:path w="5" h="336">
                <a:moveTo>
                  <a:pt x="5" y="0"/>
                </a:moveTo>
                <a:lnTo>
                  <a:pt x="0" y="336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Text Box 104"/>
          <p:cNvSpPr txBox="1">
            <a:spLocks noChangeArrowheads="1"/>
          </p:cNvSpPr>
          <p:nvPr/>
        </p:nvSpPr>
        <p:spPr bwMode="auto">
          <a:xfrm>
            <a:off x="66058" y="27813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Actor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28" name="Freeform 105"/>
          <p:cNvSpPr>
            <a:spLocks/>
          </p:cNvSpPr>
          <p:nvPr/>
        </p:nvSpPr>
        <p:spPr bwMode="auto">
          <a:xfrm>
            <a:off x="394671" y="2319338"/>
            <a:ext cx="134937" cy="550862"/>
          </a:xfrm>
          <a:custGeom>
            <a:avLst/>
            <a:gdLst/>
            <a:ahLst/>
            <a:cxnLst>
              <a:cxn ang="0">
                <a:pos x="0" y="347"/>
              </a:cxn>
              <a:cxn ang="0">
                <a:pos x="85" y="0"/>
              </a:cxn>
            </a:cxnLst>
            <a:rect l="0" t="0" r="r" b="b"/>
            <a:pathLst>
              <a:path w="85" h="347">
                <a:moveTo>
                  <a:pt x="0" y="347"/>
                </a:moveTo>
                <a:lnTo>
                  <a:pt x="85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Text Box 106"/>
          <p:cNvSpPr txBox="1">
            <a:spLocks noChangeArrowheads="1"/>
          </p:cNvSpPr>
          <p:nvPr/>
        </p:nvSpPr>
        <p:spPr bwMode="auto">
          <a:xfrm>
            <a:off x="3476008" y="9175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Resource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30" name="Freeform 107"/>
          <p:cNvSpPr>
            <a:spLocks/>
          </p:cNvSpPr>
          <p:nvPr/>
        </p:nvSpPr>
        <p:spPr bwMode="auto">
          <a:xfrm>
            <a:off x="1563071" y="1912938"/>
            <a:ext cx="160337" cy="652462"/>
          </a:xfrm>
          <a:custGeom>
            <a:avLst/>
            <a:gdLst/>
            <a:ahLst/>
            <a:cxnLst>
              <a:cxn ang="0">
                <a:pos x="101" y="411"/>
              </a:cxn>
              <a:cxn ang="0">
                <a:pos x="0" y="0"/>
              </a:cxn>
            </a:cxnLst>
            <a:rect l="0" t="0" r="r" b="b"/>
            <a:pathLst>
              <a:path w="101" h="411">
                <a:moveTo>
                  <a:pt x="101" y="4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Text Box 108"/>
          <p:cNvSpPr txBox="1">
            <a:spLocks noChangeArrowheads="1"/>
          </p:cNvSpPr>
          <p:nvPr/>
        </p:nvSpPr>
        <p:spPr bwMode="auto">
          <a:xfrm>
            <a:off x="4733308" y="239077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Contribution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32" name="Freeform 109"/>
          <p:cNvSpPr>
            <a:spLocks/>
          </p:cNvSpPr>
          <p:nvPr/>
        </p:nvSpPr>
        <p:spPr bwMode="auto">
          <a:xfrm>
            <a:off x="5398471" y="2684463"/>
            <a:ext cx="1260475" cy="52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4" y="330"/>
              </a:cxn>
            </a:cxnLst>
            <a:rect l="0" t="0" r="r" b="b"/>
            <a:pathLst>
              <a:path w="794" h="330">
                <a:moveTo>
                  <a:pt x="0" y="0"/>
                </a:moveTo>
                <a:lnTo>
                  <a:pt x="794" y="33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Text Box 110"/>
          <p:cNvSpPr txBox="1">
            <a:spLocks noChangeArrowheads="1"/>
          </p:cNvSpPr>
          <p:nvPr/>
        </p:nvSpPr>
        <p:spPr bwMode="auto">
          <a:xfrm>
            <a:off x="3803033" y="343535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Correlation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34" name="Freeform 111"/>
          <p:cNvSpPr>
            <a:spLocks/>
          </p:cNvSpPr>
          <p:nvPr/>
        </p:nvSpPr>
        <p:spPr bwMode="auto">
          <a:xfrm>
            <a:off x="3288683" y="3740150"/>
            <a:ext cx="1054100" cy="571500"/>
          </a:xfrm>
          <a:custGeom>
            <a:avLst/>
            <a:gdLst/>
            <a:ahLst/>
            <a:cxnLst>
              <a:cxn ang="0">
                <a:pos x="664" y="0"/>
              </a:cxn>
              <a:cxn ang="0">
                <a:pos x="0" y="360"/>
              </a:cxn>
            </a:cxnLst>
            <a:rect l="0" t="0" r="r" b="b"/>
            <a:pathLst>
              <a:path w="664" h="360">
                <a:moveTo>
                  <a:pt x="664" y="0"/>
                </a:moveTo>
                <a:lnTo>
                  <a:pt x="0" y="36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Text Box 112"/>
          <p:cNvSpPr txBox="1">
            <a:spLocks noChangeArrowheads="1"/>
          </p:cNvSpPr>
          <p:nvPr/>
        </p:nvSpPr>
        <p:spPr bwMode="auto">
          <a:xfrm>
            <a:off x="931246" y="24574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Dependency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36" name="Text Box 114"/>
          <p:cNvSpPr txBox="1">
            <a:spLocks noChangeArrowheads="1"/>
          </p:cNvSpPr>
          <p:nvPr/>
        </p:nvSpPr>
        <p:spPr bwMode="auto">
          <a:xfrm>
            <a:off x="4336433" y="40814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Decomposition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337" name="Freeform 115"/>
          <p:cNvSpPr>
            <a:spLocks/>
          </p:cNvSpPr>
          <p:nvPr/>
        </p:nvSpPr>
        <p:spPr bwMode="auto">
          <a:xfrm>
            <a:off x="5160346" y="4394200"/>
            <a:ext cx="390525" cy="795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6" y="501"/>
              </a:cxn>
            </a:cxnLst>
            <a:rect l="0" t="0" r="r" b="b"/>
            <a:pathLst>
              <a:path w="246" h="501">
                <a:moveTo>
                  <a:pt x="0" y="0"/>
                </a:moveTo>
                <a:lnTo>
                  <a:pt x="246" y="501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" name="Group 118"/>
          <p:cNvGrpSpPr>
            <a:grpSpLocks/>
          </p:cNvGrpSpPr>
          <p:nvPr/>
        </p:nvGrpSpPr>
        <p:grpSpPr bwMode="auto">
          <a:xfrm>
            <a:off x="1169371" y="5910263"/>
            <a:ext cx="1141412" cy="534987"/>
            <a:chOff x="726" y="3715"/>
            <a:chExt cx="719" cy="337"/>
          </a:xfrm>
        </p:grpSpPr>
        <p:sp>
          <p:nvSpPr>
            <p:cNvPr id="339" name="AutoShape 119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340" name="Text Box 120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utoUpdateAnimBg="0"/>
      <p:bldP spid="320" grpId="0" animBg="1"/>
      <p:bldP spid="321" grpId="0" autoUpdateAnimBg="0"/>
      <p:bldP spid="322" grpId="0" animBg="1"/>
      <p:bldP spid="323" grpId="0" autoUpdateAnimBg="0"/>
      <p:bldP spid="324" grpId="0" animBg="1"/>
      <p:bldP spid="325" grpId="0" autoUpdateAnimBg="0"/>
      <p:bldP spid="326" grpId="0" animBg="1"/>
      <p:bldP spid="327" grpId="0" autoUpdateAnimBg="0"/>
      <p:bldP spid="328" grpId="0" animBg="1"/>
      <p:bldP spid="329" grpId="0" autoUpdateAnimBg="0"/>
      <p:bldP spid="330" grpId="0" animBg="1"/>
      <p:bldP spid="331" grpId="0" autoUpdateAnimBg="0"/>
      <p:bldP spid="332" grpId="0" animBg="1"/>
      <p:bldP spid="333" grpId="0" autoUpdateAnimBg="0"/>
      <p:bldP spid="334" grpId="0" animBg="1"/>
      <p:bldP spid="335" grpId="0" autoUpdateAnimBg="0"/>
      <p:bldP spid="336" grpId="0" autoUpdateAnimBg="0"/>
      <p:bldP spid="3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26</a:t>
            </a:fld>
            <a:endParaRPr lang="en-CA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title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Concepts</a:t>
            </a:r>
          </a:p>
        </p:txBody>
      </p:sp>
      <p:sp>
        <p:nvSpPr>
          <p:cNvPr id="5" name="Rectangle 46"/>
          <p:cNvSpPr txBox="1">
            <a:spLocks noChangeArrowheads="1"/>
          </p:cNvSpPr>
          <p:nvPr/>
        </p:nvSpPr>
        <p:spPr>
          <a:xfrm>
            <a:off x="117475" y="1527612"/>
            <a:ext cx="8907463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Concepts already discussed in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Lamsweerde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’s notation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including AND, OR, also XOR relationships (the GRL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correlation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 similar)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 Achievement of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qualifiable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but not measurable; it is quantifiable for goals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are often non-functional, goals functional)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Actor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appears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subtype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Agent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Belief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appears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 a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Rationale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concepts: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a proposed solution that achieves a goal or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satisfices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appears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similar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the concept of 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agent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responsible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realizing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some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goal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Dependency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actor (the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depends on another actor (the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for something (the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e.g. the business owner depends on the online shopper for payment (the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optional)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Resource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used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dependencies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dependum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27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899" y="576150"/>
            <a:ext cx="6054725" cy="608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Notation (2)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1072" y="2011896"/>
            <a:ext cx="6205538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 and Correlation Links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 describes desired impact,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correlation shows side effects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Qualitative or quantitative contribution types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are used for these links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Note: In GRL, contributions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negative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that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the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contributor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-goal or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may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 </a:t>
            </a:r>
            <a:r>
              <a:rPr kumimoji="0" lang="fr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obstacle.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72200" y="1371600"/>
            <a:ext cx="24415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GRL Contributions Types:</a:t>
            </a:r>
            <a:b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(qualitative)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007219" y="2689310"/>
            <a:ext cx="816084" cy="529741"/>
            <a:chOff x="3687" y="2857"/>
            <a:chExt cx="485" cy="34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864" y="3137"/>
              <a:ext cx="130" cy="144"/>
              <a:chOff x="240" y="2688"/>
              <a:chExt cx="144" cy="144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240" y="27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240" y="27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87" y="3008"/>
              <a:ext cx="48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/>
                <a:t>Some+</a:t>
              </a:r>
              <a:endParaRPr lang="fr-CA" sz="1400">
                <a:latin typeface="Times New Roman" pitchFamily="18" charset="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782066" y="2361659"/>
            <a:ext cx="718490" cy="498761"/>
            <a:chOff x="2662" y="2456"/>
            <a:chExt cx="427" cy="32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2812" y="2682"/>
              <a:ext cx="130" cy="96"/>
              <a:chOff x="144" y="2064"/>
              <a:chExt cx="144" cy="96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662" y="2456"/>
              <a:ext cx="42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 dirty="0"/>
                <a:t>Break</a:t>
              </a:r>
              <a:endParaRPr lang="fr-CA" sz="1400" dirty="0">
                <a:latin typeface="Times New Roman" pitchFamily="18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854420" y="3715439"/>
            <a:ext cx="582196" cy="432156"/>
            <a:chOff x="3217" y="2488"/>
            <a:chExt cx="346" cy="279"/>
          </a:xfrm>
        </p:grpSpPr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325" y="2691"/>
              <a:ext cx="130" cy="96"/>
              <a:chOff x="480" y="2160"/>
              <a:chExt cx="144" cy="96"/>
            </a:xfrm>
          </p:grpSpPr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480" y="21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217" y="2576"/>
              <a:ext cx="34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 dirty="0" err="1"/>
                <a:t>Hurt</a:t>
              </a:r>
              <a:endParaRPr lang="fr-CA" sz="1400" dirty="0">
                <a:latin typeface="Times New Roman" pitchFamily="18" charset="0"/>
              </a:endParaRPr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760192" y="3098957"/>
            <a:ext cx="770652" cy="365552"/>
            <a:chOff x="3700" y="2532"/>
            <a:chExt cx="458" cy="236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864" y="2532"/>
              <a:ext cx="1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700" y="2576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/>
                <a:t>Some-</a:t>
              </a:r>
              <a:endParaRPr lang="fr-CA" sz="1400">
                <a:latin typeface="Times New Roman" pitchFamily="18" charset="0"/>
              </a:endParaRP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8069291" y="2333776"/>
            <a:ext cx="664645" cy="587051"/>
            <a:chOff x="2680" y="2820"/>
            <a:chExt cx="395" cy="379"/>
          </a:xfrm>
        </p:grpSpPr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2811" y="2799"/>
              <a:ext cx="129" cy="201"/>
              <a:chOff x="96" y="2352"/>
              <a:chExt cx="144" cy="225"/>
            </a:xfrm>
          </p:grpSpPr>
          <p:sp>
            <p:nvSpPr>
              <p:cNvPr id="28" name="Oval 25"/>
              <p:cNvSpPr>
                <a:spLocks noChangeArrowheads="1"/>
              </p:cNvSpPr>
              <p:nvPr/>
            </p:nvSpPr>
            <p:spPr bwMode="auto">
              <a:xfrm>
                <a:off x="144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96" y="2433"/>
                <a:ext cx="144" cy="144"/>
                <a:chOff x="240" y="2688"/>
                <a:chExt cx="144" cy="144"/>
              </a:xfrm>
            </p:grpSpPr>
            <p:sp>
              <p:nvSpPr>
                <p:cNvPr id="30" name="Line 27"/>
                <p:cNvSpPr>
                  <a:spLocks noChangeShapeType="1"/>
                </p:cNvSpPr>
                <p:nvPr/>
              </p:nvSpPr>
              <p:spPr bwMode="auto">
                <a:xfrm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2680" y="3006"/>
              <a:ext cx="39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/>
                <a:t>Make</a:t>
              </a:r>
              <a:endParaRPr lang="fr-CA" sz="1400">
                <a:latin typeface="Times New Roman" pitchFamily="18" charset="0"/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8101260" y="3915598"/>
            <a:ext cx="602387" cy="576209"/>
            <a:chOff x="3211" y="2827"/>
            <a:chExt cx="358" cy="372"/>
          </a:xfrm>
        </p:grpSpPr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322" y="2815"/>
              <a:ext cx="129" cy="189"/>
              <a:chOff x="432" y="2448"/>
              <a:chExt cx="144" cy="212"/>
            </a:xfrm>
          </p:grpSpPr>
          <p:sp>
            <p:nvSpPr>
              <p:cNvPr id="35" name="Oval 32"/>
              <p:cNvSpPr>
                <a:spLocks noChangeArrowheads="1"/>
              </p:cNvSpPr>
              <p:nvPr/>
            </p:nvSpPr>
            <p:spPr bwMode="auto">
              <a:xfrm>
                <a:off x="480" y="2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432" y="2448"/>
                <a:ext cx="144" cy="144"/>
                <a:chOff x="240" y="2688"/>
                <a:chExt cx="144" cy="144"/>
              </a:xfrm>
            </p:grpSpPr>
            <p:sp>
              <p:nvSpPr>
                <p:cNvPr id="37" name="Line 34"/>
                <p:cNvSpPr>
                  <a:spLocks noChangeShapeType="1"/>
                </p:cNvSpPr>
                <p:nvPr/>
              </p:nvSpPr>
              <p:spPr bwMode="auto">
                <a:xfrm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211" y="3008"/>
              <a:ext cx="35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 dirty="0"/>
                <a:t>Help</a:t>
              </a:r>
              <a:endParaRPr lang="fr-CA" sz="1400" dirty="0">
                <a:latin typeface="Times New Roman" pitchFamily="18" charset="0"/>
              </a:endParaRP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7073164" y="4314882"/>
            <a:ext cx="1423519" cy="506507"/>
            <a:chOff x="4057" y="2377"/>
            <a:chExt cx="846" cy="327"/>
          </a:xfrm>
        </p:grpSpPr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4285" y="2445"/>
              <a:ext cx="6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r-CA" sz="1400" b="1"/>
                <a:t>Unknown</a:t>
              </a:r>
              <a:endParaRPr lang="fr-CA" sz="1400">
                <a:latin typeface="Times New Roman" pitchFamily="18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4057" y="2377"/>
              <a:ext cx="251" cy="327"/>
              <a:chOff x="3492" y="1784"/>
              <a:chExt cx="251" cy="327"/>
            </a:xfrm>
          </p:grpSpPr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>
                <a:off x="3492" y="1906"/>
                <a:ext cx="10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 flipV="1">
                <a:off x="3543" y="1855"/>
                <a:ext cx="0" cy="1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>
                <a:off x="3492" y="1994"/>
                <a:ext cx="10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3542" y="1784"/>
                <a:ext cx="20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sz="2800" b="1" i="1">
                    <a:latin typeface="ZapfChancery" pitchFamily="18" charset="0"/>
                  </a:rPr>
                  <a:t>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28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Notation (3)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7475" y="1118172"/>
            <a:ext cx="8907463" cy="513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graphs can be allocated to 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Dependencies can be defined between actors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together with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intermediate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resources or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Provides a strategic 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10215" y="1701206"/>
            <a:ext cx="6227763" cy="417681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29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Why GRL?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7475" y="1377484"/>
            <a:ext cx="8907463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These are essentially arguments that were already given when we discussed goals above.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Goals become an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important driver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requirements elaboration – yet, stakeholders goals and objectives are complex and will conflict…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expresses and clarifies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tentative, ill-defined, and ambiguous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Supports argumentation, negotiation, conflict detection &amp; resolution, and in general decisions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Captures decision rationale and criteria (documentation!)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identifies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alternative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requirements and alternative system boundaries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provides clear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traceability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from strategic objectives to technical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allows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reuse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stable higher-level goals when the system evolves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There is nothing like this in UML…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30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17475" y="61709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Strategies and Evaluation Mechanism (1)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7353" y="1666152"/>
            <a:ext cx="8907463" cy="382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allows a particular configuration of intentional elements to be defined in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strategy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(i.e., one possible solution)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Captures the initial, user-defined satisfaction levels for these elements separately from the GRL graphs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Strategies can be compared with each other for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trade-off analyses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order to analyze the goal model and compare solutions with each other,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jUCMNav’s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customizable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evaluation mechanism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executes the strategies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Propagating 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satisfaction levels</a:t>
            </a: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the other elements and to actors shows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impact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of proposed solution on high level goals for each stakeholder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Propagation starts at user-defined satisfaction levels of intentional elements (usually bottom-up)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31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658038"/>
            <a:ext cx="8797925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Strategies and Evaluation Mechanism (2)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7475" y="1745980"/>
            <a:ext cx="8907463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Evaluations of GRL graphs show the impact of qualitative decisions on high-level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softgoals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Evaluation mechanism takes into consideration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Initial satisfaction levels of children (intentional elements)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Links, types of these links, and contribution/decomposition types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Importance defined for intentional elements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complete than simple pros/cons tables or criteria evaluation matrices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details, see Chapter 11.1 and Appendix II of the Z.151 standard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Standard provides minimum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32</a:t>
            </a:fld>
            <a:endParaRPr lang="en-CA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>
          <a:xfrm>
            <a:off x="117475" y="61709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Qualitative or Quantitative Approach</a:t>
            </a:r>
          </a:p>
        </p:txBody>
      </p:sp>
      <p:sp>
        <p:nvSpPr>
          <p:cNvPr id="5" name="Rectangle 28"/>
          <p:cNvSpPr txBox="1">
            <a:spLocks noChangeArrowheads="1"/>
          </p:cNvSpPr>
          <p:nvPr/>
        </p:nvSpPr>
        <p:spPr>
          <a:xfrm>
            <a:off x="117475" y="1432076"/>
            <a:ext cx="8907463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Qualitative Approach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 types: from Make to Break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Importance: High, Medium, Low, or None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Qualitative satisfaction levels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Approach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 types: [-100, 100]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Importance: [0, 100]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satisfaction levels: [-100, 100]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Hybrid Approach is also possible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Qualitative contribution types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importance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satisfaction levels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518892" y="1428901"/>
            <a:ext cx="22673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GRL Satisfaction Levels:</a:t>
            </a:r>
          </a:p>
          <a:p>
            <a:pPr algn="ctr" eaLnBrk="0" hangingPunct="0"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(qualitative)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162800" y="2195664"/>
            <a:ext cx="1174750" cy="3871912"/>
            <a:chOff x="7002463" y="1690688"/>
            <a:chExt cx="1335087" cy="454660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02463" y="1690688"/>
              <a:ext cx="1335087" cy="411162"/>
              <a:chOff x="2903" y="792"/>
              <a:chExt cx="841" cy="259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163" y="836"/>
                <a:ext cx="5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Satisfied</a:t>
                </a:r>
              </a:p>
            </p:txBody>
          </p:sp>
          <p:pic>
            <p:nvPicPr>
              <p:cNvPr id="8" name="Picture 6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03" y="79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7046913" y="3094038"/>
              <a:ext cx="1247775" cy="381000"/>
              <a:chOff x="4457" y="1978"/>
              <a:chExt cx="786" cy="240"/>
            </a:xfrm>
          </p:grpSpPr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 t="29184" r="14417"/>
              <a:stretch>
                <a:fillRect/>
              </a:stretch>
            </p:blipFill>
            <p:spPr bwMode="auto">
              <a:xfrm>
                <a:off x="4457" y="1978"/>
                <a:ext cx="25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4625" y="1996"/>
                <a:ext cx="6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Unknown</a:t>
                </a: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7007225" y="2338388"/>
              <a:ext cx="1327150" cy="517525"/>
              <a:chOff x="2908" y="1254"/>
              <a:chExt cx="836" cy="326"/>
            </a:xfrm>
          </p:grpSpPr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163" y="1254"/>
                <a:ext cx="58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Weakly</a:t>
                </a:r>
                <a:br>
                  <a:rPr lang="en-US" sz="1400" b="1"/>
                </a:br>
                <a:r>
                  <a:rPr lang="en-US" sz="1400" b="1"/>
                  <a:t>Satisfied</a:t>
                </a:r>
              </a:p>
            </p:txBody>
          </p:sp>
          <p:pic>
            <p:nvPicPr>
              <p:cNvPr id="14" name="Picture 12" descr="WeaklySatisficed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08" y="1288"/>
                <a:ext cx="31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7091363" y="4467225"/>
              <a:ext cx="1158875" cy="411163"/>
              <a:chOff x="4253" y="1043"/>
              <a:chExt cx="730" cy="259"/>
            </a:xfrm>
          </p:grpSpPr>
          <p:pic>
            <p:nvPicPr>
              <p:cNvPr id="16" name="Picture 14" descr="Cros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53" y="1043"/>
                <a:ext cx="34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4495" y="1075"/>
                <a:ext cx="4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Denied</a:t>
                </a:r>
              </a:p>
            </p:txBody>
          </p: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7123113" y="3713163"/>
              <a:ext cx="1095375" cy="517525"/>
              <a:chOff x="4306" y="879"/>
              <a:chExt cx="690" cy="326"/>
            </a:xfrm>
          </p:grpSpPr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4495" y="879"/>
                <a:ext cx="50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Weakly</a:t>
                </a:r>
                <a:br>
                  <a:rPr lang="en-US" sz="1400" b="1"/>
                </a:br>
                <a:r>
                  <a:rPr lang="en-US" sz="1400" b="1"/>
                  <a:t>Denied</a:t>
                </a:r>
              </a:p>
            </p:txBody>
          </p:sp>
          <p:pic>
            <p:nvPicPr>
              <p:cNvPr id="20" name="Picture 18" descr="WeaklyDenied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06" y="912"/>
                <a:ext cx="23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7050088" y="5116513"/>
              <a:ext cx="1241425" cy="577850"/>
              <a:chOff x="4242" y="1245"/>
              <a:chExt cx="782" cy="364"/>
            </a:xfrm>
          </p:grpSpPr>
          <p:pic>
            <p:nvPicPr>
              <p:cNvPr id="22" name="Picture 20" descr="Conflict"/>
              <p:cNvPicPr>
                <a:picLocks noChangeAspect="1" noChangeArrowheads="1"/>
              </p:cNvPicPr>
              <p:nvPr/>
            </p:nvPicPr>
            <p:blipFill>
              <a:blip r:embed="rId8"/>
              <a:srcRect l="18365" t="18365" r="18365" b="18365"/>
              <a:stretch>
                <a:fillRect/>
              </a:stretch>
            </p:blipFill>
            <p:spPr bwMode="auto">
              <a:xfrm>
                <a:off x="4242" y="1245"/>
                <a:ext cx="364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4493" y="1326"/>
                <a:ext cx="5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Conflict</a:t>
                </a:r>
              </a:p>
            </p:txBody>
          </p:sp>
        </p:grpSp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7308850" y="5932488"/>
              <a:ext cx="723900" cy="304800"/>
              <a:chOff x="4576" y="3737"/>
              <a:chExt cx="456" cy="192"/>
            </a:xfrm>
          </p:grpSpPr>
          <p:sp>
            <p:nvSpPr>
              <p:cNvPr id="26" name="Oval 24"/>
              <p:cNvSpPr>
                <a:spLocks noChangeAspect="1" noChangeArrowheads="1"/>
              </p:cNvSpPr>
              <p:nvPr/>
            </p:nvSpPr>
            <p:spPr bwMode="auto">
              <a:xfrm>
                <a:off x="4576" y="3798"/>
                <a:ext cx="69" cy="69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4637" y="3737"/>
                <a:ext cx="3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400" b="1"/>
                  <a:t>None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33</a:t>
            </a:fld>
            <a:endParaRPr lang="en-CA"/>
          </a:p>
        </p:txBody>
      </p:sp>
      <p:sp>
        <p:nvSpPr>
          <p:cNvPr id="430" name="Freeform 2"/>
          <p:cNvSpPr>
            <a:spLocks/>
          </p:cNvSpPr>
          <p:nvPr/>
        </p:nvSpPr>
        <p:spPr bwMode="auto">
          <a:xfrm>
            <a:off x="3676387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188912 w 778"/>
              <a:gd name="T3" fmla="*/ 461962 h 433"/>
              <a:gd name="T4" fmla="*/ 1235075 w 778"/>
              <a:gd name="T5" fmla="*/ 687387 h 433"/>
              <a:gd name="T6" fmla="*/ 0 60000 65536"/>
              <a:gd name="T7" fmla="*/ 0 60000 65536"/>
              <a:gd name="T8" fmla="*/ 0 60000 65536"/>
              <a:gd name="T9" fmla="*/ 0 w 778"/>
              <a:gd name="T10" fmla="*/ 0 h 433"/>
              <a:gd name="T11" fmla="*/ 778 w 778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31" name="Group 4"/>
          <p:cNvGrpSpPr>
            <a:grpSpLocks/>
          </p:cNvGrpSpPr>
          <p:nvPr/>
        </p:nvGrpSpPr>
        <p:grpSpPr bwMode="auto">
          <a:xfrm>
            <a:off x="1060187" y="5910263"/>
            <a:ext cx="1141412" cy="534987"/>
            <a:chOff x="726" y="3715"/>
            <a:chExt cx="719" cy="337"/>
          </a:xfrm>
        </p:grpSpPr>
        <p:sp>
          <p:nvSpPr>
            <p:cNvPr id="432" name="AutoShape 5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33" name="Text Box 6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434" name="Group 7"/>
          <p:cNvGrpSpPr>
            <a:grpSpLocks/>
          </p:cNvGrpSpPr>
          <p:nvPr/>
        </p:nvGrpSpPr>
        <p:grpSpPr bwMode="auto">
          <a:xfrm>
            <a:off x="4182799" y="5910263"/>
            <a:ext cx="1141413" cy="534987"/>
            <a:chOff x="2803" y="3715"/>
            <a:chExt cx="719" cy="337"/>
          </a:xfrm>
        </p:grpSpPr>
        <p:grpSp>
          <p:nvGrpSpPr>
            <p:cNvPr id="435" name="Group 8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437" name="AutoShape 9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  <p:sp>
            <p:nvSpPr>
              <p:cNvPr id="438" name="Text Box 10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</p:grpSp>
        <p:sp>
          <p:nvSpPr>
            <p:cNvPr id="436" name="Text Box 11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grpSp>
        <p:nvGrpSpPr>
          <p:cNvPr id="439" name="Group 12"/>
          <p:cNvGrpSpPr>
            <a:grpSpLocks/>
          </p:cNvGrpSpPr>
          <p:nvPr/>
        </p:nvGrpSpPr>
        <p:grpSpPr bwMode="auto">
          <a:xfrm>
            <a:off x="1060187" y="5910263"/>
            <a:ext cx="1141412" cy="534987"/>
            <a:chOff x="726" y="3715"/>
            <a:chExt cx="719" cy="337"/>
          </a:xfrm>
        </p:grpSpPr>
        <p:sp>
          <p:nvSpPr>
            <p:cNvPr id="440" name="AutoShape 13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41" name="Text Box 14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442" name="Group 15"/>
          <p:cNvGrpSpPr>
            <a:grpSpLocks/>
          </p:cNvGrpSpPr>
          <p:nvPr/>
        </p:nvGrpSpPr>
        <p:grpSpPr bwMode="auto">
          <a:xfrm>
            <a:off x="4182799" y="5910263"/>
            <a:ext cx="1141413" cy="534987"/>
            <a:chOff x="2738" y="3723"/>
            <a:chExt cx="719" cy="337"/>
          </a:xfrm>
        </p:grpSpPr>
        <p:grpSp>
          <p:nvGrpSpPr>
            <p:cNvPr id="443" name="Group 16"/>
            <p:cNvGrpSpPr>
              <a:grpSpLocks/>
            </p:cNvGrpSpPr>
            <p:nvPr/>
          </p:nvGrpSpPr>
          <p:grpSpPr bwMode="auto">
            <a:xfrm>
              <a:off x="2738" y="3723"/>
              <a:ext cx="719" cy="337"/>
              <a:chOff x="3891" y="1947"/>
              <a:chExt cx="719" cy="337"/>
            </a:xfrm>
          </p:grpSpPr>
          <p:sp>
            <p:nvSpPr>
              <p:cNvPr id="445" name="AutoShape 17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  <p:sp>
            <p:nvSpPr>
              <p:cNvPr id="446" name="Text Box 18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</p:grpSp>
        <p:sp>
          <p:nvSpPr>
            <p:cNvPr id="444" name="Text Box 19"/>
            <p:cNvSpPr txBox="1">
              <a:spLocks noChangeArrowheads="1"/>
            </p:cNvSpPr>
            <p:nvPr/>
          </p:nvSpPr>
          <p:spPr bwMode="auto">
            <a:xfrm>
              <a:off x="2859" y="3807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sp>
        <p:nvSpPr>
          <p:cNvPr id="447" name="Text Box 20"/>
          <p:cNvSpPr txBox="1">
            <a:spLocks noChangeArrowheads="1"/>
          </p:cNvSpPr>
          <p:nvPr/>
        </p:nvSpPr>
        <p:spPr bwMode="auto">
          <a:xfrm>
            <a:off x="7500674" y="557688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Initial</a:t>
            </a:r>
            <a:br>
              <a:rPr lang="en-US" sz="1800" b="1">
                <a:solidFill>
                  <a:srgbClr val="800000"/>
                </a:solidFill>
              </a:rPr>
            </a:br>
            <a:r>
              <a:rPr lang="en-US" sz="1800" b="1">
                <a:solidFill>
                  <a:srgbClr val="800000"/>
                </a:solidFill>
              </a:rPr>
              <a:t>Satisfaction</a:t>
            </a:r>
            <a:br>
              <a:rPr lang="en-US" sz="1800" b="1">
                <a:solidFill>
                  <a:srgbClr val="800000"/>
                </a:solidFill>
              </a:rPr>
            </a:br>
            <a:r>
              <a:rPr lang="en-US" sz="1800" b="1">
                <a:solidFill>
                  <a:srgbClr val="800000"/>
                </a:solidFill>
              </a:rPr>
              <a:t>Level</a:t>
            </a:r>
            <a:endParaRPr lang="en-US" sz="1800" b="1">
              <a:solidFill>
                <a:schemeClr val="accent2"/>
              </a:solidFill>
            </a:endParaRPr>
          </a:p>
        </p:txBody>
      </p:sp>
      <p:sp useBgFill="1">
        <p:nvSpPr>
          <p:cNvPr id="448" name="Text Box 21"/>
          <p:cNvSpPr txBox="1">
            <a:spLocks noChangeArrowheads="1"/>
          </p:cNvSpPr>
          <p:nvPr/>
        </p:nvSpPr>
        <p:spPr bwMode="auto">
          <a:xfrm>
            <a:off x="6298937" y="22812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high</a:t>
            </a:r>
          </a:p>
        </p:txBody>
      </p:sp>
      <p:sp>
        <p:nvSpPr>
          <p:cNvPr id="449" name="Arc 22"/>
          <p:cNvSpPr>
            <a:spLocks/>
          </p:cNvSpPr>
          <p:nvPr/>
        </p:nvSpPr>
        <p:spPr bwMode="auto">
          <a:xfrm flipH="1">
            <a:off x="87049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463762951 h 21600"/>
              <a:gd name="T4" fmla="*/ 0 w 21600"/>
              <a:gd name="T5" fmla="*/ 146376295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-46301" y="2349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Strategy Execution (Strategy 1)</a:t>
            </a:r>
          </a:p>
        </p:txBody>
      </p:sp>
      <p:sp>
        <p:nvSpPr>
          <p:cNvPr id="451" name="Line 24"/>
          <p:cNvSpPr>
            <a:spLocks noChangeShapeType="1"/>
          </p:cNvSpPr>
          <p:nvPr/>
        </p:nvSpPr>
        <p:spPr bwMode="auto">
          <a:xfrm flipH="1" flipV="1">
            <a:off x="6449749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52" name="Group 25"/>
          <p:cNvGrpSpPr>
            <a:grpSpLocks/>
          </p:cNvGrpSpPr>
          <p:nvPr/>
        </p:nvGrpSpPr>
        <p:grpSpPr bwMode="auto">
          <a:xfrm>
            <a:off x="6308462" y="4694238"/>
            <a:ext cx="212725" cy="906462"/>
            <a:chOff x="3781" y="2604"/>
            <a:chExt cx="134" cy="571"/>
          </a:xfrm>
        </p:grpSpPr>
        <p:sp>
          <p:nvSpPr>
            <p:cNvPr id="453" name="Freeform 26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  <a:gd name="T6" fmla="*/ 0 w 1"/>
                <a:gd name="T7" fmla="*/ 0 h 571"/>
                <a:gd name="T8" fmla="*/ 1 w 1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54" name="Line 27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5" name="Group 28"/>
          <p:cNvGrpSpPr>
            <a:grpSpLocks/>
          </p:cNvGrpSpPr>
          <p:nvPr/>
        </p:nvGrpSpPr>
        <p:grpSpPr bwMode="auto">
          <a:xfrm>
            <a:off x="5030524" y="4965700"/>
            <a:ext cx="1295400" cy="395288"/>
            <a:chOff x="2976" y="2775"/>
            <a:chExt cx="816" cy="249"/>
          </a:xfrm>
        </p:grpSpPr>
        <p:sp>
          <p:nvSpPr>
            <p:cNvPr id="456" name="Freeform 29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816 w 540"/>
                <a:gd name="T3" fmla="*/ 182 h 182"/>
                <a:gd name="T4" fmla="*/ 816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57" name="Line 30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8" name="Line 31"/>
          <p:cNvSpPr>
            <a:spLocks noChangeShapeType="1"/>
          </p:cNvSpPr>
          <p:nvPr/>
        </p:nvSpPr>
        <p:spPr bwMode="auto">
          <a:xfrm flipV="1">
            <a:off x="2012687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59" name="Line 32"/>
          <p:cNvSpPr>
            <a:spLocks noChangeShapeType="1"/>
          </p:cNvSpPr>
          <p:nvPr/>
        </p:nvSpPr>
        <p:spPr bwMode="auto">
          <a:xfrm flipV="1">
            <a:off x="3146162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60" name="Group 33"/>
          <p:cNvGrpSpPr>
            <a:grpSpLocks/>
          </p:cNvGrpSpPr>
          <p:nvPr/>
        </p:nvGrpSpPr>
        <p:grpSpPr bwMode="auto">
          <a:xfrm>
            <a:off x="2512749" y="5910263"/>
            <a:ext cx="1141413" cy="534987"/>
            <a:chOff x="1751" y="3715"/>
            <a:chExt cx="719" cy="337"/>
          </a:xfrm>
        </p:grpSpPr>
        <p:sp>
          <p:nvSpPr>
            <p:cNvPr id="461" name="AutoShape 34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62" name="Text Box 35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463" name="Group 36"/>
          <p:cNvGrpSpPr>
            <a:grpSpLocks/>
          </p:cNvGrpSpPr>
          <p:nvPr/>
        </p:nvGrpSpPr>
        <p:grpSpPr bwMode="auto">
          <a:xfrm>
            <a:off x="5670287" y="5594350"/>
            <a:ext cx="1425575" cy="566738"/>
            <a:chOff x="3675" y="3524"/>
            <a:chExt cx="898" cy="357"/>
          </a:xfrm>
        </p:grpSpPr>
        <p:grpSp>
          <p:nvGrpSpPr>
            <p:cNvPr id="464" name="Group 37"/>
            <p:cNvGrpSpPr>
              <a:grpSpLocks/>
            </p:cNvGrpSpPr>
            <p:nvPr/>
          </p:nvGrpSpPr>
          <p:grpSpPr bwMode="auto">
            <a:xfrm>
              <a:off x="3666" y="3524"/>
              <a:ext cx="897" cy="357"/>
              <a:chOff x="1849" y="2830"/>
              <a:chExt cx="609" cy="357"/>
            </a:xfrm>
          </p:grpSpPr>
          <p:sp>
            <p:nvSpPr>
              <p:cNvPr id="466" name="Rectangle 3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7" name="Group 39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468" name="Arc 4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Arc 4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Line 4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Line 4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65" name="Text Box 44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Identification</a:t>
              </a:r>
            </a:p>
          </p:txBody>
        </p:sp>
      </p:grpSp>
      <p:sp>
        <p:nvSpPr>
          <p:cNvPr id="472" name="Line 45"/>
          <p:cNvSpPr>
            <a:spLocks noChangeShapeType="1"/>
          </p:cNvSpPr>
          <p:nvPr/>
        </p:nvSpPr>
        <p:spPr bwMode="auto">
          <a:xfrm flipH="1" flipV="1">
            <a:off x="7062524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73" name="Group 46"/>
          <p:cNvGrpSpPr>
            <a:grpSpLocks/>
          </p:cNvGrpSpPr>
          <p:nvPr/>
        </p:nvGrpSpPr>
        <p:grpSpPr bwMode="auto">
          <a:xfrm>
            <a:off x="7408599" y="4530725"/>
            <a:ext cx="1141413" cy="534988"/>
            <a:chOff x="4770" y="2854"/>
            <a:chExt cx="719" cy="337"/>
          </a:xfrm>
        </p:grpSpPr>
        <p:sp>
          <p:nvSpPr>
            <p:cNvPr id="474" name="AutoShape 47"/>
            <p:cNvSpPr>
              <a:spLocks noChangeArrowheads="1"/>
            </p:cNvSpPr>
            <p:nvPr/>
          </p:nvSpPr>
          <p:spPr bwMode="auto">
            <a:xfrm>
              <a:off x="4770" y="2854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75" name="Text Box 48"/>
            <p:cNvSpPr txBox="1">
              <a:spLocks noChangeArrowheads="1"/>
            </p:cNvSpPr>
            <p:nvPr/>
          </p:nvSpPr>
          <p:spPr bwMode="auto">
            <a:xfrm>
              <a:off x="4825" y="2937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sp>
        <p:nvSpPr>
          <p:cNvPr id="476" name="Line 49"/>
          <p:cNvSpPr>
            <a:spLocks noChangeShapeType="1"/>
          </p:cNvSpPr>
          <p:nvPr/>
        </p:nvSpPr>
        <p:spPr bwMode="auto">
          <a:xfrm rot="18087207" flipV="1">
            <a:off x="7789599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77" name="Line 53"/>
          <p:cNvSpPr>
            <a:spLocks noChangeShapeType="1"/>
          </p:cNvSpPr>
          <p:nvPr/>
        </p:nvSpPr>
        <p:spPr bwMode="auto">
          <a:xfrm flipH="1" flipV="1">
            <a:off x="6654537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78" name="Group 54"/>
          <p:cNvGrpSpPr>
            <a:grpSpLocks/>
          </p:cNvGrpSpPr>
          <p:nvPr/>
        </p:nvGrpSpPr>
        <p:grpSpPr bwMode="auto">
          <a:xfrm>
            <a:off x="6022712" y="3467100"/>
            <a:ext cx="1301750" cy="723900"/>
            <a:chOff x="3897" y="2184"/>
            <a:chExt cx="820" cy="456"/>
          </a:xfrm>
        </p:grpSpPr>
        <p:sp>
          <p:nvSpPr>
            <p:cNvPr id="479" name="Freeform 55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80" name="Text Box 56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 useBgFill="1">
        <p:nvSpPr>
          <p:cNvPr id="481" name="Text Box 57"/>
          <p:cNvSpPr txBox="1">
            <a:spLocks noChangeArrowheads="1"/>
          </p:cNvSpPr>
          <p:nvPr/>
        </p:nvSpPr>
        <p:spPr bwMode="auto">
          <a:xfrm>
            <a:off x="6252899" y="5065713"/>
            <a:ext cx="271463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AND </a:t>
            </a:r>
          </a:p>
        </p:txBody>
      </p:sp>
      <p:sp useBgFill="1">
        <p:nvSpPr>
          <p:cNvPr id="482" name="Text Box 58"/>
          <p:cNvSpPr txBox="1">
            <a:spLocks noChangeArrowheads="1"/>
          </p:cNvSpPr>
          <p:nvPr/>
        </p:nvSpPr>
        <p:spPr bwMode="auto">
          <a:xfrm>
            <a:off x="3549387" y="5337175"/>
            <a:ext cx="2095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OR </a:t>
            </a:r>
          </a:p>
        </p:txBody>
      </p:sp>
      <p:sp>
        <p:nvSpPr>
          <p:cNvPr id="483" name="Text Box 59"/>
          <p:cNvSpPr txBox="1">
            <a:spLocks noChangeArrowheads="1"/>
          </p:cNvSpPr>
          <p:nvPr/>
        </p:nvSpPr>
        <p:spPr bwMode="auto">
          <a:xfrm>
            <a:off x="6392599" y="3154363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sp>
        <p:nvSpPr>
          <p:cNvPr id="484" name="Text Box 60"/>
          <p:cNvSpPr txBox="1">
            <a:spLocks noChangeArrowheads="1"/>
          </p:cNvSpPr>
          <p:nvPr/>
        </p:nvSpPr>
        <p:spPr bwMode="auto">
          <a:xfrm>
            <a:off x="6168762" y="4041775"/>
            <a:ext cx="30321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485" name="Text Box 61"/>
          <p:cNvSpPr txBox="1">
            <a:spLocks noChangeArrowheads="1"/>
          </p:cNvSpPr>
          <p:nvPr/>
        </p:nvSpPr>
        <p:spPr bwMode="auto">
          <a:xfrm>
            <a:off x="7233974" y="4030663"/>
            <a:ext cx="30321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486" name="Line 62"/>
          <p:cNvSpPr>
            <a:spLocks noChangeShapeType="1"/>
          </p:cNvSpPr>
          <p:nvPr/>
        </p:nvSpPr>
        <p:spPr bwMode="auto">
          <a:xfrm rot="16200000" flipV="1">
            <a:off x="2076187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87" name="Line 63"/>
          <p:cNvSpPr>
            <a:spLocks noChangeShapeType="1"/>
          </p:cNvSpPr>
          <p:nvPr/>
        </p:nvSpPr>
        <p:spPr bwMode="auto">
          <a:xfrm flipH="1">
            <a:off x="4344724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88" name="Group 64"/>
          <p:cNvGrpSpPr>
            <a:grpSpLocks/>
          </p:cNvGrpSpPr>
          <p:nvPr/>
        </p:nvGrpSpPr>
        <p:grpSpPr bwMode="auto">
          <a:xfrm>
            <a:off x="3638287" y="4899025"/>
            <a:ext cx="1468437" cy="566738"/>
            <a:chOff x="2395" y="3086"/>
            <a:chExt cx="925" cy="357"/>
          </a:xfrm>
        </p:grpSpPr>
        <p:grpSp>
          <p:nvGrpSpPr>
            <p:cNvPr id="489" name="Group 65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491" name="Rectangle 6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92" name="Group 67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493" name="Arc 6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Arc 6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Line 7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Line 7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90" name="Text Box 72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497" name="Group 73"/>
          <p:cNvGrpSpPr>
            <a:grpSpLocks/>
          </p:cNvGrpSpPr>
          <p:nvPr/>
        </p:nvGrpSpPr>
        <p:grpSpPr bwMode="auto">
          <a:xfrm>
            <a:off x="5748074" y="4481513"/>
            <a:ext cx="1319213" cy="585787"/>
            <a:chOff x="3724" y="2823"/>
            <a:chExt cx="831" cy="369"/>
          </a:xfrm>
        </p:grpSpPr>
        <p:sp>
          <p:nvSpPr>
            <p:cNvPr id="498" name="AutoShape 74"/>
            <p:cNvSpPr>
              <a:spLocks noChangeArrowheads="1"/>
            </p:cNvSpPr>
            <p:nvPr/>
          </p:nvSpPr>
          <p:spPr bwMode="auto">
            <a:xfrm>
              <a:off x="3724" y="2823"/>
              <a:ext cx="831" cy="369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99" name="Text Box 75"/>
            <p:cNvSpPr txBox="1">
              <a:spLocks noChangeArrowheads="1"/>
            </p:cNvSpPr>
            <p:nvPr/>
          </p:nvSpPr>
          <p:spPr bwMode="auto">
            <a:xfrm>
              <a:off x="3777" y="2875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sp>
        <p:nvSpPr>
          <p:cNvPr id="500" name="Text Box 76"/>
          <p:cNvSpPr txBox="1">
            <a:spLocks noChangeArrowheads="1"/>
          </p:cNvSpPr>
          <p:nvPr/>
        </p:nvSpPr>
        <p:spPr bwMode="auto">
          <a:xfrm>
            <a:off x="65705" y="842963"/>
            <a:ext cx="3467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u="sng" dirty="0"/>
              <a:t>GRL Example: Tiny Online Business</a:t>
            </a:r>
          </a:p>
        </p:txBody>
      </p:sp>
      <p:sp useBgFill="1">
        <p:nvSpPr>
          <p:cNvPr id="501" name="Rectangle 79"/>
          <p:cNvSpPr>
            <a:spLocks noChangeArrowheads="1"/>
          </p:cNvSpPr>
          <p:nvPr/>
        </p:nvSpPr>
        <p:spPr bwMode="auto">
          <a:xfrm>
            <a:off x="1990462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cxnSp>
        <p:nvCxnSpPr>
          <p:cNvPr id="502" name="AutoShape 80"/>
          <p:cNvCxnSpPr>
            <a:cxnSpLocks noChangeShapeType="1"/>
            <a:endCxn id="501" idx="3"/>
          </p:cNvCxnSpPr>
          <p:nvPr/>
        </p:nvCxnSpPr>
        <p:spPr bwMode="auto">
          <a:xfrm flipH="1">
            <a:off x="3009637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3" name="AutoShape 81"/>
          <p:cNvCxnSpPr>
            <a:cxnSpLocks noChangeShapeType="1"/>
            <a:stCxn id="501" idx="1"/>
          </p:cNvCxnSpPr>
          <p:nvPr/>
        </p:nvCxnSpPr>
        <p:spPr bwMode="auto">
          <a:xfrm flipH="1">
            <a:off x="1018912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04" name="AutoShape 82"/>
          <p:cNvSpPr>
            <a:spLocks noChangeAspect="1" noChangeArrowheads="1"/>
          </p:cNvSpPr>
          <p:nvPr/>
        </p:nvSpPr>
        <p:spPr bwMode="auto">
          <a:xfrm flipH="1">
            <a:off x="1333237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505" name="AutoShape 83"/>
          <p:cNvSpPr>
            <a:spLocks noChangeAspect="1" noChangeArrowheads="1"/>
          </p:cNvSpPr>
          <p:nvPr/>
        </p:nvSpPr>
        <p:spPr bwMode="auto">
          <a:xfrm flipH="1">
            <a:off x="3893874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506" name="Line 87"/>
          <p:cNvSpPr>
            <a:spLocks noChangeShapeType="1"/>
          </p:cNvSpPr>
          <p:nvPr/>
        </p:nvSpPr>
        <p:spPr bwMode="auto">
          <a:xfrm flipH="1" flipV="1">
            <a:off x="6911712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507" name="Text Box 88"/>
          <p:cNvSpPr txBox="1">
            <a:spLocks noChangeArrowheads="1"/>
          </p:cNvSpPr>
          <p:nvPr/>
        </p:nvSpPr>
        <p:spPr bwMode="auto">
          <a:xfrm>
            <a:off x="6649774" y="2130425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508" name="Group 89"/>
          <p:cNvGrpSpPr>
            <a:grpSpLocks/>
          </p:cNvGrpSpPr>
          <p:nvPr/>
        </p:nvGrpSpPr>
        <p:grpSpPr bwMode="auto">
          <a:xfrm>
            <a:off x="2387337" y="3021013"/>
            <a:ext cx="1301750" cy="723900"/>
            <a:chOff x="942" y="2500"/>
            <a:chExt cx="820" cy="456"/>
          </a:xfrm>
        </p:grpSpPr>
        <p:sp>
          <p:nvSpPr>
            <p:cNvPr id="509" name="Freeform 90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10" name="Text Box 91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>
        <p:nvSpPr>
          <p:cNvPr id="511" name="Freeform 95"/>
          <p:cNvSpPr>
            <a:spLocks/>
          </p:cNvSpPr>
          <p:nvPr/>
        </p:nvSpPr>
        <p:spPr bwMode="auto">
          <a:xfrm>
            <a:off x="7108562" y="1455738"/>
            <a:ext cx="593725" cy="339725"/>
          </a:xfrm>
          <a:custGeom>
            <a:avLst/>
            <a:gdLst>
              <a:gd name="T0" fmla="*/ 0 w 374"/>
              <a:gd name="T1" fmla="*/ 339725 h 214"/>
              <a:gd name="T2" fmla="*/ 593725 w 374"/>
              <a:gd name="T3" fmla="*/ 0 h 214"/>
              <a:gd name="T4" fmla="*/ 0 60000 65536"/>
              <a:gd name="T5" fmla="*/ 0 60000 65536"/>
              <a:gd name="T6" fmla="*/ 0 w 374"/>
              <a:gd name="T7" fmla="*/ 0 h 214"/>
              <a:gd name="T8" fmla="*/ 374 w 374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512" name="Text Box 96"/>
          <p:cNvSpPr txBox="1">
            <a:spLocks noChangeArrowheads="1"/>
          </p:cNvSpPr>
          <p:nvPr/>
        </p:nvSpPr>
        <p:spPr bwMode="auto">
          <a:xfrm>
            <a:off x="7359387" y="1520825"/>
            <a:ext cx="303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513" name="Group 97"/>
          <p:cNvGrpSpPr>
            <a:grpSpLocks/>
          </p:cNvGrpSpPr>
          <p:nvPr/>
        </p:nvGrpSpPr>
        <p:grpSpPr bwMode="auto">
          <a:xfrm>
            <a:off x="6305287" y="2376488"/>
            <a:ext cx="1301750" cy="723900"/>
            <a:chOff x="3680" y="958"/>
            <a:chExt cx="820" cy="456"/>
          </a:xfrm>
        </p:grpSpPr>
        <p:sp>
          <p:nvSpPr>
            <p:cNvPr id="514" name="Freeform 9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15" name="Text Box 99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516" name="Group 100"/>
          <p:cNvGrpSpPr>
            <a:grpSpLocks/>
          </p:cNvGrpSpPr>
          <p:nvPr/>
        </p:nvGrpSpPr>
        <p:grpSpPr bwMode="auto">
          <a:xfrm>
            <a:off x="5917937" y="1495425"/>
            <a:ext cx="1425575" cy="566738"/>
            <a:chOff x="2193" y="2272"/>
            <a:chExt cx="898" cy="357"/>
          </a:xfrm>
        </p:grpSpPr>
        <p:grpSp>
          <p:nvGrpSpPr>
            <p:cNvPr id="517" name="Group 101"/>
            <p:cNvGrpSpPr>
              <a:grpSpLocks/>
            </p:cNvGrpSpPr>
            <p:nvPr/>
          </p:nvGrpSpPr>
          <p:grpSpPr bwMode="auto">
            <a:xfrm>
              <a:off x="2184" y="2272"/>
              <a:ext cx="897" cy="357"/>
              <a:chOff x="1849" y="2830"/>
              <a:chExt cx="609" cy="357"/>
            </a:xfrm>
          </p:grpSpPr>
          <p:sp>
            <p:nvSpPr>
              <p:cNvPr id="519" name="Rectangle 10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20" name="Group 103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521" name="Arc 10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2" name="Arc 10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3" name="Line 10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4" name="Line 10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18" name="Text Box 108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>
        <p:nvSpPr>
          <p:cNvPr id="525" name="Text Box 109"/>
          <p:cNvSpPr txBox="1">
            <a:spLocks noChangeArrowheads="1"/>
          </p:cNvSpPr>
          <p:nvPr/>
        </p:nvSpPr>
        <p:spPr bwMode="auto">
          <a:xfrm>
            <a:off x="4405049" y="25082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800000"/>
                </a:solidFill>
              </a:rPr>
              <a:t>Importance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526" name="Freeform 110"/>
          <p:cNvSpPr>
            <a:spLocks/>
          </p:cNvSpPr>
          <p:nvPr/>
        </p:nvSpPr>
        <p:spPr bwMode="auto">
          <a:xfrm>
            <a:off x="5784587" y="2363788"/>
            <a:ext cx="485775" cy="300037"/>
          </a:xfrm>
          <a:custGeom>
            <a:avLst/>
            <a:gdLst>
              <a:gd name="T0" fmla="*/ 0 w 306"/>
              <a:gd name="T1" fmla="*/ 300037 h 189"/>
              <a:gd name="T2" fmla="*/ 485775 w 306"/>
              <a:gd name="T3" fmla="*/ 0 h 189"/>
              <a:gd name="T4" fmla="*/ 0 60000 65536"/>
              <a:gd name="T5" fmla="*/ 0 60000 65536"/>
              <a:gd name="T6" fmla="*/ 0 w 306"/>
              <a:gd name="T7" fmla="*/ 0 h 189"/>
              <a:gd name="T8" fmla="*/ 306 w 306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6" h="189">
                <a:moveTo>
                  <a:pt x="0" y="189"/>
                </a:moveTo>
                <a:lnTo>
                  <a:pt x="306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527" name="Text Box 111"/>
          <p:cNvSpPr txBox="1">
            <a:spLocks noChangeArrowheads="1"/>
          </p:cNvSpPr>
          <p:nvPr/>
        </p:nvSpPr>
        <p:spPr bwMode="auto">
          <a:xfrm>
            <a:off x="8518262" y="18240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CA" sz="800"/>
              <a:t>high</a:t>
            </a:r>
          </a:p>
        </p:txBody>
      </p:sp>
      <p:sp useBgFill="1">
        <p:nvSpPr>
          <p:cNvPr id="528" name="Text Box 112"/>
          <p:cNvSpPr txBox="1">
            <a:spLocks noChangeArrowheads="1"/>
          </p:cNvSpPr>
          <p:nvPr/>
        </p:nvSpPr>
        <p:spPr bwMode="auto">
          <a:xfrm>
            <a:off x="2431787" y="2901950"/>
            <a:ext cx="3619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medium</a:t>
            </a:r>
          </a:p>
        </p:txBody>
      </p:sp>
      <p:sp>
        <p:nvSpPr>
          <p:cNvPr id="529" name="Freeform 113"/>
          <p:cNvSpPr>
            <a:spLocks/>
          </p:cNvSpPr>
          <p:nvPr/>
        </p:nvSpPr>
        <p:spPr bwMode="auto">
          <a:xfrm>
            <a:off x="7372087" y="5681663"/>
            <a:ext cx="508000" cy="150812"/>
          </a:xfrm>
          <a:custGeom>
            <a:avLst/>
            <a:gdLst>
              <a:gd name="T0" fmla="*/ 508000 w 320"/>
              <a:gd name="T1" fmla="*/ 150812 h 95"/>
              <a:gd name="T2" fmla="*/ 0 w 320"/>
              <a:gd name="T3" fmla="*/ 0 h 95"/>
              <a:gd name="T4" fmla="*/ 0 60000 65536"/>
              <a:gd name="T5" fmla="*/ 0 60000 65536"/>
              <a:gd name="T6" fmla="*/ 0 w 320"/>
              <a:gd name="T7" fmla="*/ 0 h 95"/>
              <a:gd name="T8" fmla="*/ 320 w 320"/>
              <a:gd name="T9" fmla="*/ 95 h 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" h="95">
                <a:moveTo>
                  <a:pt x="320" y="9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0" name="Group 114"/>
          <p:cNvGrpSpPr>
            <a:grpSpLocks/>
          </p:cNvGrpSpPr>
          <p:nvPr/>
        </p:nvGrpSpPr>
        <p:grpSpPr bwMode="auto">
          <a:xfrm>
            <a:off x="2512749" y="5910263"/>
            <a:ext cx="1141413" cy="534987"/>
            <a:chOff x="1782" y="3819"/>
            <a:chExt cx="719" cy="337"/>
          </a:xfrm>
        </p:grpSpPr>
        <p:sp>
          <p:nvSpPr>
            <p:cNvPr id="531" name="AutoShape 115"/>
            <p:cNvSpPr>
              <a:spLocks noChangeArrowheads="1"/>
            </p:cNvSpPr>
            <p:nvPr/>
          </p:nvSpPr>
          <p:spPr bwMode="auto">
            <a:xfrm>
              <a:off x="1782" y="3819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532" name="Text Box 116"/>
            <p:cNvSpPr txBox="1">
              <a:spLocks noChangeArrowheads="1"/>
            </p:cNvSpPr>
            <p:nvPr/>
          </p:nvSpPr>
          <p:spPr bwMode="auto">
            <a:xfrm>
              <a:off x="1863" y="3902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533" name="Group 126"/>
          <p:cNvGrpSpPr>
            <a:grpSpLocks/>
          </p:cNvGrpSpPr>
          <p:nvPr/>
        </p:nvGrpSpPr>
        <p:grpSpPr bwMode="auto">
          <a:xfrm>
            <a:off x="7408599" y="4530725"/>
            <a:ext cx="1141413" cy="534988"/>
            <a:chOff x="4866" y="2950"/>
            <a:chExt cx="719" cy="337"/>
          </a:xfrm>
        </p:grpSpPr>
        <p:sp>
          <p:nvSpPr>
            <p:cNvPr id="534" name="AutoShape 127"/>
            <p:cNvSpPr>
              <a:spLocks noChangeArrowheads="1"/>
            </p:cNvSpPr>
            <p:nvPr/>
          </p:nvSpPr>
          <p:spPr bwMode="auto">
            <a:xfrm>
              <a:off x="4866" y="2950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535" name="Text Box 128"/>
            <p:cNvSpPr txBox="1">
              <a:spLocks noChangeArrowheads="1"/>
            </p:cNvSpPr>
            <p:nvPr/>
          </p:nvSpPr>
          <p:spPr bwMode="auto">
            <a:xfrm>
              <a:off x="4921" y="3033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grpSp>
        <p:nvGrpSpPr>
          <p:cNvPr id="536" name="Group 132"/>
          <p:cNvGrpSpPr>
            <a:grpSpLocks/>
          </p:cNvGrpSpPr>
          <p:nvPr/>
        </p:nvGrpSpPr>
        <p:grpSpPr bwMode="auto">
          <a:xfrm>
            <a:off x="6022712" y="3467100"/>
            <a:ext cx="1301750" cy="723900"/>
            <a:chOff x="3897" y="2184"/>
            <a:chExt cx="820" cy="456"/>
          </a:xfrm>
        </p:grpSpPr>
        <p:sp>
          <p:nvSpPr>
            <p:cNvPr id="537" name="Freeform 133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DE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38" name="Text Box 134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solidFill>
              <a:srgbClr val="DE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539" name="Group 135"/>
          <p:cNvGrpSpPr>
            <a:grpSpLocks/>
          </p:cNvGrpSpPr>
          <p:nvPr/>
        </p:nvGrpSpPr>
        <p:grpSpPr bwMode="auto">
          <a:xfrm>
            <a:off x="3638287" y="4899025"/>
            <a:ext cx="1468437" cy="566738"/>
            <a:chOff x="2395" y="3086"/>
            <a:chExt cx="925" cy="357"/>
          </a:xfrm>
        </p:grpSpPr>
        <p:grpSp>
          <p:nvGrpSpPr>
            <p:cNvPr id="540" name="Group 136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542" name="Rectangle 13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43" name="Group 138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544" name="Arc 13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Arc 14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Line 14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Line 14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41" name="Text Box 143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solidFill>
              <a:srgbClr val="00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548" name="Group 144"/>
          <p:cNvGrpSpPr>
            <a:grpSpLocks/>
          </p:cNvGrpSpPr>
          <p:nvPr/>
        </p:nvGrpSpPr>
        <p:grpSpPr bwMode="auto">
          <a:xfrm>
            <a:off x="5748074" y="4481513"/>
            <a:ext cx="1319213" cy="585787"/>
            <a:chOff x="3820" y="2919"/>
            <a:chExt cx="831" cy="369"/>
          </a:xfrm>
        </p:grpSpPr>
        <p:sp>
          <p:nvSpPr>
            <p:cNvPr id="549" name="AutoShape 145"/>
            <p:cNvSpPr>
              <a:spLocks noChangeArrowheads="1"/>
            </p:cNvSpPr>
            <p:nvPr/>
          </p:nvSpPr>
          <p:spPr bwMode="auto">
            <a:xfrm>
              <a:off x="3820" y="2919"/>
              <a:ext cx="831" cy="369"/>
            </a:xfrm>
            <a:prstGeom prst="flowChartPreparation">
              <a:avLst/>
            </a:prstGeom>
            <a:solidFill>
              <a:srgbClr val="FF572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550" name="Text Box 146"/>
            <p:cNvSpPr txBox="1">
              <a:spLocks noChangeArrowheads="1"/>
            </p:cNvSpPr>
            <p:nvPr/>
          </p:nvSpPr>
          <p:spPr bwMode="auto">
            <a:xfrm>
              <a:off x="3873" y="2971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grpSp>
        <p:nvGrpSpPr>
          <p:cNvPr id="551" name="Group 150"/>
          <p:cNvGrpSpPr>
            <a:grpSpLocks/>
          </p:cNvGrpSpPr>
          <p:nvPr/>
        </p:nvGrpSpPr>
        <p:grpSpPr bwMode="auto">
          <a:xfrm>
            <a:off x="2387337" y="3021013"/>
            <a:ext cx="1301750" cy="723900"/>
            <a:chOff x="942" y="2500"/>
            <a:chExt cx="820" cy="456"/>
          </a:xfrm>
        </p:grpSpPr>
        <p:sp>
          <p:nvSpPr>
            <p:cNvPr id="552" name="Freeform 151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45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53" name="Text Box 152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45FF00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554" name="Group 153"/>
          <p:cNvGrpSpPr>
            <a:grpSpLocks/>
          </p:cNvGrpSpPr>
          <p:nvPr/>
        </p:nvGrpSpPr>
        <p:grpSpPr bwMode="auto">
          <a:xfrm>
            <a:off x="6305287" y="2376488"/>
            <a:ext cx="1301750" cy="723900"/>
            <a:chOff x="3680" y="958"/>
            <a:chExt cx="820" cy="456"/>
          </a:xfrm>
        </p:grpSpPr>
        <p:sp>
          <p:nvSpPr>
            <p:cNvPr id="555" name="Freeform 154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AF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56" name="Text Box 155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solidFill>
              <a:srgbClr val="AF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557" name="Group 156"/>
          <p:cNvGrpSpPr>
            <a:grpSpLocks/>
          </p:cNvGrpSpPr>
          <p:nvPr/>
        </p:nvGrpSpPr>
        <p:grpSpPr bwMode="auto">
          <a:xfrm>
            <a:off x="5917937" y="1495425"/>
            <a:ext cx="1425575" cy="566738"/>
            <a:chOff x="3927" y="1038"/>
            <a:chExt cx="898" cy="357"/>
          </a:xfrm>
        </p:grpSpPr>
        <p:grpSp>
          <p:nvGrpSpPr>
            <p:cNvPr id="558" name="Group 157"/>
            <p:cNvGrpSpPr>
              <a:grpSpLocks/>
            </p:cNvGrpSpPr>
            <p:nvPr/>
          </p:nvGrpSpPr>
          <p:grpSpPr bwMode="auto">
            <a:xfrm>
              <a:off x="3918" y="1038"/>
              <a:ext cx="897" cy="357"/>
              <a:chOff x="1849" y="2830"/>
              <a:chExt cx="609" cy="357"/>
            </a:xfrm>
          </p:grpSpPr>
          <p:sp>
            <p:nvSpPr>
              <p:cNvPr id="560" name="Rectangle 15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6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1" name="Group 159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562" name="Arc 16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3" name="Arc 16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4" name="Line 16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5" name="Line 16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59" name="Text Box 164"/>
            <p:cNvSpPr txBox="1">
              <a:spLocks noChangeArrowheads="1"/>
            </p:cNvSpPr>
            <p:nvPr/>
          </p:nvSpPr>
          <p:spPr bwMode="auto">
            <a:xfrm>
              <a:off x="4041" y="1073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>
        <p:nvSpPr>
          <p:cNvPr id="566" name="Oval 165"/>
          <p:cNvSpPr>
            <a:spLocks noChangeAspect="1" noChangeArrowheads="1"/>
          </p:cNvSpPr>
          <p:nvPr/>
        </p:nvSpPr>
        <p:spPr bwMode="auto">
          <a:xfrm>
            <a:off x="4613012" y="966788"/>
            <a:ext cx="1033462" cy="1033462"/>
          </a:xfrm>
          <a:prstGeom prst="ellipse">
            <a:avLst/>
          </a:prstGeom>
          <a:solidFill>
            <a:srgbClr val="73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Business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200" b="1"/>
              <a:t>Owner</a:t>
            </a:r>
          </a:p>
        </p:txBody>
      </p:sp>
      <p:grpSp>
        <p:nvGrpSpPr>
          <p:cNvPr id="567" name="Group 166"/>
          <p:cNvGrpSpPr>
            <a:grpSpLocks/>
          </p:cNvGrpSpPr>
          <p:nvPr/>
        </p:nvGrpSpPr>
        <p:grpSpPr bwMode="auto">
          <a:xfrm>
            <a:off x="4760649" y="4654550"/>
            <a:ext cx="590550" cy="411163"/>
            <a:chOff x="3102" y="2932"/>
            <a:chExt cx="372" cy="259"/>
          </a:xfrm>
        </p:grpSpPr>
        <p:sp useBgFill="1">
          <p:nvSpPr>
            <p:cNvPr id="568" name="Text Box 167"/>
            <p:cNvSpPr txBox="1">
              <a:spLocks noChangeArrowheads="1"/>
            </p:cNvSpPr>
            <p:nvPr/>
          </p:nvSpPr>
          <p:spPr bwMode="auto">
            <a:xfrm>
              <a:off x="3342" y="2985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  <p:pic>
          <p:nvPicPr>
            <p:cNvPr id="569" name="Picture 168" descr="Che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2" y="2932"/>
              <a:ext cx="32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0" name="Line 172"/>
          <p:cNvSpPr>
            <a:spLocks noChangeShapeType="1"/>
          </p:cNvSpPr>
          <p:nvPr/>
        </p:nvSpPr>
        <p:spPr bwMode="auto">
          <a:xfrm rot="16200000" flipV="1">
            <a:off x="3200137" y="5738813"/>
            <a:ext cx="125412" cy="119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571" name="Group 173"/>
          <p:cNvGrpSpPr>
            <a:grpSpLocks/>
          </p:cNvGrpSpPr>
          <p:nvPr/>
        </p:nvGrpSpPr>
        <p:grpSpPr bwMode="auto">
          <a:xfrm>
            <a:off x="3244587" y="5618163"/>
            <a:ext cx="608012" cy="419100"/>
            <a:chOff x="2147" y="3539"/>
            <a:chExt cx="383" cy="264"/>
          </a:xfrm>
        </p:grpSpPr>
        <p:sp useBgFill="1">
          <p:nvSpPr>
            <p:cNvPr id="572" name="Text Box 174"/>
            <p:cNvSpPr txBox="1">
              <a:spLocks noChangeArrowheads="1"/>
            </p:cNvSpPr>
            <p:nvPr/>
          </p:nvSpPr>
          <p:spPr bwMode="auto">
            <a:xfrm>
              <a:off x="2439" y="3539"/>
              <a:ext cx="62" cy="19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2000" b="1"/>
                <a:t>*</a:t>
              </a:r>
            </a:p>
          </p:txBody>
        </p:sp>
        <p:pic>
          <p:nvPicPr>
            <p:cNvPr id="573" name="Picture 175" descr="Che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7" y="3544"/>
              <a:ext cx="32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574" name="Text Box 176"/>
            <p:cNvSpPr txBox="1">
              <a:spLocks noChangeArrowheads="1"/>
            </p:cNvSpPr>
            <p:nvPr/>
          </p:nvSpPr>
          <p:spPr bwMode="auto">
            <a:xfrm>
              <a:off x="2398" y="3625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575" name="Group 177"/>
          <p:cNvGrpSpPr>
            <a:grpSpLocks/>
          </p:cNvGrpSpPr>
          <p:nvPr/>
        </p:nvGrpSpPr>
        <p:grpSpPr bwMode="auto">
          <a:xfrm>
            <a:off x="8338874" y="3203575"/>
            <a:ext cx="617538" cy="417513"/>
            <a:chOff x="5356" y="2018"/>
            <a:chExt cx="389" cy="263"/>
          </a:xfrm>
        </p:grpSpPr>
        <p:grpSp>
          <p:nvGrpSpPr>
            <p:cNvPr id="576" name="Group 178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578" name="Text Box 179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579" name="Picture 180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577" name="Text Box 181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580" name="Group 182"/>
          <p:cNvGrpSpPr>
            <a:grpSpLocks/>
          </p:cNvGrpSpPr>
          <p:nvPr/>
        </p:nvGrpSpPr>
        <p:grpSpPr bwMode="auto">
          <a:xfrm>
            <a:off x="8221399" y="4241800"/>
            <a:ext cx="617538" cy="417513"/>
            <a:chOff x="5282" y="2672"/>
            <a:chExt cx="389" cy="263"/>
          </a:xfrm>
        </p:grpSpPr>
        <p:grpSp>
          <p:nvGrpSpPr>
            <p:cNvPr id="581" name="Group 183"/>
            <p:cNvGrpSpPr>
              <a:grpSpLocks/>
            </p:cNvGrpSpPr>
            <p:nvPr/>
          </p:nvGrpSpPr>
          <p:grpSpPr bwMode="auto">
            <a:xfrm>
              <a:off x="5282" y="2672"/>
              <a:ext cx="363" cy="263"/>
              <a:chOff x="5356" y="2018"/>
              <a:chExt cx="363" cy="263"/>
            </a:xfrm>
          </p:grpSpPr>
          <p:sp useBgFill="1">
            <p:nvSpPr>
              <p:cNvPr id="583" name="Text Box 184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584" name="Picture 185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582" name="Text Box 186"/>
            <p:cNvSpPr txBox="1">
              <a:spLocks noChangeArrowheads="1"/>
            </p:cNvSpPr>
            <p:nvPr/>
          </p:nvSpPr>
          <p:spPr bwMode="auto">
            <a:xfrm>
              <a:off x="5539" y="2771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585" name="Group 187"/>
          <p:cNvGrpSpPr>
            <a:grpSpLocks/>
          </p:cNvGrpSpPr>
          <p:nvPr/>
        </p:nvGrpSpPr>
        <p:grpSpPr bwMode="auto">
          <a:xfrm>
            <a:off x="6894249" y="5378450"/>
            <a:ext cx="463550" cy="422275"/>
            <a:chOff x="4446" y="3388"/>
            <a:chExt cx="292" cy="266"/>
          </a:xfrm>
        </p:grpSpPr>
        <p:grpSp>
          <p:nvGrpSpPr>
            <p:cNvPr id="586" name="Group 188"/>
            <p:cNvGrpSpPr>
              <a:grpSpLocks/>
            </p:cNvGrpSpPr>
            <p:nvPr/>
          </p:nvGrpSpPr>
          <p:grpSpPr bwMode="auto">
            <a:xfrm>
              <a:off x="4446" y="3388"/>
              <a:ext cx="272" cy="266"/>
              <a:chOff x="4446" y="3388"/>
              <a:chExt cx="272" cy="266"/>
            </a:xfrm>
          </p:grpSpPr>
          <p:sp useBgFill="1">
            <p:nvSpPr>
              <p:cNvPr id="588" name="Text Box 189"/>
              <p:cNvSpPr txBox="1">
                <a:spLocks noChangeArrowheads="1"/>
              </p:cNvSpPr>
              <p:nvPr/>
            </p:nvSpPr>
            <p:spPr bwMode="auto">
              <a:xfrm>
                <a:off x="4656" y="338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589" name="Picture 190" descr="WeaklyDenie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46" y="3395"/>
                <a:ext cx="23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587" name="Text Box 191"/>
            <p:cNvSpPr txBox="1">
              <a:spLocks noChangeArrowheads="1"/>
            </p:cNvSpPr>
            <p:nvPr/>
          </p:nvSpPr>
          <p:spPr bwMode="auto">
            <a:xfrm>
              <a:off x="4623" y="3486"/>
              <a:ext cx="115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</p:grpSp>
      <p:grpSp>
        <p:nvGrpSpPr>
          <p:cNvPr id="590" name="Group 192"/>
          <p:cNvGrpSpPr>
            <a:grpSpLocks/>
          </p:cNvGrpSpPr>
          <p:nvPr/>
        </p:nvGrpSpPr>
        <p:grpSpPr bwMode="auto">
          <a:xfrm>
            <a:off x="6714862" y="4203700"/>
            <a:ext cx="412750" cy="411163"/>
            <a:chOff x="4333" y="2648"/>
            <a:chExt cx="260" cy="259"/>
          </a:xfrm>
        </p:grpSpPr>
        <p:sp useBgFill="1">
          <p:nvSpPr>
            <p:cNvPr id="591" name="Text Box 193"/>
            <p:cNvSpPr txBox="1">
              <a:spLocks noChangeArrowheads="1"/>
            </p:cNvSpPr>
            <p:nvPr/>
          </p:nvSpPr>
          <p:spPr bwMode="auto">
            <a:xfrm>
              <a:off x="4478" y="2735"/>
              <a:ext cx="115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  <p:pic>
          <p:nvPicPr>
            <p:cNvPr id="592" name="Picture 194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3" name="Group 195"/>
          <p:cNvGrpSpPr>
            <a:grpSpLocks/>
          </p:cNvGrpSpPr>
          <p:nvPr/>
        </p:nvGrpSpPr>
        <p:grpSpPr bwMode="auto">
          <a:xfrm>
            <a:off x="3343012" y="2755900"/>
            <a:ext cx="520700" cy="411163"/>
            <a:chOff x="1565" y="2328"/>
            <a:chExt cx="328" cy="259"/>
          </a:xfrm>
        </p:grpSpPr>
        <p:sp useBgFill="1">
          <p:nvSpPr>
            <p:cNvPr id="594" name="Text Box 196"/>
            <p:cNvSpPr txBox="1">
              <a:spLocks noChangeArrowheads="1"/>
            </p:cNvSpPr>
            <p:nvPr/>
          </p:nvSpPr>
          <p:spPr bwMode="auto">
            <a:xfrm>
              <a:off x="1805" y="2382"/>
              <a:ext cx="88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75</a:t>
              </a:r>
            </a:p>
          </p:txBody>
        </p:sp>
        <p:pic>
          <p:nvPicPr>
            <p:cNvPr id="595" name="Picture 197" descr="WeaklySatisfic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5" y="2328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6" name="Group 198"/>
          <p:cNvGrpSpPr>
            <a:grpSpLocks/>
          </p:cNvGrpSpPr>
          <p:nvPr/>
        </p:nvGrpSpPr>
        <p:grpSpPr bwMode="auto">
          <a:xfrm>
            <a:off x="7276837" y="2135188"/>
            <a:ext cx="544512" cy="411162"/>
            <a:chOff x="4687" y="1345"/>
            <a:chExt cx="343" cy="259"/>
          </a:xfrm>
        </p:grpSpPr>
        <p:sp useBgFill="1">
          <p:nvSpPr>
            <p:cNvPr id="597" name="Text Box 199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44</a:t>
              </a:r>
            </a:p>
          </p:txBody>
        </p:sp>
        <p:pic>
          <p:nvPicPr>
            <p:cNvPr id="598" name="Picture 200" descr="WeaklySatisfic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9" name="Group 233"/>
          <p:cNvGrpSpPr>
            <a:grpSpLocks/>
          </p:cNvGrpSpPr>
          <p:nvPr/>
        </p:nvGrpSpPr>
        <p:grpSpPr bwMode="auto">
          <a:xfrm>
            <a:off x="8483337" y="842963"/>
            <a:ext cx="498475" cy="411162"/>
            <a:chOff x="8647113" y="842963"/>
            <a:chExt cx="498251" cy="411162"/>
          </a:xfrm>
        </p:grpSpPr>
        <p:sp useBgFill="1">
          <p:nvSpPr>
            <p:cNvPr id="600" name="Text Box 202"/>
            <p:cNvSpPr txBox="1">
              <a:spLocks noChangeArrowheads="1"/>
            </p:cNvSpPr>
            <p:nvPr/>
          </p:nvSpPr>
          <p:spPr bwMode="auto">
            <a:xfrm>
              <a:off x="9004300" y="920750"/>
              <a:ext cx="141064" cy="153888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25</a:t>
              </a:r>
            </a:p>
          </p:txBody>
        </p:sp>
        <p:pic>
          <p:nvPicPr>
            <p:cNvPr id="601" name="Picture 203" descr="WeaklySatisfic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7113" y="842963"/>
              <a:ext cx="496887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2" name="Picture 209" descr="WeaklySatisfic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6287" y="849313"/>
            <a:ext cx="4968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3" name="Group 213"/>
          <p:cNvGrpSpPr>
            <a:grpSpLocks/>
          </p:cNvGrpSpPr>
          <p:nvPr/>
        </p:nvGrpSpPr>
        <p:grpSpPr bwMode="auto">
          <a:xfrm>
            <a:off x="1793612" y="5740400"/>
            <a:ext cx="228600" cy="152400"/>
            <a:chOff x="234" y="1786"/>
            <a:chExt cx="144" cy="96"/>
          </a:xfrm>
        </p:grpSpPr>
        <p:sp>
          <p:nvSpPr>
            <p:cNvPr id="604" name="Oval 214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05" name="Text Box 215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606" name="Group 216"/>
          <p:cNvGrpSpPr>
            <a:grpSpLocks/>
          </p:cNvGrpSpPr>
          <p:nvPr/>
        </p:nvGrpSpPr>
        <p:grpSpPr bwMode="auto">
          <a:xfrm>
            <a:off x="4917812" y="5724525"/>
            <a:ext cx="228600" cy="152400"/>
            <a:chOff x="234" y="1786"/>
            <a:chExt cx="144" cy="96"/>
          </a:xfrm>
        </p:grpSpPr>
        <p:sp>
          <p:nvSpPr>
            <p:cNvPr id="607" name="Oval 217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08" name="Text Box 218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cxnSp>
        <p:nvCxnSpPr>
          <p:cNvPr id="609" name="AutoShape 223"/>
          <p:cNvCxnSpPr>
            <a:cxnSpLocks noChangeShapeType="1"/>
          </p:cNvCxnSpPr>
          <p:nvPr/>
        </p:nvCxnSpPr>
        <p:spPr bwMode="auto">
          <a:xfrm rot="5400000" flipH="1">
            <a:off x="1733287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0" name="AutoShape 224"/>
          <p:cNvCxnSpPr>
            <a:cxnSpLocks noChangeShapeType="1"/>
          </p:cNvCxnSpPr>
          <p:nvPr/>
        </p:nvCxnSpPr>
        <p:spPr bwMode="auto">
          <a:xfrm rot="10800000">
            <a:off x="3077899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1" name="Text Box 228"/>
          <p:cNvSpPr txBox="1">
            <a:spLocks noChangeArrowheads="1"/>
          </p:cNvSpPr>
          <p:nvPr/>
        </p:nvSpPr>
        <p:spPr bwMode="auto">
          <a:xfrm>
            <a:off x="7734037" y="3157538"/>
            <a:ext cx="303212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20000"/>
              </a:lnSpc>
              <a:spcBef>
                <a:spcPct val="0"/>
              </a:spcBef>
            </a:pPr>
            <a:r>
              <a:rPr lang="en-US"/>
              <a:t>+</a:t>
            </a:r>
            <a:br>
              <a:rPr lang="en-US"/>
            </a:br>
            <a:r>
              <a:rPr lang="en-US" sz="2000" b="1"/>
              <a:t>.</a:t>
            </a:r>
          </a:p>
        </p:txBody>
      </p:sp>
      <p:sp>
        <p:nvSpPr>
          <p:cNvPr id="612" name="Rectangle 230"/>
          <p:cNvSpPr>
            <a:spLocks noChangeArrowheads="1"/>
          </p:cNvSpPr>
          <p:nvPr/>
        </p:nvSpPr>
        <p:spPr bwMode="auto">
          <a:xfrm>
            <a:off x="1990462" y="1454150"/>
            <a:ext cx="1004887" cy="573088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grpSp>
        <p:nvGrpSpPr>
          <p:cNvPr id="613" name="Group 232"/>
          <p:cNvGrpSpPr>
            <a:grpSpLocks/>
          </p:cNvGrpSpPr>
          <p:nvPr/>
        </p:nvGrpSpPr>
        <p:grpSpPr bwMode="auto">
          <a:xfrm>
            <a:off x="761737" y="1160463"/>
            <a:ext cx="617537" cy="417512"/>
            <a:chOff x="5356" y="2018"/>
            <a:chExt cx="389" cy="263"/>
          </a:xfrm>
        </p:grpSpPr>
        <p:grpSp>
          <p:nvGrpSpPr>
            <p:cNvPr id="614" name="Group 233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616" name="Text Box 234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617" name="Picture 235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615" name="Text Box 236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618" name="Group 237"/>
          <p:cNvGrpSpPr>
            <a:grpSpLocks/>
          </p:cNvGrpSpPr>
          <p:nvPr/>
        </p:nvGrpSpPr>
        <p:grpSpPr bwMode="auto">
          <a:xfrm>
            <a:off x="2728649" y="1155700"/>
            <a:ext cx="617538" cy="417513"/>
            <a:chOff x="5356" y="2018"/>
            <a:chExt cx="389" cy="263"/>
          </a:xfrm>
        </p:grpSpPr>
        <p:grpSp>
          <p:nvGrpSpPr>
            <p:cNvPr id="619" name="Group 238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621" name="Text Box 239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622" name="Picture 240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620" name="Text Box 241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623" name="Group 242"/>
          <p:cNvGrpSpPr>
            <a:grpSpLocks/>
          </p:cNvGrpSpPr>
          <p:nvPr/>
        </p:nvGrpSpPr>
        <p:grpSpPr bwMode="auto">
          <a:xfrm>
            <a:off x="439474" y="4645025"/>
            <a:ext cx="1930400" cy="762000"/>
            <a:chOff x="893" y="1567"/>
            <a:chExt cx="1216" cy="480"/>
          </a:xfrm>
        </p:grpSpPr>
        <p:sp>
          <p:nvSpPr>
            <p:cNvPr id="624" name="Oval 243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625" name="Text Box 244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Biometrics is no</a:t>
              </a:r>
              <a:br>
                <a:rPr lang="en-US" sz="1200" b="1"/>
              </a:br>
              <a:r>
                <a:rPr lang="en-US" sz="1200" b="1"/>
                <a:t>regular, off-the-shelf</a:t>
              </a:r>
              <a:br>
                <a:rPr lang="en-US" sz="1200" b="1"/>
              </a:br>
              <a:r>
                <a:rPr lang="en-US" sz="1200" b="1"/>
                <a:t>technology</a:t>
              </a:r>
              <a:endParaRPr lang="en-US" sz="2400"/>
            </a:p>
          </p:txBody>
        </p:sp>
      </p:grpSp>
      <p:cxnSp>
        <p:nvCxnSpPr>
          <p:cNvPr id="626" name="AutoShape 245"/>
          <p:cNvCxnSpPr>
            <a:cxnSpLocks noChangeShapeType="1"/>
          </p:cNvCxnSpPr>
          <p:nvPr/>
        </p:nvCxnSpPr>
        <p:spPr bwMode="auto">
          <a:xfrm rot="16200000">
            <a:off x="868893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27" name="Text Box 246"/>
          <p:cNvSpPr txBox="1">
            <a:spLocks noChangeArrowheads="1"/>
          </p:cNvSpPr>
          <p:nvPr/>
        </p:nvSpPr>
        <p:spPr bwMode="auto">
          <a:xfrm>
            <a:off x="2177787" y="370363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_</a:t>
            </a:r>
          </a:p>
        </p:txBody>
      </p:sp>
      <p:sp>
        <p:nvSpPr>
          <p:cNvPr id="628" name="Text Box 247"/>
          <p:cNvSpPr txBox="1">
            <a:spLocks noChangeArrowheads="1"/>
          </p:cNvSpPr>
          <p:nvPr/>
        </p:nvSpPr>
        <p:spPr bwMode="auto">
          <a:xfrm>
            <a:off x="2684199" y="3905250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629" name="Group 198"/>
          <p:cNvGrpSpPr>
            <a:grpSpLocks/>
          </p:cNvGrpSpPr>
          <p:nvPr/>
        </p:nvGrpSpPr>
        <p:grpSpPr bwMode="auto">
          <a:xfrm>
            <a:off x="6945049" y="3184525"/>
            <a:ext cx="544513" cy="411163"/>
            <a:chOff x="4687" y="1345"/>
            <a:chExt cx="343" cy="259"/>
          </a:xfrm>
        </p:grpSpPr>
        <p:sp useBgFill="1">
          <p:nvSpPr>
            <p:cNvPr id="630" name="Text Box 199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25</a:t>
              </a:r>
            </a:p>
          </p:txBody>
        </p:sp>
        <p:pic>
          <p:nvPicPr>
            <p:cNvPr id="631" name="Picture 200" descr="WeaklySatisfic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2" name="TextBox 631"/>
          <p:cNvSpPr txBox="1"/>
          <p:nvPr/>
        </p:nvSpPr>
        <p:spPr>
          <a:xfrm>
            <a:off x="5771864" y="791568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42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utoUpdateAnimBg="0"/>
      <p:bldP spid="448" grpId="0" animBg="1"/>
      <p:bldP spid="525" grpId="0" autoUpdateAnimBg="0"/>
      <p:bldP spid="526" grpId="0" animBg="1"/>
      <p:bldP spid="527" grpId="0" animBg="1"/>
      <p:bldP spid="528" grpId="0" animBg="1"/>
      <p:bldP spid="529" grpId="0" animBg="1"/>
      <p:bldP spid="566" grpId="0" animBg="1"/>
      <p:bldP spid="6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34</a:t>
            </a:fld>
            <a:endParaRPr lang="en-CA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3840163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188912 w 778"/>
              <a:gd name="T3" fmla="*/ 461962 h 433"/>
              <a:gd name="T4" fmla="*/ 1235075 w 778"/>
              <a:gd name="T5" fmla="*/ 687387 h 433"/>
              <a:gd name="T6" fmla="*/ 0 60000 65536"/>
              <a:gd name="T7" fmla="*/ 0 60000 65536"/>
              <a:gd name="T8" fmla="*/ 0 60000 65536"/>
              <a:gd name="T9" fmla="*/ 0 w 778"/>
              <a:gd name="T10" fmla="*/ 0 h 433"/>
              <a:gd name="T11" fmla="*/ 778 w 778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803" y="3715"/>
            <a:chExt cx="719" cy="337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738" y="3723"/>
            <a:chExt cx="719" cy="337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738" y="3723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859" y="3807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sp useBgFill="1"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462713" y="22812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high</a:t>
            </a:r>
          </a:p>
        </p:txBody>
      </p:sp>
      <p:sp>
        <p:nvSpPr>
          <p:cNvPr id="20" name="Arc 19"/>
          <p:cNvSpPr>
            <a:spLocks/>
          </p:cNvSpPr>
          <p:nvPr/>
        </p:nvSpPr>
        <p:spPr bwMode="auto">
          <a:xfrm flipH="1">
            <a:off x="250825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463762951 h 21600"/>
              <a:gd name="T4" fmla="*/ 0 w 21600"/>
              <a:gd name="T5" fmla="*/ 146376295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2349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Strategy Execution (Strategy 2)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6613525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472238" y="4694238"/>
            <a:ext cx="212725" cy="906462"/>
            <a:chOff x="3781" y="2604"/>
            <a:chExt cx="134" cy="571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  <a:gd name="T6" fmla="*/ 0 w 1"/>
                <a:gd name="T7" fmla="*/ 0 h 571"/>
                <a:gd name="T8" fmla="*/ 1 w 1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194300" y="4965700"/>
            <a:ext cx="1295400" cy="395288"/>
            <a:chOff x="2976" y="2775"/>
            <a:chExt cx="816" cy="24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816 w 540"/>
                <a:gd name="T3" fmla="*/ 182 h 182"/>
                <a:gd name="T4" fmla="*/ 816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2176463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3309938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51" y="3715"/>
            <a:chExt cx="719" cy="337"/>
          </a:xfrm>
        </p:grpSpPr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3666" y="3524"/>
              <a:ext cx="897" cy="357"/>
              <a:chOff x="1849" y="2830"/>
              <a:chExt cx="609" cy="357"/>
            </a:xfrm>
          </p:grpSpPr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8" name="Group 36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39" name="Arc 3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Arc 3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Identification</a:t>
              </a:r>
            </a:p>
          </p:txBody>
        </p:sp>
      </p:grp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7226300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770" y="2854"/>
            <a:chExt cx="719" cy="337"/>
          </a:xfrm>
        </p:grpSpPr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4770" y="2854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825" y="2937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sp>
        <p:nvSpPr>
          <p:cNvPr id="47" name="Line 46"/>
          <p:cNvSpPr>
            <a:spLocks noChangeShapeType="1"/>
          </p:cNvSpPr>
          <p:nvPr/>
        </p:nvSpPr>
        <p:spPr bwMode="auto">
          <a:xfrm rot="18087207" flipV="1">
            <a:off x="7953375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H="1" flipV="1">
            <a:off x="6818313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9" name="Group 51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 useBgFill="1"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416675" y="5065713"/>
            <a:ext cx="271463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AND </a:t>
            </a:r>
          </a:p>
        </p:txBody>
      </p:sp>
      <p:sp useBgFill="1"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3713163" y="5337175"/>
            <a:ext cx="2095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OR 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6556375" y="3154363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332538" y="4041775"/>
            <a:ext cx="30321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7397750" y="4030663"/>
            <a:ext cx="30321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 rot="16200000" flipV="1">
            <a:off x="2239963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4508500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59" name="Group 61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60" name="Group 62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62" name="Rectangle 6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4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64" name="Arc 6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Arc 6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6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6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68" name="Group 70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724" y="2823"/>
            <a:chExt cx="831" cy="369"/>
          </a:xfrm>
        </p:grpSpPr>
        <p:sp>
          <p:nvSpPr>
            <p:cNvPr id="69" name="AutoShape 71"/>
            <p:cNvSpPr>
              <a:spLocks noChangeArrowheads="1"/>
            </p:cNvSpPr>
            <p:nvPr/>
          </p:nvSpPr>
          <p:spPr bwMode="auto">
            <a:xfrm>
              <a:off x="3724" y="2823"/>
              <a:ext cx="831" cy="369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70" name="Text Box 72"/>
            <p:cNvSpPr txBox="1">
              <a:spLocks noChangeArrowheads="1"/>
            </p:cNvSpPr>
            <p:nvPr/>
          </p:nvSpPr>
          <p:spPr bwMode="auto">
            <a:xfrm>
              <a:off x="3777" y="2875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11113" y="842963"/>
            <a:ext cx="3467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 u="sng"/>
              <a:t>GRL Example: Tiny Online Business</a:t>
            </a:r>
          </a:p>
        </p:txBody>
      </p:sp>
      <p:sp useBgFill="1">
        <p:nvSpPr>
          <p:cNvPr id="72" name="Oval 75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Online Shopper</a:t>
            </a:r>
          </a:p>
        </p:txBody>
      </p:sp>
      <p:sp useBgFill="1">
        <p:nvSpPr>
          <p:cNvPr id="73" name="Rectangle 76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cxnSp>
        <p:nvCxnSpPr>
          <p:cNvPr id="74" name="AutoShape 77"/>
          <p:cNvCxnSpPr>
            <a:cxnSpLocks noChangeShapeType="1"/>
            <a:endCxn id="73" idx="3"/>
          </p:cNvCxnSpPr>
          <p:nvPr/>
        </p:nvCxnSpPr>
        <p:spPr bwMode="auto">
          <a:xfrm flipH="1">
            <a:off x="3173413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78"/>
          <p:cNvCxnSpPr>
            <a:cxnSpLocks noChangeShapeType="1"/>
            <a:stCxn id="73" idx="1"/>
            <a:endCxn id="72" idx="6"/>
          </p:cNvCxnSpPr>
          <p:nvPr/>
        </p:nvCxnSpPr>
        <p:spPr bwMode="auto">
          <a:xfrm flipH="1">
            <a:off x="1182688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AutoShape 79"/>
          <p:cNvSpPr>
            <a:spLocks noChangeAspect="1" noChangeArrowheads="1"/>
          </p:cNvSpPr>
          <p:nvPr/>
        </p:nvSpPr>
        <p:spPr bwMode="auto">
          <a:xfrm flipH="1">
            <a:off x="1497013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77" name="AutoShape 80"/>
          <p:cNvSpPr>
            <a:spLocks noChangeAspect="1" noChangeArrowheads="1"/>
          </p:cNvSpPr>
          <p:nvPr/>
        </p:nvSpPr>
        <p:spPr bwMode="auto">
          <a:xfrm flipH="1">
            <a:off x="4057650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78" name="Line 84"/>
          <p:cNvSpPr>
            <a:spLocks noChangeShapeType="1"/>
          </p:cNvSpPr>
          <p:nvPr/>
        </p:nvSpPr>
        <p:spPr bwMode="auto">
          <a:xfrm flipH="1" flipV="1">
            <a:off x="7075488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6813550" y="2130425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80" name="Group 86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Text Box 88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>
        <p:nvSpPr>
          <p:cNvPr id="83" name="Freeform 92"/>
          <p:cNvSpPr>
            <a:spLocks/>
          </p:cNvSpPr>
          <p:nvPr/>
        </p:nvSpPr>
        <p:spPr bwMode="auto">
          <a:xfrm>
            <a:off x="7272338" y="1455738"/>
            <a:ext cx="593725" cy="339725"/>
          </a:xfrm>
          <a:custGeom>
            <a:avLst/>
            <a:gdLst>
              <a:gd name="T0" fmla="*/ 0 w 374"/>
              <a:gd name="T1" fmla="*/ 339725 h 214"/>
              <a:gd name="T2" fmla="*/ 593725 w 374"/>
              <a:gd name="T3" fmla="*/ 0 h 214"/>
              <a:gd name="T4" fmla="*/ 0 60000 65536"/>
              <a:gd name="T5" fmla="*/ 0 60000 65536"/>
              <a:gd name="T6" fmla="*/ 0 w 374"/>
              <a:gd name="T7" fmla="*/ 0 h 214"/>
              <a:gd name="T8" fmla="*/ 374 w 374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84" name="Text Box 93"/>
          <p:cNvSpPr txBox="1">
            <a:spLocks noChangeArrowheads="1"/>
          </p:cNvSpPr>
          <p:nvPr/>
        </p:nvSpPr>
        <p:spPr bwMode="auto">
          <a:xfrm>
            <a:off x="7523163" y="1520825"/>
            <a:ext cx="303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85" name="Group 94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86" name="Freeform 9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87" name="Text Box 96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88" name="Group 97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2193" y="2272"/>
            <a:chExt cx="898" cy="357"/>
          </a:xfrm>
        </p:grpSpPr>
        <p:grpSp>
          <p:nvGrpSpPr>
            <p:cNvPr id="89" name="Group 98"/>
            <p:cNvGrpSpPr>
              <a:grpSpLocks/>
            </p:cNvGrpSpPr>
            <p:nvPr/>
          </p:nvGrpSpPr>
          <p:grpSpPr bwMode="auto">
            <a:xfrm>
              <a:off x="2184" y="2272"/>
              <a:ext cx="897" cy="357"/>
              <a:chOff x="1849" y="2830"/>
              <a:chExt cx="609" cy="357"/>
            </a:xfrm>
          </p:grpSpPr>
          <p:sp>
            <p:nvSpPr>
              <p:cNvPr id="91" name="Rectangle 9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2" name="Group 100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93" name="Arc 10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Arc 10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10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10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0" name="Text Box 105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 useBgFill="1">
        <p:nvSpPr>
          <p:cNvPr id="97" name="Text Box 106"/>
          <p:cNvSpPr txBox="1">
            <a:spLocks noChangeArrowheads="1"/>
          </p:cNvSpPr>
          <p:nvPr/>
        </p:nvSpPr>
        <p:spPr bwMode="auto">
          <a:xfrm>
            <a:off x="8682038" y="18240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CA" sz="800"/>
              <a:t>high</a:t>
            </a:r>
          </a:p>
        </p:txBody>
      </p:sp>
      <p:sp useBgFill="1">
        <p:nvSpPr>
          <p:cNvPr id="98" name="Text Box 107"/>
          <p:cNvSpPr txBox="1">
            <a:spLocks noChangeArrowheads="1"/>
          </p:cNvSpPr>
          <p:nvPr/>
        </p:nvSpPr>
        <p:spPr bwMode="auto">
          <a:xfrm>
            <a:off x="2595563" y="2901950"/>
            <a:ext cx="3619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medium</a:t>
            </a:r>
          </a:p>
        </p:txBody>
      </p:sp>
      <p:grpSp>
        <p:nvGrpSpPr>
          <p:cNvPr id="99" name="Group 108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82" y="3819"/>
            <a:chExt cx="719" cy="337"/>
          </a:xfrm>
        </p:grpSpPr>
        <p:sp>
          <p:nvSpPr>
            <p:cNvPr id="100" name="AutoShape 109"/>
            <p:cNvSpPr>
              <a:spLocks noChangeArrowheads="1"/>
            </p:cNvSpPr>
            <p:nvPr/>
          </p:nvSpPr>
          <p:spPr bwMode="auto">
            <a:xfrm>
              <a:off x="1782" y="3819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01" name="Text Box 110"/>
            <p:cNvSpPr txBox="1">
              <a:spLocks noChangeArrowheads="1"/>
            </p:cNvSpPr>
            <p:nvPr/>
          </p:nvSpPr>
          <p:spPr bwMode="auto">
            <a:xfrm>
              <a:off x="1863" y="3902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102" name="Group 111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  <a:solidFill>
            <a:srgbClr val="FF572F"/>
          </a:solidFill>
        </p:grpSpPr>
        <p:grpSp>
          <p:nvGrpSpPr>
            <p:cNvPr id="103" name="Group 112"/>
            <p:cNvGrpSpPr>
              <a:grpSpLocks/>
            </p:cNvGrpSpPr>
            <p:nvPr/>
          </p:nvGrpSpPr>
          <p:grpSpPr bwMode="auto">
            <a:xfrm>
              <a:off x="3669" y="3524"/>
              <a:ext cx="897" cy="357"/>
              <a:chOff x="3669" y="3524"/>
              <a:chExt cx="897" cy="357"/>
            </a:xfrm>
            <a:grpFill/>
          </p:grpSpPr>
          <p:sp>
            <p:nvSpPr>
              <p:cNvPr id="105" name="Rectangle 113"/>
              <p:cNvSpPr>
                <a:spLocks noChangeArrowheads="1"/>
              </p:cNvSpPr>
              <p:nvPr/>
            </p:nvSpPr>
            <p:spPr bwMode="auto">
              <a:xfrm>
                <a:off x="3946" y="3532"/>
                <a:ext cx="371" cy="348"/>
              </a:xfrm>
              <a:prstGeom prst="rect">
                <a:avLst/>
              </a:prstGeom>
              <a:grpFill/>
              <a:ln w="12700">
                <a:solidFill>
                  <a:srgbClr val="FF3C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" name="Group 114"/>
              <p:cNvGrpSpPr>
                <a:grpSpLocks/>
              </p:cNvGrpSpPr>
              <p:nvPr/>
            </p:nvGrpSpPr>
            <p:grpSpPr bwMode="auto">
              <a:xfrm>
                <a:off x="3669" y="3524"/>
                <a:ext cx="897" cy="357"/>
                <a:chOff x="1856" y="2830"/>
                <a:chExt cx="298" cy="192"/>
              </a:xfrm>
              <a:grpFill/>
            </p:grpSpPr>
            <p:sp>
              <p:nvSpPr>
                <p:cNvPr id="107" name="Arc 11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" name="Arc 11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" name="Line 11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" name="Line 11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4" name="Text Box 119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 dirty="0"/>
                <a:t>Identification</a:t>
              </a:r>
            </a:p>
          </p:txBody>
        </p:sp>
      </p:grpSp>
      <p:grpSp>
        <p:nvGrpSpPr>
          <p:cNvPr id="111" name="Group 120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866" y="2950"/>
            <a:chExt cx="719" cy="337"/>
          </a:xfrm>
        </p:grpSpPr>
        <p:sp>
          <p:nvSpPr>
            <p:cNvPr id="112" name="AutoShape 121"/>
            <p:cNvSpPr>
              <a:spLocks noChangeArrowheads="1"/>
            </p:cNvSpPr>
            <p:nvPr/>
          </p:nvSpPr>
          <p:spPr bwMode="auto">
            <a:xfrm>
              <a:off x="4866" y="2950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13" name="Text Box 122"/>
            <p:cNvSpPr txBox="1">
              <a:spLocks noChangeArrowheads="1"/>
            </p:cNvSpPr>
            <p:nvPr/>
          </p:nvSpPr>
          <p:spPr bwMode="auto">
            <a:xfrm>
              <a:off x="4921" y="3033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grpSp>
        <p:nvGrpSpPr>
          <p:cNvPr id="114" name="Group 126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115" name="Freeform 127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572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16" name="Text Box 128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117" name="Group 129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118" name="Group 130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120" name="Rectangle 13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1" name="Group 132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122" name="Arc 13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Arc 13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13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13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9" name="Text Box 137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solidFill>
              <a:srgbClr val="00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126" name="Group 138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820" y="2919"/>
            <a:chExt cx="831" cy="369"/>
          </a:xfrm>
        </p:grpSpPr>
        <p:sp>
          <p:nvSpPr>
            <p:cNvPr id="127" name="AutoShape 139"/>
            <p:cNvSpPr>
              <a:spLocks noChangeArrowheads="1"/>
            </p:cNvSpPr>
            <p:nvPr/>
          </p:nvSpPr>
          <p:spPr bwMode="auto">
            <a:xfrm>
              <a:off x="3820" y="2919"/>
              <a:ext cx="831" cy="369"/>
            </a:xfrm>
            <a:prstGeom prst="flowChartPreparation">
              <a:avLst/>
            </a:prstGeom>
            <a:solidFill>
              <a:srgbClr val="FF572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28" name="Text Box 140"/>
            <p:cNvSpPr txBox="1">
              <a:spLocks noChangeArrowheads="1"/>
            </p:cNvSpPr>
            <p:nvPr/>
          </p:nvSpPr>
          <p:spPr bwMode="auto">
            <a:xfrm>
              <a:off x="3873" y="2971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grpSp>
        <p:nvGrpSpPr>
          <p:cNvPr id="129" name="Group 141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</p:grpSpPr>
        <p:sp>
          <p:nvSpPr>
            <p:cNvPr id="130" name="Freeform 142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BD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31" name="Text Box 143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Increase </a:t>
              </a:r>
              <a:br>
                <a:rPr lang="en-US" sz="1200" b="1"/>
              </a:br>
              <a:r>
                <a:rPr lang="en-US" sz="1200" b="1"/>
                <a:t>Sales</a:t>
              </a:r>
            </a:p>
          </p:txBody>
        </p:sp>
      </p:grpSp>
      <p:grpSp>
        <p:nvGrpSpPr>
          <p:cNvPr id="132" name="Group 144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  <a:solidFill>
            <a:srgbClr val="FF572F"/>
          </a:solidFill>
        </p:grpSpPr>
        <p:sp>
          <p:nvSpPr>
            <p:cNvPr id="133" name="Freeform 145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51 w 1072"/>
                <a:gd name="T1" fmla="*/ 15 h 612"/>
                <a:gd name="T2" fmla="*/ 35 w 1072"/>
                <a:gd name="T3" fmla="*/ 343 h 612"/>
                <a:gd name="T4" fmla="*/ 279 w 1072"/>
                <a:gd name="T5" fmla="*/ 567 h 612"/>
                <a:gd name="T6" fmla="*/ 836 w 1072"/>
                <a:gd name="T7" fmla="*/ 597 h 612"/>
                <a:gd name="T8" fmla="*/ 1022 w 1072"/>
                <a:gd name="T9" fmla="*/ 358 h 612"/>
                <a:gd name="T10" fmla="*/ 917 w 1072"/>
                <a:gd name="T11" fmla="*/ 30 h 612"/>
                <a:gd name="T12" fmla="*/ 504 w 1072"/>
                <a:gd name="T13" fmla="*/ 72 h 612"/>
                <a:gd name="T14" fmla="*/ 151 w 1072"/>
                <a:gd name="T15" fmla="*/ 15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Text Box 146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135" name="Group 147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136" name="Freeform 14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BD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Text Box 149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138" name="Group 150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3927" y="1038"/>
            <a:chExt cx="898" cy="357"/>
          </a:xfrm>
          <a:solidFill>
            <a:srgbClr val="FFBD00"/>
          </a:solidFill>
        </p:grpSpPr>
        <p:grpSp>
          <p:nvGrpSpPr>
            <p:cNvPr id="139" name="Group 151"/>
            <p:cNvGrpSpPr>
              <a:grpSpLocks/>
            </p:cNvGrpSpPr>
            <p:nvPr/>
          </p:nvGrpSpPr>
          <p:grpSpPr bwMode="auto">
            <a:xfrm>
              <a:off x="3918" y="1038"/>
              <a:ext cx="897" cy="357"/>
              <a:chOff x="1849" y="2830"/>
              <a:chExt cx="609" cy="357"/>
            </a:xfrm>
            <a:grpFill/>
          </p:grpSpPr>
          <p:sp>
            <p:nvSpPr>
              <p:cNvPr id="141" name="Rectangle 15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2" name="Group 153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  <a:grpFill/>
            </p:grpSpPr>
            <p:sp>
              <p:nvSpPr>
                <p:cNvPr id="143" name="Arc 15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" name="Arc 15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5" name="Line 15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6" name="Line 15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0" name="Text Box 158"/>
            <p:cNvSpPr txBox="1">
              <a:spLocks noChangeArrowheads="1"/>
            </p:cNvSpPr>
            <p:nvPr/>
          </p:nvSpPr>
          <p:spPr bwMode="auto">
            <a:xfrm>
              <a:off x="4041" y="1073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 dirty="0"/>
                <a:t>Offer Online</a:t>
              </a:r>
              <a:br>
                <a:rPr lang="en-US" sz="1200" b="1" dirty="0"/>
              </a:br>
              <a:r>
                <a:rPr lang="en-US" sz="1200" b="1" dirty="0"/>
                <a:t>Shopping</a:t>
              </a:r>
            </a:p>
          </p:txBody>
        </p:sp>
      </p:grpSp>
      <p:sp>
        <p:nvSpPr>
          <p:cNvPr id="147" name="Oval 159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solidFill>
            <a:srgbClr val="FFBD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Business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200" b="1"/>
              <a:t>Owner</a:t>
            </a:r>
          </a:p>
        </p:txBody>
      </p:sp>
      <p:grpSp>
        <p:nvGrpSpPr>
          <p:cNvPr id="148" name="Group 160"/>
          <p:cNvGrpSpPr>
            <a:grpSpLocks/>
          </p:cNvGrpSpPr>
          <p:nvPr/>
        </p:nvGrpSpPr>
        <p:grpSpPr bwMode="auto">
          <a:xfrm>
            <a:off x="4924425" y="4654550"/>
            <a:ext cx="590550" cy="411163"/>
            <a:chOff x="3102" y="2932"/>
            <a:chExt cx="372" cy="259"/>
          </a:xfrm>
        </p:grpSpPr>
        <p:sp useBgFill="1">
          <p:nvSpPr>
            <p:cNvPr id="149" name="Text Box 161"/>
            <p:cNvSpPr txBox="1">
              <a:spLocks noChangeArrowheads="1"/>
            </p:cNvSpPr>
            <p:nvPr/>
          </p:nvSpPr>
          <p:spPr bwMode="auto">
            <a:xfrm>
              <a:off x="3342" y="2985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  <p:pic>
          <p:nvPicPr>
            <p:cNvPr id="150" name="Picture 162" descr="Che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2" y="2932"/>
              <a:ext cx="32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" name="Line 163"/>
          <p:cNvSpPr>
            <a:spLocks noChangeShapeType="1"/>
          </p:cNvSpPr>
          <p:nvPr/>
        </p:nvSpPr>
        <p:spPr bwMode="auto">
          <a:xfrm rot="16200000" flipV="1">
            <a:off x="3363913" y="5738813"/>
            <a:ext cx="123825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152" name="Group 168"/>
          <p:cNvGrpSpPr>
            <a:grpSpLocks/>
          </p:cNvGrpSpPr>
          <p:nvPr/>
        </p:nvGrpSpPr>
        <p:grpSpPr bwMode="auto">
          <a:xfrm>
            <a:off x="8502650" y="3203575"/>
            <a:ext cx="617538" cy="417513"/>
            <a:chOff x="5356" y="2018"/>
            <a:chExt cx="389" cy="263"/>
          </a:xfrm>
        </p:grpSpPr>
        <p:grpSp>
          <p:nvGrpSpPr>
            <p:cNvPr id="153" name="Group 169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55" name="Text Box 170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56" name="Picture 171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54" name="Text Box 172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57" name="Group 173"/>
          <p:cNvGrpSpPr>
            <a:grpSpLocks/>
          </p:cNvGrpSpPr>
          <p:nvPr/>
        </p:nvGrpSpPr>
        <p:grpSpPr bwMode="auto">
          <a:xfrm>
            <a:off x="7058025" y="5378450"/>
            <a:ext cx="463550" cy="422275"/>
            <a:chOff x="4446" y="3388"/>
            <a:chExt cx="292" cy="266"/>
          </a:xfrm>
        </p:grpSpPr>
        <p:grpSp>
          <p:nvGrpSpPr>
            <p:cNvPr id="158" name="Group 174"/>
            <p:cNvGrpSpPr>
              <a:grpSpLocks/>
            </p:cNvGrpSpPr>
            <p:nvPr/>
          </p:nvGrpSpPr>
          <p:grpSpPr bwMode="auto">
            <a:xfrm>
              <a:off x="4446" y="3388"/>
              <a:ext cx="272" cy="266"/>
              <a:chOff x="4446" y="3388"/>
              <a:chExt cx="272" cy="266"/>
            </a:xfrm>
          </p:grpSpPr>
          <p:sp useBgFill="1">
            <p:nvSpPr>
              <p:cNvPr id="160" name="Text Box 175"/>
              <p:cNvSpPr txBox="1">
                <a:spLocks noChangeArrowheads="1"/>
              </p:cNvSpPr>
              <p:nvPr/>
            </p:nvSpPr>
            <p:spPr bwMode="auto">
              <a:xfrm>
                <a:off x="4656" y="338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61" name="Picture 176" descr="WeaklyDenie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46" y="3395"/>
                <a:ext cx="23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59" name="Text Box 177"/>
            <p:cNvSpPr txBox="1">
              <a:spLocks noChangeArrowheads="1"/>
            </p:cNvSpPr>
            <p:nvPr/>
          </p:nvSpPr>
          <p:spPr bwMode="auto">
            <a:xfrm>
              <a:off x="4623" y="3486"/>
              <a:ext cx="115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</p:grpSp>
      <p:grpSp>
        <p:nvGrpSpPr>
          <p:cNvPr id="162" name="Group 178"/>
          <p:cNvGrpSpPr>
            <a:grpSpLocks/>
          </p:cNvGrpSpPr>
          <p:nvPr/>
        </p:nvGrpSpPr>
        <p:grpSpPr bwMode="auto">
          <a:xfrm>
            <a:off x="6878638" y="4203700"/>
            <a:ext cx="412750" cy="411163"/>
            <a:chOff x="4333" y="2648"/>
            <a:chExt cx="260" cy="259"/>
          </a:xfrm>
        </p:grpSpPr>
        <p:sp useBgFill="1">
          <p:nvSpPr>
            <p:cNvPr id="163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5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  <p:pic>
          <p:nvPicPr>
            <p:cNvPr id="164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Group 190"/>
          <p:cNvGrpSpPr>
            <a:grpSpLocks/>
          </p:cNvGrpSpPr>
          <p:nvPr/>
        </p:nvGrpSpPr>
        <p:grpSpPr bwMode="auto">
          <a:xfrm>
            <a:off x="3521075" y="5724525"/>
            <a:ext cx="228600" cy="152400"/>
            <a:chOff x="234" y="1786"/>
            <a:chExt cx="144" cy="96"/>
          </a:xfrm>
        </p:grpSpPr>
        <p:sp>
          <p:nvSpPr>
            <p:cNvPr id="166" name="Oval 191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67" name="Text Box 192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cxnSp>
        <p:nvCxnSpPr>
          <p:cNvPr id="168" name="AutoShape 197"/>
          <p:cNvCxnSpPr>
            <a:cxnSpLocks noChangeShapeType="1"/>
          </p:cNvCxnSpPr>
          <p:nvPr/>
        </p:nvCxnSpPr>
        <p:spPr bwMode="auto">
          <a:xfrm rot="5400000" flipH="1">
            <a:off x="1897063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69" name="AutoShape 198"/>
          <p:cNvCxnSpPr>
            <a:cxnSpLocks noChangeShapeType="1"/>
          </p:cNvCxnSpPr>
          <p:nvPr/>
        </p:nvCxnSpPr>
        <p:spPr bwMode="auto">
          <a:xfrm rot="10800000">
            <a:off x="3241675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0" name="Text Box 202"/>
          <p:cNvSpPr txBox="1">
            <a:spLocks noChangeArrowheads="1"/>
          </p:cNvSpPr>
          <p:nvPr/>
        </p:nvSpPr>
        <p:spPr bwMode="auto">
          <a:xfrm>
            <a:off x="7897813" y="3157538"/>
            <a:ext cx="303212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20000"/>
              </a:lnSpc>
              <a:spcBef>
                <a:spcPct val="0"/>
              </a:spcBef>
            </a:pPr>
            <a:r>
              <a:rPr lang="en-US"/>
              <a:t>+</a:t>
            </a:r>
            <a:br>
              <a:rPr lang="en-US"/>
            </a:br>
            <a:r>
              <a:rPr lang="en-US" sz="2000" b="1"/>
              <a:t>.</a:t>
            </a:r>
          </a:p>
        </p:txBody>
      </p:sp>
      <p:sp>
        <p:nvSpPr>
          <p:cNvPr id="171" name="Oval 203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Online Shopper</a:t>
            </a:r>
          </a:p>
        </p:txBody>
      </p:sp>
      <p:sp>
        <p:nvSpPr>
          <p:cNvPr id="172" name="Rectangle 204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grpSp>
        <p:nvGrpSpPr>
          <p:cNvPr id="173" name="Group 206"/>
          <p:cNvGrpSpPr>
            <a:grpSpLocks/>
          </p:cNvGrpSpPr>
          <p:nvPr/>
        </p:nvGrpSpPr>
        <p:grpSpPr bwMode="auto">
          <a:xfrm>
            <a:off x="925513" y="1160463"/>
            <a:ext cx="617537" cy="417512"/>
            <a:chOff x="5356" y="2018"/>
            <a:chExt cx="389" cy="263"/>
          </a:xfrm>
        </p:grpSpPr>
        <p:grpSp>
          <p:nvGrpSpPr>
            <p:cNvPr id="174" name="Group 207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76" name="Text Box 208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77" name="Picture 209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75" name="Text Box 210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78" name="Group 211"/>
          <p:cNvGrpSpPr>
            <a:grpSpLocks/>
          </p:cNvGrpSpPr>
          <p:nvPr/>
        </p:nvGrpSpPr>
        <p:grpSpPr bwMode="auto">
          <a:xfrm>
            <a:off x="2892425" y="1155700"/>
            <a:ext cx="617538" cy="417513"/>
            <a:chOff x="5356" y="2018"/>
            <a:chExt cx="389" cy="263"/>
          </a:xfrm>
        </p:grpSpPr>
        <p:grpSp>
          <p:nvGrpSpPr>
            <p:cNvPr id="179" name="Group 212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81" name="Text Box 21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82" name="Picture 214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80" name="Text Box 21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83" name="Group 216"/>
          <p:cNvGrpSpPr>
            <a:grpSpLocks/>
          </p:cNvGrpSpPr>
          <p:nvPr/>
        </p:nvGrpSpPr>
        <p:grpSpPr bwMode="auto">
          <a:xfrm>
            <a:off x="5081588" y="5724525"/>
            <a:ext cx="228600" cy="152400"/>
            <a:chOff x="234" y="1786"/>
            <a:chExt cx="144" cy="96"/>
          </a:xfrm>
        </p:grpSpPr>
        <p:sp>
          <p:nvSpPr>
            <p:cNvPr id="184" name="Oval 217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5" name="Text Box 218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86" name="Group 222"/>
          <p:cNvGrpSpPr>
            <a:grpSpLocks/>
          </p:cNvGrpSpPr>
          <p:nvPr/>
        </p:nvGrpSpPr>
        <p:grpSpPr bwMode="auto">
          <a:xfrm>
            <a:off x="3517900" y="2736850"/>
            <a:ext cx="414338" cy="411163"/>
            <a:chOff x="4333" y="2648"/>
            <a:chExt cx="261" cy="259"/>
          </a:xfrm>
        </p:grpSpPr>
        <p:sp useBgFill="1">
          <p:nvSpPr>
            <p:cNvPr id="187" name="Text Box 223"/>
            <p:cNvSpPr txBox="1">
              <a:spLocks noChangeArrowheads="1"/>
            </p:cNvSpPr>
            <p:nvPr/>
          </p:nvSpPr>
          <p:spPr bwMode="auto">
            <a:xfrm>
              <a:off x="4478" y="2735"/>
              <a:ext cx="116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  <p:pic>
          <p:nvPicPr>
            <p:cNvPr id="188" name="Picture 224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9" name="Group 225"/>
          <p:cNvGrpSpPr>
            <a:grpSpLocks/>
          </p:cNvGrpSpPr>
          <p:nvPr/>
        </p:nvGrpSpPr>
        <p:grpSpPr bwMode="auto">
          <a:xfrm>
            <a:off x="8318500" y="4352925"/>
            <a:ext cx="228600" cy="152400"/>
            <a:chOff x="234" y="1786"/>
            <a:chExt cx="144" cy="96"/>
          </a:xfrm>
        </p:grpSpPr>
        <p:sp>
          <p:nvSpPr>
            <p:cNvPr id="190" name="Oval 226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91" name="Text Box 227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92" name="Group 234"/>
          <p:cNvGrpSpPr>
            <a:grpSpLocks/>
          </p:cNvGrpSpPr>
          <p:nvPr/>
        </p:nvGrpSpPr>
        <p:grpSpPr bwMode="auto">
          <a:xfrm>
            <a:off x="603250" y="4645025"/>
            <a:ext cx="1930400" cy="762000"/>
            <a:chOff x="893" y="1567"/>
            <a:chExt cx="1216" cy="480"/>
          </a:xfrm>
        </p:grpSpPr>
        <p:sp>
          <p:nvSpPr>
            <p:cNvPr id="193" name="Oval 235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94" name="Text Box 236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Biometrics is no</a:t>
              </a:r>
              <a:br>
                <a:rPr lang="en-US" sz="1200" b="1"/>
              </a:br>
              <a:r>
                <a:rPr lang="en-US" sz="1200" b="1"/>
                <a:t>regular, off-the-shelf</a:t>
              </a:r>
              <a:br>
                <a:rPr lang="en-US" sz="1200" b="1"/>
              </a:br>
              <a:r>
                <a:rPr lang="en-US" sz="1200" b="1"/>
                <a:t>technology</a:t>
              </a:r>
              <a:endParaRPr lang="en-US" sz="2400"/>
            </a:p>
          </p:txBody>
        </p:sp>
      </p:grpSp>
      <p:cxnSp>
        <p:nvCxnSpPr>
          <p:cNvPr id="195" name="AutoShape 237"/>
          <p:cNvCxnSpPr>
            <a:cxnSpLocks noChangeShapeType="1"/>
          </p:cNvCxnSpPr>
          <p:nvPr/>
        </p:nvCxnSpPr>
        <p:spPr bwMode="auto">
          <a:xfrm rot="16200000">
            <a:off x="1032669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96" name="Text Box 238"/>
          <p:cNvSpPr txBox="1">
            <a:spLocks noChangeArrowheads="1"/>
          </p:cNvSpPr>
          <p:nvPr/>
        </p:nvSpPr>
        <p:spPr bwMode="auto">
          <a:xfrm>
            <a:off x="2341563" y="370363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_</a:t>
            </a:r>
          </a:p>
        </p:txBody>
      </p:sp>
      <p:sp>
        <p:nvSpPr>
          <p:cNvPr id="197" name="Text Box 239"/>
          <p:cNvSpPr txBox="1">
            <a:spLocks noChangeArrowheads="1"/>
          </p:cNvSpPr>
          <p:nvPr/>
        </p:nvSpPr>
        <p:spPr bwMode="auto">
          <a:xfrm>
            <a:off x="2847975" y="3905250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198" name="Group 164"/>
          <p:cNvGrpSpPr>
            <a:grpSpLocks/>
          </p:cNvGrpSpPr>
          <p:nvPr/>
        </p:nvGrpSpPr>
        <p:grpSpPr bwMode="auto">
          <a:xfrm>
            <a:off x="1662113" y="5591175"/>
            <a:ext cx="608012" cy="419100"/>
            <a:chOff x="2147" y="3539"/>
            <a:chExt cx="383" cy="264"/>
          </a:xfrm>
        </p:grpSpPr>
        <p:sp useBgFill="1">
          <p:nvSpPr>
            <p:cNvPr id="199" name="Text Box 165"/>
            <p:cNvSpPr txBox="1">
              <a:spLocks noChangeArrowheads="1"/>
            </p:cNvSpPr>
            <p:nvPr/>
          </p:nvSpPr>
          <p:spPr bwMode="auto">
            <a:xfrm>
              <a:off x="2439" y="3539"/>
              <a:ext cx="62" cy="19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2000" b="1"/>
                <a:t>*</a:t>
              </a:r>
            </a:p>
          </p:txBody>
        </p:sp>
        <p:pic>
          <p:nvPicPr>
            <p:cNvPr id="200" name="Picture 166" descr="Che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7" y="3544"/>
              <a:ext cx="32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201" name="Text Box 167"/>
            <p:cNvSpPr txBox="1">
              <a:spLocks noChangeArrowheads="1"/>
            </p:cNvSpPr>
            <p:nvPr/>
          </p:nvSpPr>
          <p:spPr bwMode="auto">
            <a:xfrm>
              <a:off x="2398" y="3625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202" name="Group 178"/>
          <p:cNvGrpSpPr>
            <a:grpSpLocks/>
          </p:cNvGrpSpPr>
          <p:nvPr/>
        </p:nvGrpSpPr>
        <p:grpSpPr bwMode="auto">
          <a:xfrm>
            <a:off x="7165975" y="3200400"/>
            <a:ext cx="412750" cy="411163"/>
            <a:chOff x="4333" y="2648"/>
            <a:chExt cx="260" cy="259"/>
          </a:xfrm>
        </p:grpSpPr>
        <p:sp useBgFill="1">
          <p:nvSpPr>
            <p:cNvPr id="203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5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-75</a:t>
              </a:r>
            </a:p>
          </p:txBody>
        </p:sp>
        <p:pic>
          <p:nvPicPr>
            <p:cNvPr id="204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" name="Group 178"/>
          <p:cNvGrpSpPr>
            <a:grpSpLocks/>
          </p:cNvGrpSpPr>
          <p:nvPr/>
        </p:nvGrpSpPr>
        <p:grpSpPr bwMode="auto">
          <a:xfrm>
            <a:off x="7488238" y="2133600"/>
            <a:ext cx="414337" cy="411163"/>
            <a:chOff x="4333" y="2648"/>
            <a:chExt cx="261" cy="259"/>
          </a:xfrm>
        </p:grpSpPr>
        <p:sp useBgFill="1">
          <p:nvSpPr>
            <p:cNvPr id="206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6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-31</a:t>
              </a:r>
            </a:p>
          </p:txBody>
        </p:sp>
        <p:pic>
          <p:nvPicPr>
            <p:cNvPr id="207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8" name="Group 178"/>
          <p:cNvGrpSpPr>
            <a:grpSpLocks/>
          </p:cNvGrpSpPr>
          <p:nvPr/>
        </p:nvGrpSpPr>
        <p:grpSpPr bwMode="auto">
          <a:xfrm>
            <a:off x="7102475" y="1254125"/>
            <a:ext cx="414338" cy="411163"/>
            <a:chOff x="4333" y="2648"/>
            <a:chExt cx="261" cy="259"/>
          </a:xfrm>
        </p:grpSpPr>
        <p:sp useBgFill="1">
          <p:nvSpPr>
            <p:cNvPr id="209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6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-23</a:t>
              </a:r>
            </a:p>
          </p:txBody>
        </p:sp>
        <p:pic>
          <p:nvPicPr>
            <p:cNvPr id="210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1" name="Group 178"/>
          <p:cNvGrpSpPr>
            <a:grpSpLocks/>
          </p:cNvGrpSpPr>
          <p:nvPr/>
        </p:nvGrpSpPr>
        <p:grpSpPr bwMode="auto">
          <a:xfrm>
            <a:off x="8731250" y="922338"/>
            <a:ext cx="414338" cy="411162"/>
            <a:chOff x="4333" y="2648"/>
            <a:chExt cx="261" cy="259"/>
          </a:xfrm>
        </p:grpSpPr>
        <p:sp useBgFill="1">
          <p:nvSpPr>
            <p:cNvPr id="212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6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-17</a:t>
              </a:r>
            </a:p>
          </p:txBody>
        </p:sp>
        <p:pic>
          <p:nvPicPr>
            <p:cNvPr id="213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4" name="Group 178"/>
          <p:cNvGrpSpPr>
            <a:grpSpLocks/>
          </p:cNvGrpSpPr>
          <p:nvPr/>
        </p:nvGrpSpPr>
        <p:grpSpPr bwMode="auto">
          <a:xfrm>
            <a:off x="5489575" y="868363"/>
            <a:ext cx="414338" cy="411162"/>
            <a:chOff x="4333" y="2648"/>
            <a:chExt cx="261" cy="259"/>
          </a:xfrm>
        </p:grpSpPr>
        <p:sp>
          <p:nvSpPr>
            <p:cNvPr id="215" name="Text Box 179"/>
            <p:cNvSpPr txBox="1">
              <a:spLocks noChangeArrowheads="1"/>
            </p:cNvSpPr>
            <p:nvPr/>
          </p:nvSpPr>
          <p:spPr bwMode="auto">
            <a:xfrm>
              <a:off x="4478" y="2735"/>
              <a:ext cx="116" cy="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-34</a:t>
              </a:r>
            </a:p>
          </p:txBody>
        </p:sp>
        <p:pic>
          <p:nvPicPr>
            <p:cNvPr id="216" name="Picture 180" descr="WeaklyDeni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1" grpId="0" animBg="1"/>
      <p:bldP spid="1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35</a:t>
            </a:fld>
            <a:endParaRPr lang="en-CA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3840163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188912 w 778"/>
              <a:gd name="T3" fmla="*/ 461962 h 433"/>
              <a:gd name="T4" fmla="*/ 1235075 w 778"/>
              <a:gd name="T5" fmla="*/ 687387 h 433"/>
              <a:gd name="T6" fmla="*/ 0 60000 65536"/>
              <a:gd name="T7" fmla="*/ 0 60000 65536"/>
              <a:gd name="T8" fmla="*/ 0 60000 65536"/>
              <a:gd name="T9" fmla="*/ 0 w 778"/>
              <a:gd name="T10" fmla="*/ 0 h 433"/>
              <a:gd name="T11" fmla="*/ 778 w 778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803" y="3715"/>
            <a:chExt cx="719" cy="337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0"/>
                  </a:spcBef>
                </a:pPr>
                <a:endParaRPr lang="en-CA" sz="1200" b="1"/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Fingerprint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738" y="3723"/>
            <a:chExt cx="719" cy="337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738" y="3723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859" y="3807"/>
              <a:ext cx="49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Cardkey</a:t>
              </a:r>
            </a:p>
          </p:txBody>
        </p:sp>
      </p:grpSp>
      <p:sp useBgFill="1"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462713" y="22812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high</a:t>
            </a:r>
          </a:p>
        </p:txBody>
      </p:sp>
      <p:sp>
        <p:nvSpPr>
          <p:cNvPr id="20" name="Arc 19"/>
          <p:cNvSpPr>
            <a:spLocks/>
          </p:cNvSpPr>
          <p:nvPr/>
        </p:nvSpPr>
        <p:spPr bwMode="auto">
          <a:xfrm flipH="1">
            <a:off x="250825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463762951 h 21600"/>
              <a:gd name="T4" fmla="*/ 0 w 21600"/>
              <a:gd name="T5" fmla="*/ 146376295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2349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– Strategy Execution (Strategy 3)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6613525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472238" y="4694238"/>
            <a:ext cx="212725" cy="906462"/>
            <a:chOff x="3781" y="2604"/>
            <a:chExt cx="134" cy="571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  <a:gd name="T6" fmla="*/ 0 w 1"/>
                <a:gd name="T7" fmla="*/ 0 h 571"/>
                <a:gd name="T8" fmla="*/ 1 w 1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194300" y="4965700"/>
            <a:ext cx="1295400" cy="395288"/>
            <a:chOff x="2976" y="2775"/>
            <a:chExt cx="816" cy="249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816 w 540"/>
                <a:gd name="T3" fmla="*/ 182 h 182"/>
                <a:gd name="T4" fmla="*/ 816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2176463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3309938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51" y="3715"/>
            <a:chExt cx="719" cy="337"/>
          </a:xfrm>
        </p:grpSpPr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3666" y="3524"/>
              <a:ext cx="897" cy="357"/>
              <a:chOff x="1849" y="2830"/>
              <a:chExt cx="609" cy="357"/>
            </a:xfrm>
          </p:grpSpPr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8" name="Group 36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39" name="Arc 3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Arc 3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Identification</a:t>
              </a:r>
            </a:p>
          </p:txBody>
        </p:sp>
      </p:grp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7226300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770" y="2854"/>
            <a:chExt cx="719" cy="337"/>
          </a:xfrm>
        </p:grpSpPr>
        <p:sp>
          <p:nvSpPr>
            <p:cNvPr id="45" name="AutoShape 44"/>
            <p:cNvSpPr>
              <a:spLocks noChangeArrowheads="1"/>
            </p:cNvSpPr>
            <p:nvPr/>
          </p:nvSpPr>
          <p:spPr bwMode="auto">
            <a:xfrm>
              <a:off x="4770" y="2854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825" y="2937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sp>
        <p:nvSpPr>
          <p:cNvPr id="47" name="Line 46"/>
          <p:cNvSpPr>
            <a:spLocks noChangeShapeType="1"/>
          </p:cNvSpPr>
          <p:nvPr/>
        </p:nvSpPr>
        <p:spPr bwMode="auto">
          <a:xfrm rot="18087207" flipV="1">
            <a:off x="7953375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</a:t>
              </a:r>
              <a:br>
                <a:rPr lang="en-US" sz="1200" b="1"/>
              </a:br>
              <a:r>
                <a:rPr lang="en-US" sz="1200" b="1"/>
                <a:t>of Host </a:t>
              </a:r>
            </a:p>
          </p:txBody>
        </p:sp>
      </p:grpSp>
      <p:sp>
        <p:nvSpPr>
          <p:cNvPr id="51" name="Line 50"/>
          <p:cNvSpPr>
            <a:spLocks noChangeShapeType="1"/>
          </p:cNvSpPr>
          <p:nvPr/>
        </p:nvSpPr>
        <p:spPr bwMode="auto">
          <a:xfrm flipH="1" flipV="1">
            <a:off x="6818313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 useBgFill="1"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6416675" y="5065713"/>
            <a:ext cx="271463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AND </a:t>
            </a:r>
          </a:p>
        </p:txBody>
      </p:sp>
      <p:sp useBgFill="1"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3713163" y="5337175"/>
            <a:ext cx="2095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800"/>
              <a:t> OR 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6556375" y="3154363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332538" y="4041775"/>
            <a:ext cx="30321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7397750" y="4030663"/>
            <a:ext cx="303213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0"/>
              </a:spcBef>
            </a:pPr>
            <a:r>
              <a:rPr lang="en-US" sz="2000" b="1"/>
              <a:t>.</a:t>
            </a:r>
            <a:br>
              <a:rPr lang="en-US" sz="2000" b="1"/>
            </a:br>
            <a:r>
              <a:rPr lang="en-US"/>
              <a:t>+</a:t>
            </a: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rot="16200000" flipV="1">
            <a:off x="2239963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4508500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6" name="Group 64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67" name="Arc 6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Arc 6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6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6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4" name="Text Box 69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724" y="2823"/>
            <a:chExt cx="831" cy="369"/>
          </a:xfrm>
        </p:grpSpPr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>
              <a:off x="3724" y="2823"/>
              <a:ext cx="831" cy="369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73" name="Text Box 72"/>
            <p:cNvSpPr txBox="1">
              <a:spLocks noChangeArrowheads="1"/>
            </p:cNvSpPr>
            <p:nvPr/>
          </p:nvSpPr>
          <p:spPr bwMode="auto">
            <a:xfrm>
              <a:off x="3777" y="2875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sp useBgFill="1">
        <p:nvSpPr>
          <p:cNvPr id="74" name="Oval 75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Online Shopper</a:t>
            </a:r>
          </a:p>
        </p:txBody>
      </p:sp>
      <p:sp useBgFill="1">
        <p:nvSpPr>
          <p:cNvPr id="75" name="Rectangle 76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cxnSp>
        <p:nvCxnSpPr>
          <p:cNvPr id="76" name="AutoShape 77"/>
          <p:cNvCxnSpPr>
            <a:cxnSpLocks noChangeShapeType="1"/>
            <a:endCxn id="75" idx="3"/>
          </p:cNvCxnSpPr>
          <p:nvPr/>
        </p:nvCxnSpPr>
        <p:spPr bwMode="auto">
          <a:xfrm flipH="1">
            <a:off x="3173413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AutoShape 78"/>
          <p:cNvCxnSpPr>
            <a:cxnSpLocks noChangeShapeType="1"/>
            <a:stCxn id="75" idx="1"/>
            <a:endCxn id="74" idx="6"/>
          </p:cNvCxnSpPr>
          <p:nvPr/>
        </p:nvCxnSpPr>
        <p:spPr bwMode="auto">
          <a:xfrm flipH="1">
            <a:off x="1182688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8" name="AutoShape 79"/>
          <p:cNvSpPr>
            <a:spLocks noChangeAspect="1" noChangeArrowheads="1"/>
          </p:cNvSpPr>
          <p:nvPr/>
        </p:nvSpPr>
        <p:spPr bwMode="auto">
          <a:xfrm flipH="1">
            <a:off x="1497013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79" name="AutoShape 80"/>
          <p:cNvSpPr>
            <a:spLocks noChangeAspect="1" noChangeArrowheads="1"/>
          </p:cNvSpPr>
          <p:nvPr/>
        </p:nvSpPr>
        <p:spPr bwMode="auto">
          <a:xfrm flipH="1">
            <a:off x="4057650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endParaRPr lang="en-US"/>
          </a:p>
        </p:txBody>
      </p:sp>
      <p:sp>
        <p:nvSpPr>
          <p:cNvPr id="80" name="Line 84"/>
          <p:cNvSpPr>
            <a:spLocks noChangeShapeType="1"/>
          </p:cNvSpPr>
          <p:nvPr/>
        </p:nvSpPr>
        <p:spPr bwMode="auto">
          <a:xfrm flipH="1" flipV="1">
            <a:off x="7075488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81" name="Text Box 85"/>
          <p:cNvSpPr txBox="1">
            <a:spLocks noChangeArrowheads="1"/>
          </p:cNvSpPr>
          <p:nvPr/>
        </p:nvSpPr>
        <p:spPr bwMode="auto">
          <a:xfrm>
            <a:off x="6813550" y="2130425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82" name="Group 86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83" name="Freeform 87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Text Box 88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sp>
        <p:nvSpPr>
          <p:cNvPr id="85" name="Freeform 92"/>
          <p:cNvSpPr>
            <a:spLocks/>
          </p:cNvSpPr>
          <p:nvPr/>
        </p:nvSpPr>
        <p:spPr bwMode="auto">
          <a:xfrm>
            <a:off x="7272338" y="1455738"/>
            <a:ext cx="593725" cy="339725"/>
          </a:xfrm>
          <a:custGeom>
            <a:avLst/>
            <a:gdLst>
              <a:gd name="T0" fmla="*/ 0 w 374"/>
              <a:gd name="T1" fmla="*/ 339725 h 214"/>
              <a:gd name="T2" fmla="*/ 593725 w 374"/>
              <a:gd name="T3" fmla="*/ 0 h 214"/>
              <a:gd name="T4" fmla="*/ 0 60000 65536"/>
              <a:gd name="T5" fmla="*/ 0 60000 65536"/>
              <a:gd name="T6" fmla="*/ 0 w 374"/>
              <a:gd name="T7" fmla="*/ 0 h 214"/>
              <a:gd name="T8" fmla="*/ 374 w 374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86" name="Text Box 93"/>
          <p:cNvSpPr txBox="1">
            <a:spLocks noChangeArrowheads="1"/>
          </p:cNvSpPr>
          <p:nvPr/>
        </p:nvSpPr>
        <p:spPr bwMode="auto">
          <a:xfrm>
            <a:off x="7523163" y="1520825"/>
            <a:ext cx="303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87" name="Group 94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89" name="Text Box 96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90" name="Group 97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2193" y="2272"/>
            <a:chExt cx="898" cy="357"/>
          </a:xfrm>
        </p:grpSpPr>
        <p:grpSp>
          <p:nvGrpSpPr>
            <p:cNvPr id="91" name="Group 98"/>
            <p:cNvGrpSpPr>
              <a:grpSpLocks/>
            </p:cNvGrpSpPr>
            <p:nvPr/>
          </p:nvGrpSpPr>
          <p:grpSpPr bwMode="auto">
            <a:xfrm>
              <a:off x="2184" y="2272"/>
              <a:ext cx="897" cy="357"/>
              <a:chOff x="1849" y="2830"/>
              <a:chExt cx="609" cy="357"/>
            </a:xfrm>
          </p:grpSpPr>
          <p:sp>
            <p:nvSpPr>
              <p:cNvPr id="93" name="Rectangle 9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4" name="Group 100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95" name="Arc 10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Arc 10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2" name="Text Box 105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 useBgFill="1">
        <p:nvSpPr>
          <p:cNvPr id="99" name="Text Box 106"/>
          <p:cNvSpPr txBox="1">
            <a:spLocks noChangeArrowheads="1"/>
          </p:cNvSpPr>
          <p:nvPr/>
        </p:nvSpPr>
        <p:spPr bwMode="auto">
          <a:xfrm>
            <a:off x="8682038" y="1824038"/>
            <a:ext cx="193675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/>
            <a:r>
              <a:rPr lang="en-CA" sz="800"/>
              <a:t>high</a:t>
            </a:r>
          </a:p>
        </p:txBody>
      </p:sp>
      <p:sp useBgFill="1">
        <p:nvSpPr>
          <p:cNvPr id="100" name="Text Box 107"/>
          <p:cNvSpPr txBox="1">
            <a:spLocks noChangeArrowheads="1"/>
          </p:cNvSpPr>
          <p:nvPr/>
        </p:nvSpPr>
        <p:spPr bwMode="auto">
          <a:xfrm>
            <a:off x="2595563" y="2901950"/>
            <a:ext cx="361950" cy="12223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/>
            <a:r>
              <a:rPr lang="en-CA" sz="800"/>
              <a:t>medium</a:t>
            </a:r>
          </a:p>
        </p:txBody>
      </p:sp>
      <p:grpSp>
        <p:nvGrpSpPr>
          <p:cNvPr id="101" name="Group 108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82" y="3819"/>
            <a:chExt cx="719" cy="337"/>
          </a:xfrm>
        </p:grpSpPr>
        <p:sp>
          <p:nvSpPr>
            <p:cNvPr id="102" name="AutoShape 109"/>
            <p:cNvSpPr>
              <a:spLocks noChangeArrowheads="1"/>
            </p:cNvSpPr>
            <p:nvPr/>
          </p:nvSpPr>
          <p:spPr bwMode="auto">
            <a:xfrm>
              <a:off x="1782" y="3819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03" name="Text Box 110"/>
            <p:cNvSpPr txBox="1">
              <a:spLocks noChangeArrowheads="1"/>
            </p:cNvSpPr>
            <p:nvPr/>
          </p:nvSpPr>
          <p:spPr bwMode="auto">
            <a:xfrm>
              <a:off x="1863" y="3902"/>
              <a:ext cx="56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Password</a:t>
              </a:r>
            </a:p>
          </p:txBody>
        </p:sp>
      </p:grpSp>
      <p:grpSp>
        <p:nvGrpSpPr>
          <p:cNvPr id="104" name="Group 111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105" name="Group 112"/>
            <p:cNvGrpSpPr>
              <a:grpSpLocks/>
            </p:cNvGrpSpPr>
            <p:nvPr/>
          </p:nvGrpSpPr>
          <p:grpSpPr bwMode="auto">
            <a:xfrm>
              <a:off x="3669" y="3524"/>
              <a:ext cx="897" cy="357"/>
              <a:chOff x="3669" y="3524"/>
              <a:chExt cx="897" cy="357"/>
            </a:xfrm>
          </p:grpSpPr>
          <p:sp>
            <p:nvSpPr>
              <p:cNvPr id="107" name="Rectangle 113"/>
              <p:cNvSpPr>
                <a:spLocks noChangeArrowheads="1"/>
              </p:cNvSpPr>
              <p:nvPr/>
            </p:nvSpPr>
            <p:spPr bwMode="auto">
              <a:xfrm>
                <a:off x="3946" y="3532"/>
                <a:ext cx="371" cy="34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8" name="Group 114"/>
              <p:cNvGrpSpPr>
                <a:grpSpLocks/>
              </p:cNvGrpSpPr>
              <p:nvPr/>
            </p:nvGrpSpPr>
            <p:grpSpPr bwMode="auto">
              <a:xfrm>
                <a:off x="3669" y="3524"/>
                <a:ext cx="897" cy="357"/>
                <a:chOff x="1856" y="2830"/>
                <a:chExt cx="298" cy="192"/>
              </a:xfrm>
            </p:grpSpPr>
            <p:sp>
              <p:nvSpPr>
                <p:cNvPr id="109" name="Arc 11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Arc 11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11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11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Text Box 119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Identification</a:t>
              </a:r>
            </a:p>
          </p:txBody>
        </p:sp>
      </p:grpSp>
      <p:grpSp>
        <p:nvGrpSpPr>
          <p:cNvPr id="113" name="Group 120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866" y="2950"/>
            <a:chExt cx="719" cy="337"/>
          </a:xfrm>
        </p:grpSpPr>
        <p:sp>
          <p:nvSpPr>
            <p:cNvPr id="114" name="AutoShape 121"/>
            <p:cNvSpPr>
              <a:spLocks noChangeArrowheads="1"/>
            </p:cNvSpPr>
            <p:nvPr/>
          </p:nvSpPr>
          <p:spPr bwMode="auto">
            <a:xfrm>
              <a:off x="4866" y="2950"/>
              <a:ext cx="719" cy="337"/>
            </a:xfrm>
            <a:prstGeom prst="flowChartPreparation">
              <a:avLst/>
            </a:prstGeom>
            <a:solidFill>
              <a:srgbClr val="45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15" name="Text Box 122"/>
            <p:cNvSpPr txBox="1">
              <a:spLocks noChangeArrowheads="1"/>
            </p:cNvSpPr>
            <p:nvPr/>
          </p:nvSpPr>
          <p:spPr bwMode="auto">
            <a:xfrm>
              <a:off x="4921" y="3033"/>
              <a:ext cx="6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Encryption</a:t>
              </a:r>
            </a:p>
          </p:txBody>
        </p:sp>
      </p:grpSp>
      <p:grpSp>
        <p:nvGrpSpPr>
          <p:cNvPr id="116" name="Group 123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117" name="Freeform 124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Text Box 125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solidFill>
              <a:srgbClr val="00FF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</a:t>
              </a:r>
              <a:br>
                <a:rPr lang="en-US" sz="1200" b="1"/>
              </a:br>
              <a:r>
                <a:rPr lang="en-US" sz="1200" b="1"/>
                <a:t>of Host </a:t>
              </a:r>
            </a:p>
          </p:txBody>
        </p:sp>
      </p:grpSp>
      <p:grpSp>
        <p:nvGrpSpPr>
          <p:cNvPr id="119" name="Group 126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120" name="Freeform 127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21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21" name="Text Box 128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Security of 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122" name="Group 129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123" name="Group 130"/>
            <p:cNvGrpSpPr>
              <a:grpSpLocks/>
            </p:cNvGrpSpPr>
            <p:nvPr/>
          </p:nvGrpSpPr>
          <p:grpSpPr bwMode="auto">
            <a:xfrm>
              <a:off x="2383" y="3086"/>
              <a:ext cx="923" cy="357"/>
              <a:chOff x="1849" y="2830"/>
              <a:chExt cx="609" cy="357"/>
            </a:xfrm>
          </p:grpSpPr>
          <p:sp>
            <p:nvSpPr>
              <p:cNvPr id="125" name="Rectangle 13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6" name="Group 132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</p:grpSpPr>
            <p:sp>
              <p:nvSpPr>
                <p:cNvPr id="127" name="Arc 13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Arc 13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1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13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13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4" name="Text Box 137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Authentication</a:t>
              </a:r>
            </a:p>
          </p:txBody>
        </p:sp>
      </p:grpSp>
      <p:grpSp>
        <p:nvGrpSpPr>
          <p:cNvPr id="131" name="Group 138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820" y="2919"/>
            <a:chExt cx="831" cy="369"/>
          </a:xfrm>
        </p:grpSpPr>
        <p:sp>
          <p:nvSpPr>
            <p:cNvPr id="132" name="AutoShape 139"/>
            <p:cNvSpPr>
              <a:spLocks noChangeArrowheads="1"/>
            </p:cNvSpPr>
            <p:nvPr/>
          </p:nvSpPr>
          <p:spPr bwMode="auto">
            <a:xfrm>
              <a:off x="3820" y="2919"/>
              <a:ext cx="831" cy="369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1200" b="1"/>
            </a:p>
          </p:txBody>
        </p:sp>
        <p:sp>
          <p:nvSpPr>
            <p:cNvPr id="133" name="Text Box 140"/>
            <p:cNvSpPr txBox="1">
              <a:spLocks noChangeArrowheads="1"/>
            </p:cNvSpPr>
            <p:nvPr/>
          </p:nvSpPr>
          <p:spPr bwMode="auto">
            <a:xfrm>
              <a:off x="3873" y="2971"/>
              <a:ext cx="7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Access</a:t>
              </a:r>
              <a:br>
                <a:rPr lang="en-US" sz="1200" b="1"/>
              </a:br>
              <a:r>
                <a:rPr lang="en-US" sz="1200" b="1"/>
                <a:t>Authorization</a:t>
              </a:r>
            </a:p>
          </p:txBody>
        </p:sp>
      </p:grpSp>
      <p:grpSp>
        <p:nvGrpSpPr>
          <p:cNvPr id="134" name="Group 141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  <a:solidFill>
            <a:srgbClr val="90FF53"/>
          </a:solidFill>
        </p:grpSpPr>
        <p:sp>
          <p:nvSpPr>
            <p:cNvPr id="135" name="Freeform 142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51 w 1072"/>
                <a:gd name="T1" fmla="*/ 15 h 612"/>
                <a:gd name="T2" fmla="*/ 35 w 1072"/>
                <a:gd name="T3" fmla="*/ 343 h 612"/>
                <a:gd name="T4" fmla="*/ 279 w 1072"/>
                <a:gd name="T5" fmla="*/ 567 h 612"/>
                <a:gd name="T6" fmla="*/ 836 w 1072"/>
                <a:gd name="T7" fmla="*/ 597 h 612"/>
                <a:gd name="T8" fmla="*/ 1022 w 1072"/>
                <a:gd name="T9" fmla="*/ 358 h 612"/>
                <a:gd name="T10" fmla="*/ 917 w 1072"/>
                <a:gd name="T11" fmla="*/ 30 h 612"/>
                <a:gd name="T12" fmla="*/ 504 w 1072"/>
                <a:gd name="T13" fmla="*/ 72 h 612"/>
                <a:gd name="T14" fmla="*/ 151 w 1072"/>
                <a:gd name="T15" fmla="*/ 15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Text Box 143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/>
                <a:t>Increase </a:t>
              </a:r>
              <a:br>
                <a:rPr lang="en-US" sz="1200" b="1"/>
              </a:br>
              <a:r>
                <a:rPr lang="en-US" sz="1200" b="1"/>
                <a:t>Sales</a:t>
              </a:r>
            </a:p>
          </p:txBody>
        </p:sp>
      </p:grpSp>
      <p:grpSp>
        <p:nvGrpSpPr>
          <p:cNvPr id="137" name="Group 144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138" name="Freeform 145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Text Box 146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Cost of</a:t>
              </a:r>
              <a:br>
                <a:rPr lang="en-US" sz="1200" b="1"/>
              </a:br>
              <a:r>
                <a:rPr lang="en-US" sz="1200" b="1"/>
                <a:t>Terminal</a:t>
              </a:r>
            </a:p>
          </p:txBody>
        </p:sp>
      </p:grpSp>
      <p:grpSp>
        <p:nvGrpSpPr>
          <p:cNvPr id="140" name="Group 147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141" name="Freeform 14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16 w 1072"/>
                <a:gd name="T1" fmla="*/ 11 h 612"/>
                <a:gd name="T2" fmla="*/ 27 w 1072"/>
                <a:gd name="T3" fmla="*/ 256 h 612"/>
                <a:gd name="T4" fmla="*/ 213 w 1072"/>
                <a:gd name="T5" fmla="*/ 422 h 612"/>
                <a:gd name="T6" fmla="*/ 639 w 1072"/>
                <a:gd name="T7" fmla="*/ 445 h 612"/>
                <a:gd name="T8" fmla="*/ 782 w 1072"/>
                <a:gd name="T9" fmla="*/ 267 h 612"/>
                <a:gd name="T10" fmla="*/ 701 w 1072"/>
                <a:gd name="T11" fmla="*/ 22 h 612"/>
                <a:gd name="T12" fmla="*/ 386 w 1072"/>
                <a:gd name="T13" fmla="*/ 54 h 612"/>
                <a:gd name="T14" fmla="*/ 116 w 1072"/>
                <a:gd name="T15" fmla="*/ 1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45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42" name="Text Box 149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System </a:t>
              </a:r>
              <a:br>
                <a:rPr lang="en-US" sz="1200" b="1"/>
              </a:br>
              <a:r>
                <a:rPr lang="en-US" sz="1200" b="1"/>
                <a:t>Security</a:t>
              </a:r>
            </a:p>
          </p:txBody>
        </p:sp>
      </p:grpSp>
      <p:grpSp>
        <p:nvGrpSpPr>
          <p:cNvPr id="143" name="Group 150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3927" y="1038"/>
            <a:chExt cx="898" cy="357"/>
          </a:xfrm>
          <a:solidFill>
            <a:srgbClr val="90FF53"/>
          </a:solidFill>
        </p:grpSpPr>
        <p:grpSp>
          <p:nvGrpSpPr>
            <p:cNvPr id="144" name="Group 151"/>
            <p:cNvGrpSpPr>
              <a:grpSpLocks/>
            </p:cNvGrpSpPr>
            <p:nvPr/>
          </p:nvGrpSpPr>
          <p:grpSpPr bwMode="auto">
            <a:xfrm>
              <a:off x="3918" y="1038"/>
              <a:ext cx="897" cy="357"/>
              <a:chOff x="1849" y="2830"/>
              <a:chExt cx="609" cy="357"/>
            </a:xfrm>
            <a:grpFill/>
          </p:grpSpPr>
          <p:sp>
            <p:nvSpPr>
              <p:cNvPr id="146" name="Rectangle 15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7" name="Group 153"/>
              <p:cNvGrpSpPr>
                <a:grpSpLocks/>
              </p:cNvGrpSpPr>
              <p:nvPr/>
            </p:nvGrpSpPr>
            <p:grpSpPr bwMode="auto">
              <a:xfrm>
                <a:off x="1849" y="2830"/>
                <a:ext cx="609" cy="357"/>
                <a:chOff x="1856" y="2830"/>
                <a:chExt cx="298" cy="192"/>
              </a:xfrm>
              <a:grpFill/>
            </p:grpSpPr>
            <p:sp>
              <p:nvSpPr>
                <p:cNvPr id="148" name="Arc 15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Arc 15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Line 15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1" name="Line 15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45" name="Text Box 158"/>
            <p:cNvSpPr txBox="1">
              <a:spLocks noChangeArrowheads="1"/>
            </p:cNvSpPr>
            <p:nvPr/>
          </p:nvSpPr>
          <p:spPr bwMode="auto">
            <a:xfrm>
              <a:off x="4041" y="1073"/>
              <a:ext cx="670" cy="28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/>
                <a:t>Offer Online</a:t>
              </a:r>
              <a:br>
                <a:rPr lang="en-US" sz="1200" b="1"/>
              </a:br>
              <a:r>
                <a:rPr lang="en-US" sz="1200" b="1"/>
                <a:t>Shopping</a:t>
              </a:r>
            </a:p>
          </p:txBody>
        </p:sp>
      </p:grpSp>
      <p:sp>
        <p:nvSpPr>
          <p:cNvPr id="152" name="Oval 159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solidFill>
            <a:srgbClr val="90FF5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Business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200" b="1"/>
              <a:t>Owner</a:t>
            </a:r>
          </a:p>
        </p:txBody>
      </p:sp>
      <p:sp>
        <p:nvSpPr>
          <p:cNvPr id="153" name="Line 160"/>
          <p:cNvSpPr>
            <a:spLocks noChangeShapeType="1"/>
          </p:cNvSpPr>
          <p:nvPr/>
        </p:nvSpPr>
        <p:spPr bwMode="auto">
          <a:xfrm rot="16200000" flipV="1">
            <a:off x="3363913" y="5738813"/>
            <a:ext cx="123825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154" name="Group 161"/>
          <p:cNvGrpSpPr>
            <a:grpSpLocks/>
          </p:cNvGrpSpPr>
          <p:nvPr/>
        </p:nvGrpSpPr>
        <p:grpSpPr bwMode="auto">
          <a:xfrm>
            <a:off x="8502650" y="3203575"/>
            <a:ext cx="617538" cy="417513"/>
            <a:chOff x="5356" y="2018"/>
            <a:chExt cx="389" cy="263"/>
          </a:xfrm>
        </p:grpSpPr>
        <p:grpSp>
          <p:nvGrpSpPr>
            <p:cNvPr id="155" name="Group 162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57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58" name="Picture 164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56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59" name="Group 166"/>
          <p:cNvGrpSpPr>
            <a:grpSpLocks/>
          </p:cNvGrpSpPr>
          <p:nvPr/>
        </p:nvGrpSpPr>
        <p:grpSpPr bwMode="auto">
          <a:xfrm>
            <a:off x="7440613" y="2135188"/>
            <a:ext cx="544512" cy="411162"/>
            <a:chOff x="4687" y="1345"/>
            <a:chExt cx="343" cy="259"/>
          </a:xfrm>
        </p:grpSpPr>
        <p:sp useBgFill="1">
          <p:nvSpPr>
            <p:cNvPr id="160" name="Text Box 167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90</a:t>
              </a:r>
            </a:p>
          </p:txBody>
        </p:sp>
        <p:pic>
          <p:nvPicPr>
            <p:cNvPr id="161" name="Picture 168" descr="WeaklySatisfic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" name="Group 169"/>
          <p:cNvGrpSpPr>
            <a:grpSpLocks/>
          </p:cNvGrpSpPr>
          <p:nvPr/>
        </p:nvGrpSpPr>
        <p:grpSpPr bwMode="auto">
          <a:xfrm>
            <a:off x="8477250" y="833438"/>
            <a:ext cx="496888" cy="411162"/>
            <a:chOff x="5447" y="531"/>
            <a:chExt cx="313" cy="259"/>
          </a:xfrm>
        </p:grpSpPr>
        <p:sp useBgFill="1">
          <p:nvSpPr>
            <p:cNvPr id="163" name="Text Box 170"/>
            <p:cNvSpPr txBox="1">
              <a:spLocks noChangeArrowheads="1"/>
            </p:cNvSpPr>
            <p:nvPr/>
          </p:nvSpPr>
          <p:spPr bwMode="auto">
            <a:xfrm>
              <a:off x="5669" y="580"/>
              <a:ext cx="89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51</a:t>
              </a:r>
            </a:p>
          </p:txBody>
        </p:sp>
        <p:pic>
          <p:nvPicPr>
            <p:cNvPr id="164" name="Picture 171" descr="WeaklySatisfic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47" y="531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Group 172"/>
          <p:cNvGrpSpPr>
            <a:grpSpLocks/>
          </p:cNvGrpSpPr>
          <p:nvPr/>
        </p:nvGrpSpPr>
        <p:grpSpPr bwMode="auto">
          <a:xfrm>
            <a:off x="3521075" y="5724525"/>
            <a:ext cx="228600" cy="152400"/>
            <a:chOff x="234" y="1786"/>
            <a:chExt cx="144" cy="96"/>
          </a:xfrm>
        </p:grpSpPr>
        <p:sp>
          <p:nvSpPr>
            <p:cNvPr id="166" name="Oval 173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67" name="Text Box 174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cxnSp>
        <p:nvCxnSpPr>
          <p:cNvPr id="168" name="AutoShape 179"/>
          <p:cNvCxnSpPr>
            <a:cxnSpLocks noChangeShapeType="1"/>
          </p:cNvCxnSpPr>
          <p:nvPr/>
        </p:nvCxnSpPr>
        <p:spPr bwMode="auto">
          <a:xfrm rot="5400000" flipH="1">
            <a:off x="1897063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69" name="AutoShape 180"/>
          <p:cNvCxnSpPr>
            <a:cxnSpLocks noChangeShapeType="1"/>
          </p:cNvCxnSpPr>
          <p:nvPr/>
        </p:nvCxnSpPr>
        <p:spPr bwMode="auto">
          <a:xfrm rot="10800000">
            <a:off x="3241675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0" name="Text Box 184"/>
          <p:cNvSpPr txBox="1">
            <a:spLocks noChangeArrowheads="1"/>
          </p:cNvSpPr>
          <p:nvPr/>
        </p:nvSpPr>
        <p:spPr bwMode="auto">
          <a:xfrm>
            <a:off x="7897813" y="3157538"/>
            <a:ext cx="303212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>
              <a:lnSpc>
                <a:spcPct val="20000"/>
              </a:lnSpc>
              <a:spcBef>
                <a:spcPct val="0"/>
              </a:spcBef>
            </a:pPr>
            <a:r>
              <a:rPr lang="en-US"/>
              <a:t>+</a:t>
            </a:r>
            <a:br>
              <a:rPr lang="en-US"/>
            </a:br>
            <a:r>
              <a:rPr lang="en-US" sz="2000" b="1"/>
              <a:t>.</a:t>
            </a:r>
          </a:p>
        </p:txBody>
      </p:sp>
      <p:sp>
        <p:nvSpPr>
          <p:cNvPr id="171" name="Oval 185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Online Shopper</a:t>
            </a:r>
          </a:p>
        </p:txBody>
      </p:sp>
      <p:sp>
        <p:nvSpPr>
          <p:cNvPr id="172" name="Rectangle 186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200" b="1"/>
              <a:t>Payment</a:t>
            </a:r>
          </a:p>
        </p:txBody>
      </p:sp>
      <p:grpSp>
        <p:nvGrpSpPr>
          <p:cNvPr id="173" name="Group 188"/>
          <p:cNvGrpSpPr>
            <a:grpSpLocks/>
          </p:cNvGrpSpPr>
          <p:nvPr/>
        </p:nvGrpSpPr>
        <p:grpSpPr bwMode="auto">
          <a:xfrm>
            <a:off x="925513" y="1160463"/>
            <a:ext cx="617537" cy="417512"/>
            <a:chOff x="5356" y="2018"/>
            <a:chExt cx="389" cy="263"/>
          </a:xfrm>
        </p:grpSpPr>
        <p:grpSp>
          <p:nvGrpSpPr>
            <p:cNvPr id="174" name="Group 189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76" name="Text Box 190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77" name="Picture 191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75" name="Text Box 192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78" name="Group 193"/>
          <p:cNvGrpSpPr>
            <a:grpSpLocks/>
          </p:cNvGrpSpPr>
          <p:nvPr/>
        </p:nvGrpSpPr>
        <p:grpSpPr bwMode="auto">
          <a:xfrm>
            <a:off x="2892425" y="1155700"/>
            <a:ext cx="617538" cy="417513"/>
            <a:chOff x="5356" y="2018"/>
            <a:chExt cx="389" cy="263"/>
          </a:xfrm>
        </p:grpSpPr>
        <p:grpSp>
          <p:nvGrpSpPr>
            <p:cNvPr id="179" name="Group 194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181" name="Text Box 195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182" name="Picture 196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80" name="Text Box 197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183" name="Group 198"/>
          <p:cNvGrpSpPr>
            <a:grpSpLocks/>
          </p:cNvGrpSpPr>
          <p:nvPr/>
        </p:nvGrpSpPr>
        <p:grpSpPr bwMode="auto">
          <a:xfrm>
            <a:off x="5081588" y="5724525"/>
            <a:ext cx="228600" cy="152400"/>
            <a:chOff x="234" y="1786"/>
            <a:chExt cx="144" cy="96"/>
          </a:xfrm>
        </p:grpSpPr>
        <p:sp>
          <p:nvSpPr>
            <p:cNvPr id="184" name="Oval 199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85" name="Text Box 200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86" name="Group 204"/>
          <p:cNvGrpSpPr>
            <a:grpSpLocks/>
          </p:cNvGrpSpPr>
          <p:nvPr/>
        </p:nvGrpSpPr>
        <p:grpSpPr bwMode="auto">
          <a:xfrm>
            <a:off x="5580063" y="849313"/>
            <a:ext cx="498475" cy="411162"/>
            <a:chOff x="3515" y="535"/>
            <a:chExt cx="314" cy="259"/>
          </a:xfrm>
        </p:grpSpPr>
        <p:sp useBgFill="1">
          <p:nvSpPr>
            <p:cNvPr id="187" name="Text Box 205"/>
            <p:cNvSpPr txBox="1">
              <a:spLocks noChangeArrowheads="1"/>
            </p:cNvSpPr>
            <p:nvPr/>
          </p:nvSpPr>
          <p:spPr bwMode="auto">
            <a:xfrm>
              <a:off x="3740" y="584"/>
              <a:ext cx="89" cy="97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52</a:t>
              </a:r>
            </a:p>
          </p:txBody>
        </p:sp>
        <p:pic>
          <p:nvPicPr>
            <p:cNvPr id="188" name="Picture 206" descr="WeaklySatisfic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5" y="535"/>
              <a:ext cx="31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9" name="Group 207"/>
          <p:cNvGrpSpPr>
            <a:grpSpLocks/>
          </p:cNvGrpSpPr>
          <p:nvPr/>
        </p:nvGrpSpPr>
        <p:grpSpPr bwMode="auto">
          <a:xfrm>
            <a:off x="1917700" y="5724525"/>
            <a:ext cx="228600" cy="152400"/>
            <a:chOff x="234" y="1786"/>
            <a:chExt cx="144" cy="96"/>
          </a:xfrm>
        </p:grpSpPr>
        <p:sp>
          <p:nvSpPr>
            <p:cNvPr id="190" name="Oval 208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91" name="Text Box 209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92" name="Group 213"/>
          <p:cNvGrpSpPr>
            <a:grpSpLocks/>
          </p:cNvGrpSpPr>
          <p:nvPr/>
        </p:nvGrpSpPr>
        <p:grpSpPr bwMode="auto">
          <a:xfrm>
            <a:off x="3486150" y="2873375"/>
            <a:ext cx="228600" cy="152400"/>
            <a:chOff x="234" y="1786"/>
            <a:chExt cx="144" cy="96"/>
          </a:xfrm>
        </p:grpSpPr>
        <p:sp>
          <p:nvSpPr>
            <p:cNvPr id="193" name="Oval 214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94" name="Text Box 215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95" name="Group 216"/>
          <p:cNvGrpSpPr>
            <a:grpSpLocks/>
          </p:cNvGrpSpPr>
          <p:nvPr/>
        </p:nvGrpSpPr>
        <p:grpSpPr bwMode="auto">
          <a:xfrm>
            <a:off x="6881813" y="5429250"/>
            <a:ext cx="228600" cy="152400"/>
            <a:chOff x="234" y="1786"/>
            <a:chExt cx="144" cy="96"/>
          </a:xfrm>
        </p:grpSpPr>
        <p:sp>
          <p:nvSpPr>
            <p:cNvPr id="196" name="Oval 217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97" name="Text Box 218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198" name="Group 219"/>
          <p:cNvGrpSpPr>
            <a:grpSpLocks/>
          </p:cNvGrpSpPr>
          <p:nvPr/>
        </p:nvGrpSpPr>
        <p:grpSpPr bwMode="auto">
          <a:xfrm>
            <a:off x="6757988" y="4281488"/>
            <a:ext cx="228600" cy="152400"/>
            <a:chOff x="234" y="1786"/>
            <a:chExt cx="144" cy="96"/>
          </a:xfrm>
        </p:grpSpPr>
        <p:sp>
          <p:nvSpPr>
            <p:cNvPr id="199" name="Oval 220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00" name="Text Box 221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0</a:t>
              </a:r>
            </a:p>
          </p:txBody>
        </p:sp>
      </p:grpSp>
      <p:grpSp>
        <p:nvGrpSpPr>
          <p:cNvPr id="201" name="Group 229"/>
          <p:cNvGrpSpPr>
            <a:grpSpLocks/>
          </p:cNvGrpSpPr>
          <p:nvPr/>
        </p:nvGrpSpPr>
        <p:grpSpPr bwMode="auto">
          <a:xfrm>
            <a:off x="603250" y="4645025"/>
            <a:ext cx="1930400" cy="762000"/>
            <a:chOff x="893" y="1567"/>
            <a:chExt cx="1216" cy="480"/>
          </a:xfrm>
        </p:grpSpPr>
        <p:sp>
          <p:nvSpPr>
            <p:cNvPr id="202" name="Oval 230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03" name="Text Box 231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/>
                <a:t>Biometrics is no</a:t>
              </a:r>
              <a:br>
                <a:rPr lang="en-US" sz="1200" b="1"/>
              </a:br>
              <a:r>
                <a:rPr lang="en-US" sz="1200" b="1"/>
                <a:t>regular, off-the-shelf</a:t>
              </a:r>
              <a:br>
                <a:rPr lang="en-US" sz="1200" b="1"/>
              </a:br>
              <a:r>
                <a:rPr lang="en-US" sz="1200" b="1"/>
                <a:t>technology</a:t>
              </a:r>
              <a:endParaRPr lang="en-US" sz="2400"/>
            </a:p>
          </p:txBody>
        </p:sp>
      </p:grpSp>
      <p:cxnSp>
        <p:nvCxnSpPr>
          <p:cNvPr id="204" name="AutoShape 232"/>
          <p:cNvCxnSpPr>
            <a:cxnSpLocks noChangeShapeType="1"/>
          </p:cNvCxnSpPr>
          <p:nvPr/>
        </p:nvCxnSpPr>
        <p:spPr bwMode="auto">
          <a:xfrm rot="16200000">
            <a:off x="1032669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05" name="Text Box 233"/>
          <p:cNvSpPr txBox="1">
            <a:spLocks noChangeArrowheads="1"/>
          </p:cNvSpPr>
          <p:nvPr/>
        </p:nvSpPr>
        <p:spPr bwMode="auto">
          <a:xfrm>
            <a:off x="2341563" y="3703638"/>
            <a:ext cx="2968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_</a:t>
            </a:r>
          </a:p>
        </p:txBody>
      </p:sp>
      <p:sp>
        <p:nvSpPr>
          <p:cNvPr id="206" name="Text Box 234"/>
          <p:cNvSpPr txBox="1">
            <a:spLocks noChangeArrowheads="1"/>
          </p:cNvSpPr>
          <p:nvPr/>
        </p:nvSpPr>
        <p:spPr bwMode="auto">
          <a:xfrm>
            <a:off x="2847975" y="3905250"/>
            <a:ext cx="30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US"/>
              <a:t>+</a:t>
            </a:r>
          </a:p>
        </p:txBody>
      </p:sp>
      <p:grpSp>
        <p:nvGrpSpPr>
          <p:cNvPr id="207" name="Group 161"/>
          <p:cNvGrpSpPr>
            <a:grpSpLocks/>
          </p:cNvGrpSpPr>
          <p:nvPr/>
        </p:nvGrpSpPr>
        <p:grpSpPr bwMode="auto">
          <a:xfrm>
            <a:off x="8350250" y="4216400"/>
            <a:ext cx="617538" cy="417513"/>
            <a:chOff x="5356" y="2018"/>
            <a:chExt cx="389" cy="263"/>
          </a:xfrm>
        </p:grpSpPr>
        <p:grpSp>
          <p:nvGrpSpPr>
            <p:cNvPr id="208" name="Group 162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210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r>
                  <a:rPr lang="en-CA" sz="2000" b="1"/>
                  <a:t>*</a:t>
                </a:r>
              </a:p>
            </p:txBody>
          </p:sp>
          <p:pic>
            <p:nvPicPr>
              <p:cNvPr id="211" name="Picture 164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209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  <p:grpSp>
        <p:nvGrpSpPr>
          <p:cNvPr id="212" name="Group 161"/>
          <p:cNvGrpSpPr>
            <a:grpSpLocks/>
          </p:cNvGrpSpPr>
          <p:nvPr/>
        </p:nvGrpSpPr>
        <p:grpSpPr bwMode="auto">
          <a:xfrm>
            <a:off x="7042150" y="3186113"/>
            <a:ext cx="617538" cy="417512"/>
            <a:chOff x="5356" y="2018"/>
            <a:chExt cx="389" cy="263"/>
          </a:xfrm>
        </p:grpSpPr>
        <p:grpSp>
          <p:nvGrpSpPr>
            <p:cNvPr id="213" name="Group 162"/>
            <p:cNvGrpSpPr>
              <a:grpSpLocks/>
            </p:cNvGrpSpPr>
            <p:nvPr/>
          </p:nvGrpSpPr>
          <p:grpSpPr bwMode="auto">
            <a:xfrm>
              <a:off x="5356" y="2018"/>
              <a:ext cx="322" cy="263"/>
              <a:chOff x="5356" y="2018"/>
              <a:chExt cx="322" cy="263"/>
            </a:xfrm>
          </p:grpSpPr>
          <p:sp useBgFill="1">
            <p:nvSpPr>
              <p:cNvPr id="215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0" cy="194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/>
                <a:endParaRPr lang="en-CA" sz="2000" b="1"/>
              </a:p>
            </p:txBody>
          </p:sp>
          <p:pic>
            <p:nvPicPr>
              <p:cNvPr id="216" name="Picture 164" descr="Che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214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CA" sz="1000" b="1"/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71" grpId="0" animBg="1"/>
      <p:bldP spid="1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36</a:t>
            </a:fld>
            <a:endParaRPr lang="en-CA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3771900"/>
            <a:ext cx="5137150" cy="204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1443038"/>
            <a:ext cx="8570912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35206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Strategies 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jUCMNav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5100" y="4773613"/>
            <a:ext cx="1704975" cy="1285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472113" y="3806825"/>
            <a:ext cx="3292475" cy="22558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i="1"/>
              <a:t>A star (*) indicates an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initial value part of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a given strategy (element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also shown in dashed lines).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All the others are evaluated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through a propagation 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i="1"/>
              <a:t>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37</a:t>
            </a:fld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89798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Quant. Alg. – Decompositions and Contributions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17475" y="1281948"/>
            <a:ext cx="8907463" cy="504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Minimum for AND, maximum for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Contributions are additive but normalized and take a tolerance into account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650624"/>
            <a:ext cx="86550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t="-5922"/>
          <a:stretch>
            <a:fillRect/>
          </a:stretch>
        </p:blipFill>
        <p:spPr bwMode="auto">
          <a:xfrm>
            <a:off x="1208088" y="4105275"/>
            <a:ext cx="6727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38</a:t>
            </a:fld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66966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Quantitative Algorithm – Dependencies and Actors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17475" y="1172764"/>
            <a:ext cx="8907463" cy="5228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Depender’s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satisfaction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level is not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than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dependum’s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(and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dependee’s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Evaluations deal with negotiations between stakeholders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Actor evaluations help analyzing and comparing the satisfaction levels of each actor based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the selected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Computed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importance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attribute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satisfaction levels of intentional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element references bound to actors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975" y="1546994"/>
            <a:ext cx="5343525" cy="203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12864"/>
            <a:ext cx="3054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39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7615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Qualitative Algorithm – AND Decomposition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168" y="1584807"/>
            <a:ext cx="7516813" cy="45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5027" y="1418428"/>
            <a:ext cx="8112125" cy="471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A.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Nuseibeh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S. M. Easterbrook, Requirements Engineering: A Roadmap. In A. C. W. Finkelstein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 Future of Software Engineering, ACM Press, 2000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http://www.cs.toronto.edu/~sme/papers/2000/ICSE2000.pdf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Simson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Garfinkel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History's Worst Software Bugs, Wired News, 2005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http://www.wired.com/news/technology/bugs/0,2924,69355,00.html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INCOSE Requirements Working Group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http://www.incose.org/practice/techactivities/wg/rqmts/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 Survey: Requirements Management (RM) Tools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http://www.incose.org/productspubs/products/rmsurvey.aspx</a:t>
            </a:r>
            <a:b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http://www.volere.co.uk/tools.htm 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(1993) Recommended Practice for Software Requirements Specifications. IEEE Std 830-1993,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(1995) Guide for Developing System Requirements Specifications. IEEE Std P1233/D3,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Engineering Conference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http://www.requirements-engineering.org/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40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62502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Qualitative Algorithm – OR Decomposition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36" y="1638760"/>
            <a:ext cx="7735888" cy="46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41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1237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Qualitative Algorithm – Contributions and Actors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248634"/>
            <a:ext cx="7974013" cy="23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950272"/>
            <a:ext cx="3687763" cy="22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42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1237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Qualitative Algorithm – Dependencies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1107061"/>
            <a:ext cx="5273675" cy="53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43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603446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 – Context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7475" y="1718684"/>
            <a:ext cx="8907463" cy="128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New service for wireless network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to put the service logic?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Where to put the service data?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44</a:t>
            </a:fld>
            <a:endParaRPr lang="en-CA"/>
          </a:p>
        </p:txBody>
      </p:sp>
      <p:pic>
        <p:nvPicPr>
          <p:cNvPr id="4" name="Picture 2" descr="ITU08-WirelessIN-GRLGraph7-GRL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5" y="1050925"/>
            <a:ext cx="723900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07910"/>
            <a:ext cx="8907463" cy="608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 – Intentional Elements and Actors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8750" y="2576513"/>
            <a:ext cx="2819400" cy="2209800"/>
            <a:chOff x="0" y="0"/>
            <a:chExt cx="1776" cy="139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776" cy="1392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2400">
                <a:latin typeface="Times" pitchFamily="18" charset="0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" y="24"/>
              <a:ext cx="1680" cy="1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375275" y="2117725"/>
            <a:ext cx="1447800" cy="8382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204075" y="1050925"/>
            <a:ext cx="1828800" cy="1524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45</a:t>
            </a:fld>
            <a:endParaRPr lang="en-CA"/>
          </a:p>
        </p:txBody>
      </p:sp>
      <p:pic>
        <p:nvPicPr>
          <p:cNvPr id="4" name="Picture 2" descr="ITU08-WirelessIN-GRLGraph7-GRL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054100"/>
            <a:ext cx="723900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48854"/>
            <a:ext cx="6664325" cy="608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 – Links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39700" y="3095625"/>
            <a:ext cx="2971800" cy="1524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CA" sz="2400">
              <a:latin typeface="Times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600700" y="2730500"/>
            <a:ext cx="1143000" cy="661988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695700" y="2654300"/>
            <a:ext cx="762000" cy="635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238500" y="4559300"/>
            <a:ext cx="1600200" cy="762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810500" y="1892300"/>
            <a:ext cx="685800" cy="2286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3271838"/>
            <a:ext cx="2895600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46</a:t>
            </a:fld>
            <a:endParaRPr lang="en-CA"/>
          </a:p>
        </p:txBody>
      </p:sp>
      <p:pic>
        <p:nvPicPr>
          <p:cNvPr id="4" name="Picture 3" descr="ITU08-WirelessIN-GRLGraph7-GRL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052513"/>
            <a:ext cx="72390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234950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GRL Example I – Contribution Types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9063" y="3265488"/>
            <a:ext cx="2971800" cy="1524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CA" sz="2400"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67175" y="28051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3306763"/>
            <a:ext cx="2667000" cy="144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52900" y="37195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210300" y="46339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81900" y="44815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35138" y="917575"/>
            <a:ext cx="5486400" cy="990600"/>
            <a:chOff x="1296" y="1824"/>
            <a:chExt cx="3456" cy="624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296" y="1824"/>
              <a:ext cx="3456" cy="624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2400">
                <a:latin typeface="Times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0" y="1830"/>
              <a:ext cx="3384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031875"/>
            <a:ext cx="1984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800" b="1">
                <a:solidFill>
                  <a:srgbClr val="002654"/>
                </a:solidFill>
              </a:rPr>
              <a:t>Qualitative</a:t>
            </a:r>
            <a:br>
              <a:rPr lang="en-US" sz="1800" b="1">
                <a:solidFill>
                  <a:srgbClr val="002654"/>
                </a:solidFill>
              </a:rPr>
            </a:br>
            <a:r>
              <a:rPr lang="en-US" sz="1800" b="1" i="1">
                <a:solidFill>
                  <a:srgbClr val="002654"/>
                </a:solidFill>
              </a:rPr>
              <a:t>or</a:t>
            </a:r>
            <a:br>
              <a:rPr lang="en-US" sz="1800" b="1" i="1">
                <a:solidFill>
                  <a:srgbClr val="002654"/>
                </a:solidFill>
              </a:rPr>
            </a:br>
            <a:r>
              <a:rPr lang="en-US" sz="1800" b="1">
                <a:solidFill>
                  <a:srgbClr val="002654"/>
                </a:solidFill>
              </a:rPr>
              <a:t>quantitative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47</a:t>
            </a:fld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052513"/>
            <a:ext cx="72390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03827" y="398726"/>
            <a:ext cx="8907463" cy="608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 – Qualitative Model Evaluation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95500" y="1908175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5913" y="2816225"/>
            <a:ext cx="2514600" cy="16764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CA" sz="2400">
              <a:latin typeface="Times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2860675"/>
            <a:ext cx="23622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76500" y="48799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200900" y="47275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838700" y="28987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696200" y="1190625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48</a:t>
            </a:fld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46163"/>
            <a:ext cx="6972300" cy="52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39670"/>
            <a:ext cx="8907463" cy="6080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 – Quantitative Model Evaluation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305300" y="48021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CA" sz="2400" b="1">
              <a:latin typeface="Times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838700" y="28971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CA" sz="2400" b="1">
              <a:latin typeface="Times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524500" y="48783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49</a:t>
            </a:fld>
            <a:endParaRPr lang="en-C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 – Context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17475" y="1759628"/>
            <a:ext cx="8907463" cy="288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GRL model that addresses privacy protection in a hospital environment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Researchers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want access to patient data but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Health Information Custodian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(HIC – i.e., the hospital) needs to protect patient privacy, as required by law (PHIPA in Ontario).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process of accessing databases must ensure privacy. As required by law,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Research Ethics Board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(REB) is usually involved in assessing privacy risks for the research protocol proposed by a researcher.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DB administrators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also want to ensure that DB users are accountable for their 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286000" y="3581399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CA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Goal </a:t>
            </a:r>
            <a:r>
              <a:rPr lang="fr-CA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Modeling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50</a:t>
            </a:fld>
            <a:endParaRPr lang="en-CA"/>
          </a:p>
        </p:txBody>
      </p:sp>
      <p:pic>
        <p:nvPicPr>
          <p:cNvPr id="4" name="Picture 2" descr="jUCMNavDemo_BPM-GRLGraph2-ProtectPriva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877888"/>
            <a:ext cx="7629525" cy="54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57782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 – </a:t>
            </a: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GRL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51</a:t>
            </a:fld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85078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GRL Example II – One GRL Model, Many Diagrams</a:t>
            </a:r>
            <a:endParaRPr lang="en-CA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jUCMNavDemo_BPM-GRLGraph2-ProtectPriva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877888"/>
            <a:ext cx="794385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79388" y="2819400"/>
            <a:ext cx="4438650" cy="3521075"/>
            <a:chOff x="96" y="1584"/>
            <a:chExt cx="3360" cy="266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6" y="1584"/>
              <a:ext cx="3360" cy="2666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CA" sz="2400">
                <a:latin typeface="Times" pitchFamily="18" charset="0"/>
              </a:endParaRPr>
            </a:p>
          </p:txBody>
        </p:sp>
        <p:pic>
          <p:nvPicPr>
            <p:cNvPr id="8" name="Picture 6" descr="jUCMNavDemo_BPM-GRLGraph155-DoUsefulResearc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1635"/>
              <a:ext cx="2736" cy="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52</a:t>
            </a:fld>
            <a:endParaRPr lang="en-CA"/>
          </a:p>
        </p:txBody>
      </p:sp>
      <p:pic>
        <p:nvPicPr>
          <p:cNvPr id="4" name="Picture 2" descr="jUCMNavDemo_BPM-ProtectPrivacy-Qualita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536" y="1140375"/>
            <a:ext cx="7323138" cy="51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0791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 – Qualitative Model Evaluation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53</a:t>
            </a:fld>
            <a:endParaRPr lang="en-C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234950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 – Quantitative Model Evaluation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jUCMNavDemo_BPM-ProtectPrivacy-Quantita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877888"/>
            <a:ext cx="7400925" cy="52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117475" y="1650444"/>
            <a:ext cx="8907463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addition to the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qualitative approach,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strategies and evaluations can also be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([-100, 100] scale)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Hybrid algorithms can also be 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54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630742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Context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445724"/>
            <a:ext cx="8907463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Information system for a Financial Institution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Provides support for point of sale systems for financial transactions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Remote input at Retailers allows customers to make payments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Need to address security when producing, deploying, and updating the financial software at the financial institution and at the Retailers site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Software itself must be secured (in source and object form)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Access (e.g. for update) also need to be secured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Possible tradeoffs with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Ease of use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55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7615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First Goal Refinements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391132"/>
            <a:ext cx="8907463" cy="493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Security includes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Security during operation (e.g. updating,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regular operation…)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Security during software development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Operational Security includes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Financial institution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Retailer sites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7032"/>
            <a:ext cx="2497138" cy="1755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664432"/>
            <a:ext cx="4489450" cy="2450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56</a:t>
            </a:fld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8061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More Goal Refinements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17475" y="1104524"/>
            <a:ext cx="4376738" cy="524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System includes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 Station connected to a set of Terminals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Host Computer at Financial Institution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646613" y="1104524"/>
            <a:ext cx="4378325" cy="524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Refinement of terminal security into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Confidentiality, integrity,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Each operation (update, download, storage) needs to be secured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343400" cy="279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 b="2089"/>
          <a:stretch>
            <a:fillRect/>
          </a:stretch>
        </p:blipFill>
        <p:spPr bwMode="auto">
          <a:xfrm>
            <a:off x="4724400" y="2743200"/>
            <a:ext cx="4038600" cy="3073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57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21558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Thinking About Solutions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9184" y="1231900"/>
            <a:ext cx="8907463" cy="516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provide confidentiality for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download?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Three possibilities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 access authorisation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Authentication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 encryption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 limited exposure to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accessing the software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309" y="1438696"/>
            <a:ext cx="4436676" cy="475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58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7615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More Solutions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5058" y="1613007"/>
            <a:ext cx="6474349" cy="4210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883" y="1568556"/>
            <a:ext cx="8907463" cy="4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Authentication possible through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Digital signatures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Biometrics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Card key and card reader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Password protection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Different possibilities for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identification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59</a:t>
            </a:fld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234950"/>
            <a:ext cx="8907463" cy="60801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Example III – Side Effects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232" y="1015624"/>
            <a:ext cx="414863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7475" y="927100"/>
            <a:ext cx="8907463" cy="557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Alternatives have set of tradeoffs with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requirements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Biometrics will provide a high level of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security but will be expensive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Cardkey less expensive, user friendly,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but equipment needed too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Password protection is least expensive,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but not as user friendly as Cardkey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 be model using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correlation links to </a:t>
            </a:r>
            <a:b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C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61709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Different types of statements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76787" y="3490138"/>
            <a:ext cx="8542029" cy="264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Descriptive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describes some (existing) situation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Prescriptive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describes some situation that is desired to be true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“a prescriptive statement of intent that the system should satisfy through the cooperation of its 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agents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 satisfaction may involve a variety of agents, such as actors in the system’s environment, as well as the system as a whole or its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Requirement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a goal under the responsibility of a single agent (the system-to-be or a component of it)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Expectation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a goal under the responsibility of a single agent in the environment of the system-to-be. Note: this is an 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assumption</a:t>
            </a:r>
            <a:r>
              <a:rPr kumimoji="0" lang="en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that the system can make</a:t>
            </a:r>
          </a:p>
        </p:txBody>
      </p:sp>
      <p:pic>
        <p:nvPicPr>
          <p:cNvPr id="6" name="Picture 9" descr="xxx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6483650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60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98726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Tool Support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SanDriLa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(Plug-in for Visio)</a:t>
            </a:r>
          </a:p>
        </p:txBody>
      </p:sp>
      <p:pic>
        <p:nvPicPr>
          <p:cNvPr id="5" name="Picture 3" descr="Sabdr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963613"/>
            <a:ext cx="7491413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61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8061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Tool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OpenOME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with Eclipse Plug-in</a:t>
            </a:r>
            <a:endParaRPr lang="fr-CA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://www.cs.toronto.edu/km/openome/openome_examp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863" y="1218162"/>
            <a:ext cx="6937375" cy="50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62</a:t>
            </a:fld>
            <a:endParaRPr lang="en-CA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17475" y="1063580"/>
            <a:ext cx="8907463" cy="524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Features for GRL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GRL evaluation algorithms, with color highlight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One model, multiple diagrams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 to actors and intentional elements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Drag&amp;drop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from outline or via properties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Auto-layout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Catalogues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exporting/importing/reusing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common models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Export graphics (.bmp, .gif, .jpg)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Export strategy evaluations (.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URN links (for integration with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UCMs)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Export to DOORS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572000" y="3032081"/>
            <a:ext cx="4124325" cy="2728588"/>
            <a:chOff x="0" y="269"/>
            <a:chExt cx="5760" cy="405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9"/>
              <a:ext cx="5760" cy="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50" y="1034"/>
              <a:ext cx="765" cy="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Navigator 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" y="2431"/>
              <a:ext cx="765" cy="3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Outline</a:t>
              </a:r>
              <a:br>
                <a:rPr lang="en-CA" sz="400">
                  <a:solidFill>
                    <a:schemeClr val="tx1"/>
                  </a:solidFill>
                </a:rPr>
              </a:br>
              <a:r>
                <a:rPr lang="en-CA" sz="400">
                  <a:solidFill>
                    <a:schemeClr val="tx1"/>
                  </a:solidFill>
                </a:rPr>
                <a:t>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1" y="945"/>
              <a:ext cx="530" cy="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Editor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35" y="3825"/>
              <a:ext cx="990" cy="315"/>
            </a:xfrm>
            <a:prstGeom prst="rect">
              <a:avLst/>
            </a:prstGeom>
            <a:solidFill>
              <a:srgbClr val="F4CA6B"/>
            </a:solidFill>
            <a:ln w="25400" algn="ctr">
              <a:solidFill>
                <a:srgbClr val="AB7B0D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en-CA" sz="400"/>
                <a:t>Scenarios and Strategies view</a:t>
              </a:r>
              <a:endParaRPr lang="en-US" sz="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6" y="3646"/>
              <a:ext cx="765" cy="3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Properties</a:t>
              </a:r>
              <a:br>
                <a:rPr lang="en-CA" sz="400">
                  <a:solidFill>
                    <a:schemeClr val="tx1"/>
                  </a:solidFill>
                </a:rPr>
              </a:br>
              <a:r>
                <a:rPr lang="en-CA" sz="400">
                  <a:solidFill>
                    <a:schemeClr val="tx1"/>
                  </a:solidFill>
                </a:rPr>
                <a:t>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5" y="455"/>
              <a:ext cx="603" cy="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Toolbar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28" y="2925"/>
              <a:ext cx="532" cy="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Palette</a:t>
              </a:r>
              <a:endParaRPr lang="en-US" sz="40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85078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jUCMNav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(Eclipse Plug-in)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63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7475" y="671686"/>
            <a:ext cx="8907463" cy="608013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Inclusion of Measures in Goal Models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17475" y="1732332"/>
            <a:ext cx="8907463" cy="4178300"/>
          </a:xfrm>
        </p:spPr>
        <p:txBody>
          <a:bodyPr>
            <a:normAutofit/>
          </a:bodyPr>
          <a:lstStyle/>
          <a:p>
            <a:r>
              <a:rPr lang="en-CA" sz="1800" dirty="0" smtClean="0">
                <a:latin typeface="Arial" pitchFamily="34" charset="0"/>
                <a:cs typeface="Arial" pitchFamily="34" charset="0"/>
              </a:rPr>
              <a:t>GRL includes a notion of goal satisfaction, with qualitative and quantitative ([-100..100]) scales.</a:t>
            </a:r>
          </a:p>
          <a:p>
            <a:r>
              <a:rPr lang="en-CA" sz="1800" dirty="0" smtClean="0">
                <a:latin typeface="Arial" pitchFamily="34" charset="0"/>
                <a:cs typeface="Arial" pitchFamily="34" charset="0"/>
              </a:rPr>
              <a:t>However, there is often a need to better relate observations about the real world to the goal model, with domain-specific units such as:</a:t>
            </a:r>
          </a:p>
          <a:p>
            <a:pPr lvl="1"/>
            <a:r>
              <a:rPr lang="en-CA" sz="1800" dirty="0" smtClean="0">
                <a:latin typeface="Arial" pitchFamily="34" charset="0"/>
                <a:cs typeface="Arial" pitchFamily="34" charset="0"/>
              </a:rPr>
              <a:t>Currencies (e.g., revenues in $)</a:t>
            </a:r>
          </a:p>
          <a:p>
            <a:pPr lvl="1"/>
            <a:r>
              <a:rPr lang="en-CA" sz="1800" dirty="0" smtClean="0">
                <a:latin typeface="Arial" pitchFamily="34" charset="0"/>
                <a:cs typeface="Arial" pitchFamily="34" charset="0"/>
              </a:rPr>
              <a:t>Durations (e.g., waiting time in a hospital, in hours)</a:t>
            </a:r>
          </a:p>
          <a:p>
            <a:pPr lvl="1"/>
            <a:r>
              <a:rPr lang="en-CA" sz="1800" dirty="0" smtClean="0">
                <a:latin typeface="Arial" pitchFamily="34" charset="0"/>
                <a:cs typeface="Arial" pitchFamily="34" charset="0"/>
              </a:rPr>
              <a:t>Counts (e.g., number of new students admitted in SEG)</a:t>
            </a:r>
          </a:p>
          <a:p>
            <a:r>
              <a:rPr lang="en-CA" sz="1800" dirty="0" smtClean="0">
                <a:latin typeface="Arial" pitchFamily="34" charset="0"/>
                <a:cs typeface="Arial" pitchFamily="34" charset="0"/>
              </a:rPr>
              <a:t>GRL has non-standard extensions to support this kind of information, and integrate it in the rest of the goal model</a:t>
            </a:r>
          </a:p>
          <a:p>
            <a:pPr lvl="1"/>
            <a:r>
              <a:rPr lang="en-CA" sz="1800" i="1" dirty="0" smtClean="0">
                <a:latin typeface="Arial" pitchFamily="34" charset="0"/>
                <a:cs typeface="Arial" pitchFamily="34" charset="0"/>
              </a:rPr>
              <a:t>Key Performance Indicator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 (KPI)</a:t>
            </a:r>
          </a:p>
          <a:p>
            <a:r>
              <a:rPr lang="en-CA" sz="1800" dirty="0" smtClean="0">
                <a:latin typeface="Arial" pitchFamily="34" charset="0"/>
                <a:cs typeface="Arial" pitchFamily="34" charset="0"/>
              </a:rPr>
              <a:t>KPIs help </a:t>
            </a:r>
            <a:r>
              <a:rPr lang="en-CA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</a:t>
            </a:r>
            <a:r>
              <a:rPr lang="en-CA" sz="1800" dirty="0" smtClean="0">
                <a:latin typeface="Arial" pitchFamily="34" charset="0"/>
                <a:cs typeface="Arial" pitchFamily="34" charset="0"/>
              </a:rPr>
              <a:t> goals and NFRs with quantifiable metrics</a:t>
            </a:r>
          </a:p>
          <a:p>
            <a:r>
              <a:rPr lang="en-CA" sz="1800" dirty="0" smtClean="0">
                <a:latin typeface="Arial" pitchFamily="34" charset="0"/>
                <a:cs typeface="Arial" pitchFamily="34" charset="0"/>
              </a:rPr>
              <a:t>GRL KPIs can also be fed from external sources of information, hence turning the GRL model into a monitoring engine (e.g., a dashboard).</a:t>
            </a:r>
          </a:p>
          <a:p>
            <a:endParaRPr lang="en-CA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64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7475" y="644390"/>
            <a:ext cx="8907463" cy="608013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GRL Key performance Indicators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17475" y="1773276"/>
            <a:ext cx="8907463" cy="3644900"/>
          </a:xfrm>
        </p:spPr>
        <p:txBody>
          <a:bodyPr>
            <a:norm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In GRL, a KPI is defined as an intentional element, but with additional characteristics</a:t>
            </a:r>
          </a:p>
          <a:p>
            <a:pPr lvl="1"/>
            <a:r>
              <a:rPr lang="en-CA" sz="1600" dirty="0" smtClean="0">
                <a:latin typeface="Arial" pitchFamily="34" charset="0"/>
                <a:cs typeface="Arial" pitchFamily="34" charset="0"/>
              </a:rPr>
              <a:t>Attributes (for a given GRL strategy)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value (observed, or simulated in a what-if strategy)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target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value (the KPI is fully satisfied if the evaluation value reaches it)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worst-case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value (the KPI is fully denied if the evaluation value reaches it)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value (the KPI is neutral if the evaluation value equals it)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unit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(e.g., $)</a:t>
            </a:r>
          </a:p>
          <a:p>
            <a:pPr lvl="1"/>
            <a:r>
              <a:rPr lang="en-CA" sz="1600" dirty="0" smtClean="0">
                <a:latin typeface="Arial" pitchFamily="34" charset="0"/>
                <a:cs typeface="Arial" pitchFamily="34" charset="0"/>
              </a:rPr>
              <a:t>Associations (for a given GRL model)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Can be part of contributions or decompositions</a:t>
            </a:r>
          </a:p>
          <a:p>
            <a:pPr lvl="2"/>
            <a:r>
              <a:rPr lang="en-CA" sz="1600" dirty="0" smtClean="0">
                <a:latin typeface="Arial" pitchFamily="34" charset="0"/>
                <a:cs typeface="Arial" pitchFamily="34" charset="0"/>
              </a:rPr>
              <a:t>New: can be analysed from multiple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dimensions</a:t>
            </a:r>
          </a:p>
          <a:p>
            <a:pPr lvl="3"/>
            <a:r>
              <a:rPr lang="en-CA" sz="1600" dirty="0" smtClean="0">
                <a:latin typeface="Arial" pitchFamily="34" charset="0"/>
                <a:cs typeface="Arial" pitchFamily="34" charset="0"/>
              </a:rPr>
              <a:t>For example, a </a:t>
            </a:r>
            <a:r>
              <a:rPr lang="en-CA" sz="1600" i="1" dirty="0" smtClean="0">
                <a:latin typeface="Arial" pitchFamily="34" charset="0"/>
                <a:cs typeface="Arial" pitchFamily="34" charset="0"/>
              </a:rPr>
              <a:t>time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dimension might enable the study of a KPI according to a year, a month, a week, a day, or an hour.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65</a:t>
            </a:fld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4081463"/>
            <a:ext cx="2819400" cy="838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66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7475" y="453318"/>
            <a:ext cx="8907463" cy="608013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From KPIs to GRL Satisfaction Levels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648200" y="1143000"/>
          <a:ext cx="4076700" cy="4433888"/>
        </p:xfrm>
        <a:graphic>
          <a:graphicData uri="http://schemas.openxmlformats.org/presentationml/2006/ole">
            <p:oleObj spid="_x0000_s1026" name="Visio" r:id="rId4" imgW="6867975" imgH="7676133" progId="Visio.Drawing.11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28600" y="1524000"/>
          <a:ext cx="4146550" cy="3505200"/>
        </p:xfrm>
        <a:graphic>
          <a:graphicData uri="http://schemas.openxmlformats.org/presentationml/2006/ole">
            <p:oleObj spid="_x0000_s1027" name="Visio" r:id="rId5" imgW="2289850" imgH="1930237" progId="Visio.Drawing.11">
              <p:embed/>
            </p:oleObj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92175" y="5595388"/>
            <a:ext cx="730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23888" indent="-623888"/>
            <a:r>
              <a:rPr lang="en-CA" b="1" dirty="0"/>
              <a:t>Note</a:t>
            </a:r>
            <a:r>
              <a:rPr lang="en-CA" dirty="0"/>
              <a:t>:	Linear interpolation is currently being used to compute the satisfaction,</a:t>
            </a:r>
            <a:br>
              <a:rPr lang="en-CA" dirty="0"/>
            </a:br>
            <a:r>
              <a:rPr lang="en-CA" dirty="0"/>
              <a:t>which is a function of the evaluation, target, threshold, and worst 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67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7475" y="576150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Evaluations Involving KPIs</a:t>
            </a:r>
          </a:p>
        </p:txBody>
      </p:sp>
      <p:pic>
        <p:nvPicPr>
          <p:cNvPr id="5" name="Picture 2" descr="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27" y="1393209"/>
            <a:ext cx="6096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18100" y="4538663"/>
            <a:ext cx="3600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/>
              <a:t> KPIs can contribute to goals in GRL</a:t>
            </a:r>
          </a:p>
          <a:p>
            <a:pPr>
              <a:buFont typeface="Arial" pitchFamily="34" charset="0"/>
              <a:buChar char="•"/>
            </a:pPr>
            <a:r>
              <a:rPr lang="en-CA" dirty="0"/>
              <a:t> KPIs can be fed by external sources</a:t>
            </a:r>
          </a:p>
          <a:p>
            <a:pPr>
              <a:buFont typeface="Arial" pitchFamily="34" charset="0"/>
              <a:buChar char="•"/>
            </a:pPr>
            <a:r>
              <a:rPr lang="en-CA" dirty="0"/>
              <a:t> KPIs can be linked to scenarios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68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28600" y="395792"/>
            <a:ext cx="52578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Multiple Views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6200" y="1371600"/>
          <a:ext cx="2978150" cy="4543425"/>
        </p:xfrm>
        <a:graphic>
          <a:graphicData uri="http://schemas.openxmlformats.org/presentationml/2006/ole">
            <p:oleObj spid="_x0000_s2050" name="Visio" r:id="rId4" imgW="3656713" imgH="5608809" progId="Visio.Drawing.11">
              <p:embed/>
            </p:oleObj>
          </a:graphicData>
        </a:graphic>
      </p:graphicFrame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38200" y="594360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Process Model</a:t>
            </a:r>
            <a:endParaRPr lang="en-CA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821113" y="5943600"/>
            <a:ext cx="219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Performance Model</a:t>
            </a:r>
            <a:endParaRPr lang="en-CA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019925" y="5954713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Goal Model</a:t>
            </a:r>
            <a:endParaRPr lang="en-CA"/>
          </a:p>
        </p:txBody>
      </p:sp>
      <p:pic>
        <p:nvPicPr>
          <p:cNvPr id="9" name="Picture 5" descr="Figure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413" y="914400"/>
            <a:ext cx="29225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igure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43000"/>
            <a:ext cx="3186113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69</a:t>
            </a:fld>
            <a:endParaRPr lang="en-CA"/>
          </a:p>
        </p:txBody>
      </p:sp>
      <p:pic>
        <p:nvPicPr>
          <p:cNvPr id="4" name="Picture 5" descr="KP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80" y="802944"/>
            <a:ext cx="832769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177996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400" b="1" dirty="0">
                <a:solidFill>
                  <a:srgbClr val="002654"/>
                </a:solidFill>
                <a:latin typeface="Arial" pitchFamily="34" charset="0"/>
                <a:ea typeface="+mj-ea"/>
                <a:cs typeface="Arial" pitchFamily="34" charset="0"/>
              </a:rPr>
              <a:t>jUCMNav Extensions for KPI and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12630"/>
            <a:ext cx="8907463" cy="608013"/>
          </a:xfrm>
        </p:spPr>
        <p:txBody>
          <a:bodyPr>
            <a:normAutofit/>
          </a:bodyPr>
          <a:lstStyle/>
          <a:p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 types of goals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3903701"/>
            <a:ext cx="8907463" cy="235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Behavioral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goal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establishment of goal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checked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Describes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intended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behavior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declaratively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Implicitly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defines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maximal set of admissible 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behaviors</a:t>
            </a:r>
            <a:endParaRPr kumimoji="0" lang="fr-CA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Achieve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points to future (</a:t>
            </a:r>
            <a:r>
              <a:rPr kumimoji="0" lang="fr-CA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like</a:t>
            </a:r>
            <a:r>
              <a:rPr kumimoji="0" lang="fr-C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eventually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operator in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Temporal Logic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Maintain/Avoid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states property that always holds (like “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always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operator)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Soft-Goal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are more or less fulfilled by different alternatives of (external) design – often difficult to quantify – one says, some alternative may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satisfice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goal</a:t>
            </a:r>
          </a:p>
        </p:txBody>
      </p:sp>
      <p:pic>
        <p:nvPicPr>
          <p:cNvPr id="6" name="Picture 4" descr="xxx3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50" y="1568450"/>
            <a:ext cx="5689600" cy="1952420"/>
          </a:xfrm>
          <a:prstGeom prst="rect">
            <a:avLst/>
          </a:prstGeom>
          <a:noFill/>
        </p:spPr>
      </p:pic>
      <p:pic>
        <p:nvPicPr>
          <p:cNvPr id="7" name="Picture 6" descr="xxx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120" y="1828800"/>
            <a:ext cx="4060330" cy="135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70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11125" y="507910"/>
            <a:ext cx="8907463" cy="608013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latin typeface="Arial" pitchFamily="34" charset="0"/>
                <a:cs typeface="Arial" pitchFamily="34" charset="0"/>
              </a:rPr>
              <a:t>KPI Aggregation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328" y="1898184"/>
            <a:ext cx="7689850" cy="324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5410200"/>
            <a:ext cx="3927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Formula-based GRL evaluation algorithm</a:t>
            </a:r>
            <a:endParaRPr lang="en-US" dirty="0">
              <a:latin typeface="+mn-lt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3675" y="1238250"/>
            <a:ext cx="8079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dirty="0">
                <a:latin typeface="Arial" pitchFamily="34" charset="0"/>
                <a:cs typeface="Arial" pitchFamily="34" charset="0"/>
              </a:rPr>
              <a:t>In </a:t>
            </a:r>
            <a:r>
              <a:rPr lang="en-CA" sz="1800" dirty="0" err="1">
                <a:latin typeface="Arial" pitchFamily="34" charset="0"/>
                <a:cs typeface="Arial" pitchFamily="34" charset="0"/>
              </a:rPr>
              <a:t>jUCMNav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, KPI values can also be computed (aggregated) from other KPIs,</a:t>
            </a:r>
            <a:br>
              <a:rPr lang="en-CA" sz="1800" dirty="0">
                <a:latin typeface="Arial" pitchFamily="34" charset="0"/>
                <a:cs typeface="Arial" pitchFamily="34" charset="0"/>
              </a:rPr>
            </a:br>
            <a:r>
              <a:rPr lang="en-CA" sz="1800" dirty="0">
                <a:latin typeface="Arial" pitchFamily="34" charset="0"/>
                <a:cs typeface="Arial" pitchFamily="34" charset="0"/>
              </a:rPr>
              <a:t>in a way similar to Excel.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71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0791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URN Abstract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Metamodel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2200"/>
            <a:ext cx="91440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72</a:t>
            </a:fld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630742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GRL Abstract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Metamodel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138" r="4164"/>
          <a:stretch>
            <a:fillRect/>
          </a:stretch>
        </p:blipFill>
        <p:spPr bwMode="auto">
          <a:xfrm>
            <a:off x="381000" y="1497013"/>
            <a:ext cx="8382000" cy="340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73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548854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GRL Strategies Abstract </a:t>
            </a:r>
            <a:r>
              <a:rPr lang="en-CA" sz="2800" b="1" dirty="0" err="1" smtClean="0">
                <a:latin typeface="Arial" pitchFamily="34" charset="0"/>
                <a:cs typeface="Arial" pitchFamily="34" charset="0"/>
              </a:rPr>
              <a:t>Metamodel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1492250"/>
            <a:ext cx="8096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74</a:t>
            </a:fld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71430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Concrete GRL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Metamodel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(for Diagrams)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928" t="1286" r="4539" b="3290"/>
          <a:stretch>
            <a:fillRect/>
          </a:stretch>
        </p:blipFill>
        <p:spPr bwMode="auto">
          <a:xfrm>
            <a:off x="609599" y="787996"/>
            <a:ext cx="8150225" cy="57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75</a:t>
            </a:fld>
            <a:endParaRPr lang="en-CA"/>
          </a:p>
        </p:txBody>
      </p:sp>
      <p:grpSp>
        <p:nvGrpSpPr>
          <p:cNvPr id="72" name="Group 71"/>
          <p:cNvGrpSpPr/>
          <p:nvPr/>
        </p:nvGrpSpPr>
        <p:grpSpPr>
          <a:xfrm>
            <a:off x="1524000" y="1146727"/>
            <a:ext cx="6450013" cy="5097130"/>
            <a:chOff x="1169988" y="846470"/>
            <a:chExt cx="6804025" cy="5276517"/>
          </a:xfrm>
        </p:grpSpPr>
        <p:sp>
          <p:nvSpPr>
            <p:cNvPr id="4" name="Line 18"/>
            <p:cNvSpPr>
              <a:spLocks noChangeShapeType="1"/>
            </p:cNvSpPr>
            <p:nvPr/>
          </p:nvSpPr>
          <p:spPr bwMode="auto">
            <a:xfrm flipV="1">
              <a:off x="5167314" y="3620757"/>
              <a:ext cx="0" cy="2095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4949826" y="3930320"/>
              <a:ext cx="433388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Make</a:t>
              </a:r>
            </a:p>
          </p:txBody>
        </p:sp>
        <p:sp>
          <p:nvSpPr>
            <p:cNvPr id="6" name="Line 33"/>
            <p:cNvSpPr>
              <a:spLocks noChangeShapeType="1"/>
            </p:cNvSpPr>
            <p:nvPr/>
          </p:nvSpPr>
          <p:spPr bwMode="auto">
            <a:xfrm flipV="1">
              <a:off x="6932613" y="3515982"/>
              <a:ext cx="0" cy="2047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6751638" y="3930320"/>
              <a:ext cx="36512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Help</a:t>
              </a:r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 flipV="1">
              <a:off x="6067426" y="3563607"/>
              <a:ext cx="0" cy="2095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5499101" y="3930320"/>
              <a:ext cx="113506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Some Positive</a:t>
              </a:r>
            </a:p>
          </p:txBody>
        </p:sp>
        <p:sp>
          <p:nvSpPr>
            <p:cNvPr id="10" name="Rectangle 41"/>
            <p:cNvSpPr>
              <a:spLocks noChangeArrowheads="1"/>
            </p:cNvSpPr>
            <p:nvPr/>
          </p:nvSpPr>
          <p:spPr bwMode="auto">
            <a:xfrm>
              <a:off x="7234238" y="3930320"/>
              <a:ext cx="73977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Unknown</a:t>
              </a:r>
            </a:p>
          </p:txBody>
        </p:sp>
        <p:pic>
          <p:nvPicPr>
            <p:cNvPr id="11" name="Picture 43"/>
            <p:cNvPicPr>
              <a:picLocks noChangeAspect="1" noChangeArrowheads="1"/>
            </p:cNvPicPr>
            <p:nvPr/>
          </p:nvPicPr>
          <p:blipFill>
            <a:blip r:embed="rId3"/>
            <a:srcRect t="29184" r="14417"/>
            <a:stretch>
              <a:fillRect/>
            </a:stretch>
          </p:blipFill>
          <p:spPr bwMode="auto">
            <a:xfrm>
              <a:off x="7500939" y="3522332"/>
              <a:ext cx="307975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52"/>
            <p:cNvSpPr>
              <a:spLocks noChangeArrowheads="1"/>
            </p:cNvSpPr>
            <p:nvPr/>
          </p:nvSpPr>
          <p:spPr bwMode="auto">
            <a:xfrm>
              <a:off x="7237413" y="4400220"/>
              <a:ext cx="69850" cy="698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7043738" y="4681208"/>
              <a:ext cx="463550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Break</a:t>
              </a:r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auto">
            <a:xfrm>
              <a:off x="5208589" y="4430713"/>
              <a:ext cx="71438" cy="68263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5076826" y="4640263"/>
              <a:ext cx="33496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Hurt</a:t>
              </a:r>
            </a:p>
          </p:txBody>
        </p:sp>
        <p:sp>
          <p:nvSpPr>
            <p:cNvPr id="16" name="Line 66"/>
            <p:cNvSpPr>
              <a:spLocks noChangeShapeType="1"/>
            </p:cNvSpPr>
            <p:nvPr/>
          </p:nvSpPr>
          <p:spPr bwMode="auto">
            <a:xfrm>
              <a:off x="6122988" y="4470070"/>
              <a:ext cx="20796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67"/>
            <p:cNvSpPr>
              <a:spLocks noChangeArrowheads="1"/>
            </p:cNvSpPr>
            <p:nvPr/>
          </p:nvSpPr>
          <p:spPr bwMode="auto">
            <a:xfrm>
              <a:off x="5621338" y="4640264"/>
              <a:ext cx="1212850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Some Negative</a:t>
              </a:r>
            </a:p>
          </p:txBody>
        </p:sp>
        <p:sp>
          <p:nvSpPr>
            <p:cNvPr id="18" name="Rectangle 68"/>
            <p:cNvSpPr>
              <a:spLocks noChangeArrowheads="1"/>
            </p:cNvSpPr>
            <p:nvPr/>
          </p:nvSpPr>
          <p:spPr bwMode="auto">
            <a:xfrm>
              <a:off x="2133601" y="3479470"/>
              <a:ext cx="14779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(a) GRL Elements</a:t>
              </a:r>
              <a:endParaRPr lang="en-US" sz="1400" b="1" dirty="0"/>
            </a:p>
          </p:txBody>
        </p:sp>
        <p:sp>
          <p:nvSpPr>
            <p:cNvPr id="19" name="Rectangle 69"/>
            <p:cNvSpPr>
              <a:spLocks noChangeArrowheads="1"/>
            </p:cNvSpPr>
            <p:nvPr/>
          </p:nvSpPr>
          <p:spPr bwMode="auto">
            <a:xfrm>
              <a:off x="1314451" y="3022270"/>
              <a:ext cx="4445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Belief</a:t>
              </a:r>
              <a:endParaRPr lang="en-US" sz="1400"/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169988" y="892508"/>
              <a:ext cx="768350" cy="331788"/>
            </a:xfrm>
            <a:custGeom>
              <a:avLst/>
              <a:gdLst>
                <a:gd name="T0" fmla="*/ 1 w 5967"/>
                <a:gd name="T1" fmla="*/ 0 h 2583"/>
                <a:gd name="T2" fmla="*/ 0 w 5967"/>
                <a:gd name="T3" fmla="*/ 1 h 2583"/>
                <a:gd name="T4" fmla="*/ 1 w 5967"/>
                <a:gd name="T5" fmla="*/ 1 h 2583"/>
                <a:gd name="T6" fmla="*/ 3 w 5967"/>
                <a:gd name="T7" fmla="*/ 1 h 2583"/>
                <a:gd name="T8" fmla="*/ 3 w 5967"/>
                <a:gd name="T9" fmla="*/ 1 h 2583"/>
                <a:gd name="T10" fmla="*/ 3 w 5967"/>
                <a:gd name="T11" fmla="*/ 0 h 2583"/>
                <a:gd name="T12" fmla="*/ 1 w 5967"/>
                <a:gd name="T13" fmla="*/ 0 h 2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7"/>
                <a:gd name="T22" fmla="*/ 0 h 2583"/>
                <a:gd name="T23" fmla="*/ 5967 w 5967"/>
                <a:gd name="T24" fmla="*/ 2583 h 2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7" h="2583">
                  <a:moveTo>
                    <a:pt x="1302" y="0"/>
                  </a:moveTo>
                  <a:cubicBezTo>
                    <a:pt x="583" y="0"/>
                    <a:pt x="0" y="579"/>
                    <a:pt x="0" y="1292"/>
                  </a:cubicBezTo>
                  <a:cubicBezTo>
                    <a:pt x="0" y="2005"/>
                    <a:pt x="583" y="2583"/>
                    <a:pt x="1302" y="2583"/>
                  </a:cubicBezTo>
                  <a:lnTo>
                    <a:pt x="4665" y="2583"/>
                  </a:lnTo>
                  <a:cubicBezTo>
                    <a:pt x="5384" y="2583"/>
                    <a:pt x="5967" y="2005"/>
                    <a:pt x="5967" y="1292"/>
                  </a:cubicBezTo>
                  <a:cubicBezTo>
                    <a:pt x="5967" y="579"/>
                    <a:pt x="5384" y="0"/>
                    <a:pt x="4665" y="0"/>
                  </a:cubicBezTo>
                  <a:lnTo>
                    <a:pt x="1302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2112963" y="846470"/>
              <a:ext cx="766763" cy="422275"/>
            </a:xfrm>
            <a:custGeom>
              <a:avLst/>
              <a:gdLst>
                <a:gd name="T0" fmla="*/ 28 w 756"/>
                <a:gd name="T1" fmla="*/ 3 h 417"/>
                <a:gd name="T2" fmla="*/ 7 w 756"/>
                <a:gd name="T3" fmla="*/ 61 h 417"/>
                <a:gd name="T4" fmla="*/ 51 w 756"/>
                <a:gd name="T5" fmla="*/ 101 h 417"/>
                <a:gd name="T6" fmla="*/ 155 w 756"/>
                <a:gd name="T7" fmla="*/ 106 h 417"/>
                <a:gd name="T8" fmla="*/ 188 w 756"/>
                <a:gd name="T9" fmla="*/ 63 h 417"/>
                <a:gd name="T10" fmla="*/ 169 w 756"/>
                <a:gd name="T11" fmla="*/ 5 h 417"/>
                <a:gd name="T12" fmla="*/ 93 w 756"/>
                <a:gd name="T13" fmla="*/ 13 h 417"/>
                <a:gd name="T14" fmla="*/ 28 w 756"/>
                <a:gd name="T15" fmla="*/ 3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6"/>
                <a:gd name="T25" fmla="*/ 0 h 417"/>
                <a:gd name="T26" fmla="*/ 756 w 756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6" h="417">
                  <a:moveTo>
                    <a:pt x="108" y="10"/>
                  </a:moveTo>
                  <a:cubicBezTo>
                    <a:pt x="0" y="49"/>
                    <a:pt x="13" y="173"/>
                    <a:pt x="26" y="235"/>
                  </a:cubicBezTo>
                  <a:cubicBezTo>
                    <a:pt x="17" y="417"/>
                    <a:pt x="83" y="377"/>
                    <a:pt x="197" y="387"/>
                  </a:cubicBezTo>
                  <a:cubicBezTo>
                    <a:pt x="386" y="356"/>
                    <a:pt x="403" y="366"/>
                    <a:pt x="591" y="407"/>
                  </a:cubicBezTo>
                  <a:cubicBezTo>
                    <a:pt x="676" y="385"/>
                    <a:pt x="703" y="311"/>
                    <a:pt x="722" y="243"/>
                  </a:cubicBezTo>
                  <a:cubicBezTo>
                    <a:pt x="722" y="184"/>
                    <a:pt x="756" y="49"/>
                    <a:pt x="648" y="21"/>
                  </a:cubicBezTo>
                  <a:cubicBezTo>
                    <a:pt x="574" y="0"/>
                    <a:pt x="447" y="51"/>
                    <a:pt x="356" y="49"/>
                  </a:cubicBezTo>
                  <a:cubicBezTo>
                    <a:pt x="299" y="49"/>
                    <a:pt x="254" y="8"/>
                    <a:pt x="108" y="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72"/>
            <p:cNvSpPr>
              <a:spLocks noChangeArrowheads="1"/>
            </p:cNvSpPr>
            <p:nvPr/>
          </p:nvSpPr>
          <p:spPr bwMode="auto">
            <a:xfrm>
              <a:off x="3884613" y="886158"/>
              <a:ext cx="696913" cy="342900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3046413" y="902033"/>
              <a:ext cx="688975" cy="311150"/>
            </a:xfrm>
            <a:custGeom>
              <a:avLst/>
              <a:gdLst>
                <a:gd name="T0" fmla="*/ 36 w 680"/>
                <a:gd name="T1" fmla="*/ 0 h 307"/>
                <a:gd name="T2" fmla="*/ 0 w 680"/>
                <a:gd name="T3" fmla="*/ 40 h 307"/>
                <a:gd name="T4" fmla="*/ 36 w 680"/>
                <a:gd name="T5" fmla="*/ 80 h 307"/>
                <a:gd name="T6" fmla="*/ 140 w 680"/>
                <a:gd name="T7" fmla="*/ 80 h 307"/>
                <a:gd name="T8" fmla="*/ 177 w 680"/>
                <a:gd name="T9" fmla="*/ 40 h 307"/>
                <a:gd name="T10" fmla="*/ 140 w 680"/>
                <a:gd name="T11" fmla="*/ 0 h 307"/>
                <a:gd name="T12" fmla="*/ 36 w 680"/>
                <a:gd name="T13" fmla="*/ 0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0"/>
                <a:gd name="T22" fmla="*/ 0 h 307"/>
                <a:gd name="T23" fmla="*/ 680 w 680"/>
                <a:gd name="T24" fmla="*/ 307 h 3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0" h="307">
                  <a:moveTo>
                    <a:pt x="140" y="0"/>
                  </a:moveTo>
                  <a:lnTo>
                    <a:pt x="0" y="152"/>
                  </a:lnTo>
                  <a:lnTo>
                    <a:pt x="140" y="307"/>
                  </a:lnTo>
                  <a:lnTo>
                    <a:pt x="540" y="307"/>
                  </a:lnTo>
                  <a:lnTo>
                    <a:pt x="680" y="152"/>
                  </a:lnTo>
                  <a:lnTo>
                    <a:pt x="540" y="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1366838" y="1373520"/>
              <a:ext cx="3746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Goal</a:t>
              </a:r>
              <a:endParaRPr lang="en-US" sz="1400"/>
            </a:p>
          </p:txBody>
        </p:sp>
        <p:sp>
          <p:nvSpPr>
            <p:cNvPr id="25" name="Rectangle 75"/>
            <p:cNvSpPr>
              <a:spLocks noChangeArrowheads="1"/>
            </p:cNvSpPr>
            <p:nvPr/>
          </p:nvSpPr>
          <p:spPr bwMode="auto">
            <a:xfrm>
              <a:off x="2171701" y="1373520"/>
              <a:ext cx="6508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Softgoal</a:t>
              </a:r>
              <a:endParaRPr lang="en-US" sz="1400"/>
            </a:p>
          </p:txBody>
        </p:sp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3854451" y="1373520"/>
              <a:ext cx="7588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Resource</a:t>
              </a:r>
              <a:endParaRPr lang="en-US" sz="1400"/>
            </a:p>
          </p:txBody>
        </p:sp>
        <p:sp>
          <p:nvSpPr>
            <p:cNvPr id="27" name="Rectangle 77"/>
            <p:cNvSpPr>
              <a:spLocks noChangeArrowheads="1"/>
            </p:cNvSpPr>
            <p:nvPr/>
          </p:nvSpPr>
          <p:spPr bwMode="auto">
            <a:xfrm>
              <a:off x="3198813" y="1373520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Task</a:t>
              </a:r>
              <a:endParaRPr lang="en-US" sz="1400"/>
            </a:p>
          </p:txBody>
        </p:sp>
        <p:sp>
          <p:nvSpPr>
            <p:cNvPr id="28" name="Oval 78"/>
            <p:cNvSpPr>
              <a:spLocks noChangeArrowheads="1"/>
            </p:cNvSpPr>
            <p:nvPr/>
          </p:nvSpPr>
          <p:spPr bwMode="auto">
            <a:xfrm>
              <a:off x="1169988" y="2217407"/>
              <a:ext cx="735013" cy="40163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80"/>
            <p:cNvSpPr>
              <a:spLocks noChangeArrowheads="1"/>
            </p:cNvSpPr>
            <p:nvPr/>
          </p:nvSpPr>
          <p:spPr bwMode="auto">
            <a:xfrm>
              <a:off x="2176463" y="1879270"/>
              <a:ext cx="1371600" cy="10779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CA" sz="1800"/>
            </a:p>
          </p:txBody>
        </p:sp>
        <p:sp>
          <p:nvSpPr>
            <p:cNvPr id="30" name="Oval 81"/>
            <p:cNvSpPr>
              <a:spLocks noChangeArrowheads="1"/>
            </p:cNvSpPr>
            <p:nvPr/>
          </p:nvSpPr>
          <p:spPr bwMode="auto">
            <a:xfrm>
              <a:off x="2176463" y="1879270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CA" sz="1400"/>
            </a:p>
          </p:txBody>
        </p:sp>
        <p:sp>
          <p:nvSpPr>
            <p:cNvPr id="31" name="Oval 82"/>
            <p:cNvSpPr>
              <a:spLocks noChangeArrowheads="1"/>
            </p:cNvSpPr>
            <p:nvPr/>
          </p:nvSpPr>
          <p:spPr bwMode="auto">
            <a:xfrm>
              <a:off x="3840163" y="2074532"/>
              <a:ext cx="6858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CA" sz="1400"/>
            </a:p>
          </p:txBody>
        </p:sp>
        <p:sp>
          <p:nvSpPr>
            <p:cNvPr id="32" name="Rectangle 83"/>
            <p:cNvSpPr>
              <a:spLocks noChangeArrowheads="1"/>
            </p:cNvSpPr>
            <p:nvPr/>
          </p:nvSpPr>
          <p:spPr bwMode="auto">
            <a:xfrm>
              <a:off x="2068513" y="3022270"/>
              <a:ext cx="15875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Actor with Boundary</a:t>
              </a:r>
            </a:p>
          </p:txBody>
        </p:sp>
        <p:sp>
          <p:nvSpPr>
            <p:cNvPr id="33" name="Rectangle 84"/>
            <p:cNvSpPr>
              <a:spLocks noChangeArrowheads="1"/>
            </p:cNvSpPr>
            <p:nvPr/>
          </p:nvSpPr>
          <p:spPr bwMode="auto">
            <a:xfrm>
              <a:off x="3787776" y="2901620"/>
              <a:ext cx="788988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</a:rPr>
                <a:t>Collapsed</a:t>
              </a:r>
              <a:br>
                <a:rPr lang="en-US" sz="1400">
                  <a:solidFill>
                    <a:srgbClr val="010000"/>
                  </a:solidFill>
                </a:rPr>
              </a:br>
              <a:r>
                <a:rPr lang="en-US" sz="1400">
                  <a:solidFill>
                    <a:srgbClr val="010000"/>
                  </a:solidFill>
                </a:rPr>
                <a:t>Actor</a:t>
              </a:r>
              <a:endParaRPr lang="en-US" sz="1400"/>
            </a:p>
          </p:txBody>
        </p:sp>
        <p:pic>
          <p:nvPicPr>
            <p:cNvPr id="34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4413" y="948995"/>
              <a:ext cx="519113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6"/>
            <p:cNvPicPr>
              <a:picLocks noChangeAspect="1" noChangeArrowheads="1"/>
            </p:cNvPicPr>
            <p:nvPr/>
          </p:nvPicPr>
          <p:blipFill>
            <a:blip r:embed="rId3"/>
            <a:srcRect t="29184" r="14417"/>
            <a:stretch>
              <a:fillRect/>
            </a:stretch>
          </p:blipFill>
          <p:spPr bwMode="auto">
            <a:xfrm>
              <a:off x="6273801" y="2118982"/>
              <a:ext cx="4016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21451" y="947407"/>
              <a:ext cx="504825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8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4588" y="867108"/>
              <a:ext cx="5524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8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80088" y="867108"/>
              <a:ext cx="38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78438" y="2050720"/>
              <a:ext cx="5222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91"/>
            <p:cNvSpPr>
              <a:spLocks noChangeArrowheads="1"/>
            </p:cNvSpPr>
            <p:nvPr/>
          </p:nvSpPr>
          <p:spPr bwMode="auto">
            <a:xfrm>
              <a:off x="7283451" y="1561770"/>
              <a:ext cx="681038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Satisfied</a:t>
              </a:r>
            </a:p>
          </p:txBody>
        </p:sp>
        <p:sp>
          <p:nvSpPr>
            <p:cNvPr id="41" name="Rectangle 92"/>
            <p:cNvSpPr>
              <a:spLocks noChangeArrowheads="1"/>
            </p:cNvSpPr>
            <p:nvPr/>
          </p:nvSpPr>
          <p:spPr bwMode="auto">
            <a:xfrm>
              <a:off x="6432551" y="1373520"/>
              <a:ext cx="681038" cy="425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Weakly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Satisfied</a:t>
              </a:r>
            </a:p>
          </p:txBody>
        </p:sp>
        <p:sp>
          <p:nvSpPr>
            <p:cNvPr id="42" name="Rectangle 93"/>
            <p:cNvSpPr>
              <a:spLocks noChangeArrowheads="1"/>
            </p:cNvSpPr>
            <p:nvPr/>
          </p:nvSpPr>
          <p:spPr bwMode="auto">
            <a:xfrm>
              <a:off x="6103938" y="2584120"/>
              <a:ext cx="73977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Unknown</a:t>
              </a:r>
            </a:p>
          </p:txBody>
        </p:sp>
        <p:sp>
          <p:nvSpPr>
            <p:cNvPr id="43" name="Rectangle 94"/>
            <p:cNvSpPr>
              <a:spLocks noChangeArrowheads="1"/>
            </p:cNvSpPr>
            <p:nvPr/>
          </p:nvSpPr>
          <p:spPr bwMode="auto">
            <a:xfrm>
              <a:off x="4949826" y="1479883"/>
              <a:ext cx="56197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Denied</a:t>
              </a:r>
            </a:p>
          </p:txBody>
        </p:sp>
        <p:sp>
          <p:nvSpPr>
            <p:cNvPr id="44" name="Rectangle 95"/>
            <p:cNvSpPr>
              <a:spLocks noChangeArrowheads="1"/>
            </p:cNvSpPr>
            <p:nvPr/>
          </p:nvSpPr>
          <p:spPr bwMode="auto">
            <a:xfrm>
              <a:off x="5680076" y="1373520"/>
              <a:ext cx="582613" cy="425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Weakly</a:t>
              </a:r>
              <a:br>
                <a:rPr lang="en-US" sz="1400">
                  <a:solidFill>
                    <a:srgbClr val="000000"/>
                  </a:solidFill>
                </a:rPr>
              </a:br>
              <a:r>
                <a:rPr lang="en-US" sz="1400">
                  <a:solidFill>
                    <a:srgbClr val="000000"/>
                  </a:solidFill>
                </a:rPr>
                <a:t>Denied</a:t>
              </a:r>
            </a:p>
          </p:txBody>
        </p:sp>
        <p:sp>
          <p:nvSpPr>
            <p:cNvPr id="45" name="Rectangle 96"/>
            <p:cNvSpPr>
              <a:spLocks noChangeArrowheads="1"/>
            </p:cNvSpPr>
            <p:nvPr/>
          </p:nvSpPr>
          <p:spPr bwMode="auto">
            <a:xfrm>
              <a:off x="5243513" y="2584120"/>
              <a:ext cx="592138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Conflict</a:t>
              </a:r>
            </a:p>
          </p:txBody>
        </p:sp>
        <p:sp>
          <p:nvSpPr>
            <p:cNvPr id="46" name="Oval 97"/>
            <p:cNvSpPr>
              <a:spLocks noChangeArrowheads="1"/>
            </p:cNvSpPr>
            <p:nvPr/>
          </p:nvSpPr>
          <p:spPr bwMode="auto">
            <a:xfrm>
              <a:off x="7286626" y="22713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8"/>
            <p:cNvSpPr>
              <a:spLocks noChangeArrowheads="1"/>
            </p:cNvSpPr>
            <p:nvPr/>
          </p:nvSpPr>
          <p:spPr bwMode="auto">
            <a:xfrm>
              <a:off x="7112001" y="2584120"/>
              <a:ext cx="42386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None</a:t>
              </a:r>
            </a:p>
          </p:txBody>
        </p:sp>
        <p:sp>
          <p:nvSpPr>
            <p:cNvPr id="48" name="Rectangle 99"/>
            <p:cNvSpPr>
              <a:spLocks noChangeArrowheads="1"/>
            </p:cNvSpPr>
            <p:nvPr/>
          </p:nvSpPr>
          <p:spPr bwMode="auto">
            <a:xfrm>
              <a:off x="5075238" y="5065713"/>
              <a:ext cx="24685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(d) GRL Contributions Types </a:t>
              </a:r>
            </a:p>
          </p:txBody>
        </p:sp>
        <p:sp>
          <p:nvSpPr>
            <p:cNvPr id="49" name="Rectangle 100"/>
            <p:cNvSpPr>
              <a:spLocks noChangeArrowheads="1"/>
            </p:cNvSpPr>
            <p:nvPr/>
          </p:nvSpPr>
          <p:spPr bwMode="auto">
            <a:xfrm>
              <a:off x="5251451" y="2965120"/>
              <a:ext cx="22923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(c) GRL Satisfaction Levels</a:t>
              </a:r>
            </a:p>
          </p:txBody>
        </p:sp>
        <p:sp>
          <p:nvSpPr>
            <p:cNvPr id="50" name="Rectangle 103"/>
            <p:cNvSpPr>
              <a:spLocks noChangeArrowheads="1"/>
            </p:cNvSpPr>
            <p:nvPr/>
          </p:nvSpPr>
          <p:spPr bwMode="auto">
            <a:xfrm>
              <a:off x="1690688" y="4120820"/>
              <a:ext cx="95567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  <a:cs typeface="Times New Roman" pitchFamily="18" charset="0"/>
                </a:rPr>
                <a:t>Contribution</a:t>
              </a:r>
            </a:p>
          </p:txBody>
        </p:sp>
        <p:sp>
          <p:nvSpPr>
            <p:cNvPr id="51" name="Line 104"/>
            <p:cNvSpPr>
              <a:spLocks noChangeShapeType="1"/>
            </p:cNvSpPr>
            <p:nvPr/>
          </p:nvSpPr>
          <p:spPr bwMode="auto">
            <a:xfrm>
              <a:off x="1749426" y="3968420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106"/>
            <p:cNvSpPr>
              <a:spLocks noChangeArrowheads="1"/>
            </p:cNvSpPr>
            <p:nvPr/>
          </p:nvSpPr>
          <p:spPr bwMode="auto">
            <a:xfrm>
              <a:off x="3052763" y="4120820"/>
              <a:ext cx="866775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  <a:cs typeface="Times New Roman" pitchFamily="18" charset="0"/>
                </a:rPr>
                <a:t>Correlation</a:t>
              </a:r>
            </a:p>
          </p:txBody>
        </p:sp>
        <p:sp>
          <p:nvSpPr>
            <p:cNvPr id="53" name="Line 107"/>
            <p:cNvSpPr>
              <a:spLocks noChangeShapeType="1"/>
            </p:cNvSpPr>
            <p:nvPr/>
          </p:nvSpPr>
          <p:spPr bwMode="auto">
            <a:xfrm>
              <a:off x="3067051" y="3968420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0"/>
            <p:cNvSpPr>
              <a:spLocks noChangeShapeType="1"/>
            </p:cNvSpPr>
            <p:nvPr/>
          </p:nvSpPr>
          <p:spPr bwMode="auto">
            <a:xfrm>
              <a:off x="1770063" y="457484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1690688" y="4727245"/>
              <a:ext cx="99536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  <a:cs typeface="Times New Roman" pitchFamily="18" charset="0"/>
                </a:rPr>
                <a:t>Dependency</a:t>
              </a:r>
            </a:p>
          </p:txBody>
        </p:sp>
        <p:sp>
          <p:nvSpPr>
            <p:cNvPr id="56" name="Rectangle 115"/>
            <p:cNvSpPr>
              <a:spLocks noChangeArrowheads="1"/>
            </p:cNvSpPr>
            <p:nvPr/>
          </p:nvSpPr>
          <p:spPr bwMode="auto">
            <a:xfrm>
              <a:off x="2903538" y="4727245"/>
              <a:ext cx="117316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10000"/>
                  </a:solidFill>
                  <a:cs typeface="Times New Roman" pitchFamily="18" charset="0"/>
                </a:rPr>
                <a:t>Decomposition</a:t>
              </a:r>
            </a:p>
          </p:txBody>
        </p:sp>
        <p:sp>
          <p:nvSpPr>
            <p:cNvPr id="57" name="Line 116"/>
            <p:cNvSpPr>
              <a:spLocks noChangeShapeType="1"/>
            </p:cNvSpPr>
            <p:nvPr/>
          </p:nvSpPr>
          <p:spPr bwMode="auto">
            <a:xfrm>
              <a:off x="3071813" y="457484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1404938" y="5940425"/>
              <a:ext cx="735013" cy="182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10000"/>
                  </a:solidFill>
                  <a:cs typeface="Times New Roman" pitchFamily="18" charset="0"/>
                </a:rPr>
                <a:t>i) Icon only</a:t>
              </a:r>
            </a:p>
          </p:txBody>
        </p:sp>
        <p:sp>
          <p:nvSpPr>
            <p:cNvPr id="59" name="Rectangle 120"/>
            <p:cNvSpPr>
              <a:spLocks noChangeArrowheads="1"/>
            </p:cNvSpPr>
            <p:nvPr/>
          </p:nvSpPr>
          <p:spPr bwMode="auto">
            <a:xfrm>
              <a:off x="2740026" y="5940425"/>
              <a:ext cx="777875" cy="182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10000"/>
                  </a:solidFill>
                  <a:cs typeface="Times New Roman" pitchFamily="18" charset="0"/>
                </a:rPr>
                <a:t>ii) Text only</a:t>
              </a:r>
            </a:p>
          </p:txBody>
        </p:sp>
        <p:sp>
          <p:nvSpPr>
            <p:cNvPr id="60" name="Rectangle 121"/>
            <p:cNvSpPr>
              <a:spLocks noChangeArrowheads="1"/>
            </p:cNvSpPr>
            <p:nvPr/>
          </p:nvSpPr>
          <p:spPr bwMode="auto">
            <a:xfrm>
              <a:off x="3952876" y="5940425"/>
              <a:ext cx="1065213" cy="182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10000"/>
                  </a:solidFill>
                  <a:cs typeface="Times New Roman" pitchFamily="18" charset="0"/>
                </a:rPr>
                <a:t>iii) Icon and text</a:t>
              </a:r>
            </a:p>
          </p:txBody>
        </p:sp>
        <p:sp>
          <p:nvSpPr>
            <p:cNvPr id="61" name="Line 123"/>
            <p:cNvSpPr>
              <a:spLocks noChangeShapeType="1"/>
            </p:cNvSpPr>
            <p:nvPr/>
          </p:nvSpPr>
          <p:spPr bwMode="auto">
            <a:xfrm>
              <a:off x="2709863" y="578802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24"/>
            <p:cNvSpPr>
              <a:spLocks noChangeArrowheads="1"/>
            </p:cNvSpPr>
            <p:nvPr/>
          </p:nvSpPr>
          <p:spPr bwMode="auto">
            <a:xfrm>
              <a:off x="3149601" y="5616575"/>
              <a:ext cx="2794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</a:rPr>
                <a:t>Make</a:t>
              </a:r>
              <a:endParaRPr lang="en-US" sz="900">
                <a:latin typeface="Times" pitchFamily="18" charset="0"/>
              </a:endParaRPr>
            </a:p>
          </p:txBody>
        </p:sp>
        <p:sp>
          <p:nvSpPr>
            <p:cNvPr id="63" name="Line 126"/>
            <p:cNvSpPr>
              <a:spLocks noChangeShapeType="1"/>
            </p:cNvSpPr>
            <p:nvPr/>
          </p:nvSpPr>
          <p:spPr bwMode="auto">
            <a:xfrm>
              <a:off x="1354138" y="578802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4" name="Picture 1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39913" y="5483225"/>
              <a:ext cx="1968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Line 129"/>
            <p:cNvSpPr>
              <a:spLocks noChangeShapeType="1"/>
            </p:cNvSpPr>
            <p:nvPr/>
          </p:nvSpPr>
          <p:spPr bwMode="auto">
            <a:xfrm>
              <a:off x="4067176" y="578802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6" name="Picture 13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14826" y="5483225"/>
              <a:ext cx="1968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5311776" y="5940425"/>
              <a:ext cx="1063625" cy="1825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>
                  <a:solidFill>
                    <a:srgbClr val="010000"/>
                  </a:solidFill>
                  <a:cs typeface="Times New Roman" pitchFamily="18" charset="0"/>
                </a:rPr>
                <a:t>iv) Number only</a:t>
              </a:r>
            </a:p>
          </p:txBody>
        </p:sp>
        <p:sp>
          <p:nvSpPr>
            <p:cNvPr id="68" name="Line 135"/>
            <p:cNvSpPr>
              <a:spLocks noChangeShapeType="1"/>
            </p:cNvSpPr>
            <p:nvPr/>
          </p:nvSpPr>
          <p:spPr bwMode="auto">
            <a:xfrm>
              <a:off x="5422901" y="5788025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36"/>
            <p:cNvSpPr>
              <a:spLocks noChangeArrowheads="1"/>
            </p:cNvSpPr>
            <p:nvPr/>
          </p:nvSpPr>
          <p:spPr bwMode="auto">
            <a:xfrm>
              <a:off x="5916614" y="5616575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</a:rPr>
                <a:t>100</a:t>
              </a:r>
              <a:endParaRPr lang="en-US" sz="900">
                <a:latin typeface="Times" pitchFamily="18" charset="0"/>
              </a:endParaRPr>
            </a:p>
          </p:txBody>
        </p:sp>
        <p:sp>
          <p:nvSpPr>
            <p:cNvPr id="70" name="Rectangle 139"/>
            <p:cNvSpPr>
              <a:spLocks noChangeArrowheads="1"/>
            </p:cNvSpPr>
            <p:nvPr/>
          </p:nvSpPr>
          <p:spPr bwMode="auto">
            <a:xfrm>
              <a:off x="7323138" y="5575300"/>
              <a:ext cx="1905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900">
                  <a:solidFill>
                    <a:srgbClr val="000000"/>
                  </a:solidFill>
                </a:rPr>
                <a:t>100</a:t>
              </a:r>
              <a:endParaRPr lang="en-US" sz="900">
                <a:latin typeface="Times" pitchFamily="18" charset="0"/>
              </a:endParaRPr>
            </a:p>
          </p:txBody>
        </p:sp>
        <p:pic>
          <p:nvPicPr>
            <p:cNvPr id="71" name="Picture 14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13588" y="5483225"/>
              <a:ext cx="1968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Rectangle 144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453318"/>
            <a:ext cx="8907463" cy="608013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Appendix: GRL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8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726278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Different categories of goals (requirements)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7681" y="5443560"/>
            <a:ext cx="76962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This is the same as the classification of requirements into functional and non-functional (with all its sub-categories)</a:t>
            </a:r>
          </a:p>
        </p:txBody>
      </p:sp>
      <p:pic>
        <p:nvPicPr>
          <p:cNvPr id="6" name="Picture 4" descr="xxx3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20" y="2034778"/>
            <a:ext cx="6553200" cy="311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9</a:t>
            </a:fld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466966"/>
            <a:ext cx="8907463" cy="6080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Goal refinement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7475" y="1447800"/>
            <a:ext cx="8907463" cy="50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Goal refinement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expressing how a more abstract goal can be established by a set of more low-level goals – AND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 refinement</a:t>
            </a:r>
          </a:p>
        </p:txBody>
      </p:sp>
      <p:pic>
        <p:nvPicPr>
          <p:cNvPr id="6" name="Picture 4" descr="xxx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172272"/>
            <a:ext cx="6294438" cy="1650499"/>
          </a:xfrm>
          <a:prstGeom prst="rect">
            <a:avLst/>
          </a:prstGeom>
          <a:noFill/>
        </p:spPr>
      </p:pic>
      <p:pic>
        <p:nvPicPr>
          <p:cNvPr id="7" name="Picture 5" descr="xxx3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143" y="4085465"/>
            <a:ext cx="6226782" cy="209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3269</Words>
  <Application>Microsoft Office PowerPoint</Application>
  <PresentationFormat>On-screen Show (4:3)</PresentationFormat>
  <Paragraphs>754</Paragraphs>
  <Slides>76</Slides>
  <Notes>74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2_Custom Design</vt:lpstr>
      <vt:lpstr>1_Custom Design</vt:lpstr>
      <vt:lpstr>Custom Design</vt:lpstr>
      <vt:lpstr>Visio</vt:lpstr>
      <vt:lpstr>Slide 1</vt:lpstr>
      <vt:lpstr>Slide 2</vt:lpstr>
      <vt:lpstr>BUKU PEMBELAJARAN</vt:lpstr>
      <vt:lpstr>REFERENSI</vt:lpstr>
      <vt:lpstr>Slide 5</vt:lpstr>
      <vt:lpstr>Different types of statements</vt:lpstr>
      <vt:lpstr>Different types of goals</vt:lpstr>
      <vt:lpstr>Different categories of goals (requirements)</vt:lpstr>
      <vt:lpstr>Goal refinement</vt:lpstr>
      <vt:lpstr>Goal - responsibility assignment</vt:lpstr>
      <vt:lpstr>Risks – obstacles - conflicts</vt:lpstr>
      <vt:lpstr>Reasoning about goals</vt:lpstr>
      <vt:lpstr>Example: a goal decomposition that can be verified</vt:lpstr>
      <vt:lpstr>Example: a faulty assumption in the rationale</vt:lpstr>
      <vt:lpstr>Example: a faulty assumption in the rationale</vt:lpstr>
      <vt:lpstr>Example: alternative goal refinements</vt:lpstr>
      <vt:lpstr>Templates / notations for defining goals and contributions</vt:lpstr>
      <vt:lpstr>Goal contributions – tracability (examples of notations)</vt:lpstr>
      <vt:lpstr>The central role of goals in requirements engineering</vt:lpstr>
      <vt:lpstr>Another definition of “goal”</vt:lpstr>
      <vt:lpstr>Comments* on previous slide</vt:lpstr>
      <vt:lpstr>Slide 22</vt:lpstr>
      <vt:lpstr>GRL Overview (1)</vt:lpstr>
      <vt:lpstr>GRL Overview (2)</vt:lpstr>
      <vt:lpstr>GRL Notation – an example</vt:lpstr>
      <vt:lpstr>GRL Concepts</vt:lpstr>
      <vt:lpstr>GRL Notation (2)</vt:lpstr>
      <vt:lpstr>GRL Notation (3)</vt:lpstr>
      <vt:lpstr>Why GRL?</vt:lpstr>
      <vt:lpstr>GRL – Strategies and Evaluation Mechanism (1)</vt:lpstr>
      <vt:lpstr>GRL – Strategies and Evaluation Mechanism (2)</vt:lpstr>
      <vt:lpstr>GRL – Qualitative or Quantitative Approach</vt:lpstr>
      <vt:lpstr>GRL – Strategy Execution (Strategy 1)</vt:lpstr>
      <vt:lpstr>GRL – Strategy Execution (Strategy 2)</vt:lpstr>
      <vt:lpstr>GRL – Strategy Execution (Strategy 3)</vt:lpstr>
      <vt:lpstr>Strategies in jUCMNav</vt:lpstr>
      <vt:lpstr>Quant. Alg. – Decompositions and Contributions</vt:lpstr>
      <vt:lpstr>Quantitative Algorithm – Dependencies and Actors</vt:lpstr>
      <vt:lpstr>Qualitative Algorithm – AND Decomposition</vt:lpstr>
      <vt:lpstr>Qualitative Algorithm – OR Decomposition</vt:lpstr>
      <vt:lpstr>Qualitative Algorithm – Contributions and Actors</vt:lpstr>
      <vt:lpstr>Qualitative Algorithm – Dependencies</vt:lpstr>
      <vt:lpstr>GRL Example I – Context</vt:lpstr>
      <vt:lpstr>GRL Example I – Intentional Elements and Actors</vt:lpstr>
      <vt:lpstr>GRL Example I – Links</vt:lpstr>
      <vt:lpstr>GRL Example I – Contribution Types</vt:lpstr>
      <vt:lpstr>GRL Example I – Qualitative Model Evaluation</vt:lpstr>
      <vt:lpstr>GRL Example I – Quantitative Model Evaluation</vt:lpstr>
      <vt:lpstr>GRL Example II – Context</vt:lpstr>
      <vt:lpstr>GRL Example II – GRL Model</vt:lpstr>
      <vt:lpstr>GRL Example II – One GRL Model, Many Diagrams</vt:lpstr>
      <vt:lpstr>GRL Example II – Qualitative Model Evaluation</vt:lpstr>
      <vt:lpstr>GRL Example II – Quantitative Model Evaluation</vt:lpstr>
      <vt:lpstr>GRL Example III – Context</vt:lpstr>
      <vt:lpstr>GRL Example III – First Goal Refinements</vt:lpstr>
      <vt:lpstr>GRL Example III – More Goal Refinements</vt:lpstr>
      <vt:lpstr>GRL Example III – Thinking About Solutions</vt:lpstr>
      <vt:lpstr>GRL Example III – More Solutions</vt:lpstr>
      <vt:lpstr>GRL Example III – Side Effects</vt:lpstr>
      <vt:lpstr>Tool Support – SanDriLa (Plug-in for Visio)</vt:lpstr>
      <vt:lpstr>Tool – OpenOME, with Eclipse Plug-in</vt:lpstr>
      <vt:lpstr>jUCMNav (Eclipse Plug-in)</vt:lpstr>
      <vt:lpstr>Inclusion of Measures in Goal Models</vt:lpstr>
      <vt:lpstr>GRL Key performance Indicators</vt:lpstr>
      <vt:lpstr>Slide 65</vt:lpstr>
      <vt:lpstr>From KPIs to GRL Satisfaction Levels</vt:lpstr>
      <vt:lpstr>Evaluations Involving KPIs</vt:lpstr>
      <vt:lpstr>Multiple Views</vt:lpstr>
      <vt:lpstr>Slide 69</vt:lpstr>
      <vt:lpstr>KPI Aggregation</vt:lpstr>
      <vt:lpstr>URN Abstract Metamodel</vt:lpstr>
      <vt:lpstr>GRL Abstract Metamodel</vt:lpstr>
      <vt:lpstr>GRL Strategies Abstract Metamodel</vt:lpstr>
      <vt:lpstr>Concrete GRL Metamodel (for Diagrams)</vt:lpstr>
      <vt:lpstr>Appendix: GRL Notation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214</cp:revision>
  <dcterms:modified xsi:type="dcterms:W3CDTF">2018-06-11T18:40:04Z</dcterms:modified>
</cp:coreProperties>
</file>