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117"/>
  </p:notesMasterIdLst>
  <p:sldIdLst>
    <p:sldId id="342" r:id="rId4"/>
    <p:sldId id="346" r:id="rId5"/>
    <p:sldId id="402" r:id="rId6"/>
    <p:sldId id="349" r:id="rId7"/>
    <p:sldId id="428" r:id="rId8"/>
    <p:sldId id="477" r:id="rId9"/>
    <p:sldId id="481" r:id="rId10"/>
    <p:sldId id="482" r:id="rId11"/>
    <p:sldId id="483"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531"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49" r:id="rId61"/>
    <p:sldId id="550" r:id="rId62"/>
    <p:sldId id="551" r:id="rId63"/>
    <p:sldId id="552" r:id="rId64"/>
    <p:sldId id="553" r:id="rId65"/>
    <p:sldId id="554" r:id="rId66"/>
    <p:sldId id="555" r:id="rId67"/>
    <p:sldId id="556" r:id="rId68"/>
    <p:sldId id="557" r:id="rId69"/>
    <p:sldId id="558" r:id="rId70"/>
    <p:sldId id="559" r:id="rId71"/>
    <p:sldId id="560" r:id="rId72"/>
    <p:sldId id="484" r:id="rId73"/>
    <p:sldId id="485" r:id="rId74"/>
    <p:sldId id="486" r:id="rId75"/>
    <p:sldId id="487" r:id="rId76"/>
    <p:sldId id="561" r:id="rId77"/>
    <p:sldId id="562" r:id="rId78"/>
    <p:sldId id="563" r:id="rId79"/>
    <p:sldId id="564" r:id="rId80"/>
    <p:sldId id="565" r:id="rId81"/>
    <p:sldId id="566" r:id="rId82"/>
    <p:sldId id="567" r:id="rId83"/>
    <p:sldId id="568" r:id="rId84"/>
    <p:sldId id="569" r:id="rId85"/>
    <p:sldId id="570" r:id="rId86"/>
    <p:sldId id="571" r:id="rId87"/>
    <p:sldId id="572" r:id="rId88"/>
    <p:sldId id="573" r:id="rId89"/>
    <p:sldId id="574" r:id="rId90"/>
    <p:sldId id="575" r:id="rId91"/>
    <p:sldId id="576" r:id="rId92"/>
    <p:sldId id="577" r:id="rId93"/>
    <p:sldId id="578" r:id="rId94"/>
    <p:sldId id="579" r:id="rId95"/>
    <p:sldId id="580" r:id="rId96"/>
    <p:sldId id="581" r:id="rId97"/>
    <p:sldId id="582" r:id="rId98"/>
    <p:sldId id="583" r:id="rId99"/>
    <p:sldId id="584" r:id="rId100"/>
    <p:sldId id="585" r:id="rId101"/>
    <p:sldId id="586" r:id="rId102"/>
    <p:sldId id="587" r:id="rId103"/>
    <p:sldId id="588" r:id="rId104"/>
    <p:sldId id="589" r:id="rId105"/>
    <p:sldId id="590" r:id="rId106"/>
    <p:sldId id="591" r:id="rId107"/>
    <p:sldId id="592" r:id="rId108"/>
    <p:sldId id="593" r:id="rId109"/>
    <p:sldId id="594" r:id="rId110"/>
    <p:sldId id="595" r:id="rId111"/>
    <p:sldId id="596" r:id="rId112"/>
    <p:sldId id="597" r:id="rId113"/>
    <p:sldId id="598" r:id="rId114"/>
    <p:sldId id="599" r:id="rId115"/>
    <p:sldId id="427" r:id="rId116"/>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4660"/>
  </p:normalViewPr>
  <p:slideViewPr>
    <p:cSldViewPr>
      <p:cViewPr>
        <p:scale>
          <a:sx n="70" d="100"/>
          <a:sy n="70" d="100"/>
        </p:scale>
        <p:origin x="-1296" y="30"/>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6/14/2018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4</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Rot="1" noChangeAspect="1"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6/14/2018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6/14/2018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6/14/2018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5.xml"/><Relationship Id="rId1" Type="http://schemas.openxmlformats.org/officeDocument/2006/relationships/slideLayout" Target="../slideLayouts/slideLayout24.xml"/><Relationship Id="rId5" Type="http://schemas.openxmlformats.org/officeDocument/2006/relationships/image" Target="../media/image72.png"/><Relationship Id="rId4" Type="http://schemas.openxmlformats.org/officeDocument/2006/relationships/image" Target="../media/image71.png"/></Relationships>
</file>

<file path=ppt/slides/_rels/slide10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6.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7.xml"/><Relationship Id="rId1" Type="http://schemas.openxmlformats.org/officeDocument/2006/relationships/slideLayout" Target="../slideLayouts/slideLayout24.xml"/><Relationship Id="rId4" Type="http://schemas.openxmlformats.org/officeDocument/2006/relationships/image" Target="../media/image75.png"/></Relationships>
</file>

<file path=ppt/slides/_rels/slide10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8.xml"/><Relationship Id="rId1" Type="http://schemas.openxmlformats.org/officeDocument/2006/relationships/slideLayout" Target="../slideLayouts/slideLayout24.xml"/><Relationship Id="rId5" Type="http://schemas.openxmlformats.org/officeDocument/2006/relationships/image" Target="../media/image77.png"/><Relationship Id="rId4" Type="http://schemas.openxmlformats.org/officeDocument/2006/relationships/image" Target="../media/image76.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9.xml"/><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11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110.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1.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Microsoft_Office_Word_97_-_2003_Document5.doc"/><Relationship Id="rId13" Type="http://schemas.openxmlformats.org/officeDocument/2006/relationships/image" Target="../media/image27.jpeg"/><Relationship Id="rId3" Type="http://schemas.openxmlformats.org/officeDocument/2006/relationships/notesSlide" Target="../notesSlides/notesSlide48.xml"/><Relationship Id="rId7" Type="http://schemas.openxmlformats.org/officeDocument/2006/relationships/oleObject" Target="../embeddings/Microsoft_Office_Word_97_-_2003_Document4.doc"/><Relationship Id="rId12" Type="http://schemas.openxmlformats.org/officeDocument/2006/relationships/image" Target="../media/image26.jpeg"/><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oleObject" Target="../embeddings/Microsoft_Office_Word_97_-_2003_Document3.doc"/><Relationship Id="rId11" Type="http://schemas.openxmlformats.org/officeDocument/2006/relationships/image" Target="../media/image25.jpeg"/><Relationship Id="rId5" Type="http://schemas.openxmlformats.org/officeDocument/2006/relationships/oleObject" Target="../embeddings/Microsoft_Office_Word_97_-_2003_Document2.doc"/><Relationship Id="rId10" Type="http://schemas.openxmlformats.org/officeDocument/2006/relationships/image" Target="../media/image24.jpeg"/><Relationship Id="rId4" Type="http://schemas.openxmlformats.org/officeDocument/2006/relationships/oleObject" Target="../embeddings/Microsoft_Office_Word_97_-_2003_Document1.doc"/><Relationship Id="rId9" Type="http://schemas.openxmlformats.org/officeDocument/2006/relationships/oleObject" Target="../embeddings/Microsoft_Office_Word_97_-_2003_Document6.doc"/></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4.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4.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4.xml"/><Relationship Id="rId1" Type="http://schemas.openxmlformats.org/officeDocument/2006/relationships/vmlDrawing" Target="../drawings/vmlDrawing8.vml"/><Relationship Id="rId4" Type="http://schemas.openxmlformats.org/officeDocument/2006/relationships/oleObject" Target="../embeddings/Microsoft_Office_Word_97_-_2003_Document7.doc"/></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2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2.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4.xml"/><Relationship Id="rId1" Type="http://schemas.openxmlformats.org/officeDocument/2006/relationships/slideLayout" Target="../slideLayouts/slideLayout24.xml"/><Relationship Id="rId5" Type="http://schemas.openxmlformats.org/officeDocument/2006/relationships/image" Target="../media/image56.png"/><Relationship Id="rId4" Type="http://schemas.openxmlformats.org/officeDocument/2006/relationships/image" Target="../media/image55.png"/></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4.xml"/><Relationship Id="rId1" Type="http://schemas.openxmlformats.org/officeDocument/2006/relationships/vmlDrawing" Target="../drawings/vmlDrawing9.vml"/><Relationship Id="rId4" Type="http://schemas.openxmlformats.org/officeDocument/2006/relationships/oleObject" Target="../embeddings/oleObject7.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5.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6.xml"/><Relationship Id="rId1" Type="http://schemas.openxmlformats.org/officeDocument/2006/relationships/slideLayout" Target="../slideLayouts/slideLayout24.xml"/><Relationship Id="rId4" Type="http://schemas.openxmlformats.org/officeDocument/2006/relationships/image" Target="../media/image63.png"/></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676976"/>
            <a:ext cx="5638800" cy="1415772"/>
          </a:xfrm>
          <a:prstGeom prst="rect">
            <a:avLst/>
          </a:prstGeom>
          <a:noFill/>
          <a:ln w="9525">
            <a:noFill/>
            <a:miter lim="800000"/>
            <a:headEnd/>
            <a:tailEnd/>
          </a:ln>
        </p:spPr>
        <p:txBody>
          <a:bodyPr>
            <a:spAutoFit/>
          </a:bodyPr>
          <a:lstStyle/>
          <a:p>
            <a:pPr algn="ctr"/>
            <a:r>
              <a:rPr lang="en-CA" sz="1800" b="1" dirty="0" smtClean="0">
                <a:solidFill>
                  <a:schemeClr val="bg1"/>
                </a:solidFill>
                <a:latin typeface="Arial" pitchFamily="34" charset="0"/>
                <a:cs typeface="Arial" pitchFamily="34" charset="0"/>
              </a:rPr>
              <a:t/>
            </a:r>
            <a:br>
              <a:rPr lang="en-CA" sz="1800" b="1" dirty="0" smtClean="0">
                <a:solidFill>
                  <a:schemeClr val="bg1"/>
                </a:solidFill>
                <a:latin typeface="Arial" pitchFamily="34" charset="0"/>
                <a:cs typeface="Arial" pitchFamily="34" charset="0"/>
              </a:rPr>
            </a:br>
            <a:r>
              <a:rPr lang="en-CA" sz="1800" b="1" dirty="0" smtClean="0">
                <a:solidFill>
                  <a:schemeClr val="bg1"/>
                </a:solidFill>
                <a:latin typeface="Arial" pitchFamily="34" charset="0"/>
                <a:cs typeface="Arial" pitchFamily="34" charset="0"/>
              </a:rPr>
              <a:t>REQUIREMENTS MANAGEMENT</a:t>
            </a:r>
            <a:endParaRPr lang="en-CA" sz="1800" b="1" dirty="0" smtClean="0">
              <a:solidFill>
                <a:schemeClr val="bg1"/>
              </a:solidFill>
              <a:latin typeface="Arial" pitchFamily="34" charset="0"/>
              <a:cs typeface="Arial" pitchFamily="34" charset="0"/>
            </a:endParaRPr>
          </a:p>
          <a:p>
            <a:pPr algn="ctr"/>
            <a:r>
              <a:rPr lang="en-US" sz="1800" b="1" dirty="0" smtClean="0">
                <a:solidFill>
                  <a:schemeClr val="bg1"/>
                </a:solidFill>
                <a:latin typeface="Arial" pitchFamily="34" charset="0"/>
                <a:cs typeface="Arial" pitchFamily="34" charset="0"/>
              </a:rPr>
              <a:t>PERTEMUAN </a:t>
            </a:r>
            <a:r>
              <a:rPr lang="en-US" sz="1800" b="1" dirty="0" smtClean="0">
                <a:solidFill>
                  <a:schemeClr val="bg1"/>
                </a:solidFill>
                <a:latin typeface="Arial" pitchFamily="34" charset="0"/>
                <a:cs typeface="Arial" pitchFamily="34" charset="0"/>
              </a:rPr>
              <a:t>14</a:t>
            </a:r>
            <a:endParaRPr lang="en-US" sz="1800" b="1" dirty="0" smtClean="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a:t>
            </a:fld>
            <a:endParaRPr lang="en-CA"/>
          </a:p>
        </p:txBody>
      </p:sp>
      <p:sp>
        <p:nvSpPr>
          <p:cNvPr id="4" name="Rectangle 5"/>
          <p:cNvSpPr>
            <a:spLocks noGrp="1" noChangeArrowheads="1"/>
          </p:cNvSpPr>
          <p:nvPr>
            <p:ph type="title"/>
          </p:nvPr>
        </p:nvSpPr>
        <p:spPr>
          <a:xfrm>
            <a:off x="117475" y="658038"/>
            <a:ext cx="8907463" cy="608013"/>
          </a:xfrm>
        </p:spPr>
        <p:txBody>
          <a:bodyPr>
            <a:normAutofit/>
          </a:bodyPr>
          <a:lstStyle/>
          <a:p>
            <a:r>
              <a:rPr lang="en-CA" sz="2800" b="1" dirty="0">
                <a:latin typeface="Arial" pitchFamily="34" charset="0"/>
                <a:cs typeface="Arial" pitchFamily="34" charset="0"/>
              </a:rPr>
              <a:t>Requirements Management Activities (1)</a:t>
            </a:r>
          </a:p>
        </p:txBody>
      </p:sp>
      <p:sp>
        <p:nvSpPr>
          <p:cNvPr id="5" name="Rectangle 6"/>
          <p:cNvSpPr txBox="1">
            <a:spLocks noChangeArrowheads="1"/>
          </p:cNvSpPr>
          <p:nvPr/>
        </p:nvSpPr>
        <p:spPr>
          <a:xfrm>
            <a:off x="117475" y="1541260"/>
            <a:ext cx="8907463" cy="3568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management includes all activities intended to maintain the integrity and accuracy of expected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Manage changes to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agreed</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Manage changes to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baseline</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(increments)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Keep project plans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synchronized</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with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Control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versions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of individual requirements and versions of requirements documents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Manage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relationships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between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Managing the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dependencies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between the requirements document and other documents produced in the systems engineering process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Track requirements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status</a:t>
            </a:r>
            <a:endParaRPr kumimoji="0" lang="en-CA" sz="1800" b="0" i="0" u="none" strike="noStrike" kern="1200" cap="none" spc="0" normalizeH="0" baseline="0" noProof="0" dirty="0">
              <a:ln>
                <a:noFill/>
              </a:ln>
              <a:solidFill>
                <a:srgbClr val="FF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100</a:t>
            </a:fld>
            <a:endParaRPr lang="en-CA"/>
          </a:p>
        </p:txBody>
      </p:sp>
      <p:sp>
        <p:nvSpPr>
          <p:cNvPr id="4" name="Rectangle 6"/>
          <p:cNvSpPr>
            <a:spLocks noGrp="1" noChangeArrowheads="1"/>
          </p:cNvSpPr>
          <p:nvPr>
            <p:ph type="title"/>
          </p:nvPr>
        </p:nvSpPr>
        <p:spPr>
          <a:xfrm>
            <a:off x="117475" y="453318"/>
            <a:ext cx="8907463" cy="608013"/>
          </a:xfrm>
        </p:spPr>
        <p:txBody>
          <a:bodyPr>
            <a:normAutofit/>
          </a:bodyPr>
          <a:lstStyle/>
          <a:p>
            <a:r>
              <a:rPr lang="en-CA" sz="2800" b="1" dirty="0">
                <a:latin typeface="Arial" pitchFamily="34" charset="0"/>
                <a:cs typeface="Arial" pitchFamily="34" charset="0"/>
              </a:rPr>
              <a:t>DOORS – Integration with URN </a:t>
            </a:r>
          </a:p>
        </p:txBody>
      </p:sp>
      <p:pic>
        <p:nvPicPr>
          <p:cNvPr id="5" name="Picture 4" descr="ucmdoors"/>
          <p:cNvPicPr>
            <a:picLocks noChangeAspect="1" noChangeArrowheads="1"/>
          </p:cNvPicPr>
          <p:nvPr/>
        </p:nvPicPr>
        <p:blipFill>
          <a:blip r:embed="rId3"/>
          <a:srcRect/>
          <a:stretch>
            <a:fillRect/>
          </a:stretch>
        </p:blipFill>
        <p:spPr bwMode="auto">
          <a:xfrm>
            <a:off x="1143000" y="1127118"/>
            <a:ext cx="7340600" cy="5234348"/>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101</a:t>
            </a:fld>
            <a:endParaRPr lang="en-CA"/>
          </a:p>
        </p:txBody>
      </p:sp>
      <p:sp>
        <p:nvSpPr>
          <p:cNvPr id="4" name="Rectangle 6"/>
          <p:cNvSpPr>
            <a:spLocks noGrp="1" noChangeArrowheads="1"/>
          </p:cNvSpPr>
          <p:nvPr>
            <p:ph type="title"/>
          </p:nvPr>
        </p:nvSpPr>
        <p:spPr>
          <a:xfrm>
            <a:off x="117475" y="494262"/>
            <a:ext cx="8907463" cy="608013"/>
          </a:xfrm>
        </p:spPr>
        <p:txBody>
          <a:bodyPr>
            <a:normAutofit/>
          </a:bodyPr>
          <a:lstStyle/>
          <a:p>
            <a:r>
              <a:rPr lang="en-CA" sz="2800" b="1" dirty="0" err="1">
                <a:latin typeface="Arial" pitchFamily="34" charset="0"/>
                <a:cs typeface="Arial" pitchFamily="34" charset="0"/>
              </a:rPr>
              <a:t>TWiki</a:t>
            </a:r>
            <a:r>
              <a:rPr lang="en-CA" sz="2800" b="1" dirty="0">
                <a:latin typeface="Arial" pitchFamily="34" charset="0"/>
                <a:cs typeface="Arial" pitchFamily="34" charset="0"/>
              </a:rPr>
              <a:t> Overview </a:t>
            </a:r>
          </a:p>
        </p:txBody>
      </p:sp>
      <p:sp>
        <p:nvSpPr>
          <p:cNvPr id="5" name="Rectangle 7"/>
          <p:cNvSpPr txBox="1">
            <a:spLocks noChangeArrowheads="1"/>
          </p:cNvSpPr>
          <p:nvPr/>
        </p:nvSpPr>
        <p:spPr>
          <a:xfrm>
            <a:off x="117475" y="1322892"/>
            <a:ext cx="8907463" cy="4483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generic Wiki tool (TWiki.org)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Promotes collaboration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Database-driven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Access and version control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Forms and queries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State-based workflows (processes)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Text and graphics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Lightweight, extensible (plug-in architecture)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Example of Forms and Queries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http://cserg0.site.uottawa.ca/twiki/bin/view/ProjetSEG/UCMNavRequirements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Library: http://cserg0.site.uottawa.ca/twiki/bin/view/UCM/UCMVirtualLibrary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Use Cases: http://cserg0.site.uottawa.ca/seg/bin/view/CSI4900/UseCases </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102</a:t>
            </a:fld>
            <a:endParaRPr lang="en-CA"/>
          </a:p>
        </p:txBody>
      </p:sp>
      <p:sp>
        <p:nvSpPr>
          <p:cNvPr id="4" name="Rectangle 2"/>
          <p:cNvSpPr>
            <a:spLocks noGrp="1" noChangeArrowheads="1"/>
          </p:cNvSpPr>
          <p:nvPr>
            <p:ph type="title"/>
          </p:nvPr>
        </p:nvSpPr>
        <p:spPr>
          <a:xfrm>
            <a:off x="117475" y="507910"/>
            <a:ext cx="8907463" cy="608013"/>
          </a:xfrm>
        </p:spPr>
        <p:txBody>
          <a:bodyPr>
            <a:normAutofit/>
          </a:bodyPr>
          <a:lstStyle/>
          <a:p>
            <a:r>
              <a:rPr lang="en-CA" sz="2800" b="1" dirty="0" err="1">
                <a:latin typeface="Arial" pitchFamily="34" charset="0"/>
                <a:cs typeface="Arial" pitchFamily="34" charset="0"/>
              </a:rPr>
              <a:t>TWiki</a:t>
            </a:r>
            <a:r>
              <a:rPr lang="en-CA" sz="2800" b="1" dirty="0">
                <a:latin typeface="Arial" pitchFamily="34" charset="0"/>
                <a:cs typeface="Arial" pitchFamily="34" charset="0"/>
              </a:rPr>
              <a:t> for Requirements Management</a:t>
            </a:r>
          </a:p>
        </p:txBody>
      </p:sp>
      <p:pic>
        <p:nvPicPr>
          <p:cNvPr id="5" name="Picture 3" descr="twiki1"/>
          <p:cNvPicPr>
            <a:picLocks noChangeAspect="1" noChangeArrowheads="1"/>
          </p:cNvPicPr>
          <p:nvPr/>
        </p:nvPicPr>
        <p:blipFill>
          <a:blip r:embed="rId3"/>
          <a:srcRect/>
          <a:stretch>
            <a:fillRect/>
          </a:stretch>
        </p:blipFill>
        <p:spPr bwMode="auto">
          <a:xfrm>
            <a:off x="914400" y="1168024"/>
            <a:ext cx="7315200" cy="514350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103</a:t>
            </a:fld>
            <a:endParaRPr lang="en-CA"/>
          </a:p>
        </p:txBody>
      </p:sp>
      <p:sp>
        <p:nvSpPr>
          <p:cNvPr id="4" name="Rectangle 2"/>
          <p:cNvSpPr>
            <a:spLocks noGrp="1" noChangeArrowheads="1"/>
          </p:cNvSpPr>
          <p:nvPr>
            <p:ph type="title"/>
          </p:nvPr>
        </p:nvSpPr>
        <p:spPr>
          <a:xfrm>
            <a:off x="117475" y="398726"/>
            <a:ext cx="8907463" cy="608013"/>
          </a:xfrm>
        </p:spPr>
        <p:txBody>
          <a:bodyPr>
            <a:normAutofit/>
          </a:bodyPr>
          <a:lstStyle/>
          <a:p>
            <a:r>
              <a:rPr lang="en-CA" sz="2800" b="1" dirty="0" err="1">
                <a:latin typeface="Arial" pitchFamily="34" charset="0"/>
                <a:cs typeface="Arial" pitchFamily="34" charset="0"/>
              </a:rPr>
              <a:t>Twiki</a:t>
            </a:r>
            <a:r>
              <a:rPr lang="en-CA" sz="2800" b="1" dirty="0">
                <a:latin typeface="Arial" pitchFamily="34" charset="0"/>
                <a:cs typeface="Arial" pitchFamily="34" charset="0"/>
              </a:rPr>
              <a:t> – Requirement Example</a:t>
            </a:r>
          </a:p>
        </p:txBody>
      </p:sp>
      <p:pic>
        <p:nvPicPr>
          <p:cNvPr id="5" name="Picture 3" descr="twiki2"/>
          <p:cNvPicPr>
            <a:picLocks noChangeAspect="1" noChangeArrowheads="1"/>
          </p:cNvPicPr>
          <p:nvPr/>
        </p:nvPicPr>
        <p:blipFill>
          <a:blip r:embed="rId3"/>
          <a:srcRect/>
          <a:stretch>
            <a:fillRect/>
          </a:stretch>
        </p:blipFill>
        <p:spPr bwMode="auto">
          <a:xfrm>
            <a:off x="838200" y="1066800"/>
            <a:ext cx="7467600" cy="5168900"/>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104</a:t>
            </a:fld>
            <a:endParaRPr lang="en-CA"/>
          </a:p>
        </p:txBody>
      </p:sp>
      <p:sp>
        <p:nvSpPr>
          <p:cNvPr id="4" name="Rectangle 2"/>
          <p:cNvSpPr>
            <a:spLocks noGrp="1" noChangeArrowheads="1"/>
          </p:cNvSpPr>
          <p:nvPr>
            <p:ph type="title"/>
          </p:nvPr>
        </p:nvSpPr>
        <p:spPr>
          <a:xfrm>
            <a:off x="117475" y="548854"/>
            <a:ext cx="8907463" cy="608013"/>
          </a:xfrm>
        </p:spPr>
        <p:txBody>
          <a:bodyPr>
            <a:normAutofit/>
          </a:bodyPr>
          <a:lstStyle/>
          <a:p>
            <a:r>
              <a:rPr lang="en-CA" sz="2800" b="1" dirty="0" err="1">
                <a:latin typeface="Arial" pitchFamily="34" charset="0"/>
                <a:cs typeface="Arial" pitchFamily="34" charset="0"/>
              </a:rPr>
              <a:t>TWiki</a:t>
            </a:r>
            <a:r>
              <a:rPr lang="en-CA" sz="2800" b="1" dirty="0">
                <a:latin typeface="Arial" pitchFamily="34" charset="0"/>
                <a:cs typeface="Arial" pitchFamily="34" charset="0"/>
              </a:rPr>
              <a:t> – Requirement Form Example</a:t>
            </a:r>
          </a:p>
        </p:txBody>
      </p:sp>
      <p:pic>
        <p:nvPicPr>
          <p:cNvPr id="5" name="Picture 3" descr="twiki3"/>
          <p:cNvPicPr>
            <a:picLocks noChangeAspect="1" noChangeArrowheads="1"/>
          </p:cNvPicPr>
          <p:nvPr/>
        </p:nvPicPr>
        <p:blipFill>
          <a:blip r:embed="rId3"/>
          <a:srcRect/>
          <a:stretch>
            <a:fillRect/>
          </a:stretch>
        </p:blipFill>
        <p:spPr bwMode="auto">
          <a:xfrm>
            <a:off x="723900" y="1447800"/>
            <a:ext cx="7696200" cy="428625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105</a:t>
            </a:fld>
            <a:endParaRPr lang="en-CA"/>
          </a:p>
        </p:txBody>
      </p:sp>
      <p:sp>
        <p:nvSpPr>
          <p:cNvPr id="4" name="Rectangle 4"/>
          <p:cNvSpPr>
            <a:spLocks noGrp="1" noChangeArrowheads="1"/>
          </p:cNvSpPr>
          <p:nvPr>
            <p:ph type="title"/>
          </p:nvPr>
        </p:nvSpPr>
        <p:spPr>
          <a:xfrm>
            <a:off x="117475" y="617094"/>
            <a:ext cx="8907463" cy="608013"/>
          </a:xfrm>
        </p:spPr>
        <p:txBody>
          <a:bodyPr>
            <a:normAutofit/>
          </a:bodyPr>
          <a:lstStyle/>
          <a:p>
            <a:r>
              <a:rPr lang="en-CA" sz="2800" b="1" dirty="0">
                <a:latin typeface="Arial" pitchFamily="34" charset="0"/>
                <a:cs typeface="Arial" pitchFamily="34" charset="0"/>
              </a:rPr>
              <a:t>Using </a:t>
            </a:r>
            <a:r>
              <a:rPr lang="en-CA" sz="2800" b="1" dirty="0" err="1">
                <a:latin typeface="Arial" pitchFamily="34" charset="0"/>
                <a:cs typeface="Arial" pitchFamily="34" charset="0"/>
              </a:rPr>
              <a:t>TWiki</a:t>
            </a:r>
            <a:r>
              <a:rPr lang="en-CA" sz="2800" b="1" dirty="0">
                <a:latin typeface="Arial" pitchFamily="34" charset="0"/>
                <a:cs typeface="Arial" pitchFamily="34" charset="0"/>
              </a:rPr>
              <a:t>…</a:t>
            </a:r>
          </a:p>
        </p:txBody>
      </p:sp>
      <p:sp>
        <p:nvSpPr>
          <p:cNvPr id="5" name="Rectangle 5"/>
          <p:cNvSpPr txBox="1">
            <a:spLocks noChangeArrowheads="1"/>
          </p:cNvSpPr>
          <p:nvPr/>
        </p:nvSpPr>
        <p:spPr>
          <a:xfrm>
            <a:off x="117475" y="1554908"/>
            <a:ext cx="8907463" cy="4406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We have: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 types description with configurable statuses &amp; attributes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Bidirectional links (</a:t>
            </a: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WikiWords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Configurable requests, filtering, reports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Access control and version management (showing differences)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 management (again with forms, process,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Discussions, attachment of documents/images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Export (HTML)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Scripting language (Perl)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But do we really have: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Graphical view of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Editable tables (à la Excel/Word)?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Baselines? Tool integration? Imports? Analysis?</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106</a:t>
            </a:fld>
            <a:endParaRPr lang="en-CA"/>
          </a:p>
        </p:txBody>
      </p:sp>
      <p:sp>
        <p:nvSpPr>
          <p:cNvPr id="4" name="Rectangle 2"/>
          <p:cNvSpPr>
            <a:spLocks noChangeArrowheads="1"/>
          </p:cNvSpPr>
          <p:nvPr/>
        </p:nvSpPr>
        <p:spPr bwMode="black">
          <a:xfrm>
            <a:off x="4872038" y="1306513"/>
            <a:ext cx="3668712" cy="442912"/>
          </a:xfrm>
          <a:prstGeom prst="rect">
            <a:avLst/>
          </a:prstGeom>
          <a:noFill/>
          <a:ln w="38100">
            <a:noFill/>
            <a:miter lim="800000"/>
            <a:headEnd/>
            <a:tailEnd/>
          </a:ln>
          <a:effectLst/>
        </p:spPr>
        <p:txBody>
          <a:bodyPr tIns="91440" bIns="91440">
            <a:spAutoFit/>
          </a:bodyPr>
          <a:lstStyle/>
          <a:p>
            <a:pPr>
              <a:lnSpc>
                <a:spcPct val="85000"/>
              </a:lnSpc>
              <a:spcBef>
                <a:spcPct val="35000"/>
              </a:spcBef>
              <a:buClr>
                <a:srgbClr val="FF0000"/>
              </a:buClr>
              <a:buFont typeface="Wingdings" pitchFamily="2" charset="2"/>
              <a:buChar char="ü"/>
            </a:pPr>
            <a:r>
              <a:rPr lang="en-CA" sz="2000">
                <a:cs typeface="Arial" charset="0"/>
              </a:rPr>
              <a:t>Keep your team on track</a:t>
            </a:r>
          </a:p>
        </p:txBody>
      </p:sp>
      <p:sp>
        <p:nvSpPr>
          <p:cNvPr id="5" name="Rectangle 3"/>
          <p:cNvSpPr>
            <a:spLocks noChangeArrowheads="1"/>
          </p:cNvSpPr>
          <p:nvPr/>
        </p:nvSpPr>
        <p:spPr bwMode="black">
          <a:xfrm>
            <a:off x="1219200" y="4848225"/>
            <a:ext cx="3943350" cy="1325563"/>
          </a:xfrm>
          <a:prstGeom prst="rect">
            <a:avLst/>
          </a:prstGeom>
          <a:noFill/>
          <a:ln w="38100">
            <a:noFill/>
            <a:miter lim="800000"/>
            <a:headEnd/>
            <a:tailEnd/>
          </a:ln>
          <a:effectLst/>
        </p:spPr>
        <p:txBody>
          <a:bodyPr tIns="91440" bIns="91440">
            <a:spAutoFit/>
          </a:bodyPr>
          <a:lstStyle/>
          <a:p>
            <a:pPr>
              <a:lnSpc>
                <a:spcPct val="85000"/>
              </a:lnSpc>
              <a:spcBef>
                <a:spcPct val="35000"/>
              </a:spcBef>
              <a:buClr>
                <a:srgbClr val="FF0000"/>
              </a:buClr>
              <a:buFont typeface="Wingdings" pitchFamily="2" charset="2"/>
              <a:buChar char="ü"/>
            </a:pPr>
            <a:r>
              <a:rPr lang="en-CA" sz="2000">
                <a:cs typeface="Arial" charset="0"/>
              </a:rPr>
              <a:t>3 interfaces - work the way you </a:t>
            </a:r>
            <a:br>
              <a:rPr lang="en-CA" sz="2000">
                <a:cs typeface="Arial" charset="0"/>
              </a:rPr>
            </a:br>
            <a:r>
              <a:rPr lang="en-CA" sz="2000">
                <a:cs typeface="Arial" charset="0"/>
              </a:rPr>
              <a:t>   want</a:t>
            </a:r>
          </a:p>
          <a:p>
            <a:pPr>
              <a:lnSpc>
                <a:spcPct val="85000"/>
              </a:lnSpc>
              <a:spcBef>
                <a:spcPct val="35000"/>
              </a:spcBef>
              <a:buClr>
                <a:srgbClr val="FF0000"/>
              </a:buClr>
              <a:buFont typeface="Wingdings" pitchFamily="2" charset="2"/>
              <a:buChar char="ü"/>
            </a:pPr>
            <a:r>
              <a:rPr lang="en-CA" sz="2000">
                <a:cs typeface="Arial" charset="0"/>
              </a:rPr>
              <a:t>Document centric or database </a:t>
            </a:r>
            <a:br>
              <a:rPr lang="en-CA" sz="2000">
                <a:cs typeface="Arial" charset="0"/>
              </a:rPr>
            </a:br>
            <a:r>
              <a:rPr lang="en-CA" sz="2000">
                <a:cs typeface="Arial" charset="0"/>
              </a:rPr>
              <a:t>   centric - your choice</a:t>
            </a:r>
          </a:p>
        </p:txBody>
      </p:sp>
      <p:pic>
        <p:nvPicPr>
          <p:cNvPr id="6" name="Picture 4" descr="word with features"/>
          <p:cNvPicPr>
            <a:picLocks noChangeAspect="1" noChangeArrowheads="1"/>
          </p:cNvPicPr>
          <p:nvPr/>
        </p:nvPicPr>
        <p:blipFill>
          <a:blip r:embed="rId3"/>
          <a:srcRect/>
          <a:stretch>
            <a:fillRect/>
          </a:stretch>
        </p:blipFill>
        <p:spPr bwMode="auto">
          <a:xfrm>
            <a:off x="185738" y="1738313"/>
            <a:ext cx="3175000" cy="2255837"/>
          </a:xfrm>
          <a:prstGeom prst="rect">
            <a:avLst/>
          </a:prstGeom>
          <a:noFill/>
          <a:ln w="57150">
            <a:solidFill>
              <a:schemeClr val="accent1"/>
            </a:solidFill>
            <a:miter lim="800000"/>
            <a:headEnd/>
            <a:tailEnd/>
          </a:ln>
        </p:spPr>
      </p:pic>
      <p:sp>
        <p:nvSpPr>
          <p:cNvPr id="7" name="Rectangle 5"/>
          <p:cNvSpPr>
            <a:spLocks noChangeArrowheads="1"/>
          </p:cNvSpPr>
          <p:nvPr/>
        </p:nvSpPr>
        <p:spPr bwMode="invGray">
          <a:xfrm>
            <a:off x="165100" y="3548063"/>
            <a:ext cx="3214688" cy="477837"/>
          </a:xfrm>
          <a:prstGeom prst="rect">
            <a:avLst/>
          </a:prstGeom>
          <a:solidFill>
            <a:schemeClr val="accent1"/>
          </a:solidFill>
          <a:ln w="38100">
            <a:noFill/>
            <a:miter lim="800000"/>
            <a:headEnd/>
            <a:tailEnd/>
          </a:ln>
          <a:effectLst/>
        </p:spPr>
        <p:txBody>
          <a:bodyPr wrap="none" tIns="91440" bIns="91440" anchor="ctr"/>
          <a:lstStyle/>
          <a:p>
            <a:endParaRPr lang="en-US"/>
          </a:p>
        </p:txBody>
      </p:sp>
      <p:grpSp>
        <p:nvGrpSpPr>
          <p:cNvPr id="8" name="Group 7"/>
          <p:cNvGrpSpPr>
            <a:grpSpLocks/>
          </p:cNvGrpSpPr>
          <p:nvPr/>
        </p:nvGrpSpPr>
        <p:grpSpPr bwMode="auto">
          <a:xfrm>
            <a:off x="2722563" y="2063750"/>
            <a:ext cx="3203575" cy="2268538"/>
            <a:chOff x="3166" y="1022"/>
            <a:chExt cx="2014" cy="1429"/>
          </a:xfrm>
        </p:grpSpPr>
        <p:pic>
          <p:nvPicPr>
            <p:cNvPr id="9" name="Picture 8" descr="RP Explorer"/>
            <p:cNvPicPr>
              <a:picLocks noChangeAspect="1" noChangeArrowheads="1"/>
            </p:cNvPicPr>
            <p:nvPr/>
          </p:nvPicPr>
          <p:blipFill>
            <a:blip r:embed="rId4"/>
            <a:srcRect/>
            <a:stretch>
              <a:fillRect/>
            </a:stretch>
          </p:blipFill>
          <p:spPr bwMode="auto">
            <a:xfrm>
              <a:off x="3172" y="1022"/>
              <a:ext cx="2001" cy="1429"/>
            </a:xfrm>
            <a:prstGeom prst="rect">
              <a:avLst/>
            </a:prstGeom>
            <a:noFill/>
            <a:ln w="57150">
              <a:solidFill>
                <a:schemeClr val="accent1"/>
              </a:solidFill>
              <a:miter lim="800000"/>
              <a:headEnd/>
              <a:tailEnd/>
            </a:ln>
          </p:spPr>
        </p:pic>
        <p:sp>
          <p:nvSpPr>
            <p:cNvPr id="10" name="Rectangle 9"/>
            <p:cNvSpPr>
              <a:spLocks noChangeArrowheads="1"/>
            </p:cNvSpPr>
            <p:nvPr/>
          </p:nvSpPr>
          <p:spPr bwMode="invGray">
            <a:xfrm>
              <a:off x="3166" y="2170"/>
              <a:ext cx="2014" cy="281"/>
            </a:xfrm>
            <a:prstGeom prst="rect">
              <a:avLst/>
            </a:prstGeom>
            <a:solidFill>
              <a:schemeClr val="accent1"/>
            </a:solidFill>
            <a:ln w="38100">
              <a:noFill/>
              <a:miter lim="800000"/>
              <a:headEnd/>
              <a:tailEnd/>
            </a:ln>
            <a:effectLst/>
          </p:spPr>
          <p:txBody>
            <a:bodyPr wrap="none" tIns="91440" bIns="91440" anchor="ctr"/>
            <a:lstStyle/>
            <a:p>
              <a:endParaRPr lang="en-US"/>
            </a:p>
          </p:txBody>
        </p:sp>
        <p:sp>
          <p:nvSpPr>
            <p:cNvPr id="11" name="Text Box 10"/>
            <p:cNvSpPr txBox="1">
              <a:spLocks noChangeArrowheads="1"/>
            </p:cNvSpPr>
            <p:nvPr/>
          </p:nvSpPr>
          <p:spPr bwMode="invGray">
            <a:xfrm>
              <a:off x="3591" y="2179"/>
              <a:ext cx="1163" cy="272"/>
            </a:xfrm>
            <a:prstGeom prst="rect">
              <a:avLst/>
            </a:prstGeom>
            <a:noFill/>
            <a:ln w="38100">
              <a:noFill/>
              <a:miter lim="800000"/>
              <a:headEnd/>
              <a:tailEnd/>
            </a:ln>
            <a:effectLst>
              <a:outerShdw dist="17961" dir="2700000" algn="ctr" rotWithShape="0">
                <a:schemeClr val="bg1"/>
              </a:outerShdw>
            </a:effectLst>
          </p:spPr>
          <p:txBody>
            <a:bodyPr tIns="91440" bIns="91440">
              <a:spAutoFit/>
            </a:bodyPr>
            <a:lstStyle/>
            <a:p>
              <a:pPr algn="ctr">
                <a:lnSpc>
                  <a:spcPct val="90000"/>
                </a:lnSpc>
              </a:pPr>
              <a:r>
                <a:rPr lang="en-CA" sz="1800" b="1">
                  <a:cs typeface="Arial" charset="0"/>
                </a:rPr>
                <a:t>Database</a:t>
              </a:r>
            </a:p>
          </p:txBody>
        </p:sp>
      </p:grpSp>
      <p:sp>
        <p:nvSpPr>
          <p:cNvPr id="12" name="Rectangle 17"/>
          <p:cNvSpPr>
            <a:spLocks noGrp="1" noChangeArrowheads="1"/>
          </p:cNvSpPr>
          <p:nvPr>
            <p:ph type="title"/>
          </p:nvPr>
        </p:nvSpPr>
        <p:spPr>
          <a:xfrm>
            <a:off x="117475" y="548854"/>
            <a:ext cx="8907463" cy="608013"/>
          </a:xfrm>
        </p:spPr>
        <p:txBody>
          <a:bodyPr>
            <a:normAutofit/>
          </a:bodyPr>
          <a:lstStyle/>
          <a:p>
            <a:r>
              <a:rPr lang="en-CA" sz="2800" b="1" dirty="0">
                <a:latin typeface="Arial" pitchFamily="34" charset="0"/>
                <a:cs typeface="Arial" pitchFamily="34" charset="0"/>
              </a:rPr>
              <a:t>IBM Requisite Pro</a:t>
            </a:r>
          </a:p>
        </p:txBody>
      </p:sp>
      <p:pic>
        <p:nvPicPr>
          <p:cNvPr id="13" name="Picture 11"/>
          <p:cNvPicPr>
            <a:picLocks noChangeAspect="1" noChangeArrowheads="1"/>
          </p:cNvPicPr>
          <p:nvPr>
            <p:ph idx="4294967295"/>
          </p:nvPr>
        </p:nvPicPr>
        <p:blipFill>
          <a:blip r:embed="rId5"/>
          <a:srcRect/>
          <a:stretch>
            <a:fillRect/>
          </a:stretch>
        </p:blipFill>
        <p:spPr>
          <a:xfrm>
            <a:off x="5318125" y="2695575"/>
            <a:ext cx="3654425" cy="2657475"/>
          </a:xfrm>
          <a:noFill/>
          <a:ln w="57150" cap="flat">
            <a:solidFill>
              <a:schemeClr val="accent1"/>
            </a:solidFill>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107</a:t>
            </a:fld>
            <a:endParaRPr lang="en-CA"/>
          </a:p>
        </p:txBody>
      </p:sp>
      <p:pic>
        <p:nvPicPr>
          <p:cNvPr id="4" name="Picture 2"/>
          <p:cNvPicPr>
            <a:picLocks noChangeAspect="1" noChangeArrowheads="1"/>
          </p:cNvPicPr>
          <p:nvPr>
            <p:ph idx="1"/>
          </p:nvPr>
        </p:nvPicPr>
        <p:blipFill>
          <a:blip r:embed="rId3"/>
          <a:srcRect/>
          <a:stretch>
            <a:fillRect/>
          </a:stretch>
        </p:blipFill>
        <p:spPr>
          <a:xfrm>
            <a:off x="3511550" y="1631950"/>
            <a:ext cx="5194300" cy="3894138"/>
          </a:xfrm>
          <a:noFill/>
          <a:ln/>
        </p:spPr>
      </p:pic>
      <p:sp>
        <p:nvSpPr>
          <p:cNvPr id="5" name="Rectangle 3"/>
          <p:cNvSpPr>
            <a:spLocks noChangeArrowheads="1"/>
          </p:cNvSpPr>
          <p:nvPr/>
        </p:nvSpPr>
        <p:spPr bwMode="black">
          <a:xfrm>
            <a:off x="419100" y="2397125"/>
            <a:ext cx="3197225" cy="1641475"/>
          </a:xfrm>
          <a:prstGeom prst="rect">
            <a:avLst/>
          </a:prstGeom>
          <a:noFill/>
          <a:ln w="38100" algn="ctr">
            <a:noFill/>
            <a:miter lim="800000"/>
            <a:headEnd/>
            <a:tailEnd/>
          </a:ln>
          <a:effectLst/>
        </p:spPr>
        <p:txBody>
          <a:bodyPr tIns="91440" bIns="91440">
            <a:spAutoFit/>
          </a:bodyPr>
          <a:lstStyle/>
          <a:p>
            <a:pPr marL="285750" indent="-285750">
              <a:lnSpc>
                <a:spcPct val="85000"/>
              </a:lnSpc>
              <a:spcBef>
                <a:spcPct val="35000"/>
              </a:spcBef>
              <a:buClr>
                <a:srgbClr val="FF0000"/>
              </a:buClr>
              <a:buFont typeface="Wingdings" pitchFamily="2" charset="2"/>
              <a:buChar char="ü"/>
            </a:pPr>
            <a:r>
              <a:rPr lang="en-CA" sz="1800">
                <a:cs typeface="Arial" charset="0"/>
              </a:rPr>
              <a:t>User defined  requirement types</a:t>
            </a:r>
          </a:p>
          <a:p>
            <a:pPr marL="285750" indent="-285750">
              <a:lnSpc>
                <a:spcPct val="85000"/>
              </a:lnSpc>
              <a:spcBef>
                <a:spcPct val="35000"/>
              </a:spcBef>
              <a:buClr>
                <a:srgbClr val="FF0000"/>
              </a:buClr>
              <a:buFont typeface="Wingdings" pitchFamily="2" charset="2"/>
              <a:buChar char="ü"/>
            </a:pPr>
            <a:r>
              <a:rPr lang="en-CA" sz="1800">
                <a:cs typeface="Arial" charset="0"/>
              </a:rPr>
              <a:t>User defined attributes</a:t>
            </a:r>
          </a:p>
          <a:p>
            <a:pPr marL="285750" indent="-285750">
              <a:lnSpc>
                <a:spcPct val="85000"/>
              </a:lnSpc>
              <a:spcBef>
                <a:spcPct val="35000"/>
              </a:spcBef>
              <a:buClr>
                <a:srgbClr val="FF0000"/>
              </a:buClr>
              <a:buFont typeface="Wingdings" pitchFamily="2" charset="2"/>
              <a:buChar char="ü"/>
            </a:pPr>
            <a:r>
              <a:rPr lang="en-CA" sz="1800">
                <a:cs typeface="Arial" charset="0"/>
              </a:rPr>
              <a:t>User defined filters (views)</a:t>
            </a:r>
          </a:p>
          <a:p>
            <a:pPr marL="285750" indent="-285750">
              <a:lnSpc>
                <a:spcPct val="85000"/>
              </a:lnSpc>
              <a:spcBef>
                <a:spcPct val="35000"/>
              </a:spcBef>
              <a:buClr>
                <a:srgbClr val="FF0000"/>
              </a:buClr>
              <a:buFont typeface="Wingdings" pitchFamily="2" charset="2"/>
              <a:buChar char="ü"/>
            </a:pPr>
            <a:r>
              <a:rPr lang="en-CA" sz="1800">
                <a:cs typeface="Arial" charset="0"/>
              </a:rPr>
              <a:t>Saved views</a:t>
            </a:r>
          </a:p>
        </p:txBody>
      </p:sp>
      <p:sp>
        <p:nvSpPr>
          <p:cNvPr id="6" name="Rectangle 4"/>
          <p:cNvSpPr>
            <a:spLocks noGrp="1" noChangeArrowheads="1"/>
          </p:cNvSpPr>
          <p:nvPr>
            <p:ph type="title"/>
          </p:nvPr>
        </p:nvSpPr>
        <p:spPr>
          <a:xfrm>
            <a:off x="117475" y="617094"/>
            <a:ext cx="8907463" cy="608013"/>
          </a:xfrm>
        </p:spPr>
        <p:txBody>
          <a:bodyPr>
            <a:normAutofit/>
          </a:bodyPr>
          <a:lstStyle/>
          <a:p>
            <a:r>
              <a:rPr lang="en-CA" sz="2800" b="1" dirty="0">
                <a:latin typeface="Arial" pitchFamily="34" charset="0"/>
                <a:cs typeface="Arial" pitchFamily="34" charset="0"/>
              </a:rPr>
              <a:t>IBM Requisite Pro – Types, Attributes, and Views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108</a:t>
            </a:fld>
            <a:endParaRPr lang="en-CA"/>
          </a:p>
        </p:txBody>
      </p:sp>
      <p:sp>
        <p:nvSpPr>
          <p:cNvPr id="4" name="Rectangle 2"/>
          <p:cNvSpPr>
            <a:spLocks noGrp="1" noChangeArrowheads="1"/>
          </p:cNvSpPr>
          <p:nvPr>
            <p:ph type="title"/>
          </p:nvPr>
        </p:nvSpPr>
        <p:spPr>
          <a:xfrm>
            <a:off x="117475" y="589798"/>
            <a:ext cx="8907463" cy="608013"/>
          </a:xfrm>
        </p:spPr>
        <p:txBody>
          <a:bodyPr>
            <a:normAutofit/>
          </a:bodyPr>
          <a:lstStyle/>
          <a:p>
            <a:r>
              <a:rPr lang="fr-CA" sz="2800" b="1" dirty="0">
                <a:latin typeface="Arial" pitchFamily="34" charset="0"/>
                <a:cs typeface="Arial" pitchFamily="34" charset="0"/>
              </a:rPr>
              <a:t>IBM </a:t>
            </a:r>
            <a:r>
              <a:rPr lang="fr-CA" sz="2800" b="1" dirty="0" err="1">
                <a:latin typeface="Arial" pitchFamily="34" charset="0"/>
                <a:cs typeface="Arial" pitchFamily="34" charset="0"/>
              </a:rPr>
              <a:t>Requisite</a:t>
            </a:r>
            <a:r>
              <a:rPr lang="fr-CA" sz="2800" b="1" dirty="0">
                <a:latin typeface="Arial" pitchFamily="34" charset="0"/>
                <a:cs typeface="Arial" pitchFamily="34" charset="0"/>
              </a:rPr>
              <a:t> Pro</a:t>
            </a:r>
            <a:r>
              <a:rPr lang="en-US" sz="2800" b="1" dirty="0">
                <a:latin typeface="Arial" pitchFamily="34" charset="0"/>
                <a:cs typeface="Arial" pitchFamily="34" charset="0"/>
              </a:rPr>
              <a:t> – Traceability</a:t>
            </a:r>
            <a:endParaRPr lang="fr-CA" sz="2800" b="1" dirty="0">
              <a:latin typeface="Arial" pitchFamily="34" charset="0"/>
              <a:cs typeface="Arial" pitchFamily="34" charset="0"/>
            </a:endParaRPr>
          </a:p>
        </p:txBody>
      </p:sp>
      <p:pic>
        <p:nvPicPr>
          <p:cNvPr id="5" name="Picture 10"/>
          <p:cNvPicPr>
            <a:picLocks noChangeAspect="1" noChangeArrowheads="1"/>
          </p:cNvPicPr>
          <p:nvPr/>
        </p:nvPicPr>
        <p:blipFill>
          <a:blip r:embed="rId3"/>
          <a:srcRect/>
          <a:stretch>
            <a:fillRect/>
          </a:stretch>
        </p:blipFill>
        <p:spPr bwMode="auto">
          <a:xfrm>
            <a:off x="265113" y="1497013"/>
            <a:ext cx="5186362" cy="3889375"/>
          </a:xfrm>
          <a:prstGeom prst="rect">
            <a:avLst/>
          </a:prstGeom>
          <a:noFill/>
          <a:ln w="9525">
            <a:noFill/>
            <a:miter lim="800000"/>
            <a:headEnd/>
            <a:tailEnd/>
          </a:ln>
          <a:effectLst/>
        </p:spPr>
      </p:pic>
      <p:pic>
        <p:nvPicPr>
          <p:cNvPr id="6" name="Picture 11"/>
          <p:cNvPicPr>
            <a:picLocks noChangeAspect="1" noChangeArrowheads="1"/>
          </p:cNvPicPr>
          <p:nvPr/>
        </p:nvPicPr>
        <p:blipFill>
          <a:blip r:embed="rId4"/>
          <a:srcRect r="23415" b="9886"/>
          <a:stretch>
            <a:fillRect/>
          </a:stretch>
        </p:blipFill>
        <p:spPr bwMode="auto">
          <a:xfrm>
            <a:off x="4202113" y="2446338"/>
            <a:ext cx="4699000" cy="3503612"/>
          </a:xfrm>
          <a:prstGeom prst="rect">
            <a:avLst/>
          </a:prstGeom>
          <a:noFill/>
          <a:ln w="9525">
            <a:noFill/>
            <a:miter lim="800000"/>
            <a:headEnd/>
            <a:tailEnd/>
          </a:ln>
          <a:effectLst/>
        </p:spPr>
      </p:pic>
      <p:sp>
        <p:nvSpPr>
          <p:cNvPr id="7" name="Oval 12"/>
          <p:cNvSpPr>
            <a:spLocks noChangeArrowheads="1"/>
          </p:cNvSpPr>
          <p:nvPr/>
        </p:nvSpPr>
        <p:spPr bwMode="auto">
          <a:xfrm>
            <a:off x="3617913" y="4241800"/>
            <a:ext cx="539750" cy="323850"/>
          </a:xfrm>
          <a:prstGeom prst="ellipse">
            <a:avLst/>
          </a:prstGeom>
          <a:noFill/>
          <a:ln w="28575">
            <a:solidFill>
              <a:schemeClr val="hlink"/>
            </a:solidFill>
            <a:round/>
            <a:headEnd/>
            <a:tailEnd/>
          </a:ln>
          <a:effectLst/>
        </p:spPr>
        <p:txBody>
          <a:bodyPr anchor="ctr">
            <a:spAutoFit/>
          </a:bodyPr>
          <a:lstStyle/>
          <a:p>
            <a:endParaRPr lang="en-US"/>
          </a:p>
        </p:txBody>
      </p:sp>
      <p:sp>
        <p:nvSpPr>
          <p:cNvPr id="8" name="Oval 13"/>
          <p:cNvSpPr>
            <a:spLocks noChangeArrowheads="1"/>
          </p:cNvSpPr>
          <p:nvPr/>
        </p:nvSpPr>
        <p:spPr bwMode="auto">
          <a:xfrm>
            <a:off x="5719763" y="2730500"/>
            <a:ext cx="1212850" cy="304800"/>
          </a:xfrm>
          <a:prstGeom prst="ellipse">
            <a:avLst/>
          </a:prstGeom>
          <a:noFill/>
          <a:ln w="28575">
            <a:solidFill>
              <a:schemeClr val="hlink"/>
            </a:solidFill>
            <a:round/>
            <a:headEnd/>
            <a:tailEnd/>
          </a:ln>
          <a:effectLst/>
        </p:spPr>
        <p:txBody>
          <a:bodyPr anchor="ctr">
            <a:spAutoFit/>
          </a:bodyPr>
          <a:lstStyle/>
          <a:p>
            <a:endParaRPr lang="en-US"/>
          </a:p>
        </p:txBody>
      </p:sp>
      <p:sp>
        <p:nvSpPr>
          <p:cNvPr id="9" name="Oval 14"/>
          <p:cNvSpPr>
            <a:spLocks noChangeArrowheads="1"/>
          </p:cNvSpPr>
          <p:nvPr/>
        </p:nvSpPr>
        <p:spPr bwMode="auto">
          <a:xfrm>
            <a:off x="6989763" y="2717800"/>
            <a:ext cx="1212850" cy="304800"/>
          </a:xfrm>
          <a:prstGeom prst="ellipse">
            <a:avLst/>
          </a:prstGeom>
          <a:noFill/>
          <a:ln w="28575">
            <a:solidFill>
              <a:schemeClr val="hlink"/>
            </a:solidFill>
            <a:round/>
            <a:headEnd/>
            <a:tailEnd/>
          </a:ln>
          <a:effectLst/>
        </p:spPr>
        <p:txBody>
          <a:bodyPr anchor="ctr">
            <a:spAutoFit/>
          </a:bodyPr>
          <a:lstStyle/>
          <a:p>
            <a:endParaRPr lang="en-US"/>
          </a:p>
        </p:txBody>
      </p:sp>
      <p:sp>
        <p:nvSpPr>
          <p:cNvPr id="10" name="Oval 15"/>
          <p:cNvSpPr>
            <a:spLocks noChangeArrowheads="1"/>
          </p:cNvSpPr>
          <p:nvPr/>
        </p:nvSpPr>
        <p:spPr bwMode="auto">
          <a:xfrm>
            <a:off x="3109913" y="2755900"/>
            <a:ext cx="539750" cy="831850"/>
          </a:xfrm>
          <a:prstGeom prst="ellipse">
            <a:avLst/>
          </a:prstGeom>
          <a:noFill/>
          <a:ln w="28575">
            <a:solidFill>
              <a:schemeClr val="hlink"/>
            </a:solidFill>
            <a:round/>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109</a:t>
            </a:fld>
            <a:endParaRPr lang="en-CA"/>
          </a:p>
        </p:txBody>
      </p:sp>
      <p:sp>
        <p:nvSpPr>
          <p:cNvPr id="4" name="Rectangle 10"/>
          <p:cNvSpPr>
            <a:spLocks noGrp="1" noChangeArrowheads="1"/>
          </p:cNvSpPr>
          <p:nvPr>
            <p:ph type="title"/>
          </p:nvPr>
        </p:nvSpPr>
        <p:spPr>
          <a:xfrm>
            <a:off x="0" y="589798"/>
            <a:ext cx="8907463" cy="608013"/>
          </a:xfrm>
        </p:spPr>
        <p:txBody>
          <a:bodyPr>
            <a:normAutofit/>
          </a:bodyPr>
          <a:lstStyle/>
          <a:p>
            <a:r>
              <a:rPr lang="en-CA" sz="2800" b="1" dirty="0">
                <a:latin typeface="Arial" pitchFamily="34" charset="0"/>
                <a:cs typeface="Arial" pitchFamily="34" charset="0"/>
              </a:rPr>
              <a:t>IBM Requisite Pro – Change Management</a:t>
            </a:r>
          </a:p>
        </p:txBody>
      </p:sp>
      <p:sp>
        <p:nvSpPr>
          <p:cNvPr id="5" name="Line 3"/>
          <p:cNvSpPr>
            <a:spLocks noChangeShapeType="1"/>
          </p:cNvSpPr>
          <p:nvPr/>
        </p:nvSpPr>
        <p:spPr bwMode="invGray">
          <a:xfrm>
            <a:off x="6791325" y="4370388"/>
            <a:ext cx="112713" cy="174625"/>
          </a:xfrm>
          <a:prstGeom prst="line">
            <a:avLst/>
          </a:prstGeom>
          <a:noFill/>
          <a:ln w="38100">
            <a:solidFill>
              <a:schemeClr val="hlink"/>
            </a:solidFill>
            <a:round/>
            <a:headEnd/>
            <a:tailEnd/>
          </a:ln>
          <a:effectLst/>
        </p:spPr>
        <p:txBody>
          <a:bodyPr wrap="none" tIns="91440" bIns="91440" anchor="ctr"/>
          <a:lstStyle/>
          <a:p>
            <a:endParaRPr lang="en-US"/>
          </a:p>
        </p:txBody>
      </p:sp>
      <p:pic>
        <p:nvPicPr>
          <p:cNvPr id="6" name="Picture 4" descr="word with features"/>
          <p:cNvPicPr>
            <a:picLocks noChangeAspect="1" noChangeArrowheads="1"/>
          </p:cNvPicPr>
          <p:nvPr/>
        </p:nvPicPr>
        <p:blipFill>
          <a:blip r:embed="rId3"/>
          <a:srcRect/>
          <a:stretch>
            <a:fillRect/>
          </a:stretch>
        </p:blipFill>
        <p:spPr bwMode="gray">
          <a:xfrm>
            <a:off x="906463" y="1447800"/>
            <a:ext cx="3348037" cy="2490788"/>
          </a:xfrm>
          <a:prstGeom prst="rect">
            <a:avLst/>
          </a:prstGeom>
          <a:noFill/>
          <a:ln w="57150">
            <a:solidFill>
              <a:schemeClr val="accent1"/>
            </a:solidFill>
            <a:miter lim="800000"/>
            <a:headEnd/>
            <a:tailEnd/>
          </a:ln>
          <a:effectLst/>
        </p:spPr>
      </p:pic>
      <p:pic>
        <p:nvPicPr>
          <p:cNvPr id="7" name="Picture 5" descr="use case traced to features"/>
          <p:cNvPicPr>
            <a:picLocks noChangeAspect="1" noChangeArrowheads="1"/>
          </p:cNvPicPr>
          <p:nvPr/>
        </p:nvPicPr>
        <p:blipFill>
          <a:blip r:embed="rId4"/>
          <a:srcRect/>
          <a:stretch>
            <a:fillRect/>
          </a:stretch>
        </p:blipFill>
        <p:spPr bwMode="gray">
          <a:xfrm>
            <a:off x="3937000" y="2862263"/>
            <a:ext cx="4287838" cy="3109912"/>
          </a:xfrm>
          <a:prstGeom prst="rect">
            <a:avLst/>
          </a:prstGeom>
          <a:noFill/>
          <a:ln w="57150">
            <a:solidFill>
              <a:schemeClr val="accent1"/>
            </a:solidFill>
            <a:miter lim="800000"/>
            <a:headEnd/>
            <a:tailEnd/>
          </a:ln>
          <a:effectLst/>
        </p:spPr>
      </p:pic>
      <p:sp>
        <p:nvSpPr>
          <p:cNvPr id="8" name="Freeform 6"/>
          <p:cNvSpPr>
            <a:spLocks/>
          </p:cNvSpPr>
          <p:nvPr/>
        </p:nvSpPr>
        <p:spPr bwMode="gray">
          <a:xfrm>
            <a:off x="2660650" y="2366963"/>
            <a:ext cx="4056063" cy="1963737"/>
          </a:xfrm>
          <a:custGeom>
            <a:avLst/>
            <a:gdLst/>
            <a:ahLst/>
            <a:cxnLst>
              <a:cxn ang="0">
                <a:pos x="0" y="0"/>
              </a:cxn>
              <a:cxn ang="0">
                <a:pos x="2304" y="0"/>
              </a:cxn>
              <a:cxn ang="0">
                <a:pos x="2304" y="910"/>
              </a:cxn>
            </a:cxnLst>
            <a:rect l="0" t="0" r="r" b="b"/>
            <a:pathLst>
              <a:path w="2304" h="910">
                <a:moveTo>
                  <a:pt x="0" y="0"/>
                </a:moveTo>
                <a:lnTo>
                  <a:pt x="2304" y="0"/>
                </a:lnTo>
                <a:lnTo>
                  <a:pt x="2304" y="910"/>
                </a:lnTo>
              </a:path>
            </a:pathLst>
          </a:custGeom>
          <a:noFill/>
          <a:ln w="38100" cap="flat" cmpd="sng">
            <a:solidFill>
              <a:schemeClr val="hlink"/>
            </a:solidFill>
            <a:prstDash val="solid"/>
            <a:round/>
            <a:headEnd type="none" w="med" len="med"/>
            <a:tailEnd type="triangle" w="med" len="med"/>
          </a:ln>
          <a:effectLst>
            <a:outerShdw dist="35921" dir="2700000" algn="ctr" rotWithShape="0">
              <a:schemeClr val="bg1"/>
            </a:outerShdw>
          </a:effectLst>
        </p:spPr>
        <p:txBody>
          <a:bodyPr wrap="none" tIns="91440" bIns="91440" anchor="ctr"/>
          <a:lstStyle/>
          <a:p>
            <a:endParaRPr lang="en-US"/>
          </a:p>
        </p:txBody>
      </p:sp>
      <p:sp>
        <p:nvSpPr>
          <p:cNvPr id="9" name="AutoShape 7"/>
          <p:cNvSpPr>
            <a:spLocks noChangeArrowheads="1"/>
          </p:cNvSpPr>
          <p:nvPr/>
        </p:nvSpPr>
        <p:spPr bwMode="gray">
          <a:xfrm>
            <a:off x="6207125" y="4375150"/>
            <a:ext cx="1008063" cy="900113"/>
          </a:xfrm>
          <a:prstGeom prst="irregularSeal2">
            <a:avLst/>
          </a:prstGeom>
          <a:noFill/>
          <a:ln w="38100">
            <a:solidFill>
              <a:schemeClr val="hlink"/>
            </a:solidFill>
            <a:miter lim="800000"/>
            <a:headEnd/>
            <a:tailEnd/>
          </a:ln>
          <a:effectLst>
            <a:outerShdw dist="35921" dir="2700000" algn="ctr" rotWithShape="0">
              <a:schemeClr val="bg1"/>
            </a:outerShdw>
          </a:effectLst>
        </p:spPr>
        <p:txBody>
          <a:bodyPr wrap="none" tIns="91440" bIns="91440" anchor="ctr"/>
          <a:lstStyle/>
          <a:p>
            <a:endParaRPr lang="en-US"/>
          </a:p>
        </p:txBody>
      </p:sp>
      <p:sp>
        <p:nvSpPr>
          <p:cNvPr id="10" name="AutoShape 8"/>
          <p:cNvSpPr>
            <a:spLocks noChangeArrowheads="1"/>
          </p:cNvSpPr>
          <p:nvPr/>
        </p:nvSpPr>
        <p:spPr bwMode="gray">
          <a:xfrm>
            <a:off x="1011238" y="2000250"/>
            <a:ext cx="2012950" cy="539750"/>
          </a:xfrm>
          <a:prstGeom prst="irregularSeal2">
            <a:avLst/>
          </a:prstGeom>
          <a:noFill/>
          <a:ln w="38100">
            <a:solidFill>
              <a:schemeClr val="hlink"/>
            </a:solidFill>
            <a:miter lim="800000"/>
            <a:headEnd/>
            <a:tailEnd/>
          </a:ln>
          <a:effectLst>
            <a:outerShdw dist="35921" dir="2700000" algn="ctr" rotWithShape="0">
              <a:schemeClr val="bg1"/>
            </a:outerShdw>
          </a:effectLst>
        </p:spPr>
        <p:txBody>
          <a:bodyPr wrap="none" tIns="91440" bIns="91440" anchor="ctr"/>
          <a:lstStyle/>
          <a:p>
            <a:endParaRPr lang="en-US"/>
          </a:p>
        </p:txBody>
      </p:sp>
      <p:pic>
        <p:nvPicPr>
          <p:cNvPr id="11" name="Picture 9"/>
          <p:cNvPicPr>
            <a:picLocks noChangeAspect="1" noChangeArrowheads="1"/>
          </p:cNvPicPr>
          <p:nvPr/>
        </p:nvPicPr>
        <p:blipFill>
          <a:blip r:embed="rId5"/>
          <a:srcRect/>
          <a:stretch>
            <a:fillRect/>
          </a:stretch>
        </p:blipFill>
        <p:spPr bwMode="auto">
          <a:xfrm>
            <a:off x="6661150" y="4751388"/>
            <a:ext cx="190500" cy="190500"/>
          </a:xfrm>
          <a:prstGeom prst="rect">
            <a:avLst/>
          </a:prstGeom>
          <a:noFill/>
          <a:ln w="9525">
            <a:solidFill>
              <a:schemeClr val="hlink"/>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9" presetClass="entr" presetSubtype="0" fill="hold" grpId="0" nodeType="after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3500"/>
                            </p:stCondLst>
                            <p:childTnLst>
                              <p:par>
                                <p:cTn id="18" presetID="1" presetClass="entr" presetSubtype="0" fill="hold" grpId="0" nodeType="afterEffect">
                                  <p:stCondLst>
                                    <p:cond delay="100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nodeType="after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11</a:t>
            </a:fld>
            <a:endParaRPr lang="en-CA"/>
          </a:p>
        </p:txBody>
      </p:sp>
      <p:sp>
        <p:nvSpPr>
          <p:cNvPr id="4" name="Rectangle 8"/>
          <p:cNvSpPr>
            <a:spLocks noGrp="1" noChangeArrowheads="1"/>
          </p:cNvSpPr>
          <p:nvPr>
            <p:ph type="title"/>
          </p:nvPr>
        </p:nvSpPr>
        <p:spPr>
          <a:xfrm>
            <a:off x="236537" y="533400"/>
            <a:ext cx="8907463" cy="608013"/>
          </a:xfrm>
        </p:spPr>
        <p:txBody>
          <a:bodyPr>
            <a:normAutofit/>
          </a:bodyPr>
          <a:lstStyle/>
          <a:p>
            <a:r>
              <a:rPr lang="en-CA" sz="2800" b="1" dirty="0">
                <a:latin typeface="Arial" pitchFamily="34" charset="0"/>
                <a:cs typeface="Arial" pitchFamily="34" charset="0"/>
              </a:rPr>
              <a:t>Requirements Management Activities (2)</a:t>
            </a:r>
          </a:p>
        </p:txBody>
      </p:sp>
      <p:pic>
        <p:nvPicPr>
          <p:cNvPr id="5" name="Picture 9"/>
          <p:cNvPicPr>
            <a:picLocks noChangeAspect="1" noChangeArrowheads="1"/>
          </p:cNvPicPr>
          <p:nvPr/>
        </p:nvPicPr>
        <p:blipFill>
          <a:blip r:embed="rId3"/>
          <a:srcRect/>
          <a:stretch>
            <a:fillRect/>
          </a:stretch>
        </p:blipFill>
        <p:spPr>
          <a:xfrm>
            <a:off x="762000" y="1490918"/>
            <a:ext cx="8086725" cy="4719382"/>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110</a:t>
            </a:fld>
            <a:endParaRPr lang="en-CA"/>
          </a:p>
        </p:txBody>
      </p:sp>
      <p:sp>
        <p:nvSpPr>
          <p:cNvPr id="4" name="Rectangle 2"/>
          <p:cNvSpPr>
            <a:spLocks noChangeArrowheads="1"/>
          </p:cNvSpPr>
          <p:nvPr/>
        </p:nvSpPr>
        <p:spPr bwMode="black">
          <a:xfrm>
            <a:off x="832866" y="4456113"/>
            <a:ext cx="3808412" cy="981075"/>
          </a:xfrm>
          <a:prstGeom prst="rect">
            <a:avLst/>
          </a:prstGeom>
          <a:noFill/>
          <a:ln w="38100">
            <a:noFill/>
            <a:miter lim="800000"/>
            <a:headEnd/>
            <a:tailEnd/>
          </a:ln>
          <a:effectLst/>
        </p:spPr>
        <p:txBody>
          <a:bodyPr tIns="91440" bIns="91440">
            <a:spAutoFit/>
          </a:bodyPr>
          <a:lstStyle/>
          <a:p>
            <a:pPr marL="285750" indent="-285750">
              <a:lnSpc>
                <a:spcPct val="85000"/>
              </a:lnSpc>
              <a:spcBef>
                <a:spcPct val="35000"/>
              </a:spcBef>
              <a:buClr>
                <a:srgbClr val="FF0000"/>
              </a:buClr>
              <a:buFont typeface="Wingdings" pitchFamily="2" charset="2"/>
              <a:buChar char="ü"/>
            </a:pPr>
            <a:r>
              <a:rPr lang="en-CA" sz="1800" dirty="0">
                <a:cs typeface="Arial" charset="0"/>
              </a:rPr>
              <a:t>IBM Rational </a:t>
            </a:r>
            <a:r>
              <a:rPr lang="en-CA" sz="1800" dirty="0" err="1">
                <a:cs typeface="Arial" charset="0"/>
              </a:rPr>
              <a:t>TestManager</a:t>
            </a:r>
            <a:endParaRPr lang="en-CA" sz="1800" dirty="0">
              <a:cs typeface="Arial" charset="0"/>
            </a:endParaRPr>
          </a:p>
          <a:p>
            <a:pPr marL="285750" indent="-285750">
              <a:lnSpc>
                <a:spcPct val="85000"/>
              </a:lnSpc>
              <a:spcBef>
                <a:spcPct val="35000"/>
              </a:spcBef>
              <a:buClr>
                <a:srgbClr val="FF0000"/>
              </a:buClr>
              <a:buFont typeface="Wingdings" pitchFamily="2" charset="2"/>
              <a:buChar char="ü"/>
            </a:pPr>
            <a:r>
              <a:rPr lang="en-CA" sz="1800" dirty="0">
                <a:cs typeface="Arial" charset="0"/>
              </a:rPr>
              <a:t>Testers view current state </a:t>
            </a:r>
            <a:br>
              <a:rPr lang="en-CA" sz="1800" dirty="0">
                <a:cs typeface="Arial" charset="0"/>
              </a:rPr>
            </a:br>
            <a:r>
              <a:rPr lang="en-CA" sz="1800" dirty="0">
                <a:cs typeface="Arial" charset="0"/>
              </a:rPr>
              <a:t>of requirements from their tool</a:t>
            </a:r>
          </a:p>
        </p:txBody>
      </p:sp>
      <p:sp>
        <p:nvSpPr>
          <p:cNvPr id="5" name="Rectangle 3"/>
          <p:cNvSpPr>
            <a:spLocks noChangeArrowheads="1"/>
          </p:cNvSpPr>
          <p:nvPr/>
        </p:nvSpPr>
        <p:spPr bwMode="black">
          <a:xfrm>
            <a:off x="4788607" y="4538001"/>
            <a:ext cx="4321175" cy="1447800"/>
          </a:xfrm>
          <a:prstGeom prst="rect">
            <a:avLst/>
          </a:prstGeom>
          <a:noFill/>
          <a:ln w="38100" algn="ctr">
            <a:noFill/>
            <a:miter lim="800000"/>
            <a:headEnd/>
            <a:tailEnd/>
          </a:ln>
          <a:effectLst/>
        </p:spPr>
        <p:txBody>
          <a:bodyPr tIns="91440" bIns="91440">
            <a:spAutoFit/>
          </a:bodyPr>
          <a:lstStyle/>
          <a:p>
            <a:pPr marL="285750" indent="-285750">
              <a:lnSpc>
                <a:spcPct val="85000"/>
              </a:lnSpc>
              <a:spcBef>
                <a:spcPct val="35000"/>
              </a:spcBef>
              <a:buClr>
                <a:srgbClr val="FF0000"/>
              </a:buClr>
              <a:buFont typeface="Wingdings" pitchFamily="2" charset="2"/>
              <a:buChar char="ü"/>
            </a:pPr>
            <a:r>
              <a:rPr lang="en-CA" sz="1800" dirty="0">
                <a:cs typeface="Arial" charset="0"/>
              </a:rPr>
              <a:t>IBM Rational XDE and IBM Rational Rose, Rational Software Architect and Rational Software </a:t>
            </a:r>
            <a:r>
              <a:rPr lang="en-CA" sz="1800" dirty="0" err="1">
                <a:cs typeface="Arial" charset="0"/>
              </a:rPr>
              <a:t>Modeler</a:t>
            </a:r>
            <a:endParaRPr lang="en-CA" sz="1800" dirty="0">
              <a:cs typeface="Arial" charset="0"/>
            </a:endParaRPr>
          </a:p>
          <a:p>
            <a:pPr marL="285750" indent="-285750">
              <a:lnSpc>
                <a:spcPct val="85000"/>
              </a:lnSpc>
              <a:spcBef>
                <a:spcPct val="35000"/>
              </a:spcBef>
              <a:buClr>
                <a:srgbClr val="FF0000"/>
              </a:buClr>
              <a:buFont typeface="Wingdings" pitchFamily="2" charset="2"/>
              <a:buChar char="ü"/>
            </a:pPr>
            <a:r>
              <a:rPr lang="en-CA" sz="1800" dirty="0">
                <a:cs typeface="Arial" charset="0"/>
              </a:rPr>
              <a:t>Developers view current state of requirements from their tool</a:t>
            </a:r>
          </a:p>
        </p:txBody>
      </p:sp>
      <p:pic>
        <p:nvPicPr>
          <p:cNvPr id="6" name="Picture 4"/>
          <p:cNvPicPr>
            <a:picLocks noChangeAspect="1" noChangeArrowheads="1"/>
          </p:cNvPicPr>
          <p:nvPr/>
        </p:nvPicPr>
        <p:blipFill>
          <a:blip r:embed="rId3"/>
          <a:srcRect/>
          <a:stretch>
            <a:fillRect/>
          </a:stretch>
        </p:blipFill>
        <p:spPr bwMode="auto">
          <a:xfrm>
            <a:off x="390525" y="1541463"/>
            <a:ext cx="4462463" cy="2489200"/>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4951413" y="1273175"/>
            <a:ext cx="3648075" cy="3152775"/>
          </a:xfrm>
          <a:prstGeom prst="rect">
            <a:avLst/>
          </a:prstGeom>
          <a:noFill/>
          <a:ln w="9525">
            <a:noFill/>
            <a:miter lim="800000"/>
            <a:headEnd/>
            <a:tailEnd/>
          </a:ln>
          <a:effectLst/>
        </p:spPr>
      </p:pic>
      <p:sp>
        <p:nvSpPr>
          <p:cNvPr id="8" name="Rectangle 6"/>
          <p:cNvSpPr>
            <a:spLocks noGrp="1" noChangeArrowheads="1"/>
          </p:cNvSpPr>
          <p:nvPr>
            <p:ph type="title"/>
          </p:nvPr>
        </p:nvSpPr>
        <p:spPr>
          <a:xfrm>
            <a:off x="117475" y="507910"/>
            <a:ext cx="8907463" cy="608013"/>
          </a:xfrm>
        </p:spPr>
        <p:txBody>
          <a:bodyPr>
            <a:normAutofit/>
          </a:bodyPr>
          <a:lstStyle/>
          <a:p>
            <a:r>
              <a:rPr lang="en-CA" sz="2800" b="1" dirty="0">
                <a:latin typeface="Arial" pitchFamily="34" charset="0"/>
                <a:cs typeface="Arial" pitchFamily="34" charset="0"/>
              </a:rPr>
              <a:t>IBM Requisite Pro – Integration</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111</a:t>
            </a:fld>
            <a:endParaRPr lang="en-CA"/>
          </a:p>
        </p:txBody>
      </p:sp>
      <p:sp>
        <p:nvSpPr>
          <p:cNvPr id="4" name="Rectangle 2"/>
          <p:cNvSpPr>
            <a:spLocks noGrp="1" noChangeArrowheads="1"/>
          </p:cNvSpPr>
          <p:nvPr>
            <p:ph type="title"/>
          </p:nvPr>
        </p:nvSpPr>
        <p:spPr>
          <a:xfrm>
            <a:off x="117475" y="480614"/>
            <a:ext cx="8907463" cy="608013"/>
          </a:xfrm>
        </p:spPr>
        <p:txBody>
          <a:bodyPr>
            <a:normAutofit/>
          </a:bodyPr>
          <a:lstStyle/>
          <a:p>
            <a:r>
              <a:rPr lang="en-CA" sz="2800" b="1" dirty="0" err="1">
                <a:latin typeface="Arial" pitchFamily="34" charset="0"/>
                <a:cs typeface="Arial" pitchFamily="34" charset="0"/>
              </a:rPr>
              <a:t>Genspec</a:t>
            </a:r>
            <a:endParaRPr lang="en-CA" sz="2800" b="1" dirty="0">
              <a:latin typeface="Arial" pitchFamily="34" charset="0"/>
              <a:cs typeface="Arial" pitchFamily="34" charset="0"/>
            </a:endParaRPr>
          </a:p>
        </p:txBody>
      </p:sp>
      <p:pic>
        <p:nvPicPr>
          <p:cNvPr id="5" name="Picture 3"/>
          <p:cNvPicPr>
            <a:picLocks noChangeAspect="1" noChangeArrowheads="1"/>
          </p:cNvPicPr>
          <p:nvPr/>
        </p:nvPicPr>
        <p:blipFill>
          <a:blip r:embed="rId3"/>
          <a:srcRect/>
          <a:stretch>
            <a:fillRect/>
          </a:stretch>
        </p:blipFill>
        <p:spPr bwMode="auto">
          <a:xfrm>
            <a:off x="1905000" y="1149694"/>
            <a:ext cx="5802313" cy="5170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112</a:t>
            </a:fld>
            <a:endParaRPr lang="en-CA"/>
          </a:p>
        </p:txBody>
      </p:sp>
      <p:sp>
        <p:nvSpPr>
          <p:cNvPr id="4" name="Rectangle 2"/>
          <p:cNvSpPr>
            <a:spLocks noGrp="1" noChangeArrowheads="1"/>
          </p:cNvSpPr>
          <p:nvPr>
            <p:ph type="title"/>
          </p:nvPr>
        </p:nvSpPr>
        <p:spPr>
          <a:xfrm>
            <a:off x="117475" y="576150"/>
            <a:ext cx="8907463" cy="608013"/>
          </a:xfrm>
        </p:spPr>
        <p:txBody>
          <a:bodyPr>
            <a:normAutofit/>
          </a:bodyPr>
          <a:lstStyle/>
          <a:p>
            <a:r>
              <a:rPr lang="en-CA" sz="2800" b="1" dirty="0" err="1">
                <a:latin typeface="Arial" pitchFamily="34" charset="0"/>
                <a:cs typeface="Arial" pitchFamily="34" charset="0"/>
              </a:rPr>
              <a:t>Genspec</a:t>
            </a:r>
            <a:r>
              <a:rPr lang="en-CA" sz="2800" b="1" dirty="0">
                <a:latin typeface="Arial" pitchFamily="34" charset="0"/>
                <a:cs typeface="Arial" pitchFamily="34" charset="0"/>
              </a:rPr>
              <a:t> – Automated Inspection of Specification</a:t>
            </a:r>
          </a:p>
        </p:txBody>
      </p:sp>
      <p:pic>
        <p:nvPicPr>
          <p:cNvPr id="5" name="Picture 3"/>
          <p:cNvPicPr>
            <a:picLocks noChangeAspect="1" noChangeArrowheads="1"/>
          </p:cNvPicPr>
          <p:nvPr/>
        </p:nvPicPr>
        <p:blipFill>
          <a:blip r:embed="rId3"/>
          <a:srcRect/>
          <a:stretch>
            <a:fillRect/>
          </a:stretch>
        </p:blipFill>
        <p:spPr bwMode="auto">
          <a:xfrm>
            <a:off x="2708967" y="1371600"/>
            <a:ext cx="5542858" cy="4872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0" name="TextBox 59"/>
          <p:cNvSpPr txBox="1"/>
          <p:nvPr/>
        </p:nvSpPr>
        <p:spPr>
          <a:xfrm>
            <a:off x="1600200" y="2514600"/>
            <a:ext cx="5943600" cy="830997"/>
          </a:xfrm>
          <a:prstGeom prst="rect">
            <a:avLst/>
          </a:prstGeom>
          <a:noFill/>
        </p:spPr>
        <p:txBody>
          <a:bodyPr wrap="square" rtlCol="0">
            <a:spAutoFit/>
          </a:bodyPr>
          <a:lstStyle/>
          <a:p>
            <a:pPr algn="ctr"/>
            <a:r>
              <a:rPr lang="en-US" sz="4800" b="1" dirty="0" smtClean="0">
                <a:solidFill>
                  <a:schemeClr val="accent1"/>
                </a:solidFill>
              </a:rPr>
              <a:t>Thank you</a:t>
            </a:r>
            <a:endParaRPr lang="en-US" sz="4800" b="1"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12</a:t>
            </a:fld>
            <a:endParaRPr lang="en-CA"/>
          </a:p>
        </p:txBody>
      </p:sp>
      <p:sp>
        <p:nvSpPr>
          <p:cNvPr id="4" name="Rectangle 2"/>
          <p:cNvSpPr>
            <a:spLocks noGrp="1" noChangeArrowheads="1"/>
          </p:cNvSpPr>
          <p:nvPr>
            <p:ph type="title"/>
          </p:nvPr>
        </p:nvSpPr>
        <p:spPr>
          <a:xfrm>
            <a:off x="113705" y="623248"/>
            <a:ext cx="8907463" cy="748352"/>
          </a:xfrm>
        </p:spPr>
        <p:txBody>
          <a:bodyPr>
            <a:noAutofit/>
          </a:bodyPr>
          <a:lstStyle/>
          <a:p>
            <a:r>
              <a:rPr lang="en-CA" sz="2800" b="1" dirty="0">
                <a:latin typeface="Arial" pitchFamily="34" charset="0"/>
                <a:cs typeface="Arial" pitchFamily="34" charset="0"/>
              </a:rPr>
              <a:t>Requirements Development (RD) and </a:t>
            </a:r>
            <a:r>
              <a:rPr lang="en-CA" sz="2800" b="1" dirty="0" smtClean="0">
                <a:latin typeface="Arial" pitchFamily="34" charset="0"/>
                <a:cs typeface="Arial" pitchFamily="34" charset="0"/>
              </a:rPr>
              <a:t/>
            </a:r>
            <a:br>
              <a:rPr lang="en-CA" sz="2800" b="1" dirty="0" smtClean="0">
                <a:latin typeface="Arial" pitchFamily="34" charset="0"/>
                <a:cs typeface="Arial" pitchFamily="34" charset="0"/>
              </a:rPr>
            </a:br>
            <a:r>
              <a:rPr lang="en-CA" sz="2800" b="1" dirty="0" smtClean="0">
                <a:latin typeface="Arial" pitchFamily="34" charset="0"/>
                <a:cs typeface="Arial" pitchFamily="34" charset="0"/>
              </a:rPr>
              <a:t>Management </a:t>
            </a:r>
            <a:r>
              <a:rPr lang="en-CA" sz="2800" b="1" dirty="0">
                <a:latin typeface="Arial" pitchFamily="34" charset="0"/>
                <a:cs typeface="Arial" pitchFamily="34" charset="0"/>
              </a:rPr>
              <a:t>(RM)</a:t>
            </a:r>
          </a:p>
        </p:txBody>
      </p:sp>
      <p:grpSp>
        <p:nvGrpSpPr>
          <p:cNvPr id="5" name="Group 10"/>
          <p:cNvGrpSpPr>
            <a:grpSpLocks/>
          </p:cNvGrpSpPr>
          <p:nvPr/>
        </p:nvGrpSpPr>
        <p:grpSpPr bwMode="auto">
          <a:xfrm>
            <a:off x="1210096" y="1852679"/>
            <a:ext cx="7183438" cy="4221163"/>
            <a:chOff x="417" y="666"/>
            <a:chExt cx="5068" cy="3289"/>
          </a:xfrm>
        </p:grpSpPr>
        <p:pic>
          <p:nvPicPr>
            <p:cNvPr id="6" name="Picture 6" descr="Clipboard02"/>
            <p:cNvPicPr>
              <a:picLocks noChangeAspect="1" noChangeArrowheads="1"/>
            </p:cNvPicPr>
            <p:nvPr/>
          </p:nvPicPr>
          <p:blipFill>
            <a:blip r:embed="rId3">
              <a:clrChange>
                <a:clrFrom>
                  <a:srgbClr val="FFFFFF"/>
                </a:clrFrom>
                <a:clrTo>
                  <a:srgbClr val="FFFFFF">
                    <a:alpha val="0"/>
                  </a:srgbClr>
                </a:clrTo>
              </a:clrChange>
            </a:blip>
            <a:srcRect b="2028"/>
            <a:stretch>
              <a:fillRect/>
            </a:stretch>
          </p:blipFill>
          <p:spPr bwMode="auto">
            <a:xfrm>
              <a:off x="417" y="768"/>
              <a:ext cx="4926" cy="3091"/>
            </a:xfrm>
            <a:prstGeom prst="rect">
              <a:avLst/>
            </a:prstGeom>
            <a:noFill/>
          </p:spPr>
        </p:pic>
        <p:sp>
          <p:nvSpPr>
            <p:cNvPr id="7" name="Rectangle 7"/>
            <p:cNvSpPr>
              <a:spLocks noChangeArrowheads="1"/>
            </p:cNvSpPr>
            <p:nvPr/>
          </p:nvSpPr>
          <p:spPr bwMode="auto">
            <a:xfrm>
              <a:off x="3686" y="3718"/>
              <a:ext cx="1799" cy="237"/>
            </a:xfrm>
            <a:prstGeom prst="rect">
              <a:avLst/>
            </a:prstGeom>
            <a:solidFill>
              <a:schemeClr val="bg1"/>
            </a:solidFill>
            <a:ln w="9525" algn="ctr">
              <a:noFill/>
              <a:miter lim="800000"/>
              <a:headEnd/>
              <a:tailEnd/>
            </a:ln>
            <a:effectLst/>
          </p:spPr>
          <p:txBody>
            <a:bodyPr wrap="none" anchor="ctr">
              <a:spAutoFit/>
            </a:bodyPr>
            <a:lstStyle/>
            <a:p>
              <a:endParaRPr lang="en-US"/>
            </a:p>
          </p:txBody>
        </p:sp>
        <p:sp>
          <p:nvSpPr>
            <p:cNvPr id="8" name="Rectangle 9"/>
            <p:cNvSpPr>
              <a:spLocks noChangeArrowheads="1"/>
            </p:cNvSpPr>
            <p:nvPr/>
          </p:nvSpPr>
          <p:spPr bwMode="auto">
            <a:xfrm>
              <a:off x="4179" y="666"/>
              <a:ext cx="1139" cy="185"/>
            </a:xfrm>
            <a:prstGeom prst="rect">
              <a:avLst/>
            </a:prstGeom>
            <a:solidFill>
              <a:schemeClr val="bg1"/>
            </a:solidFill>
            <a:ln w="9525" algn="ctr">
              <a:noFill/>
              <a:miter lim="800000"/>
              <a:headEnd/>
              <a:tailEnd/>
            </a:ln>
            <a:effectLst/>
          </p:spPr>
          <p:txBody>
            <a:bodyPr wrap="none" anchor="ctr">
              <a:spAutoFit/>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13</a:t>
            </a:fld>
            <a:endParaRPr lang="en-CA"/>
          </a:p>
        </p:txBody>
      </p:sp>
      <p:sp>
        <p:nvSpPr>
          <p:cNvPr id="4" name="Rectangle 5"/>
          <p:cNvSpPr>
            <a:spLocks noGrp="1" noChangeArrowheads="1"/>
          </p:cNvSpPr>
          <p:nvPr>
            <p:ph type="title"/>
          </p:nvPr>
        </p:nvSpPr>
        <p:spPr>
          <a:xfrm>
            <a:off x="117475" y="644390"/>
            <a:ext cx="8907463" cy="608013"/>
          </a:xfrm>
        </p:spPr>
        <p:txBody>
          <a:bodyPr>
            <a:normAutofit/>
          </a:bodyPr>
          <a:lstStyle/>
          <a:p>
            <a:r>
              <a:rPr lang="en-CA" sz="2800" b="1" dirty="0">
                <a:latin typeface="Arial" pitchFamily="34" charset="0"/>
                <a:cs typeface="Arial" pitchFamily="34" charset="0"/>
              </a:rPr>
              <a:t>From Management to Tools</a:t>
            </a:r>
          </a:p>
        </p:txBody>
      </p:sp>
      <p:sp>
        <p:nvSpPr>
          <p:cNvPr id="5" name="Rectangle 6"/>
          <p:cNvSpPr txBox="1">
            <a:spLocks noChangeArrowheads="1"/>
          </p:cNvSpPr>
          <p:nvPr/>
        </p:nvSpPr>
        <p:spPr>
          <a:xfrm>
            <a:off x="117475" y="1732332"/>
            <a:ext cx="8907463" cy="2197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Changes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lead to a need for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There is no management without: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Baselines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enabling comparisons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From a practical point of view, there is no traceability or management without appropriate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tools</a:t>
            </a:r>
            <a:endParaRPr kumimoji="0" lang="en-CA" sz="2000" b="0" i="0" u="none" strike="noStrike" kern="1200" cap="none" spc="0" normalizeH="0" baseline="0" noProof="0" dirty="0">
              <a:ln>
                <a:noFill/>
              </a:ln>
              <a:solidFill>
                <a:srgbClr val="FF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14</a:t>
            </a:fld>
            <a:endParaRPr lang="en-CA"/>
          </a:p>
        </p:txBody>
      </p:sp>
      <p:sp>
        <p:nvSpPr>
          <p:cNvPr id="4" name="Rectangle 5"/>
          <p:cNvSpPr>
            <a:spLocks noGrp="1" noChangeArrowheads="1"/>
          </p:cNvSpPr>
          <p:nvPr>
            <p:ph type="title"/>
          </p:nvPr>
        </p:nvSpPr>
        <p:spPr>
          <a:xfrm>
            <a:off x="117475" y="644390"/>
            <a:ext cx="8907463" cy="608013"/>
          </a:xfrm>
        </p:spPr>
        <p:txBody>
          <a:bodyPr>
            <a:normAutofit/>
          </a:bodyPr>
          <a:lstStyle/>
          <a:p>
            <a:r>
              <a:rPr lang="en-CA" sz="2800" b="1" dirty="0">
                <a:latin typeface="Arial" pitchFamily="34" charset="0"/>
                <a:cs typeface="Arial" pitchFamily="34" charset="0"/>
              </a:rPr>
              <a:t>Requirements Change Factors (1)</a:t>
            </a:r>
          </a:p>
        </p:txBody>
      </p:sp>
      <p:sp>
        <p:nvSpPr>
          <p:cNvPr id="5" name="Rectangle 6"/>
          <p:cNvSpPr txBox="1">
            <a:spLocks noChangeArrowheads="1"/>
          </p:cNvSpPr>
          <p:nvPr/>
        </p:nvSpPr>
        <p:spPr>
          <a:xfrm>
            <a:off x="117475" y="1636796"/>
            <a:ext cx="8907463" cy="3873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errors, conflicts, and inconsistencies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May be detected at any phase (when requirements are analyzed, specified, validated, or implemented)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Evolving customer/user knowledge of the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When the requirements are developed, customers/users simultaneously develop a better understanding of what they really need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Technical, schedule, or cost problems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Difficult to plan and know everything in advance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We may have to revisit the list of requirements and adapt it to the current situation</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15</a:t>
            </a:fld>
            <a:endParaRPr lang="en-CA"/>
          </a:p>
        </p:txBody>
      </p:sp>
      <p:sp>
        <p:nvSpPr>
          <p:cNvPr id="4" name="Rectangle 2"/>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Requirements Change Factors (2)</a:t>
            </a:r>
          </a:p>
        </p:txBody>
      </p:sp>
      <p:sp>
        <p:nvSpPr>
          <p:cNvPr id="5" name="Rectangle 3"/>
          <p:cNvSpPr txBox="1">
            <a:spLocks noChangeArrowheads="1"/>
          </p:cNvSpPr>
          <p:nvPr/>
        </p:nvSpPr>
        <p:spPr>
          <a:xfrm>
            <a:off x="117475" y="1609500"/>
            <a:ext cx="8907463"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Changing customer priorities, new 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May be caused by a change in the system environment (technological, business, political...), i.e., the context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and strategic goals may change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May be caused by the arrival of a new competitor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Laws and regulations may change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Collaborating systems may change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May also be caused by technology changes in the enterprise (migration to a new operating system, DBMS…)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May be caused by organizational changes (organizational structure, business processes, employees…)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16</a:t>
            </a:fld>
            <a:endParaRPr lang="en-CA"/>
          </a:p>
        </p:txBody>
      </p:sp>
      <p:sp>
        <p:nvSpPr>
          <p:cNvPr id="4" name="Rectangle 2"/>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Requirements Volatility</a:t>
            </a:r>
          </a:p>
        </p:txBody>
      </p:sp>
      <p:sp>
        <p:nvSpPr>
          <p:cNvPr id="5" name="Rectangle 3"/>
          <p:cNvSpPr txBox="1">
            <a:spLocks noChangeArrowheads="1"/>
          </p:cNvSpPr>
          <p:nvPr/>
        </p:nvSpPr>
        <p:spPr>
          <a:xfrm>
            <a:off x="117475" y="1391132"/>
            <a:ext cx="8907463" cy="4864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continuously change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While the requirements are being elicited, analyzed, specified, and validated and after the system has gone into service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Some requirements are usually more subject to change than others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Stable requirements are concerned with the essence of a system and its application domain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Derived from the client’s principal business activities or the domain model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They change more slowly than volatile requirements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E.g., a hospital will always have doctors, nurses, patients…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Volatile requirements are specific to the instantiation of the system in a particular environment for a particular customer at a particular time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E.g., in a hospital, we can think of requirements related to the policies of the government health system</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17</a:t>
            </a:fld>
            <a:endParaRPr lang="en-CA"/>
          </a:p>
        </p:txBody>
      </p:sp>
      <p:sp>
        <p:nvSpPr>
          <p:cNvPr id="4" name="Rectangle 2"/>
          <p:cNvSpPr>
            <a:spLocks noGrp="1" noChangeArrowheads="1"/>
          </p:cNvSpPr>
          <p:nvPr>
            <p:ph type="title"/>
          </p:nvPr>
        </p:nvSpPr>
        <p:spPr>
          <a:xfrm>
            <a:off x="117475" y="630742"/>
            <a:ext cx="8907463" cy="608013"/>
          </a:xfrm>
        </p:spPr>
        <p:txBody>
          <a:bodyPr>
            <a:normAutofit/>
          </a:bodyPr>
          <a:lstStyle/>
          <a:p>
            <a:r>
              <a:rPr lang="en-CA" sz="2800" b="1" dirty="0">
                <a:latin typeface="Arial" pitchFamily="34" charset="0"/>
                <a:cs typeface="Arial" pitchFamily="34" charset="0"/>
              </a:rPr>
              <a:t>Types of Volatile Requirements</a:t>
            </a:r>
          </a:p>
        </p:txBody>
      </p:sp>
      <p:sp>
        <p:nvSpPr>
          <p:cNvPr id="5" name="Rectangle 3"/>
          <p:cNvSpPr txBox="1">
            <a:spLocks noChangeArrowheads="1"/>
          </p:cNvSpPr>
          <p:nvPr/>
        </p:nvSpPr>
        <p:spPr>
          <a:xfrm>
            <a:off x="117475" y="1745980"/>
            <a:ext cx="8907463"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Mutable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These are requirements which change because of changes to the environment in which the system is operating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Emergent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These are requirements which cannot be completely defined when the system is specified but which emerge as the system is designed and implemented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Consequential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These are requirements which are based on assumptions about how the system will be used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Once the system is in place, some of these assumptions will be wrong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Compatibility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These are requirements which depend on other equipment, technology, or processes</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18</a:t>
            </a:fld>
            <a:endParaRPr lang="en-CA"/>
          </a:p>
        </p:txBody>
      </p:sp>
      <p:sp>
        <p:nvSpPr>
          <p:cNvPr id="4" name="Rectangle 6"/>
          <p:cNvSpPr>
            <a:spLocks noGrp="1" noChangeArrowheads="1"/>
          </p:cNvSpPr>
          <p:nvPr>
            <p:ph type="title"/>
          </p:nvPr>
        </p:nvSpPr>
        <p:spPr>
          <a:xfrm>
            <a:off x="54592" y="658504"/>
            <a:ext cx="8907463" cy="608013"/>
          </a:xfrm>
        </p:spPr>
        <p:txBody>
          <a:bodyPr>
            <a:normAutofit/>
          </a:bodyPr>
          <a:lstStyle/>
          <a:p>
            <a:r>
              <a:rPr lang="en-CA" sz="2800" b="1" dirty="0">
                <a:latin typeface="Arial" pitchFamily="34" charset="0"/>
                <a:cs typeface="Arial" pitchFamily="34" charset="0"/>
              </a:rPr>
              <a:t>Expectations of Requirements Management (1)</a:t>
            </a:r>
          </a:p>
        </p:txBody>
      </p:sp>
      <p:sp>
        <p:nvSpPr>
          <p:cNvPr id="5" name="Rectangle 7"/>
          <p:cNvSpPr txBox="1">
            <a:spLocks noChangeArrowheads="1"/>
          </p:cNvSpPr>
          <p:nvPr/>
        </p:nvSpPr>
        <p:spPr>
          <a:xfrm>
            <a:off x="117475" y="1677740"/>
            <a:ext cx="8907463"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Identification </a:t>
            </a: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of individual requirements</a:t>
            </a: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Traceability</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from highest level requirements to implementation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Established via links through a requirements database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between requirements and design models, tests, code…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Coverage and consistency analysis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are the traceability policies?  What types of links? From where? To where?</a:t>
            </a: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Impact assessments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of proposed changes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Analysis tools let you see which other requirements (and other linked </a:t>
            </a: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artifacts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will be affected by a change</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19</a:t>
            </a:fld>
            <a:endParaRPr lang="en-CA"/>
          </a:p>
        </p:txBody>
      </p:sp>
      <p:sp>
        <p:nvSpPr>
          <p:cNvPr id="4" name="Rectangle 2"/>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Expectations of Requirements Management (2)</a:t>
            </a:r>
          </a:p>
        </p:txBody>
      </p:sp>
      <p:sp>
        <p:nvSpPr>
          <p:cNvPr id="5" name="Rectangle 3"/>
          <p:cNvSpPr txBox="1">
            <a:spLocks noChangeArrowheads="1"/>
          </p:cNvSpPr>
          <p:nvPr/>
        </p:nvSpPr>
        <p:spPr>
          <a:xfrm>
            <a:off x="117475" y="1636796"/>
            <a:ext cx="8907463"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Controlled access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to current project information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shared database ensures that all users are working with current data (consistency, parallel access)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central repository allows all users to see the information that they need to see (visibility)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Change control</a:t>
            </a: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 proposal system implements controlled process for managing change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How do we collect, document, and address changes?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Deployment of required </a:t>
            </a: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tool support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To help manage requirements change</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
        <p:nvSpPr>
          <p:cNvPr id="69" name="Rectangle 5"/>
          <p:cNvSpPr txBox="1">
            <a:spLocks noChangeArrowheads="1"/>
          </p:cNvSpPr>
          <p:nvPr/>
        </p:nvSpPr>
        <p:spPr>
          <a:xfrm>
            <a:off x="504960" y="1752600"/>
            <a:ext cx="8110538" cy="4102100"/>
          </a:xfrm>
          <a:prstGeom prst="rect">
            <a:avLst/>
          </a:prstGeom>
        </p:spPr>
        <p:txBody>
          <a:bodyPr/>
          <a:lstStyle/>
          <a:p>
            <a:pPr marL="341313" indent="-341313">
              <a:buFont typeface="Wingdings" pitchFamily="2" charset="2"/>
              <a:buChar char="q"/>
            </a:pPr>
            <a:r>
              <a:rPr lang="en-CA" sz="2000" dirty="0" smtClean="0">
                <a:latin typeface="Arial" pitchFamily="34" charset="0"/>
                <a:cs typeface="Arial" pitchFamily="34" charset="0"/>
              </a:rPr>
              <a:t>Introduction to Requirements Management</a:t>
            </a:r>
          </a:p>
          <a:p>
            <a:pPr marL="341313" indent="-341313">
              <a:spcBef>
                <a:spcPct val="50000"/>
              </a:spcBef>
              <a:buFont typeface="Wingdings" pitchFamily="2" charset="2"/>
              <a:buChar char="q"/>
            </a:pPr>
            <a:r>
              <a:rPr lang="en-CA" sz="2000" dirty="0" smtClean="0">
                <a:latin typeface="Arial" pitchFamily="34" charset="0"/>
                <a:cs typeface="Arial" pitchFamily="34" charset="0"/>
              </a:rPr>
              <a:t>Traceability</a:t>
            </a:r>
          </a:p>
          <a:p>
            <a:pPr marL="341313" indent="-341313">
              <a:spcBef>
                <a:spcPct val="50000"/>
              </a:spcBef>
              <a:buFont typeface="Wingdings" pitchFamily="2" charset="2"/>
              <a:buChar char="q"/>
            </a:pPr>
            <a:r>
              <a:rPr lang="en-CA" sz="2000" dirty="0" smtClean="0">
                <a:latin typeface="Arial" pitchFamily="34" charset="0"/>
                <a:cs typeface="Arial" pitchFamily="34" charset="0"/>
              </a:rPr>
              <a:t>Baselines</a:t>
            </a:r>
          </a:p>
          <a:p>
            <a:pPr marL="341313" indent="-341313">
              <a:spcBef>
                <a:spcPct val="50000"/>
              </a:spcBef>
              <a:buFont typeface="Wingdings" pitchFamily="2" charset="2"/>
              <a:buChar char="q"/>
            </a:pPr>
            <a:r>
              <a:rPr lang="en-CA" sz="2000" dirty="0" smtClean="0">
                <a:latin typeface="Arial" pitchFamily="34" charset="0"/>
                <a:cs typeface="Arial" pitchFamily="34" charset="0"/>
              </a:rPr>
              <a:t>Change Management</a:t>
            </a:r>
          </a:p>
          <a:p>
            <a:pPr marL="341313" indent="-341313">
              <a:spcBef>
                <a:spcPct val="50000"/>
              </a:spcBef>
              <a:buFont typeface="Wingdings" pitchFamily="2" charset="2"/>
              <a:buChar char="q"/>
            </a:pPr>
            <a:r>
              <a:rPr lang="en-CA" sz="2000" dirty="0" smtClean="0">
                <a:latin typeface="Arial" pitchFamily="34" charset="0"/>
                <a:cs typeface="Arial" pitchFamily="34" charset="0"/>
              </a:rPr>
              <a:t>Requirements Management Tools</a:t>
            </a:r>
          </a:p>
          <a:p>
            <a:pPr>
              <a:spcBef>
                <a:spcPct val="50000"/>
              </a:spcBef>
            </a:pPr>
            <a:endParaRPr lang="en-CA" sz="2000" dirty="0" smtClean="0"/>
          </a:p>
          <a:p>
            <a:pPr>
              <a:spcBef>
                <a:spcPct val="50000"/>
              </a:spcBef>
            </a:pPr>
            <a:endParaRPr lang="en-CA" sz="2000" dirty="0" smtClean="0"/>
          </a:p>
          <a:p>
            <a:pPr marL="341313" indent="-341313">
              <a:spcBef>
                <a:spcPct val="50000"/>
              </a:spcBef>
              <a:buFont typeface="Wingdings" pitchFamily="2" charset="2"/>
              <a:buChar char="q"/>
            </a:pPr>
            <a:r>
              <a:rPr lang="en-US" sz="2000" dirty="0" smtClean="0">
                <a:solidFill>
                  <a:srgbClr val="FF0000"/>
                </a:solidFill>
              </a:rPr>
              <a:t>A </a:t>
            </a:r>
            <a:r>
              <a:rPr lang="en-US" sz="2000" dirty="0" smtClean="0">
                <a:solidFill>
                  <a:srgbClr val="FF0000"/>
                </a:solidFill>
              </a:rPr>
              <a:t>factor present in every successful project and absent in every unsuccessful project is sufficient attention to requirements.</a:t>
            </a:r>
            <a:r>
              <a:rPr lang="en-US" sz="2000" baseline="30000" dirty="0" smtClean="0"/>
              <a:t>1</a:t>
            </a:r>
            <a:endParaRPr lang="en-CA" sz="2000" baseline="30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20</a:t>
            </a:fld>
            <a:endParaRPr lang="en-CA"/>
          </a:p>
        </p:txBody>
      </p:sp>
      <p:sp>
        <p:nvSpPr>
          <p:cNvPr id="4" name="Rectangle 4"/>
          <p:cNvSpPr>
            <a:spLocks noGrp="1" noChangeArrowheads="1"/>
          </p:cNvSpPr>
          <p:nvPr>
            <p:ph type="title"/>
          </p:nvPr>
        </p:nvSpPr>
        <p:spPr>
          <a:xfrm>
            <a:off x="117475" y="658038"/>
            <a:ext cx="8907463" cy="608013"/>
          </a:xfrm>
        </p:spPr>
        <p:txBody>
          <a:bodyPr>
            <a:normAutofit/>
          </a:bodyPr>
          <a:lstStyle/>
          <a:p>
            <a:r>
              <a:rPr lang="en-CA" sz="2800" b="1" dirty="0">
                <a:latin typeface="Arial" pitchFamily="34" charset="0"/>
                <a:cs typeface="Arial" pitchFamily="34" charset="0"/>
              </a:rPr>
              <a:t>Identification of Requirements</a:t>
            </a:r>
          </a:p>
        </p:txBody>
      </p:sp>
      <p:sp>
        <p:nvSpPr>
          <p:cNvPr id="5" name="Rectangle 5"/>
          <p:cNvSpPr txBox="1">
            <a:spLocks noChangeArrowheads="1"/>
          </p:cNvSpPr>
          <p:nvPr/>
        </p:nvSpPr>
        <p:spPr>
          <a:xfrm>
            <a:off x="117475" y="1868812"/>
            <a:ext cx="8907463" cy="2806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It is essential for requirements management that every requirement has a unique identification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most common approach is requirements numbering based on chapter/section in the requirements document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There are several problems with this approach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Numbers cannot be unambiguously assigned until the document is complete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Assigning chapter/section numbers is an implicit classification of the requirements </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Wingdings" pitchFamily="2" charset="2"/>
              </a:rPr>
              <a:t> </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may mislead readers of the document into thinking that the most important relationships are with requirements in the same section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21</a:t>
            </a:fld>
            <a:endParaRPr lang="en-CA"/>
          </a:p>
        </p:txBody>
      </p:sp>
      <p:sp>
        <p:nvSpPr>
          <p:cNvPr id="4" name="Rectangle 2"/>
          <p:cNvSpPr>
            <a:spLocks noGrp="1" noChangeArrowheads="1"/>
          </p:cNvSpPr>
          <p:nvPr>
            <p:ph type="title"/>
          </p:nvPr>
        </p:nvSpPr>
        <p:spPr>
          <a:xfrm>
            <a:off x="117475" y="658038"/>
            <a:ext cx="8907463" cy="608013"/>
          </a:xfrm>
        </p:spPr>
        <p:txBody>
          <a:bodyPr>
            <a:normAutofit/>
          </a:bodyPr>
          <a:lstStyle/>
          <a:p>
            <a:r>
              <a:rPr lang="en-CA" sz="2800" b="1" dirty="0">
                <a:latin typeface="Arial" pitchFamily="34" charset="0"/>
                <a:cs typeface="Arial" pitchFamily="34" charset="0"/>
              </a:rPr>
              <a:t>Requirements Identification Techniques</a:t>
            </a:r>
          </a:p>
        </p:txBody>
      </p:sp>
      <p:sp>
        <p:nvSpPr>
          <p:cNvPr id="5" name="Rectangle 3"/>
          <p:cNvSpPr txBox="1">
            <a:spLocks noChangeArrowheads="1"/>
          </p:cNvSpPr>
          <p:nvPr/>
        </p:nvSpPr>
        <p:spPr>
          <a:xfrm>
            <a:off x="117475" y="1513964"/>
            <a:ext cx="8907463" cy="4330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Dynamic renumbering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Some word processing systems allow for automatic renumbering of paragraphs and the inclusion of cross references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As you reorganise your document and add new requirements, the system keeps track of the cross references and automatically renumbers your requirements depending on its chapter, section, and position within the section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Database record identification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When a requirement is identified, it is entered in a requirements database and a database record identifier is assigned which is then used for all subsequent references to the requirement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Symbolic identification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can be identified by giving them a symbolic name which is associated with the requirement itself (e.g., SEC1, SEC2, SEC3… may be used for requirements which relate to system security)</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22</a:t>
            </a:fld>
            <a:endParaRPr lang="en-CA"/>
          </a:p>
        </p:txBody>
      </p:sp>
      <p:sp>
        <p:nvSpPr>
          <p:cNvPr id="4" name="Rectangle 2"/>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BTW, Requirements Have Attributes!</a:t>
            </a:r>
          </a:p>
        </p:txBody>
      </p:sp>
      <p:sp>
        <p:nvSpPr>
          <p:cNvPr id="5" name="Rectangle 3"/>
          <p:cNvSpPr txBox="1">
            <a:spLocks noChangeArrowheads="1"/>
          </p:cNvSpPr>
          <p:nvPr/>
        </p:nvSpPr>
        <p:spPr>
          <a:xfrm>
            <a:off x="117475" y="1705036"/>
            <a:ext cx="8907463" cy="4254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Apart from an identifier, requirements should have attributes that establish context and background, and go beyond the requirement description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For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filtering</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analysis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metrics</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Creation date, Last update, Author, Stakeholders (Owners / Source)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Version number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Status, Priority, Importance, Stability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Rationale, Comments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Acceptance criteria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Subsystem / Product release number </a:t>
            </a: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more complex the project, the richer the attributes…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Many attributes are predefined in RM tools, others are defined by requirements engineers as required by the project</a:t>
            </a:r>
            <a:endParaRPr kumimoji="0" lang="fr-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23</a:t>
            </a:fld>
            <a:endParaRPr lang="en-CA"/>
          </a:p>
        </p:txBody>
      </p:sp>
      <p:sp>
        <p:nvSpPr>
          <p:cNvPr id="4" name="Rectangle 15"/>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Requirements Attributes</a:t>
            </a:r>
          </a:p>
        </p:txBody>
      </p:sp>
      <p:sp>
        <p:nvSpPr>
          <p:cNvPr id="5" name="Rectangle 16"/>
          <p:cNvSpPr txBox="1">
            <a:spLocks noChangeArrowheads="1"/>
          </p:cNvSpPr>
          <p:nvPr/>
        </p:nvSpPr>
        <p:spPr>
          <a:xfrm>
            <a:off x="117475" y="1841516"/>
            <a:ext cx="8907463" cy="3721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Classes and attributes of a requirements management database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Select only the necessary attributes!</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6" name="Object 14"/>
          <p:cNvGraphicFramePr>
            <a:graphicFrameLocks/>
          </p:cNvGraphicFramePr>
          <p:nvPr/>
        </p:nvGraphicFramePr>
        <p:xfrm>
          <a:off x="457200" y="2438416"/>
          <a:ext cx="8153400" cy="2625725"/>
        </p:xfrm>
        <a:graphic>
          <a:graphicData uri="http://schemas.openxmlformats.org/presentationml/2006/ole">
            <p:oleObj spid="_x0000_s1026" name="Document" r:id="rId4" imgW="0" imgH="0" progId="Word.Document.6">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24</a:t>
            </a:fld>
            <a:endParaRPr lang="en-CA"/>
          </a:p>
        </p:txBody>
      </p:sp>
      <p:sp>
        <p:nvSpPr>
          <p:cNvPr id="4" name="Rectangle 2"/>
          <p:cNvSpPr>
            <a:spLocks noGrp="1" noChangeArrowheads="1"/>
          </p:cNvSpPr>
          <p:nvPr>
            <p:ph type="title"/>
          </p:nvPr>
        </p:nvSpPr>
        <p:spPr>
          <a:xfrm>
            <a:off x="117475" y="658038"/>
            <a:ext cx="8907463" cy="608013"/>
          </a:xfrm>
        </p:spPr>
        <p:txBody>
          <a:bodyPr>
            <a:normAutofit/>
          </a:bodyPr>
          <a:lstStyle/>
          <a:p>
            <a:r>
              <a:rPr lang="en-CA" sz="2800" b="1" dirty="0">
                <a:latin typeface="Arial" pitchFamily="34" charset="0"/>
                <a:cs typeface="Arial" pitchFamily="34" charset="0"/>
              </a:rPr>
              <a:t>DOORS – Objects and Attributes</a:t>
            </a:r>
          </a:p>
        </p:txBody>
      </p:sp>
      <p:pic>
        <p:nvPicPr>
          <p:cNvPr id="5" name="Picture 3"/>
          <p:cNvPicPr>
            <a:picLocks noChangeAspect="1" noChangeArrowheads="1"/>
          </p:cNvPicPr>
          <p:nvPr/>
        </p:nvPicPr>
        <p:blipFill>
          <a:blip r:embed="rId3"/>
          <a:srcRect/>
          <a:stretch>
            <a:fillRect/>
          </a:stretch>
        </p:blipFill>
        <p:spPr bwMode="auto">
          <a:xfrm>
            <a:off x="723900" y="1644560"/>
            <a:ext cx="7696200" cy="4445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25</a:t>
            </a:fld>
            <a:endParaRPr lang="en-CA"/>
          </a:p>
        </p:txBody>
      </p:sp>
      <p:sp>
        <p:nvSpPr>
          <p:cNvPr id="4" name="Rectangle 4"/>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Requirements Statuses</a:t>
            </a:r>
          </a:p>
        </p:txBody>
      </p:sp>
      <p:sp>
        <p:nvSpPr>
          <p:cNvPr id="5" name="Rectangle 5"/>
          <p:cNvSpPr txBox="1">
            <a:spLocks noChangeArrowheads="1"/>
          </p:cNvSpPr>
          <p:nvPr/>
        </p:nvSpPr>
        <p:spPr>
          <a:xfrm>
            <a:off x="117475" y="1773276"/>
            <a:ext cx="8907463" cy="3644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manage the requirement lifecycle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Their number and nature depend on the process in place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Example of a set of statuses: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Proposed</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by some stakeholder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Approved</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part of baseline, committed to implement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Rejected</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after evaluation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Implemented</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designed and implemented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Verified</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Relevant tests have passed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Deleted</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Removed from list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RM includes amongst its tasks the tracking of the status of all requirements during the project</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26</a:t>
            </a:fld>
            <a:endParaRPr lang="en-CA"/>
          </a:p>
        </p:txBody>
      </p:sp>
      <p:sp>
        <p:nvSpPr>
          <p:cNvPr id="4" name="Rectangle 2"/>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Version Control</a:t>
            </a:r>
          </a:p>
        </p:txBody>
      </p:sp>
      <p:sp>
        <p:nvSpPr>
          <p:cNvPr id="5" name="Rectangle 3"/>
          <p:cNvSpPr txBox="1">
            <a:spLocks noChangeArrowheads="1"/>
          </p:cNvSpPr>
          <p:nvPr/>
        </p:nvSpPr>
        <p:spPr>
          <a:xfrm>
            <a:off x="117475" y="1691388"/>
            <a:ext cx="8907463"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Another essential aspect of requirements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Every version of a requirement needs to be uniquely identified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last version of a requirement must be available to all team members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Changes need to be documented and clearly communicated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version identifier</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must be updated with every change to the requirement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documents should include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revision history: changes, dates, by whom, why...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Standard markers for revisions (e.g., strikethrough or underlined text, coloring, line markers…)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Version control tool may be used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To store and manage the revision history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To store justifications (to add, modify, delete, reject a requirement)</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27</a:t>
            </a:fld>
            <a:endParaRPr lang="en-CA"/>
          </a:p>
        </p:txBody>
      </p:sp>
      <p:sp>
        <p:nvSpPr>
          <p:cNvPr id="4" name="Rectangle 2"/>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smtClean="0">
                <a:ln>
                  <a:noFill/>
                </a:ln>
                <a:solidFill>
                  <a:schemeClr val="accent1"/>
                </a:solidFill>
                <a:effectLst/>
                <a:uLnTx/>
                <a:uFillTx/>
                <a:latin typeface="Arial" pitchFamily="34" charset="0"/>
                <a:ea typeface="+mj-ea"/>
                <a:cs typeface="Arial" pitchFamily="34" charset="0"/>
              </a:rPr>
              <a:t>Traceability</a:t>
            </a:r>
            <a:endParaRPr kumimoji="0" lang="en-CA" sz="36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28</a:t>
            </a:fld>
            <a:endParaRPr lang="en-CA"/>
          </a:p>
        </p:txBody>
      </p:sp>
      <p:sp>
        <p:nvSpPr>
          <p:cNvPr id="4" name="Rectangle 8"/>
          <p:cNvSpPr>
            <a:spLocks noGrp="1" noChangeArrowheads="1"/>
          </p:cNvSpPr>
          <p:nvPr>
            <p:ph type="title"/>
          </p:nvPr>
        </p:nvSpPr>
        <p:spPr>
          <a:xfrm>
            <a:off x="117475" y="644390"/>
            <a:ext cx="8907463" cy="608013"/>
          </a:xfrm>
        </p:spPr>
        <p:txBody>
          <a:bodyPr>
            <a:normAutofit/>
          </a:bodyPr>
          <a:lstStyle/>
          <a:p>
            <a:r>
              <a:rPr lang="en-CA" sz="2800" b="1" dirty="0">
                <a:latin typeface="Arial" pitchFamily="34" charset="0"/>
                <a:cs typeface="Arial" pitchFamily="34" charset="0"/>
              </a:rPr>
              <a:t>Traceability?</a:t>
            </a:r>
          </a:p>
        </p:txBody>
      </p:sp>
      <p:sp>
        <p:nvSpPr>
          <p:cNvPr id="5" name="Rectangle 9"/>
          <p:cNvSpPr txBox="1">
            <a:spLocks noChangeArrowheads="1"/>
          </p:cNvSpPr>
          <p:nvPr/>
        </p:nvSpPr>
        <p:spPr>
          <a:xfrm>
            <a:off x="376786" y="1786924"/>
            <a:ext cx="6709813" cy="2959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"Can I ask you some questions?"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"By all means."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"Okay. Well, for starters I'll have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who</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what</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when</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and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where</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and then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wither</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whence</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and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wherefore</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for a follow-up, and then one bit side-order of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why</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29</a:t>
            </a:fld>
            <a:endParaRPr lang="en-CA"/>
          </a:p>
        </p:txBody>
      </p:sp>
      <p:sp>
        <p:nvSpPr>
          <p:cNvPr id="4" name="Rectangle 9"/>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Traceability Quotes (1)</a:t>
            </a:r>
          </a:p>
        </p:txBody>
      </p:sp>
      <p:sp>
        <p:nvSpPr>
          <p:cNvPr id="5" name="Rectangle 10"/>
          <p:cNvSpPr txBox="1">
            <a:spLocks noChangeArrowheads="1"/>
          </p:cNvSpPr>
          <p:nvPr/>
        </p:nvSpPr>
        <p:spPr>
          <a:xfrm>
            <a:off x="117475" y="1868812"/>
            <a:ext cx="8907463" cy="32639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traceability refers to the ability to describe and follow the </a:t>
            </a: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life of a requirement</a:t>
            </a: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in both forwards and backwards direction </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(i.e., from its origins, through its development and specification, to its subsequent deployment and use, and through all periods of ongoing refinement and iteration in any of these phases)”.</a:t>
            </a:r>
            <a:r>
              <a:rPr kumimoji="0" lang="en-CA" sz="1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software requirements specification is traceable if the </a:t>
            </a: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origin</a:t>
            </a: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of each of its requirements is clear and if it facilitates the </a:t>
            </a: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referencing</a:t>
            </a: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of each requirement in future development or enhancement documentation</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en-CA" sz="1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Traceability gives essential assistance in understanding the </a:t>
            </a: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relationships</a:t>
            </a: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that exist within and across software requirements, design, and implementation</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en-CA" sz="1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link or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relationship</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defined between entities.</a:t>
            </a:r>
            <a:r>
              <a:rPr kumimoji="0" lang="en-CA" sz="1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4</a:t>
            </a:r>
            <a:endParaRPr kumimoji="0" lang="en-CA" sz="1800" b="0" i="0" u="none" strike="noStrike" kern="1200" cap="none" spc="0" normalizeH="0" baseline="3000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BUKU PEMBELAJARAN</a:t>
            </a:r>
          </a:p>
        </p:txBody>
      </p:sp>
      <p:sp>
        <p:nvSpPr>
          <p:cNvPr id="5" name="object 3"/>
          <p:cNvSpPr txBox="1"/>
          <p:nvPr/>
        </p:nvSpPr>
        <p:spPr>
          <a:xfrm>
            <a:off x="685800" y="1828801"/>
            <a:ext cx="7807590" cy="2286000"/>
          </a:xfrm>
          <a:prstGeom prst="rect">
            <a:avLst/>
          </a:prstGeom>
        </p:spPr>
        <p:txBody>
          <a:bodyPr wrap="square" lIns="0" tIns="0" rIns="0" bIns="0" rtlCol="0">
            <a:noAutofit/>
          </a:bodyPr>
          <a:lstStyle/>
          <a:p>
            <a:pPr marL="341313" lvl="0" indent="-341313">
              <a:buFont typeface="Wingdings" pitchFamily="2" charset="2"/>
              <a:buChar char="q"/>
            </a:pPr>
            <a:r>
              <a:rPr lang="en-US" sz="1800" dirty="0" smtClean="0"/>
              <a:t>Jeremy Dick, Elizabeth Hull, Ken Jackson,  </a:t>
            </a:r>
            <a:r>
              <a:rPr lang="en-US" sz="1800" i="1" dirty="0" smtClean="0"/>
              <a:t>Requirements Engineering</a:t>
            </a:r>
            <a:r>
              <a:rPr lang="en-US" sz="1800" dirty="0" smtClean="0"/>
              <a:t>, Springer-</a:t>
            </a:r>
            <a:r>
              <a:rPr lang="en-US" sz="1800" dirty="0" err="1" smtClean="0"/>
              <a:t>Verlag</a:t>
            </a:r>
            <a:r>
              <a:rPr lang="en-US" sz="1800" dirty="0" smtClean="0"/>
              <a:t>, 2004</a:t>
            </a:r>
          </a:p>
          <a:p>
            <a:pPr marL="341313" lvl="0" indent="-341313">
              <a:buFont typeface="Wingdings" pitchFamily="2" charset="2"/>
              <a:buChar char="q"/>
            </a:pPr>
            <a:r>
              <a:rPr lang="en-US" sz="1800" dirty="0" err="1" smtClean="0"/>
              <a:t>Soren</a:t>
            </a:r>
            <a:r>
              <a:rPr lang="en-US" sz="1800" dirty="0" smtClean="0"/>
              <a:t> </a:t>
            </a:r>
            <a:r>
              <a:rPr lang="en-US" sz="1800" dirty="0" err="1" smtClean="0"/>
              <a:t>Lauesen</a:t>
            </a:r>
            <a:r>
              <a:rPr lang="en-US" sz="1800" dirty="0" smtClean="0"/>
              <a:t> </a:t>
            </a:r>
            <a:r>
              <a:rPr lang="en-US" sz="1800" i="1" dirty="0" smtClean="0"/>
              <a:t>Software Requirements - Styles and Techniques</a:t>
            </a:r>
            <a:r>
              <a:rPr lang="en-US" sz="1800" dirty="0" smtClean="0"/>
              <a:t>, Addison Wesley, 2002</a:t>
            </a:r>
          </a:p>
          <a:p>
            <a:pPr marL="341313" lvl="0" indent="-341313">
              <a:buFont typeface="Wingdings" pitchFamily="2" charset="2"/>
              <a:buChar char="q"/>
            </a:pPr>
            <a:r>
              <a:rPr lang="en-US" sz="1800" dirty="0" smtClean="0"/>
              <a:t>Ian K. Bray , </a:t>
            </a:r>
            <a:r>
              <a:rPr lang="en-US" sz="1800" i="1" dirty="0" smtClean="0"/>
              <a:t>An Introduction to Requirements Engineering</a:t>
            </a:r>
            <a:r>
              <a:rPr lang="en-US" sz="1800" dirty="0" smtClean="0"/>
              <a:t>, Addison Wesley, </a:t>
            </a:r>
            <a:br>
              <a:rPr lang="en-US" sz="1800" dirty="0" smtClean="0"/>
            </a:br>
            <a:r>
              <a:rPr lang="en-US" sz="1800" dirty="0" smtClean="0"/>
              <a:t>2002 </a:t>
            </a:r>
          </a:p>
          <a:p>
            <a:pPr marL="341313" lvl="0" indent="-341313">
              <a:buFont typeface="Wingdings" pitchFamily="2" charset="2"/>
              <a:buChar char="q"/>
            </a:pPr>
            <a:r>
              <a:rPr lang="en-US" sz="1800" dirty="0" smtClean="0"/>
              <a:t>Colin Hood, Simon </a:t>
            </a:r>
            <a:r>
              <a:rPr lang="en-US" sz="1800" dirty="0" err="1" smtClean="0"/>
              <a:t>Wiedemann</a:t>
            </a:r>
            <a:r>
              <a:rPr lang="en-US" sz="1800" dirty="0" smtClean="0"/>
              <a:t> , Stefan </a:t>
            </a:r>
            <a:r>
              <a:rPr lang="en-US" sz="1800" dirty="0" err="1" smtClean="0"/>
              <a:t>FichtingerUrte</a:t>
            </a:r>
            <a:r>
              <a:rPr lang="en-US" sz="1800" dirty="0" smtClean="0"/>
              <a:t> </a:t>
            </a:r>
            <a:r>
              <a:rPr lang="en-US" sz="1800" dirty="0" err="1" smtClean="0"/>
              <a:t>Pautz</a:t>
            </a:r>
            <a:r>
              <a:rPr lang="en-US" sz="1800" dirty="0" smtClean="0"/>
              <a:t> ,</a:t>
            </a:r>
            <a:r>
              <a:rPr lang="en-US" sz="1800" i="1" dirty="0" smtClean="0"/>
              <a:t>Requirements Management</a:t>
            </a:r>
            <a:r>
              <a:rPr lang="en-US" sz="1800" dirty="0" smtClean="0"/>
              <a:t>, Springer-</a:t>
            </a:r>
            <a:r>
              <a:rPr lang="en-US" sz="1800" dirty="0" err="1" smtClean="0"/>
              <a:t>Verlag</a:t>
            </a:r>
            <a:r>
              <a:rPr lang="en-US" sz="1800" dirty="0" smtClean="0"/>
              <a:t>, 2008</a:t>
            </a:r>
          </a:p>
          <a:p>
            <a:pPr marL="231775" lvl="0" indent="-231775">
              <a:buFont typeface="Wingdings" pitchFamily="2" charset="2"/>
              <a:buChar char="q"/>
            </a:pPr>
            <a:endParaRPr lang="en-US" sz="18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30</a:t>
            </a:fld>
            <a:endParaRPr lang="en-CA"/>
          </a:p>
        </p:txBody>
      </p:sp>
      <p:sp>
        <p:nvSpPr>
          <p:cNvPr id="4" name="Rectangle 5"/>
          <p:cNvSpPr>
            <a:spLocks noGrp="1" noChangeArrowheads="1"/>
          </p:cNvSpPr>
          <p:nvPr>
            <p:ph type="title"/>
          </p:nvPr>
        </p:nvSpPr>
        <p:spPr>
          <a:xfrm>
            <a:off x="117475" y="658038"/>
            <a:ext cx="8907463" cy="608013"/>
          </a:xfrm>
        </p:spPr>
        <p:txBody>
          <a:bodyPr>
            <a:normAutofit/>
          </a:bodyPr>
          <a:lstStyle/>
          <a:p>
            <a:r>
              <a:rPr lang="en-CA" sz="2800" b="1" dirty="0">
                <a:latin typeface="Arial" pitchFamily="34" charset="0"/>
                <a:cs typeface="Arial" pitchFamily="34" charset="0"/>
              </a:rPr>
              <a:t>Traceability Quotes (2)</a:t>
            </a:r>
          </a:p>
        </p:txBody>
      </p:sp>
      <p:sp>
        <p:nvSpPr>
          <p:cNvPr id="5" name="Rectangle 6"/>
          <p:cNvSpPr txBox="1">
            <a:spLocks noChangeArrowheads="1"/>
          </p:cNvSpPr>
          <p:nvPr/>
        </p:nvSpPr>
        <p:spPr>
          <a:xfrm>
            <a:off x="117475" y="1773276"/>
            <a:ext cx="8907463" cy="3721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Traceability is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often mandated</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by contracts and standards.</a:t>
            </a:r>
            <a:r>
              <a:rPr kumimoji="0" lang="en-CA" sz="2000" b="0" i="0" u="none" strike="noStrike" kern="1200" cap="none" spc="0" normalizeH="0" baseline="30000" noProof="0" dirty="0" smtClean="0">
                <a:ln>
                  <a:noFill/>
                </a:ln>
                <a:solidFill>
                  <a:schemeClr val="tx1"/>
                </a:solidFill>
                <a:effectLst/>
                <a:uLnTx/>
                <a:uFillTx/>
                <a:latin typeface="Arial" pitchFamily="34" charset="0"/>
                <a:cs typeface="Arial" pitchFamily="34" charset="0"/>
              </a:rPr>
              <a:t>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E.g., military and aerospace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One cannot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manage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what cannot be traced.</a:t>
            </a:r>
            <a:r>
              <a:rPr kumimoji="0" lang="en-CA" sz="2000" b="0" i="0" u="none" strike="noStrike" kern="1200" cap="none" spc="0" normalizeH="0" baseline="30000" noProof="0" dirty="0" smtClean="0">
                <a:ln>
                  <a:noFill/>
                </a:ln>
                <a:solidFill>
                  <a:schemeClr val="tx1"/>
                </a:solidFill>
                <a:effectLst/>
                <a:uLnTx/>
                <a:uFillTx/>
                <a:latin typeface="Arial" pitchFamily="34" charset="0"/>
                <a:cs typeface="Arial" pitchFamily="34" charset="0"/>
              </a:rPr>
              <a:t>2</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Traceability information helps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assess the impact of changes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to requirements, connecting these requirements as well as requirements for other representations of the system.</a:t>
            </a:r>
            <a:r>
              <a:rPr kumimoji="0" lang="en-CA" sz="2000" b="0" i="0" u="none" strike="noStrike" kern="1200" cap="none" spc="0" normalizeH="0" baseline="30000" noProof="0" dirty="0" smtClean="0">
                <a:ln>
                  <a:noFill/>
                </a:ln>
                <a:solidFill>
                  <a:schemeClr val="tx1"/>
                </a:solidFill>
                <a:effectLst/>
                <a:uLnTx/>
                <a:uFillTx/>
                <a:latin typeface="Arial" pitchFamily="34" charset="0"/>
                <a:cs typeface="Arial" pitchFamily="34" charset="0"/>
              </a:rPr>
              <a:t>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Traceability is a property of a system description technique that allows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changes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in one of the three system descriptions – requirements, specifications, implementation – to be traced to the corresponding portions of the other descriptions. The correspondence should be maintained through the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lifetime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of the system.</a:t>
            </a:r>
            <a:r>
              <a:rPr kumimoji="0" lang="en-CA" sz="2000" b="0" i="0" u="none" strike="noStrike" kern="1200" cap="none" spc="0" normalizeH="0" baseline="30000" noProof="0" dirty="0" smtClean="0">
                <a:ln>
                  <a:noFill/>
                </a:ln>
                <a:solidFill>
                  <a:schemeClr val="tx1"/>
                </a:solidFill>
                <a:effectLst/>
                <a:uLnTx/>
                <a:uFillTx/>
                <a:latin typeface="Arial" pitchFamily="34" charset="0"/>
                <a:cs typeface="Arial" pitchFamily="34" charset="0"/>
              </a:rPr>
              <a:t>4</a:t>
            </a: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31</a:t>
            </a:fld>
            <a:endParaRPr lang="en-CA"/>
          </a:p>
        </p:txBody>
      </p:sp>
      <p:sp>
        <p:nvSpPr>
          <p:cNvPr id="4" name="Rectangle 2"/>
          <p:cNvSpPr>
            <a:spLocks noGrp="1" noChangeArrowheads="1"/>
          </p:cNvSpPr>
          <p:nvPr>
            <p:ph type="title"/>
          </p:nvPr>
        </p:nvSpPr>
        <p:spPr>
          <a:xfrm>
            <a:off x="117475" y="671686"/>
            <a:ext cx="8907463" cy="608013"/>
          </a:xfrm>
        </p:spPr>
        <p:txBody>
          <a:bodyPr>
            <a:normAutofit/>
          </a:bodyPr>
          <a:lstStyle/>
          <a:p>
            <a:r>
              <a:rPr lang="en-US" sz="2800" b="1" dirty="0">
                <a:latin typeface="Arial" pitchFamily="34" charset="0"/>
                <a:cs typeface="Arial" pitchFamily="34" charset="0"/>
              </a:rPr>
              <a:t>Importance of Traceability (1)</a:t>
            </a:r>
          </a:p>
        </p:txBody>
      </p:sp>
      <p:sp>
        <p:nvSpPr>
          <p:cNvPr id="5" name="Rectangle 3"/>
          <p:cNvSpPr txBox="1">
            <a:spLocks noChangeArrowheads="1"/>
          </p:cNvSpPr>
          <p:nvPr/>
        </p:nvSpPr>
        <p:spPr>
          <a:xfrm>
            <a:off x="117475" y="1909756"/>
            <a:ext cx="8907463" cy="2044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cannot be managed effectively without requirements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 requirement is traceable if you can discover who suggested the requirement, why the requirement exists, what requirements are related to it, and how that requirement relates to other information such as systems designs, implementations and user documentation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32</a:t>
            </a:fld>
            <a:endParaRPr lang="en-CA"/>
          </a:p>
        </p:txBody>
      </p:sp>
      <p:sp>
        <p:nvSpPr>
          <p:cNvPr id="4" name="Rectangle 2"/>
          <p:cNvSpPr>
            <a:spLocks noGrp="1" noChangeArrowheads="1"/>
          </p:cNvSpPr>
          <p:nvPr>
            <p:ph type="title"/>
          </p:nvPr>
        </p:nvSpPr>
        <p:spPr>
          <a:xfrm>
            <a:off x="117475" y="685334"/>
            <a:ext cx="8907463" cy="608013"/>
          </a:xfrm>
        </p:spPr>
        <p:txBody>
          <a:bodyPr>
            <a:normAutofit/>
          </a:bodyPr>
          <a:lstStyle/>
          <a:p>
            <a:r>
              <a:rPr lang="en-US" sz="2800" b="1" dirty="0">
                <a:latin typeface="Arial" pitchFamily="34" charset="0"/>
                <a:cs typeface="Arial" pitchFamily="34" charset="0"/>
              </a:rPr>
              <a:t>Importance of Traceability (2)</a:t>
            </a:r>
          </a:p>
        </p:txBody>
      </p:sp>
      <p:sp>
        <p:nvSpPr>
          <p:cNvPr id="5" name="Rectangle 3"/>
          <p:cNvSpPr txBox="1">
            <a:spLocks noChangeArrowheads="1"/>
          </p:cNvSpPr>
          <p:nvPr/>
        </p:nvSpPr>
        <p:spPr>
          <a:xfrm>
            <a:off x="117475" y="1664092"/>
            <a:ext cx="8907463" cy="4102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Benefits of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Prevents losing knowledge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Supports the verification process (certification, localization of defects)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Impact analysis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 control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Process monitoring (e.g., missing links indicate completion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Improved software quality (make changes correctly and completely)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Reengineering (define traceability links is a way to record reverse engineering knowledge)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Reuse (by identifying what goes with a requirement: design, code…)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Risk reduction (e.g., if a team member with key knowledge leaves)</a:t>
            </a: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33</a:t>
            </a:fld>
            <a:endParaRPr lang="en-CA"/>
          </a:p>
        </p:txBody>
      </p:sp>
      <p:sp>
        <p:nvSpPr>
          <p:cNvPr id="4" name="Rectangle 4"/>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Traceability Difficulties</a:t>
            </a:r>
          </a:p>
        </p:txBody>
      </p:sp>
      <p:sp>
        <p:nvSpPr>
          <p:cNvPr id="5" name="Rectangle 5"/>
          <p:cNvSpPr txBox="1">
            <a:spLocks noChangeArrowheads="1"/>
          </p:cNvSpPr>
          <p:nvPr/>
        </p:nvSpPr>
        <p:spPr>
          <a:xfrm>
            <a:off x="117475" y="1773276"/>
            <a:ext cx="8907463" cy="3949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Various stakeholders require </a:t>
            </a:r>
            <a:r>
              <a:rPr kumimoji="0" lang="en-US"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different </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US"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Huge amount</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of </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traceability </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information must be tracked and maintained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US"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Manual</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creation of links is </a:t>
            </a:r>
            <a:r>
              <a:rPr kumimoji="0" lang="en-US" sz="2000" b="1" i="0" u="sng" strike="noStrike" kern="1200" cap="none" spc="0" normalizeH="0" baseline="0" noProof="0" dirty="0" smtClean="0">
                <a:ln>
                  <a:noFill/>
                </a:ln>
                <a:solidFill>
                  <a:schemeClr val="tx1"/>
                </a:solidFill>
                <a:effectLst/>
                <a:uLnTx/>
                <a:uFillTx/>
                <a:latin typeface="Arial" pitchFamily="34" charset="0"/>
                <a:cs typeface="Arial" pitchFamily="34" charset="0"/>
              </a:rPr>
              <a:t>very</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demanding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Likely the most annoying problem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Specialized </a:t>
            </a:r>
            <a:r>
              <a:rPr kumimoji="0" lang="en-US"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tools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must be used</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Integrating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heterogeneous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models/information from/to different sources (requirements, design, tests, code, documentation, rationales…) is not trivial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Requires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organizational</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commitment (with an understanding of the potential benefits)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34</a:t>
            </a:fld>
            <a:endParaRPr lang="en-CA"/>
          </a:p>
        </p:txBody>
      </p:sp>
      <p:sp>
        <p:nvSpPr>
          <p:cNvPr id="4" name="Rectangle 2"/>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Backward and Forward Traceability (1)</a:t>
            </a:r>
          </a:p>
        </p:txBody>
      </p:sp>
      <p:sp>
        <p:nvSpPr>
          <p:cNvPr id="5" name="Rectangle 3"/>
          <p:cNvSpPr txBox="1">
            <a:spLocks noChangeArrowheads="1"/>
          </p:cNvSpPr>
          <p:nvPr/>
        </p:nvSpPr>
        <p:spPr>
          <a:xfrm>
            <a:off x="117475" y="1473020"/>
            <a:ext cx="8907463" cy="4483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Backward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To previous stages of development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Depends upon each element explicitly referencing its source in earlier documents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Forward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To all documents spawned by a document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tab pos="6096000" algn="l"/>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Depends upon each element in the document having a unique name or reference number</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6" name="Object 4"/>
          <p:cNvGraphicFramePr>
            <a:graphicFrameLocks/>
          </p:cNvGraphicFramePr>
          <p:nvPr/>
        </p:nvGraphicFramePr>
        <p:xfrm>
          <a:off x="381000" y="4521968"/>
          <a:ext cx="8382000" cy="1349375"/>
        </p:xfrm>
        <a:graphic>
          <a:graphicData uri="http://schemas.openxmlformats.org/presentationml/2006/ole">
            <p:oleObj spid="_x0000_s2050" name="Document" r:id="rId4" imgW="0" imgH="0" progId="Word.Document.6">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35</a:t>
            </a:fld>
            <a:endParaRPr lang="en-CA"/>
          </a:p>
        </p:txBody>
      </p:sp>
      <p:sp>
        <p:nvSpPr>
          <p:cNvPr id="4" name="Rectangle 6"/>
          <p:cNvSpPr>
            <a:spLocks noGrp="1" noChangeArrowheads="1"/>
          </p:cNvSpPr>
          <p:nvPr>
            <p:ph type="title"/>
          </p:nvPr>
        </p:nvSpPr>
        <p:spPr>
          <a:xfrm>
            <a:off x="117475" y="685334"/>
            <a:ext cx="8907463" cy="608013"/>
          </a:xfrm>
        </p:spPr>
        <p:txBody>
          <a:bodyPr>
            <a:normAutofit/>
          </a:bodyPr>
          <a:lstStyle/>
          <a:p>
            <a:r>
              <a:rPr lang="en-CA" sz="2800" b="1" dirty="0">
                <a:latin typeface="Arial" pitchFamily="34" charset="0"/>
                <a:cs typeface="Arial" pitchFamily="34" charset="0"/>
              </a:rPr>
              <a:t>Backward and Forward Traceability (2)</a:t>
            </a:r>
          </a:p>
        </p:txBody>
      </p:sp>
      <p:sp>
        <p:nvSpPr>
          <p:cNvPr id="5" name="Rectangle 7"/>
          <p:cNvSpPr txBox="1">
            <a:spLocks noChangeArrowheads="1"/>
          </p:cNvSpPr>
          <p:nvPr/>
        </p:nvSpPr>
        <p:spPr>
          <a:xfrm>
            <a:off x="117475" y="1937052"/>
            <a:ext cx="8907463" cy="3568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Top to bottom from requirements’ point of view</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Forward-to traceability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other documents (which may have preceded the requirements document) to relevant requirements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validation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evaluate which requirements are affected by changes to users’ 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Forward-from traceability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requirements to the design and implementation components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assure that all requirements have been satisfied</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36</a:t>
            </a:fld>
            <a:endParaRPr lang="en-CA"/>
          </a:p>
        </p:txBody>
      </p:sp>
      <p:sp>
        <p:nvSpPr>
          <p:cNvPr id="4" name="Rectangle 2"/>
          <p:cNvSpPr>
            <a:spLocks noGrp="1" noChangeArrowheads="1"/>
          </p:cNvSpPr>
          <p:nvPr>
            <p:ph type="title"/>
          </p:nvPr>
        </p:nvSpPr>
        <p:spPr>
          <a:xfrm>
            <a:off x="117475" y="685334"/>
            <a:ext cx="8907463" cy="608013"/>
          </a:xfrm>
        </p:spPr>
        <p:txBody>
          <a:bodyPr>
            <a:normAutofit/>
          </a:bodyPr>
          <a:lstStyle/>
          <a:p>
            <a:r>
              <a:rPr lang="en-CA" sz="2800" b="1" dirty="0">
                <a:latin typeface="Arial" pitchFamily="34" charset="0"/>
                <a:cs typeface="Arial" pitchFamily="34" charset="0"/>
              </a:rPr>
              <a:t>Backward and Forward Traceability (3)</a:t>
            </a:r>
          </a:p>
        </p:txBody>
      </p:sp>
      <p:sp>
        <p:nvSpPr>
          <p:cNvPr id="5" name="Rectangle 3"/>
          <p:cNvSpPr txBox="1">
            <a:spLocks noChangeArrowheads="1"/>
          </p:cNvSpPr>
          <p:nvPr/>
        </p:nvSpPr>
        <p:spPr>
          <a:xfrm>
            <a:off x="117475" y="1759628"/>
            <a:ext cx="8907463" cy="3568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Bottom to top from requirements’ point of view</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Backward-to traceability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design and implementation components back to requirements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determine why each item is designed/implemented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Backward-from traceability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requirements to their sources in other documents or people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validation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evaluate how changes to requirements impact stakeholders needs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37</a:t>
            </a:fld>
            <a:endParaRPr lang="en-CA"/>
          </a:p>
        </p:txBody>
      </p:sp>
      <p:sp>
        <p:nvSpPr>
          <p:cNvPr id="4" name="Rectangle 4"/>
          <p:cNvSpPr>
            <a:spLocks noGrp="1" noChangeArrowheads="1"/>
          </p:cNvSpPr>
          <p:nvPr>
            <p:ph type="title"/>
          </p:nvPr>
        </p:nvSpPr>
        <p:spPr>
          <a:xfrm>
            <a:off x="117475" y="630742"/>
            <a:ext cx="8907463" cy="608013"/>
          </a:xfrm>
        </p:spPr>
        <p:txBody>
          <a:bodyPr>
            <a:normAutofit/>
          </a:bodyPr>
          <a:lstStyle/>
          <a:p>
            <a:r>
              <a:rPr lang="en-CA" sz="2800" b="1" dirty="0">
                <a:latin typeface="Arial" pitchFamily="34" charset="0"/>
                <a:cs typeface="Arial" pitchFamily="34" charset="0"/>
              </a:rPr>
              <a:t>Types of Traceability (1)</a:t>
            </a:r>
          </a:p>
        </p:txBody>
      </p:sp>
      <p:sp>
        <p:nvSpPr>
          <p:cNvPr id="5" name="Rectangle 5"/>
          <p:cNvSpPr txBox="1">
            <a:spLocks noChangeArrowheads="1"/>
          </p:cNvSpPr>
          <p:nvPr/>
        </p:nvSpPr>
        <p:spPr>
          <a:xfrm>
            <a:off x="117475" y="1527612"/>
            <a:ext cx="8907463" cy="4559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source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requirements with a person or document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rationale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requirements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requirements with other requirements which are, in some way, dependent on them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architecture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requirements with the subsystems where these requirements are implemented (particularly important where subsystems are being developed by different subcontractors)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design</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requirements with specific hardware or software components in the system which are used to implement the requirement</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38</a:t>
            </a:fld>
            <a:endParaRPr lang="en-CA"/>
          </a:p>
        </p:txBody>
      </p:sp>
      <p:sp>
        <p:nvSpPr>
          <p:cNvPr id="4" name="Rectangle 2"/>
          <p:cNvSpPr>
            <a:spLocks noGrp="1" noChangeArrowheads="1"/>
          </p:cNvSpPr>
          <p:nvPr>
            <p:ph type="title"/>
          </p:nvPr>
        </p:nvSpPr>
        <p:spPr>
          <a:xfrm>
            <a:off x="236537" y="609600"/>
            <a:ext cx="8907463" cy="608013"/>
          </a:xfrm>
        </p:spPr>
        <p:txBody>
          <a:bodyPr>
            <a:normAutofit/>
          </a:bodyPr>
          <a:lstStyle/>
          <a:p>
            <a:r>
              <a:rPr lang="en-CA" sz="2800" b="1" dirty="0">
                <a:latin typeface="Arial" pitchFamily="34" charset="0"/>
                <a:cs typeface="Arial" pitchFamily="34" charset="0"/>
              </a:rPr>
              <a:t>Types of Traceability (2)</a:t>
            </a:r>
          </a:p>
        </p:txBody>
      </p:sp>
      <p:sp>
        <p:nvSpPr>
          <p:cNvPr id="5" name="Rectangle 3"/>
          <p:cNvSpPr txBox="1">
            <a:spLocks noChangeArrowheads="1"/>
          </p:cNvSpPr>
          <p:nvPr/>
        </p:nvSpPr>
        <p:spPr>
          <a:xfrm>
            <a:off x="117475" y="2005292"/>
            <a:ext cx="8907463" cy="3263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interface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requirements with the interfaces of external systems which are used in the provision of the requirements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feature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tests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requirements with test cases verifying them (used to verify that the requirement is implemented)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code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traceability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Generally not directly established, but can be inferred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39</a:t>
            </a:fld>
            <a:endParaRPr lang="en-CA"/>
          </a:p>
        </p:txBody>
      </p:sp>
      <p:sp>
        <p:nvSpPr>
          <p:cNvPr id="4" name="Rectangle 5"/>
          <p:cNvSpPr>
            <a:spLocks noGrp="1" noChangeArrowheads="1"/>
          </p:cNvSpPr>
          <p:nvPr>
            <p:ph type="title"/>
          </p:nvPr>
        </p:nvSpPr>
        <p:spPr>
          <a:xfrm>
            <a:off x="117475" y="644390"/>
            <a:ext cx="8907463" cy="608013"/>
          </a:xfrm>
        </p:spPr>
        <p:txBody>
          <a:bodyPr>
            <a:normAutofit/>
          </a:bodyPr>
          <a:lstStyle/>
          <a:p>
            <a:r>
              <a:rPr lang="en-CA" sz="2800" b="1" dirty="0">
                <a:latin typeface="Arial" pitchFamily="34" charset="0"/>
                <a:cs typeface="Arial" pitchFamily="34" charset="0"/>
              </a:rPr>
              <a:t>Representation – Traceability Table</a:t>
            </a:r>
          </a:p>
        </p:txBody>
      </p:sp>
      <p:sp>
        <p:nvSpPr>
          <p:cNvPr id="5" name="Rectangle 6"/>
          <p:cNvSpPr txBox="1">
            <a:spLocks noChangeArrowheads="1"/>
          </p:cNvSpPr>
          <p:nvPr/>
        </p:nvSpPr>
        <p:spPr>
          <a:xfrm>
            <a:off x="103827" y="1568556"/>
            <a:ext cx="8907463" cy="4559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Show the relationships between requirements or between requirements and other </a:t>
            </a: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artifacts</a:t>
            </a: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Table can be set up to show links between several different elements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Backward and forward traceability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Difficult to capture different types of links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7"/>
          <p:cNvPicPr>
            <a:picLocks noChangeAspect="1" noChangeArrowheads="1"/>
          </p:cNvPicPr>
          <p:nvPr/>
        </p:nvPicPr>
        <p:blipFill>
          <a:blip r:embed="rId3"/>
          <a:srcRect/>
          <a:stretch>
            <a:fillRect/>
          </a:stretch>
        </p:blipFill>
        <p:spPr bwMode="auto">
          <a:xfrm>
            <a:off x="595952" y="3841856"/>
            <a:ext cx="7734300" cy="2273577"/>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Rectangle 3"/>
          <p:cNvSpPr txBox="1">
            <a:spLocks noChangeArrowheads="1"/>
          </p:cNvSpPr>
          <p:nvPr/>
        </p:nvSpPr>
        <p:spPr>
          <a:xfrm>
            <a:off x="445027" y="1418428"/>
            <a:ext cx="8112125" cy="4711700"/>
          </a:xfrm>
          <a:prstGeom prst="rect">
            <a:avLst/>
          </a:prstGeom>
        </p:spPr>
        <p:txBody>
          <a:bodyPr vert="horz" lIns="91440" tIns="45720" rIns="91440" bIns="45720" rtlCol="0">
            <a:normAutofit fontScale="92500"/>
          </a:bodyPr>
          <a:lstStyle/>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 A.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Nuseibeh</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and S. M. Easterbrook, Requirements Engineering: A Roadmap. In A. C. W. Finkelstein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The Future of Software Engineering, ACM Press, 2000</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http://www.cs.toronto.edu/~sme/papers/2000/ICSE2000.pdf</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Simson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Garfinkel</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History's Worst Software Bugs, Wired News, 2005</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http://www.wired.com/news/technology/bugs/0,2924,69355,00.html</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INCOSE Requirements Working Group</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http://www.incose.org/practice/techactivities/wg/rqmts/</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Tools Survey: Requirements Management (RM) Tools</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http://www.incose.org/productspubs/products/rmsurvey.aspx</a:t>
            </a:r>
            <a:br>
              <a:rPr kumimoji="0" lang="en-US" sz="1400" b="0" i="0" u="sng"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http://www.volere.co.uk/tools.htm </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(1993) Recommended Practice for Software Requirements Specifications. IEEE Std 830-1993,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(1995) Guide for Developing System Requirements Specifications. IEEE Std P1233/D3,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Requirements Engineering Conference</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http://www.requirements-engineering.org/</a:t>
            </a:r>
            <a:endParaRPr kumimoji="0" lang="en-US" sz="14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40</a:t>
            </a:fld>
            <a:endParaRPr lang="en-CA"/>
          </a:p>
        </p:txBody>
      </p:sp>
      <p:sp>
        <p:nvSpPr>
          <p:cNvPr id="4" name="Rectangle 7"/>
          <p:cNvSpPr>
            <a:spLocks noGrp="1" noChangeArrowheads="1"/>
          </p:cNvSpPr>
          <p:nvPr>
            <p:ph type="title"/>
          </p:nvPr>
        </p:nvSpPr>
        <p:spPr>
          <a:xfrm>
            <a:off x="117475" y="630742"/>
            <a:ext cx="8907463" cy="608013"/>
          </a:xfrm>
        </p:spPr>
        <p:txBody>
          <a:bodyPr>
            <a:normAutofit/>
          </a:bodyPr>
          <a:lstStyle/>
          <a:p>
            <a:r>
              <a:rPr lang="en-CA" sz="2800" b="1" dirty="0">
                <a:latin typeface="Arial" pitchFamily="34" charset="0"/>
                <a:cs typeface="Arial" pitchFamily="34" charset="0"/>
              </a:rPr>
              <a:t>Representation – Traceability Matrix</a:t>
            </a:r>
          </a:p>
        </p:txBody>
      </p:sp>
      <p:sp>
        <p:nvSpPr>
          <p:cNvPr id="5" name="Rectangle 8"/>
          <p:cNvSpPr txBox="1">
            <a:spLocks noChangeArrowheads="1"/>
          </p:cNvSpPr>
          <p:nvPr/>
        </p:nvSpPr>
        <p:spPr>
          <a:xfrm>
            <a:off x="117475" y="1500316"/>
            <a:ext cx="8907463" cy="4635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Define links between pairs of elements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E.g., requirements to requirement, use case to requirement, requirement to test case…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Can be used to defined relationships between pairs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E.g., specifies/is specified by, depends on, is parent of, constrains…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More amenable to automation than traceability 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6" name="Object 2"/>
          <p:cNvGraphicFramePr>
            <a:graphicFrameLocks/>
          </p:cNvGraphicFramePr>
          <p:nvPr/>
        </p:nvGraphicFramePr>
        <p:xfrm>
          <a:off x="1524000" y="3926016"/>
          <a:ext cx="5094288" cy="2211388"/>
        </p:xfrm>
        <a:graphic>
          <a:graphicData uri="http://schemas.openxmlformats.org/presentationml/2006/ole">
            <p:oleObj spid="_x0000_s3074" name="Document" r:id="rId4" imgW="0" imgH="0" progId="Word.Document.6">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41</a:t>
            </a:fld>
            <a:endParaRPr lang="en-CA"/>
          </a:p>
        </p:txBody>
      </p:sp>
      <p:sp>
        <p:nvSpPr>
          <p:cNvPr id="4" name="Rectangle 5"/>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Representation – Traceability List</a:t>
            </a:r>
          </a:p>
        </p:txBody>
      </p:sp>
      <p:sp>
        <p:nvSpPr>
          <p:cNvPr id="5" name="Rectangle 6"/>
          <p:cNvSpPr txBox="1">
            <a:spLocks noChangeArrowheads="1"/>
          </p:cNvSpPr>
          <p:nvPr/>
        </p:nvSpPr>
        <p:spPr>
          <a:xfrm>
            <a:off x="117475" y="1868812"/>
            <a:ext cx="8907463"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Traceability matrices become more of a problem when there are hundreds or thousands of requirements as the matrices become large and are sparsely populated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 simplified form of a traceability matrix may be used where, along with each requirement description, one or more lists of the identifiers of related requirements are maintained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6" name="Object 4"/>
          <p:cNvGraphicFramePr>
            <a:graphicFrameLocks/>
          </p:cNvGraphicFramePr>
          <p:nvPr/>
        </p:nvGraphicFramePr>
        <p:xfrm>
          <a:off x="2133600" y="4065912"/>
          <a:ext cx="4724400" cy="1879600"/>
        </p:xfrm>
        <a:graphic>
          <a:graphicData uri="http://schemas.openxmlformats.org/presentationml/2006/ole">
            <p:oleObj spid="_x0000_s4098" name="Document" r:id="rId4" imgW="0" imgH="0" progId="Word.Document.6">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42</a:t>
            </a:fld>
            <a:endParaRPr lang="en-CA"/>
          </a:p>
        </p:txBody>
      </p:sp>
      <p:sp>
        <p:nvSpPr>
          <p:cNvPr id="4" name="Rectangle 7"/>
          <p:cNvSpPr>
            <a:spLocks noGrp="1" noChangeArrowheads="1"/>
          </p:cNvSpPr>
          <p:nvPr>
            <p:ph type="title"/>
          </p:nvPr>
        </p:nvSpPr>
        <p:spPr>
          <a:xfrm>
            <a:off x="117475" y="535206"/>
            <a:ext cx="8907463" cy="608013"/>
          </a:xfrm>
        </p:spPr>
        <p:txBody>
          <a:bodyPr>
            <a:normAutofit/>
          </a:bodyPr>
          <a:lstStyle/>
          <a:p>
            <a:r>
              <a:rPr lang="en-CA" sz="2800" b="1" dirty="0">
                <a:latin typeface="Arial" pitchFamily="34" charset="0"/>
                <a:cs typeface="Arial" pitchFamily="34" charset="0"/>
              </a:rPr>
              <a:t>Example – DOORS Links</a:t>
            </a:r>
          </a:p>
        </p:txBody>
      </p:sp>
      <p:sp>
        <p:nvSpPr>
          <p:cNvPr id="5" name="Rectangle 8"/>
          <p:cNvSpPr txBox="1">
            <a:spLocks noChangeArrowheads="1"/>
          </p:cNvSpPr>
          <p:nvPr/>
        </p:nvSpPr>
        <p:spPr>
          <a:xfrm>
            <a:off x="117475" y="1254652"/>
            <a:ext cx="8907463" cy="5016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relationship between two objects in the DOORS database is established using a </a:t>
            </a: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link</a:t>
            </a:r>
            <a:endPar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One source object and one destination object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can be followed in either direction</a:t>
            </a: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Possible to have many links between the same two objects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Links also have types and attributes!</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4"/>
          <p:cNvPicPr>
            <a:picLocks noChangeAspect="1" noChangeArrowheads="1"/>
          </p:cNvPicPr>
          <p:nvPr/>
        </p:nvPicPr>
        <p:blipFill>
          <a:blip r:embed="rId3"/>
          <a:srcRect/>
          <a:stretch>
            <a:fillRect/>
          </a:stretch>
        </p:blipFill>
        <p:spPr bwMode="auto">
          <a:xfrm>
            <a:off x="2130425" y="3506525"/>
            <a:ext cx="2027238" cy="2550552"/>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4957763" y="3501762"/>
            <a:ext cx="2044700" cy="2571095"/>
          </a:xfrm>
          <a:prstGeom prst="rect">
            <a:avLst/>
          </a:prstGeom>
          <a:noFill/>
          <a:ln w="9525">
            <a:noFill/>
            <a:miter lim="800000"/>
            <a:headEnd/>
            <a:tailEnd/>
          </a:ln>
          <a:effectLst/>
        </p:spPr>
      </p:pic>
      <p:sp>
        <p:nvSpPr>
          <p:cNvPr id="8" name="Line 6"/>
          <p:cNvSpPr>
            <a:spLocks noChangeShapeType="1"/>
          </p:cNvSpPr>
          <p:nvPr/>
        </p:nvSpPr>
        <p:spPr bwMode="auto">
          <a:xfrm>
            <a:off x="3570288" y="4452674"/>
            <a:ext cx="1503362" cy="485143"/>
          </a:xfrm>
          <a:prstGeom prst="line">
            <a:avLst/>
          </a:prstGeom>
          <a:noFill/>
          <a:ln w="28575">
            <a:solidFill>
              <a:srgbClr val="FFCC00"/>
            </a:solidFill>
            <a:round/>
            <a:headEnd/>
            <a:tailEnd type="triangle" w="med" len="med"/>
          </a:ln>
          <a:effectLst/>
        </p:spPr>
        <p:txBody>
          <a:bodyPr lIns="92075" tIns="46038" rIns="92075" bIns="46038"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43</a:t>
            </a:fld>
            <a:endParaRPr lang="en-CA"/>
          </a:p>
        </p:txBody>
      </p:sp>
      <p:sp>
        <p:nvSpPr>
          <p:cNvPr id="4" name="Rectangle 2"/>
          <p:cNvSpPr>
            <a:spLocks noGrp="1" noChangeArrowheads="1"/>
          </p:cNvSpPr>
          <p:nvPr>
            <p:ph type="title"/>
          </p:nvPr>
        </p:nvSpPr>
        <p:spPr>
          <a:xfrm>
            <a:off x="117475" y="466966"/>
            <a:ext cx="8907463" cy="608013"/>
          </a:xfrm>
        </p:spPr>
        <p:txBody>
          <a:bodyPr>
            <a:normAutofit/>
          </a:bodyPr>
          <a:lstStyle/>
          <a:p>
            <a:r>
              <a:rPr lang="en-CA" sz="2800" b="1" dirty="0">
                <a:latin typeface="Arial" pitchFamily="34" charset="0"/>
                <a:cs typeface="Arial" pitchFamily="34" charset="0"/>
              </a:rPr>
              <a:t>DOORS – Creating and Accessing Links</a:t>
            </a:r>
          </a:p>
        </p:txBody>
      </p:sp>
      <p:pic>
        <p:nvPicPr>
          <p:cNvPr id="5" name="Picture 3"/>
          <p:cNvPicPr>
            <a:picLocks noChangeAspect="1" noChangeArrowheads="1"/>
          </p:cNvPicPr>
          <p:nvPr/>
        </p:nvPicPr>
        <p:blipFill>
          <a:blip r:embed="rId3"/>
          <a:srcRect/>
          <a:stretch>
            <a:fillRect/>
          </a:stretch>
        </p:blipFill>
        <p:spPr bwMode="auto">
          <a:xfrm>
            <a:off x="1219200" y="1219200"/>
            <a:ext cx="6705600" cy="502761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44</a:t>
            </a:fld>
            <a:endParaRPr lang="en-CA"/>
          </a:p>
        </p:txBody>
      </p:sp>
      <p:sp>
        <p:nvSpPr>
          <p:cNvPr id="4" name="Rectangle 2"/>
          <p:cNvSpPr>
            <a:spLocks noGrp="1" noChangeArrowheads="1"/>
          </p:cNvSpPr>
          <p:nvPr>
            <p:ph type="title"/>
          </p:nvPr>
        </p:nvSpPr>
        <p:spPr>
          <a:xfrm>
            <a:off x="117475" y="548854"/>
            <a:ext cx="8907463" cy="608013"/>
          </a:xfrm>
        </p:spPr>
        <p:txBody>
          <a:bodyPr>
            <a:normAutofit/>
          </a:bodyPr>
          <a:lstStyle/>
          <a:p>
            <a:r>
              <a:rPr lang="en-CA" sz="2800" b="1" dirty="0">
                <a:latin typeface="Arial" pitchFamily="34" charset="0"/>
                <a:cs typeface="Arial" pitchFamily="34" charset="0"/>
              </a:rPr>
              <a:t>DOORS – Exploring Traceability Links</a:t>
            </a:r>
          </a:p>
        </p:txBody>
      </p:sp>
      <p:pic>
        <p:nvPicPr>
          <p:cNvPr id="5" name="Picture 4"/>
          <p:cNvPicPr>
            <a:picLocks noChangeAspect="1" noChangeArrowheads="1"/>
          </p:cNvPicPr>
          <p:nvPr/>
        </p:nvPicPr>
        <p:blipFill>
          <a:blip r:embed="rId3"/>
          <a:srcRect/>
          <a:stretch>
            <a:fillRect/>
          </a:stretch>
        </p:blipFill>
        <p:spPr bwMode="auto">
          <a:xfrm>
            <a:off x="1981200" y="1295400"/>
            <a:ext cx="5181600" cy="476091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45</a:t>
            </a:fld>
            <a:endParaRPr lang="en-CA"/>
          </a:p>
        </p:txBody>
      </p:sp>
      <p:sp>
        <p:nvSpPr>
          <p:cNvPr id="4" name="Rectangle 2"/>
          <p:cNvSpPr>
            <a:spLocks noGrp="1" noChangeArrowheads="1"/>
          </p:cNvSpPr>
          <p:nvPr>
            <p:ph type="title"/>
          </p:nvPr>
        </p:nvSpPr>
        <p:spPr>
          <a:xfrm>
            <a:off x="117475" y="439670"/>
            <a:ext cx="8907463" cy="608013"/>
          </a:xfrm>
        </p:spPr>
        <p:txBody>
          <a:bodyPr>
            <a:normAutofit/>
          </a:bodyPr>
          <a:lstStyle/>
          <a:p>
            <a:r>
              <a:rPr lang="en-CA" sz="2800" b="1" dirty="0">
                <a:latin typeface="Arial" pitchFamily="34" charset="0"/>
                <a:cs typeface="Arial" pitchFamily="34" charset="0"/>
              </a:rPr>
              <a:t>DOORS – Link Matrix View</a:t>
            </a:r>
          </a:p>
        </p:txBody>
      </p:sp>
      <p:pic>
        <p:nvPicPr>
          <p:cNvPr id="5" name="Picture 3"/>
          <p:cNvPicPr>
            <a:picLocks noChangeAspect="1" noChangeArrowheads="1"/>
          </p:cNvPicPr>
          <p:nvPr/>
        </p:nvPicPr>
        <p:blipFill>
          <a:blip r:embed="rId3"/>
          <a:srcRect/>
          <a:stretch>
            <a:fillRect/>
          </a:stretch>
        </p:blipFill>
        <p:spPr bwMode="auto">
          <a:xfrm>
            <a:off x="1138238" y="1095375"/>
            <a:ext cx="6867525" cy="51530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46</a:t>
            </a:fld>
            <a:endParaRPr lang="en-CA"/>
          </a:p>
        </p:txBody>
      </p:sp>
      <p:sp>
        <p:nvSpPr>
          <p:cNvPr id="4" name="Rectangle 2"/>
          <p:cNvSpPr>
            <a:spLocks noGrp="1" noChangeArrowheads="1"/>
          </p:cNvSpPr>
          <p:nvPr>
            <p:ph type="title"/>
          </p:nvPr>
        </p:nvSpPr>
        <p:spPr>
          <a:xfrm>
            <a:off x="117475" y="589798"/>
            <a:ext cx="8907463" cy="608013"/>
          </a:xfrm>
        </p:spPr>
        <p:txBody>
          <a:bodyPr>
            <a:normAutofit/>
          </a:bodyPr>
          <a:lstStyle/>
          <a:p>
            <a:r>
              <a:rPr lang="en-CA" sz="2800" b="1" dirty="0">
                <a:latin typeface="Arial" pitchFamily="34" charset="0"/>
                <a:cs typeface="Arial" pitchFamily="34" charset="0"/>
              </a:rPr>
              <a:t>DOORS – Hierarchical Link View</a:t>
            </a:r>
          </a:p>
        </p:txBody>
      </p:sp>
      <p:pic>
        <p:nvPicPr>
          <p:cNvPr id="5" name="Picture 3"/>
          <p:cNvPicPr>
            <a:picLocks noChangeAspect="1" noChangeArrowheads="1"/>
          </p:cNvPicPr>
          <p:nvPr/>
        </p:nvPicPr>
        <p:blipFill>
          <a:blip r:embed="rId3"/>
          <a:srcRect/>
          <a:stretch>
            <a:fillRect/>
          </a:stretch>
        </p:blipFill>
        <p:spPr bwMode="auto">
          <a:xfrm>
            <a:off x="1461541" y="1404903"/>
            <a:ext cx="6400800" cy="48148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47</a:t>
            </a:fld>
            <a:endParaRPr lang="en-CA"/>
          </a:p>
        </p:txBody>
      </p:sp>
      <p:sp>
        <p:nvSpPr>
          <p:cNvPr id="4" name="Rectangle 2"/>
          <p:cNvSpPr>
            <a:spLocks noGrp="1" noChangeArrowheads="1"/>
          </p:cNvSpPr>
          <p:nvPr>
            <p:ph type="title"/>
          </p:nvPr>
        </p:nvSpPr>
        <p:spPr>
          <a:xfrm>
            <a:off x="117475" y="453318"/>
            <a:ext cx="8907463" cy="608013"/>
          </a:xfrm>
        </p:spPr>
        <p:txBody>
          <a:bodyPr>
            <a:normAutofit/>
          </a:bodyPr>
          <a:lstStyle/>
          <a:p>
            <a:r>
              <a:rPr lang="en-CA" sz="2800" b="1" dirty="0">
                <a:latin typeface="Arial" pitchFamily="34" charset="0"/>
                <a:cs typeface="Arial" pitchFamily="34" charset="0"/>
              </a:rPr>
              <a:t>DOORS – Filtering View (Query on Attributes)</a:t>
            </a:r>
          </a:p>
        </p:txBody>
      </p:sp>
      <p:pic>
        <p:nvPicPr>
          <p:cNvPr id="5" name="Picture 3"/>
          <p:cNvPicPr>
            <a:picLocks noChangeAspect="1" noChangeArrowheads="1"/>
          </p:cNvPicPr>
          <p:nvPr/>
        </p:nvPicPr>
        <p:blipFill>
          <a:blip r:embed="rId3"/>
          <a:srcRect/>
          <a:stretch>
            <a:fillRect/>
          </a:stretch>
        </p:blipFill>
        <p:spPr bwMode="auto">
          <a:xfrm>
            <a:off x="952500" y="1066800"/>
            <a:ext cx="7239000" cy="5089525"/>
          </a:xfrm>
          <a:prstGeom prst="rect">
            <a:avLst/>
          </a:prstGeom>
          <a:noFill/>
          <a:ln w="9525" algn="ctr">
            <a:noFill/>
            <a:miter lim="800000"/>
            <a:headEnd/>
            <a:tailEnd/>
          </a:ln>
          <a:effectLst/>
        </p:spPr>
      </p:pic>
      <p:sp>
        <p:nvSpPr>
          <p:cNvPr id="6" name="Oval 4"/>
          <p:cNvSpPr>
            <a:spLocks noChangeArrowheads="1"/>
          </p:cNvSpPr>
          <p:nvPr/>
        </p:nvSpPr>
        <p:spPr bwMode="auto">
          <a:xfrm>
            <a:off x="847725" y="1524000"/>
            <a:ext cx="1219200" cy="474663"/>
          </a:xfrm>
          <a:prstGeom prst="ellipse">
            <a:avLst/>
          </a:prstGeom>
          <a:noFill/>
          <a:ln w="57150" algn="ctr">
            <a:solidFill>
              <a:srgbClr val="FF9966"/>
            </a:solidFill>
            <a:round/>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48</a:t>
            </a:fld>
            <a:endParaRPr lang="en-CA"/>
          </a:p>
        </p:txBody>
      </p:sp>
      <p:sp>
        <p:nvSpPr>
          <p:cNvPr id="4" name="Rectangle 5"/>
          <p:cNvSpPr>
            <a:spLocks noGrp="1" noChangeArrowheads="1"/>
          </p:cNvSpPr>
          <p:nvPr>
            <p:ph type="title"/>
          </p:nvPr>
        </p:nvSpPr>
        <p:spPr>
          <a:xfrm>
            <a:off x="117475" y="507910"/>
            <a:ext cx="8907463" cy="608013"/>
          </a:xfrm>
        </p:spPr>
        <p:txBody>
          <a:bodyPr>
            <a:normAutofit/>
          </a:bodyPr>
          <a:lstStyle/>
          <a:p>
            <a:r>
              <a:rPr lang="en-CA" sz="2800" b="1" dirty="0">
                <a:latin typeface="Arial" pitchFamily="34" charset="0"/>
                <a:cs typeface="Arial" pitchFamily="34" charset="0"/>
              </a:rPr>
              <a:t>DOORS – Types of Analysis</a:t>
            </a:r>
          </a:p>
        </p:txBody>
      </p:sp>
      <p:sp>
        <p:nvSpPr>
          <p:cNvPr id="5" name="Rectangle 6"/>
          <p:cNvSpPr txBox="1">
            <a:spLocks noChangeArrowheads="1"/>
          </p:cNvSpPr>
          <p:nvPr/>
        </p:nvSpPr>
        <p:spPr>
          <a:xfrm>
            <a:off x="117475" y="1049932"/>
            <a:ext cx="8907463" cy="5321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Impact</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Analysis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Analyze out-links (which objects in other modules are affected when this module is changed)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Traceability</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Analysis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Analyze in-links (changes in these objects will affect this module)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May involve multiple levels of objects/documents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4"/>
          <p:cNvPicPr>
            <a:picLocks noChangeAspect="1" noChangeArrowheads="1"/>
          </p:cNvPicPr>
          <p:nvPr/>
        </p:nvPicPr>
        <p:blipFill>
          <a:blip r:embed="rId3"/>
          <a:srcRect/>
          <a:stretch>
            <a:fillRect/>
          </a:stretch>
        </p:blipFill>
        <p:spPr bwMode="auto">
          <a:xfrm>
            <a:off x="1329961" y="3224897"/>
            <a:ext cx="6604000" cy="3000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49</a:t>
            </a:fld>
            <a:endParaRPr lang="en-CA"/>
          </a:p>
        </p:txBody>
      </p:sp>
      <p:sp>
        <p:nvSpPr>
          <p:cNvPr id="4" name="Rectangle 2"/>
          <p:cNvSpPr>
            <a:spLocks noGrp="1" noChangeArrowheads="1"/>
          </p:cNvSpPr>
          <p:nvPr>
            <p:ph type="title"/>
          </p:nvPr>
        </p:nvSpPr>
        <p:spPr>
          <a:xfrm>
            <a:off x="117475" y="480614"/>
            <a:ext cx="8907463" cy="608013"/>
          </a:xfrm>
        </p:spPr>
        <p:txBody>
          <a:bodyPr>
            <a:normAutofit/>
          </a:bodyPr>
          <a:lstStyle/>
          <a:p>
            <a:pPr defTabSz="762000"/>
            <a:r>
              <a:rPr lang="en-CA" sz="2800" b="1" dirty="0">
                <a:latin typeface="Arial" pitchFamily="34" charset="0"/>
                <a:cs typeface="Arial" pitchFamily="34" charset="0"/>
              </a:rPr>
              <a:t>DOORS – Multi-Module Traceability</a:t>
            </a:r>
          </a:p>
        </p:txBody>
      </p:sp>
      <p:grpSp>
        <p:nvGrpSpPr>
          <p:cNvPr id="5" name="Group 3"/>
          <p:cNvGrpSpPr>
            <a:grpSpLocks/>
          </p:cNvGrpSpPr>
          <p:nvPr/>
        </p:nvGrpSpPr>
        <p:grpSpPr bwMode="auto">
          <a:xfrm>
            <a:off x="644525" y="1346200"/>
            <a:ext cx="8001000" cy="3200400"/>
            <a:chOff x="720" y="816"/>
            <a:chExt cx="5040" cy="2016"/>
          </a:xfrm>
        </p:grpSpPr>
        <p:grpSp>
          <p:nvGrpSpPr>
            <p:cNvPr id="6" name="Group 4"/>
            <p:cNvGrpSpPr>
              <a:grpSpLocks/>
            </p:cNvGrpSpPr>
            <p:nvPr/>
          </p:nvGrpSpPr>
          <p:grpSpPr bwMode="auto">
            <a:xfrm>
              <a:off x="2256" y="912"/>
              <a:ext cx="3504" cy="1764"/>
              <a:chOff x="245" y="710"/>
              <a:chExt cx="5391" cy="2656"/>
            </a:xfrm>
          </p:grpSpPr>
          <p:grpSp>
            <p:nvGrpSpPr>
              <p:cNvPr id="31" name="Group 5"/>
              <p:cNvGrpSpPr>
                <a:grpSpLocks/>
              </p:cNvGrpSpPr>
              <p:nvPr/>
            </p:nvGrpSpPr>
            <p:grpSpPr bwMode="auto">
              <a:xfrm>
                <a:off x="245" y="710"/>
                <a:ext cx="1615" cy="2408"/>
                <a:chOff x="2072" y="956"/>
                <a:chExt cx="1615" cy="2408"/>
              </a:xfrm>
            </p:grpSpPr>
            <p:graphicFrame>
              <p:nvGraphicFramePr>
                <p:cNvPr id="46" name="Object 6"/>
                <p:cNvGraphicFramePr>
                  <a:graphicFrameLocks noChangeAspect="1"/>
                </p:cNvGraphicFramePr>
                <p:nvPr/>
              </p:nvGraphicFramePr>
              <p:xfrm>
                <a:off x="2072" y="956"/>
                <a:ext cx="1615" cy="2408"/>
              </p:xfrm>
              <a:graphic>
                <a:graphicData uri="http://schemas.openxmlformats.org/presentationml/2006/ole">
                  <p:oleObj spid="_x0000_s5122" name="Document" r:id="rId4" imgW="5486400" imgH="8178120" progId="Word.Document.8">
                    <p:embed/>
                  </p:oleObj>
                </a:graphicData>
              </a:graphic>
            </p:graphicFrame>
            <p:sp>
              <p:nvSpPr>
                <p:cNvPr id="47" name="Rectangle 7"/>
                <p:cNvSpPr>
                  <a:spLocks noChangeArrowheads="1"/>
                </p:cNvSpPr>
                <p:nvPr/>
              </p:nvSpPr>
              <p:spPr bwMode="auto">
                <a:xfrm>
                  <a:off x="2116" y="1648"/>
                  <a:ext cx="1560" cy="132"/>
                </a:xfrm>
                <a:prstGeom prst="rect">
                  <a:avLst/>
                </a:prstGeom>
                <a:solidFill>
                  <a:schemeClr val="bg2">
                    <a:alpha val="50000"/>
                  </a:schemeClr>
                </a:solidFill>
                <a:ln w="12700">
                  <a:noFill/>
                  <a:miter lim="800000"/>
                  <a:headEnd/>
                  <a:tailEnd/>
                </a:ln>
                <a:effectLst/>
              </p:spPr>
              <p:txBody>
                <a:bodyPr wrap="none" anchor="ctr"/>
                <a:lstStyle/>
                <a:p>
                  <a:endParaRPr lang="en-US"/>
                </a:p>
              </p:txBody>
            </p:sp>
          </p:grpSp>
          <p:grpSp>
            <p:nvGrpSpPr>
              <p:cNvPr id="32" name="Group 8"/>
              <p:cNvGrpSpPr>
                <a:grpSpLocks/>
              </p:cNvGrpSpPr>
              <p:nvPr/>
            </p:nvGrpSpPr>
            <p:grpSpPr bwMode="auto">
              <a:xfrm>
                <a:off x="2098" y="762"/>
                <a:ext cx="1619" cy="2413"/>
                <a:chOff x="2834" y="789"/>
                <a:chExt cx="1619" cy="2413"/>
              </a:xfrm>
            </p:grpSpPr>
            <p:graphicFrame>
              <p:nvGraphicFramePr>
                <p:cNvPr id="43" name="Object 9"/>
                <p:cNvGraphicFramePr>
                  <a:graphicFrameLocks noChangeAspect="1"/>
                </p:cNvGraphicFramePr>
                <p:nvPr/>
              </p:nvGraphicFramePr>
              <p:xfrm>
                <a:off x="2834" y="789"/>
                <a:ext cx="1619" cy="2413"/>
              </p:xfrm>
              <a:graphic>
                <a:graphicData uri="http://schemas.openxmlformats.org/presentationml/2006/ole">
                  <p:oleObj spid="_x0000_s5123" name="Document" r:id="rId5" imgW="5486400" imgH="8178120" progId="Word.Document.8">
                    <p:embed/>
                  </p:oleObj>
                </a:graphicData>
              </a:graphic>
            </p:graphicFrame>
            <p:sp>
              <p:nvSpPr>
                <p:cNvPr id="44" name="Rectangle 10"/>
                <p:cNvSpPr>
                  <a:spLocks noChangeArrowheads="1"/>
                </p:cNvSpPr>
                <p:nvPr/>
              </p:nvSpPr>
              <p:spPr bwMode="auto">
                <a:xfrm>
                  <a:off x="2880" y="1148"/>
                  <a:ext cx="1092" cy="47"/>
                </a:xfrm>
                <a:prstGeom prst="rect">
                  <a:avLst/>
                </a:prstGeom>
                <a:solidFill>
                  <a:schemeClr val="bg2">
                    <a:alpha val="50000"/>
                  </a:schemeClr>
                </a:solidFill>
                <a:ln w="12700">
                  <a:noFill/>
                  <a:miter lim="800000"/>
                  <a:headEnd/>
                  <a:tailEnd/>
                </a:ln>
                <a:effectLst/>
              </p:spPr>
              <p:txBody>
                <a:bodyPr wrap="none" anchor="ctr"/>
                <a:lstStyle/>
                <a:p>
                  <a:endParaRPr lang="en-US"/>
                </a:p>
              </p:txBody>
            </p:sp>
            <p:sp>
              <p:nvSpPr>
                <p:cNvPr id="45" name="Rectangle 11"/>
                <p:cNvSpPr>
                  <a:spLocks noChangeArrowheads="1"/>
                </p:cNvSpPr>
                <p:nvPr/>
              </p:nvSpPr>
              <p:spPr bwMode="auto">
                <a:xfrm>
                  <a:off x="2892" y="1700"/>
                  <a:ext cx="792" cy="48"/>
                </a:xfrm>
                <a:prstGeom prst="rect">
                  <a:avLst/>
                </a:prstGeom>
                <a:solidFill>
                  <a:schemeClr val="bg2">
                    <a:alpha val="50000"/>
                  </a:schemeClr>
                </a:solidFill>
                <a:ln w="12700">
                  <a:noFill/>
                  <a:miter lim="800000"/>
                  <a:headEnd/>
                  <a:tailEnd/>
                </a:ln>
                <a:effectLst/>
              </p:spPr>
              <p:txBody>
                <a:bodyPr wrap="none" anchor="ctr"/>
                <a:lstStyle/>
                <a:p>
                  <a:endParaRPr lang="en-US"/>
                </a:p>
              </p:txBody>
            </p:sp>
          </p:grpSp>
          <p:grpSp>
            <p:nvGrpSpPr>
              <p:cNvPr id="33" name="Group 12"/>
              <p:cNvGrpSpPr>
                <a:grpSpLocks/>
              </p:cNvGrpSpPr>
              <p:nvPr/>
            </p:nvGrpSpPr>
            <p:grpSpPr bwMode="auto">
              <a:xfrm>
                <a:off x="3798" y="790"/>
                <a:ext cx="1838" cy="2576"/>
                <a:chOff x="3798" y="790"/>
                <a:chExt cx="1838" cy="2576"/>
              </a:xfrm>
            </p:grpSpPr>
            <p:graphicFrame>
              <p:nvGraphicFramePr>
                <p:cNvPr id="39" name="Object 13"/>
                <p:cNvGraphicFramePr>
                  <a:graphicFrameLocks noChangeAspect="1"/>
                </p:cNvGraphicFramePr>
                <p:nvPr/>
              </p:nvGraphicFramePr>
              <p:xfrm>
                <a:off x="3798" y="790"/>
                <a:ext cx="1764" cy="2576"/>
              </p:xfrm>
              <a:graphic>
                <a:graphicData uri="http://schemas.openxmlformats.org/presentationml/2006/ole">
                  <p:oleObj spid="_x0000_s5124" name="Document" r:id="rId6" imgW="5486400" imgH="8011440" progId="Word.Document.8">
                    <p:embed/>
                  </p:oleObj>
                </a:graphicData>
              </a:graphic>
            </p:graphicFrame>
            <p:sp>
              <p:nvSpPr>
                <p:cNvPr id="40" name="Rectangle 14"/>
                <p:cNvSpPr>
                  <a:spLocks noChangeArrowheads="1"/>
                </p:cNvSpPr>
                <p:nvPr/>
              </p:nvSpPr>
              <p:spPr bwMode="auto">
                <a:xfrm>
                  <a:off x="3920" y="1436"/>
                  <a:ext cx="1632" cy="108"/>
                </a:xfrm>
                <a:prstGeom prst="rect">
                  <a:avLst/>
                </a:prstGeom>
                <a:solidFill>
                  <a:schemeClr val="bg2">
                    <a:alpha val="50000"/>
                  </a:schemeClr>
                </a:solidFill>
                <a:ln w="12700">
                  <a:noFill/>
                  <a:miter lim="800000"/>
                  <a:headEnd/>
                  <a:tailEnd/>
                </a:ln>
                <a:effectLst/>
              </p:spPr>
              <p:txBody>
                <a:bodyPr wrap="none" anchor="ctr"/>
                <a:lstStyle/>
                <a:p>
                  <a:endParaRPr lang="en-US"/>
                </a:p>
              </p:txBody>
            </p:sp>
            <p:sp>
              <p:nvSpPr>
                <p:cNvPr id="41" name="Rectangle 15"/>
                <p:cNvSpPr>
                  <a:spLocks noChangeArrowheads="1"/>
                </p:cNvSpPr>
                <p:nvPr/>
              </p:nvSpPr>
              <p:spPr bwMode="auto">
                <a:xfrm>
                  <a:off x="3932" y="2672"/>
                  <a:ext cx="1368" cy="168"/>
                </a:xfrm>
                <a:prstGeom prst="rect">
                  <a:avLst/>
                </a:prstGeom>
                <a:solidFill>
                  <a:schemeClr val="bg2">
                    <a:alpha val="50000"/>
                  </a:schemeClr>
                </a:solidFill>
                <a:ln w="12700">
                  <a:noFill/>
                  <a:miter lim="800000"/>
                  <a:headEnd/>
                  <a:tailEnd/>
                </a:ln>
                <a:effectLst/>
              </p:spPr>
              <p:txBody>
                <a:bodyPr wrap="none" anchor="ctr"/>
                <a:lstStyle/>
                <a:p>
                  <a:endParaRPr lang="en-US"/>
                </a:p>
              </p:txBody>
            </p:sp>
            <p:sp>
              <p:nvSpPr>
                <p:cNvPr id="42" name="Rectangle 16"/>
                <p:cNvSpPr>
                  <a:spLocks noChangeArrowheads="1"/>
                </p:cNvSpPr>
                <p:nvPr/>
              </p:nvSpPr>
              <p:spPr bwMode="auto">
                <a:xfrm>
                  <a:off x="3920" y="2072"/>
                  <a:ext cx="1716" cy="120"/>
                </a:xfrm>
                <a:prstGeom prst="rect">
                  <a:avLst/>
                </a:prstGeom>
                <a:solidFill>
                  <a:schemeClr val="bg2">
                    <a:alpha val="50000"/>
                  </a:schemeClr>
                </a:solidFill>
                <a:ln w="12700">
                  <a:noFill/>
                  <a:miter lim="800000"/>
                  <a:headEnd/>
                  <a:tailEnd/>
                </a:ln>
                <a:effectLst/>
              </p:spPr>
              <p:txBody>
                <a:bodyPr wrap="none" anchor="ctr"/>
                <a:lstStyle/>
                <a:p>
                  <a:endParaRPr lang="en-US"/>
                </a:p>
              </p:txBody>
            </p:sp>
          </p:grpSp>
          <p:sp>
            <p:nvSpPr>
              <p:cNvPr id="34" name="Line 17"/>
              <p:cNvSpPr>
                <a:spLocks noChangeShapeType="1"/>
              </p:cNvSpPr>
              <p:nvPr/>
            </p:nvSpPr>
            <p:spPr bwMode="auto">
              <a:xfrm flipV="1">
                <a:off x="1854" y="1155"/>
                <a:ext cx="300" cy="245"/>
              </a:xfrm>
              <a:prstGeom prst="line">
                <a:avLst/>
              </a:prstGeom>
              <a:noFill/>
              <a:ln w="12700">
                <a:solidFill>
                  <a:schemeClr val="tx1"/>
                </a:solidFill>
                <a:round/>
                <a:headEnd/>
                <a:tailEnd/>
              </a:ln>
              <a:effectLst/>
            </p:spPr>
            <p:txBody>
              <a:bodyPr wrap="none" anchor="ctr"/>
              <a:lstStyle/>
              <a:p>
                <a:endParaRPr lang="en-US"/>
              </a:p>
            </p:txBody>
          </p:sp>
          <p:sp>
            <p:nvSpPr>
              <p:cNvPr id="35" name="Line 18"/>
              <p:cNvSpPr>
                <a:spLocks noChangeShapeType="1"/>
              </p:cNvSpPr>
              <p:nvPr/>
            </p:nvSpPr>
            <p:spPr bwMode="auto">
              <a:xfrm>
                <a:off x="1854" y="1509"/>
                <a:ext cx="300" cy="191"/>
              </a:xfrm>
              <a:prstGeom prst="line">
                <a:avLst/>
              </a:prstGeom>
              <a:noFill/>
              <a:ln w="12700">
                <a:solidFill>
                  <a:schemeClr val="tx1"/>
                </a:solidFill>
                <a:round/>
                <a:headEnd/>
                <a:tailEnd/>
              </a:ln>
              <a:effectLst/>
            </p:spPr>
            <p:txBody>
              <a:bodyPr wrap="none" anchor="ctr"/>
              <a:lstStyle/>
              <a:p>
                <a:endParaRPr lang="en-US"/>
              </a:p>
            </p:txBody>
          </p:sp>
          <p:sp>
            <p:nvSpPr>
              <p:cNvPr id="36" name="Line 19"/>
              <p:cNvSpPr>
                <a:spLocks noChangeShapeType="1"/>
              </p:cNvSpPr>
              <p:nvPr/>
            </p:nvSpPr>
            <p:spPr bwMode="auto">
              <a:xfrm>
                <a:off x="3245" y="1127"/>
                <a:ext cx="682" cy="355"/>
              </a:xfrm>
              <a:prstGeom prst="line">
                <a:avLst/>
              </a:prstGeom>
              <a:noFill/>
              <a:ln w="12700">
                <a:solidFill>
                  <a:schemeClr val="tx1"/>
                </a:solidFill>
                <a:round/>
                <a:headEnd/>
                <a:tailEnd/>
              </a:ln>
              <a:effectLst/>
            </p:spPr>
            <p:txBody>
              <a:bodyPr wrap="none" anchor="ctr"/>
              <a:lstStyle/>
              <a:p>
                <a:endParaRPr lang="en-US"/>
              </a:p>
            </p:txBody>
          </p:sp>
          <p:sp>
            <p:nvSpPr>
              <p:cNvPr id="37" name="Line 20"/>
              <p:cNvSpPr>
                <a:spLocks noChangeShapeType="1"/>
              </p:cNvSpPr>
              <p:nvPr/>
            </p:nvSpPr>
            <p:spPr bwMode="auto">
              <a:xfrm>
                <a:off x="2972" y="1700"/>
                <a:ext cx="928" cy="409"/>
              </a:xfrm>
              <a:prstGeom prst="line">
                <a:avLst/>
              </a:prstGeom>
              <a:noFill/>
              <a:ln w="12700">
                <a:solidFill>
                  <a:schemeClr val="tx1"/>
                </a:solidFill>
                <a:round/>
                <a:headEnd/>
                <a:tailEnd/>
              </a:ln>
              <a:effectLst/>
            </p:spPr>
            <p:txBody>
              <a:bodyPr wrap="none" anchor="ctr"/>
              <a:lstStyle/>
              <a:p>
                <a:endParaRPr lang="en-US"/>
              </a:p>
            </p:txBody>
          </p:sp>
          <p:sp>
            <p:nvSpPr>
              <p:cNvPr id="38" name="Line 21"/>
              <p:cNvSpPr>
                <a:spLocks noChangeShapeType="1"/>
              </p:cNvSpPr>
              <p:nvPr/>
            </p:nvSpPr>
            <p:spPr bwMode="auto">
              <a:xfrm>
                <a:off x="3000" y="1755"/>
                <a:ext cx="927" cy="1036"/>
              </a:xfrm>
              <a:prstGeom prst="line">
                <a:avLst/>
              </a:prstGeom>
              <a:noFill/>
              <a:ln w="12700">
                <a:solidFill>
                  <a:schemeClr val="tx1"/>
                </a:solidFill>
                <a:round/>
                <a:headEnd/>
                <a:tailEnd/>
              </a:ln>
              <a:effectLst/>
            </p:spPr>
            <p:txBody>
              <a:bodyPr wrap="none" anchor="ctr"/>
              <a:lstStyle/>
              <a:p>
                <a:endParaRPr lang="en-US"/>
              </a:p>
            </p:txBody>
          </p:sp>
        </p:grpSp>
        <p:sp>
          <p:nvSpPr>
            <p:cNvPr id="7" name="Rectangle 22"/>
            <p:cNvSpPr>
              <a:spLocks noChangeArrowheads="1"/>
            </p:cNvSpPr>
            <p:nvPr/>
          </p:nvSpPr>
          <p:spPr bwMode="auto">
            <a:xfrm>
              <a:off x="2208" y="816"/>
              <a:ext cx="2016" cy="2016"/>
            </a:xfrm>
            <a:prstGeom prst="rect">
              <a:avLst/>
            </a:prstGeom>
            <a:solidFill>
              <a:schemeClr val="bg1"/>
            </a:solidFill>
            <a:ln w="12700">
              <a:noFill/>
              <a:miter lim="800000"/>
              <a:headEnd type="none" w="sm" len="sm"/>
              <a:tailEnd type="none" w="sm" len="sm"/>
            </a:ln>
            <a:effectLst/>
          </p:spPr>
          <p:txBody>
            <a:bodyPr wrap="none" anchor="ctr"/>
            <a:lstStyle/>
            <a:p>
              <a:endParaRPr lang="en-US"/>
            </a:p>
          </p:txBody>
        </p:sp>
        <p:grpSp>
          <p:nvGrpSpPr>
            <p:cNvPr id="8" name="Group 23"/>
            <p:cNvGrpSpPr>
              <a:grpSpLocks/>
            </p:cNvGrpSpPr>
            <p:nvPr/>
          </p:nvGrpSpPr>
          <p:grpSpPr bwMode="auto">
            <a:xfrm>
              <a:off x="720" y="912"/>
              <a:ext cx="3504" cy="1764"/>
              <a:chOff x="245" y="710"/>
              <a:chExt cx="5391" cy="2656"/>
            </a:xfrm>
          </p:grpSpPr>
          <p:grpSp>
            <p:nvGrpSpPr>
              <p:cNvPr id="14" name="Group 24"/>
              <p:cNvGrpSpPr>
                <a:grpSpLocks/>
              </p:cNvGrpSpPr>
              <p:nvPr/>
            </p:nvGrpSpPr>
            <p:grpSpPr bwMode="auto">
              <a:xfrm>
                <a:off x="245" y="710"/>
                <a:ext cx="1615" cy="2408"/>
                <a:chOff x="2072" y="956"/>
                <a:chExt cx="1615" cy="2408"/>
              </a:xfrm>
            </p:grpSpPr>
            <p:graphicFrame>
              <p:nvGraphicFramePr>
                <p:cNvPr id="29" name="Object 25"/>
                <p:cNvGraphicFramePr>
                  <a:graphicFrameLocks noChangeAspect="1"/>
                </p:cNvGraphicFramePr>
                <p:nvPr/>
              </p:nvGraphicFramePr>
              <p:xfrm>
                <a:off x="2072" y="956"/>
                <a:ext cx="1615" cy="2408"/>
              </p:xfrm>
              <a:graphic>
                <a:graphicData uri="http://schemas.openxmlformats.org/presentationml/2006/ole">
                  <p:oleObj spid="_x0000_s5125" name="Document" r:id="rId7" imgW="5486400" imgH="8178120" progId="Word.Document.8">
                    <p:embed/>
                  </p:oleObj>
                </a:graphicData>
              </a:graphic>
            </p:graphicFrame>
            <p:sp>
              <p:nvSpPr>
                <p:cNvPr id="30" name="Rectangle 26"/>
                <p:cNvSpPr>
                  <a:spLocks noChangeArrowheads="1"/>
                </p:cNvSpPr>
                <p:nvPr/>
              </p:nvSpPr>
              <p:spPr bwMode="auto">
                <a:xfrm>
                  <a:off x="2116" y="1648"/>
                  <a:ext cx="1560" cy="132"/>
                </a:xfrm>
                <a:prstGeom prst="rect">
                  <a:avLst/>
                </a:prstGeom>
                <a:solidFill>
                  <a:schemeClr val="bg2">
                    <a:alpha val="50000"/>
                  </a:schemeClr>
                </a:solidFill>
                <a:ln w="12700">
                  <a:noFill/>
                  <a:miter lim="800000"/>
                  <a:headEnd/>
                  <a:tailEnd/>
                </a:ln>
                <a:effectLst/>
              </p:spPr>
              <p:txBody>
                <a:bodyPr wrap="none" anchor="ctr"/>
                <a:lstStyle/>
                <a:p>
                  <a:endParaRPr lang="en-US"/>
                </a:p>
              </p:txBody>
            </p:sp>
          </p:grpSp>
          <p:grpSp>
            <p:nvGrpSpPr>
              <p:cNvPr id="15" name="Group 27"/>
              <p:cNvGrpSpPr>
                <a:grpSpLocks/>
              </p:cNvGrpSpPr>
              <p:nvPr/>
            </p:nvGrpSpPr>
            <p:grpSpPr bwMode="auto">
              <a:xfrm>
                <a:off x="2098" y="762"/>
                <a:ext cx="1619" cy="2413"/>
                <a:chOff x="2834" y="789"/>
                <a:chExt cx="1619" cy="2413"/>
              </a:xfrm>
            </p:grpSpPr>
            <p:graphicFrame>
              <p:nvGraphicFramePr>
                <p:cNvPr id="26" name="Object 28"/>
                <p:cNvGraphicFramePr>
                  <a:graphicFrameLocks noChangeAspect="1"/>
                </p:cNvGraphicFramePr>
                <p:nvPr/>
              </p:nvGraphicFramePr>
              <p:xfrm>
                <a:off x="2834" y="789"/>
                <a:ext cx="1619" cy="2413"/>
              </p:xfrm>
              <a:graphic>
                <a:graphicData uri="http://schemas.openxmlformats.org/presentationml/2006/ole">
                  <p:oleObj spid="_x0000_s5126" name="Document" r:id="rId8" imgW="5486400" imgH="8178120" progId="Word.Document.8">
                    <p:embed/>
                  </p:oleObj>
                </a:graphicData>
              </a:graphic>
            </p:graphicFrame>
            <p:sp>
              <p:nvSpPr>
                <p:cNvPr id="27" name="Rectangle 29"/>
                <p:cNvSpPr>
                  <a:spLocks noChangeArrowheads="1"/>
                </p:cNvSpPr>
                <p:nvPr/>
              </p:nvSpPr>
              <p:spPr bwMode="auto">
                <a:xfrm>
                  <a:off x="2880" y="1148"/>
                  <a:ext cx="1092" cy="47"/>
                </a:xfrm>
                <a:prstGeom prst="rect">
                  <a:avLst/>
                </a:prstGeom>
                <a:solidFill>
                  <a:schemeClr val="bg2">
                    <a:alpha val="50000"/>
                  </a:schemeClr>
                </a:solidFill>
                <a:ln w="12700">
                  <a:noFill/>
                  <a:miter lim="800000"/>
                  <a:headEnd/>
                  <a:tailEnd/>
                </a:ln>
                <a:effectLst/>
              </p:spPr>
              <p:txBody>
                <a:bodyPr wrap="none" anchor="ctr"/>
                <a:lstStyle/>
                <a:p>
                  <a:endParaRPr lang="en-US"/>
                </a:p>
              </p:txBody>
            </p:sp>
            <p:sp>
              <p:nvSpPr>
                <p:cNvPr id="28" name="Rectangle 30"/>
                <p:cNvSpPr>
                  <a:spLocks noChangeArrowheads="1"/>
                </p:cNvSpPr>
                <p:nvPr/>
              </p:nvSpPr>
              <p:spPr bwMode="auto">
                <a:xfrm>
                  <a:off x="2892" y="1700"/>
                  <a:ext cx="792" cy="48"/>
                </a:xfrm>
                <a:prstGeom prst="rect">
                  <a:avLst/>
                </a:prstGeom>
                <a:solidFill>
                  <a:schemeClr val="bg2">
                    <a:alpha val="50000"/>
                  </a:schemeClr>
                </a:solidFill>
                <a:ln w="12700">
                  <a:noFill/>
                  <a:miter lim="800000"/>
                  <a:headEnd/>
                  <a:tailEnd/>
                </a:ln>
                <a:effectLst/>
              </p:spPr>
              <p:txBody>
                <a:bodyPr wrap="none" anchor="ctr"/>
                <a:lstStyle/>
                <a:p>
                  <a:endParaRPr lang="en-US"/>
                </a:p>
              </p:txBody>
            </p:sp>
          </p:grpSp>
          <p:grpSp>
            <p:nvGrpSpPr>
              <p:cNvPr id="16" name="Group 31"/>
              <p:cNvGrpSpPr>
                <a:grpSpLocks/>
              </p:cNvGrpSpPr>
              <p:nvPr/>
            </p:nvGrpSpPr>
            <p:grpSpPr bwMode="auto">
              <a:xfrm>
                <a:off x="3798" y="790"/>
                <a:ext cx="1838" cy="2576"/>
                <a:chOff x="3798" y="790"/>
                <a:chExt cx="1838" cy="2576"/>
              </a:xfrm>
            </p:grpSpPr>
            <p:graphicFrame>
              <p:nvGraphicFramePr>
                <p:cNvPr id="22" name="Object 32"/>
                <p:cNvGraphicFramePr>
                  <a:graphicFrameLocks noChangeAspect="1"/>
                </p:cNvGraphicFramePr>
                <p:nvPr/>
              </p:nvGraphicFramePr>
              <p:xfrm>
                <a:off x="3798" y="790"/>
                <a:ext cx="1764" cy="2576"/>
              </p:xfrm>
              <a:graphic>
                <a:graphicData uri="http://schemas.openxmlformats.org/presentationml/2006/ole">
                  <p:oleObj spid="_x0000_s5127" name="Document" r:id="rId9" imgW="5486400" imgH="8011440" progId="Word.Document.8">
                    <p:embed/>
                  </p:oleObj>
                </a:graphicData>
              </a:graphic>
            </p:graphicFrame>
            <p:sp>
              <p:nvSpPr>
                <p:cNvPr id="23" name="Rectangle 33"/>
                <p:cNvSpPr>
                  <a:spLocks noChangeArrowheads="1"/>
                </p:cNvSpPr>
                <p:nvPr/>
              </p:nvSpPr>
              <p:spPr bwMode="auto">
                <a:xfrm>
                  <a:off x="3920" y="1436"/>
                  <a:ext cx="1632" cy="108"/>
                </a:xfrm>
                <a:prstGeom prst="rect">
                  <a:avLst/>
                </a:prstGeom>
                <a:solidFill>
                  <a:schemeClr val="bg2">
                    <a:alpha val="50000"/>
                  </a:schemeClr>
                </a:solidFill>
                <a:ln w="12700">
                  <a:noFill/>
                  <a:miter lim="800000"/>
                  <a:headEnd/>
                  <a:tailEnd/>
                </a:ln>
                <a:effectLst/>
              </p:spPr>
              <p:txBody>
                <a:bodyPr wrap="none" anchor="ctr"/>
                <a:lstStyle/>
                <a:p>
                  <a:endParaRPr lang="en-US"/>
                </a:p>
              </p:txBody>
            </p:sp>
            <p:sp>
              <p:nvSpPr>
                <p:cNvPr id="24" name="Rectangle 34"/>
                <p:cNvSpPr>
                  <a:spLocks noChangeArrowheads="1"/>
                </p:cNvSpPr>
                <p:nvPr/>
              </p:nvSpPr>
              <p:spPr bwMode="auto">
                <a:xfrm>
                  <a:off x="3932" y="2672"/>
                  <a:ext cx="1368" cy="168"/>
                </a:xfrm>
                <a:prstGeom prst="rect">
                  <a:avLst/>
                </a:prstGeom>
                <a:solidFill>
                  <a:schemeClr val="bg2">
                    <a:alpha val="50000"/>
                  </a:schemeClr>
                </a:solidFill>
                <a:ln w="12700">
                  <a:noFill/>
                  <a:miter lim="800000"/>
                  <a:headEnd/>
                  <a:tailEnd/>
                </a:ln>
                <a:effectLst/>
              </p:spPr>
              <p:txBody>
                <a:bodyPr wrap="none" anchor="ctr"/>
                <a:lstStyle/>
                <a:p>
                  <a:endParaRPr lang="en-US"/>
                </a:p>
              </p:txBody>
            </p:sp>
            <p:sp>
              <p:nvSpPr>
                <p:cNvPr id="25" name="Rectangle 35"/>
                <p:cNvSpPr>
                  <a:spLocks noChangeArrowheads="1"/>
                </p:cNvSpPr>
                <p:nvPr/>
              </p:nvSpPr>
              <p:spPr bwMode="auto">
                <a:xfrm>
                  <a:off x="3920" y="2072"/>
                  <a:ext cx="1716" cy="120"/>
                </a:xfrm>
                <a:prstGeom prst="rect">
                  <a:avLst/>
                </a:prstGeom>
                <a:solidFill>
                  <a:schemeClr val="bg2">
                    <a:alpha val="50000"/>
                  </a:schemeClr>
                </a:solidFill>
                <a:ln w="12700">
                  <a:noFill/>
                  <a:miter lim="800000"/>
                  <a:headEnd/>
                  <a:tailEnd/>
                </a:ln>
                <a:effectLst/>
              </p:spPr>
              <p:txBody>
                <a:bodyPr wrap="none" anchor="ctr"/>
                <a:lstStyle/>
                <a:p>
                  <a:endParaRPr lang="en-US"/>
                </a:p>
              </p:txBody>
            </p:sp>
          </p:grpSp>
          <p:sp>
            <p:nvSpPr>
              <p:cNvPr id="17" name="Line 36"/>
              <p:cNvSpPr>
                <a:spLocks noChangeShapeType="1"/>
              </p:cNvSpPr>
              <p:nvPr/>
            </p:nvSpPr>
            <p:spPr bwMode="auto">
              <a:xfrm flipV="1">
                <a:off x="1854" y="1155"/>
                <a:ext cx="300" cy="245"/>
              </a:xfrm>
              <a:prstGeom prst="line">
                <a:avLst/>
              </a:prstGeom>
              <a:noFill/>
              <a:ln w="12700">
                <a:solidFill>
                  <a:schemeClr val="tx1"/>
                </a:solidFill>
                <a:round/>
                <a:headEnd/>
                <a:tailEnd/>
              </a:ln>
              <a:effectLst/>
            </p:spPr>
            <p:txBody>
              <a:bodyPr wrap="none" anchor="ctr"/>
              <a:lstStyle/>
              <a:p>
                <a:endParaRPr lang="en-US"/>
              </a:p>
            </p:txBody>
          </p:sp>
          <p:sp>
            <p:nvSpPr>
              <p:cNvPr id="18" name="Line 37"/>
              <p:cNvSpPr>
                <a:spLocks noChangeShapeType="1"/>
              </p:cNvSpPr>
              <p:nvPr/>
            </p:nvSpPr>
            <p:spPr bwMode="auto">
              <a:xfrm>
                <a:off x="1854" y="1509"/>
                <a:ext cx="300" cy="191"/>
              </a:xfrm>
              <a:prstGeom prst="line">
                <a:avLst/>
              </a:prstGeom>
              <a:noFill/>
              <a:ln w="12700">
                <a:solidFill>
                  <a:schemeClr val="tx1"/>
                </a:solidFill>
                <a:round/>
                <a:headEnd/>
                <a:tailEnd/>
              </a:ln>
              <a:effectLst/>
            </p:spPr>
            <p:txBody>
              <a:bodyPr wrap="none" anchor="ctr"/>
              <a:lstStyle/>
              <a:p>
                <a:endParaRPr lang="en-US"/>
              </a:p>
            </p:txBody>
          </p:sp>
          <p:sp>
            <p:nvSpPr>
              <p:cNvPr id="19" name="Line 38"/>
              <p:cNvSpPr>
                <a:spLocks noChangeShapeType="1"/>
              </p:cNvSpPr>
              <p:nvPr/>
            </p:nvSpPr>
            <p:spPr bwMode="auto">
              <a:xfrm>
                <a:off x="3245" y="1127"/>
                <a:ext cx="682" cy="355"/>
              </a:xfrm>
              <a:prstGeom prst="line">
                <a:avLst/>
              </a:prstGeom>
              <a:noFill/>
              <a:ln w="12700">
                <a:solidFill>
                  <a:schemeClr val="tx1"/>
                </a:solidFill>
                <a:round/>
                <a:headEnd/>
                <a:tailEnd/>
              </a:ln>
              <a:effectLst/>
            </p:spPr>
            <p:txBody>
              <a:bodyPr wrap="none" anchor="ctr"/>
              <a:lstStyle/>
              <a:p>
                <a:endParaRPr lang="en-US"/>
              </a:p>
            </p:txBody>
          </p:sp>
          <p:sp>
            <p:nvSpPr>
              <p:cNvPr id="20" name="Line 39"/>
              <p:cNvSpPr>
                <a:spLocks noChangeShapeType="1"/>
              </p:cNvSpPr>
              <p:nvPr/>
            </p:nvSpPr>
            <p:spPr bwMode="auto">
              <a:xfrm>
                <a:off x="2972" y="1700"/>
                <a:ext cx="928" cy="409"/>
              </a:xfrm>
              <a:prstGeom prst="line">
                <a:avLst/>
              </a:prstGeom>
              <a:noFill/>
              <a:ln w="12700">
                <a:solidFill>
                  <a:schemeClr val="tx1"/>
                </a:solidFill>
                <a:round/>
                <a:headEnd/>
                <a:tailEnd/>
              </a:ln>
              <a:effectLst/>
            </p:spPr>
            <p:txBody>
              <a:bodyPr wrap="none" anchor="ctr"/>
              <a:lstStyle/>
              <a:p>
                <a:endParaRPr lang="en-US"/>
              </a:p>
            </p:txBody>
          </p:sp>
          <p:sp>
            <p:nvSpPr>
              <p:cNvPr id="21" name="Line 40"/>
              <p:cNvSpPr>
                <a:spLocks noChangeShapeType="1"/>
              </p:cNvSpPr>
              <p:nvPr/>
            </p:nvSpPr>
            <p:spPr bwMode="auto">
              <a:xfrm>
                <a:off x="3000" y="1755"/>
                <a:ext cx="927" cy="1036"/>
              </a:xfrm>
              <a:prstGeom prst="line">
                <a:avLst/>
              </a:prstGeom>
              <a:noFill/>
              <a:ln w="12700">
                <a:solidFill>
                  <a:schemeClr val="tx1"/>
                </a:solidFill>
                <a:round/>
                <a:headEnd/>
                <a:tailEnd/>
              </a:ln>
              <a:effectLst/>
            </p:spPr>
            <p:txBody>
              <a:bodyPr wrap="none" anchor="ctr"/>
              <a:lstStyle/>
              <a:p>
                <a:endParaRPr lang="en-US"/>
              </a:p>
            </p:txBody>
          </p:sp>
        </p:grpSp>
        <p:sp>
          <p:nvSpPr>
            <p:cNvPr id="9" name="Freeform 41"/>
            <p:cNvSpPr>
              <a:spLocks/>
            </p:cNvSpPr>
            <p:nvPr/>
          </p:nvSpPr>
          <p:spPr bwMode="auto">
            <a:xfrm>
              <a:off x="4170" y="1116"/>
              <a:ext cx="500" cy="1243"/>
            </a:xfrm>
            <a:custGeom>
              <a:avLst/>
              <a:gdLst/>
              <a:ahLst/>
              <a:cxnLst>
                <a:cxn ang="0">
                  <a:pos x="171" y="2"/>
                </a:cxn>
                <a:cxn ang="0">
                  <a:pos x="68" y="10"/>
                </a:cxn>
                <a:cxn ang="0">
                  <a:pos x="43" y="19"/>
                </a:cxn>
                <a:cxn ang="0">
                  <a:pos x="0" y="165"/>
                </a:cxn>
                <a:cxn ang="0">
                  <a:pos x="34" y="406"/>
                </a:cxn>
                <a:cxn ang="0">
                  <a:pos x="68" y="750"/>
                </a:cxn>
                <a:cxn ang="0">
                  <a:pos x="129" y="904"/>
                </a:cxn>
                <a:cxn ang="0">
                  <a:pos x="171" y="964"/>
                </a:cxn>
                <a:cxn ang="0">
                  <a:pos x="292" y="1145"/>
                </a:cxn>
                <a:cxn ang="0">
                  <a:pos x="343" y="1197"/>
                </a:cxn>
                <a:cxn ang="0">
                  <a:pos x="395" y="1231"/>
                </a:cxn>
                <a:cxn ang="0">
                  <a:pos x="464" y="1222"/>
                </a:cxn>
                <a:cxn ang="0">
                  <a:pos x="455" y="870"/>
                </a:cxn>
                <a:cxn ang="0">
                  <a:pos x="455" y="689"/>
                </a:cxn>
                <a:cxn ang="0">
                  <a:pos x="472" y="371"/>
                </a:cxn>
                <a:cxn ang="0">
                  <a:pos x="455" y="242"/>
                </a:cxn>
                <a:cxn ang="0">
                  <a:pos x="352" y="122"/>
                </a:cxn>
                <a:cxn ang="0">
                  <a:pos x="300" y="88"/>
                </a:cxn>
                <a:cxn ang="0">
                  <a:pos x="197" y="27"/>
                </a:cxn>
                <a:cxn ang="0">
                  <a:pos x="171" y="2"/>
                </a:cxn>
              </a:cxnLst>
              <a:rect l="0" t="0" r="r" b="b"/>
              <a:pathLst>
                <a:path w="500" h="1243">
                  <a:moveTo>
                    <a:pt x="171" y="2"/>
                  </a:moveTo>
                  <a:cubicBezTo>
                    <a:pt x="137" y="5"/>
                    <a:pt x="102" y="5"/>
                    <a:pt x="68" y="10"/>
                  </a:cubicBezTo>
                  <a:cubicBezTo>
                    <a:pt x="59" y="11"/>
                    <a:pt x="48" y="12"/>
                    <a:pt x="43" y="19"/>
                  </a:cubicBezTo>
                  <a:cubicBezTo>
                    <a:pt x="17" y="55"/>
                    <a:pt x="13" y="123"/>
                    <a:pt x="0" y="165"/>
                  </a:cubicBezTo>
                  <a:cubicBezTo>
                    <a:pt x="6" y="247"/>
                    <a:pt x="7" y="328"/>
                    <a:pt x="34" y="406"/>
                  </a:cubicBezTo>
                  <a:cubicBezTo>
                    <a:pt x="39" y="504"/>
                    <a:pt x="38" y="652"/>
                    <a:pt x="68" y="750"/>
                  </a:cubicBezTo>
                  <a:cubicBezTo>
                    <a:pt x="80" y="833"/>
                    <a:pt x="79" y="841"/>
                    <a:pt x="129" y="904"/>
                  </a:cubicBezTo>
                  <a:cubicBezTo>
                    <a:pt x="144" y="923"/>
                    <a:pt x="171" y="964"/>
                    <a:pt x="171" y="964"/>
                  </a:cubicBezTo>
                  <a:cubicBezTo>
                    <a:pt x="195" y="1056"/>
                    <a:pt x="200" y="1100"/>
                    <a:pt x="292" y="1145"/>
                  </a:cubicBezTo>
                  <a:cubicBezTo>
                    <a:pt x="309" y="1162"/>
                    <a:pt x="326" y="1180"/>
                    <a:pt x="343" y="1197"/>
                  </a:cubicBezTo>
                  <a:cubicBezTo>
                    <a:pt x="358" y="1212"/>
                    <a:pt x="395" y="1231"/>
                    <a:pt x="395" y="1231"/>
                  </a:cubicBezTo>
                  <a:cubicBezTo>
                    <a:pt x="418" y="1228"/>
                    <a:pt x="455" y="1243"/>
                    <a:pt x="464" y="1222"/>
                  </a:cubicBezTo>
                  <a:cubicBezTo>
                    <a:pt x="500" y="1132"/>
                    <a:pt x="468" y="969"/>
                    <a:pt x="455" y="870"/>
                  </a:cubicBezTo>
                  <a:cubicBezTo>
                    <a:pt x="475" y="735"/>
                    <a:pt x="455" y="900"/>
                    <a:pt x="455" y="689"/>
                  </a:cubicBezTo>
                  <a:cubicBezTo>
                    <a:pt x="455" y="635"/>
                    <a:pt x="468" y="441"/>
                    <a:pt x="472" y="371"/>
                  </a:cubicBezTo>
                  <a:cubicBezTo>
                    <a:pt x="469" y="344"/>
                    <a:pt x="466" y="276"/>
                    <a:pt x="455" y="242"/>
                  </a:cubicBezTo>
                  <a:cubicBezTo>
                    <a:pt x="438" y="192"/>
                    <a:pt x="392" y="153"/>
                    <a:pt x="352" y="122"/>
                  </a:cubicBezTo>
                  <a:cubicBezTo>
                    <a:pt x="336" y="109"/>
                    <a:pt x="314" y="103"/>
                    <a:pt x="300" y="88"/>
                  </a:cubicBezTo>
                  <a:cubicBezTo>
                    <a:pt x="269" y="55"/>
                    <a:pt x="239" y="38"/>
                    <a:pt x="197" y="27"/>
                  </a:cubicBezTo>
                  <a:cubicBezTo>
                    <a:pt x="178" y="0"/>
                    <a:pt x="190" y="2"/>
                    <a:pt x="171" y="2"/>
                  </a:cubicBezTo>
                  <a:close/>
                </a:path>
              </a:pathLst>
            </a:custGeom>
            <a:solidFill>
              <a:schemeClr val="bg1"/>
            </a:solidFill>
            <a:ln w="12700" cap="flat" cmpd="sng">
              <a:noFill/>
              <a:prstDash val="solid"/>
              <a:round/>
              <a:headEnd type="none" w="sm" len="sm"/>
              <a:tailEnd type="none" w="sm" len="sm"/>
            </a:ln>
            <a:effectLst/>
          </p:spPr>
          <p:txBody>
            <a:bodyPr/>
            <a:lstStyle/>
            <a:p>
              <a:endParaRPr lang="en-US"/>
            </a:p>
          </p:txBody>
        </p:sp>
        <p:sp>
          <p:nvSpPr>
            <p:cNvPr id="10" name="Line 42"/>
            <p:cNvSpPr>
              <a:spLocks noChangeShapeType="1"/>
            </p:cNvSpPr>
            <p:nvPr/>
          </p:nvSpPr>
          <p:spPr bwMode="auto">
            <a:xfrm>
              <a:off x="4176" y="1440"/>
              <a:ext cx="432" cy="432"/>
            </a:xfrm>
            <a:prstGeom prst="line">
              <a:avLst/>
            </a:prstGeom>
            <a:noFill/>
            <a:ln w="12700">
              <a:solidFill>
                <a:schemeClr val="tx1"/>
              </a:solidFill>
              <a:round/>
              <a:headEnd type="none" w="sm" len="sm"/>
              <a:tailEnd type="none" w="sm" len="sm"/>
            </a:ln>
            <a:effectLst/>
          </p:spPr>
          <p:txBody>
            <a:bodyPr/>
            <a:lstStyle/>
            <a:p>
              <a:endParaRPr lang="en-US"/>
            </a:p>
          </p:txBody>
        </p:sp>
        <p:sp>
          <p:nvSpPr>
            <p:cNvPr id="11" name="Line 43"/>
            <p:cNvSpPr>
              <a:spLocks noChangeShapeType="1"/>
            </p:cNvSpPr>
            <p:nvPr/>
          </p:nvSpPr>
          <p:spPr bwMode="auto">
            <a:xfrm>
              <a:off x="4224" y="1392"/>
              <a:ext cx="384" cy="48"/>
            </a:xfrm>
            <a:prstGeom prst="line">
              <a:avLst/>
            </a:prstGeom>
            <a:noFill/>
            <a:ln w="12700">
              <a:solidFill>
                <a:schemeClr val="tx1"/>
              </a:solidFill>
              <a:round/>
              <a:headEnd type="none" w="sm" len="sm"/>
              <a:tailEnd type="none" w="sm" len="sm"/>
            </a:ln>
            <a:effectLst/>
          </p:spPr>
          <p:txBody>
            <a:bodyPr/>
            <a:lstStyle/>
            <a:p>
              <a:endParaRPr lang="en-US"/>
            </a:p>
          </p:txBody>
        </p:sp>
        <p:sp>
          <p:nvSpPr>
            <p:cNvPr id="12" name="Line 44"/>
            <p:cNvSpPr>
              <a:spLocks noChangeShapeType="1"/>
            </p:cNvSpPr>
            <p:nvPr/>
          </p:nvSpPr>
          <p:spPr bwMode="auto">
            <a:xfrm>
              <a:off x="4272" y="1824"/>
              <a:ext cx="336" cy="432"/>
            </a:xfrm>
            <a:prstGeom prst="line">
              <a:avLst/>
            </a:prstGeom>
            <a:noFill/>
            <a:ln w="12700">
              <a:solidFill>
                <a:schemeClr val="tx1"/>
              </a:solidFill>
              <a:round/>
              <a:headEnd type="none" w="sm" len="sm"/>
              <a:tailEnd type="none" w="sm" len="sm"/>
            </a:ln>
            <a:effectLst/>
          </p:spPr>
          <p:txBody>
            <a:bodyPr/>
            <a:lstStyle/>
            <a:p>
              <a:endParaRPr lang="en-US"/>
            </a:p>
          </p:txBody>
        </p:sp>
        <p:sp>
          <p:nvSpPr>
            <p:cNvPr id="13" name="Rectangle 45"/>
            <p:cNvSpPr>
              <a:spLocks noChangeArrowheads="1"/>
            </p:cNvSpPr>
            <p:nvPr/>
          </p:nvSpPr>
          <p:spPr bwMode="auto">
            <a:xfrm>
              <a:off x="4176" y="2208"/>
              <a:ext cx="336" cy="432"/>
            </a:xfrm>
            <a:prstGeom prst="rect">
              <a:avLst/>
            </a:prstGeom>
            <a:solidFill>
              <a:schemeClr val="bg1"/>
            </a:solidFill>
            <a:ln w="12700">
              <a:noFill/>
              <a:miter lim="800000"/>
              <a:headEnd type="none" w="sm" len="sm"/>
              <a:tailEnd type="none" w="sm" len="sm"/>
            </a:ln>
            <a:effectLst/>
          </p:spPr>
          <p:txBody>
            <a:bodyPr wrap="none" anchor="ctr"/>
            <a:lstStyle/>
            <a:p>
              <a:endParaRPr lang="en-US"/>
            </a:p>
          </p:txBody>
        </p:sp>
      </p:grpSp>
      <p:sp>
        <p:nvSpPr>
          <p:cNvPr id="48" name="Text Box 46"/>
          <p:cNvSpPr txBox="1">
            <a:spLocks noChangeArrowheads="1"/>
          </p:cNvSpPr>
          <p:nvPr/>
        </p:nvSpPr>
        <p:spPr bwMode="auto">
          <a:xfrm>
            <a:off x="590550" y="990600"/>
            <a:ext cx="1327150" cy="366713"/>
          </a:xfrm>
          <a:prstGeom prst="rect">
            <a:avLst/>
          </a:prstGeom>
          <a:noFill/>
          <a:ln w="12700">
            <a:noFill/>
            <a:miter lim="800000"/>
            <a:headEnd/>
            <a:tailEnd/>
          </a:ln>
          <a:effectLst/>
        </p:spPr>
        <p:txBody>
          <a:bodyPr wrap="none">
            <a:spAutoFit/>
          </a:bodyPr>
          <a:lstStyle/>
          <a:p>
            <a:pPr algn="ctr" eaLnBrk="0" hangingPunct="0">
              <a:spcBef>
                <a:spcPct val="0"/>
              </a:spcBef>
            </a:pPr>
            <a:r>
              <a:rPr lang="en-US" sz="1800"/>
              <a:t>User Reqts</a:t>
            </a:r>
            <a:endParaRPr lang="en-US" sz="1800">
              <a:latin typeface="Times New Roman" pitchFamily="18" charset="0"/>
            </a:endParaRPr>
          </a:p>
        </p:txBody>
      </p:sp>
      <p:sp>
        <p:nvSpPr>
          <p:cNvPr id="49" name="Text Box 47"/>
          <p:cNvSpPr txBox="1">
            <a:spLocks noChangeArrowheads="1"/>
          </p:cNvSpPr>
          <p:nvPr/>
        </p:nvSpPr>
        <p:spPr bwMode="auto">
          <a:xfrm>
            <a:off x="2505075" y="990600"/>
            <a:ext cx="1822450" cy="366713"/>
          </a:xfrm>
          <a:prstGeom prst="rect">
            <a:avLst/>
          </a:prstGeom>
          <a:noFill/>
          <a:ln w="12700">
            <a:noFill/>
            <a:miter lim="800000"/>
            <a:headEnd/>
            <a:tailEnd/>
          </a:ln>
          <a:effectLst/>
        </p:spPr>
        <p:txBody>
          <a:bodyPr wrap="none">
            <a:spAutoFit/>
          </a:bodyPr>
          <a:lstStyle/>
          <a:p>
            <a:pPr algn="ctr" eaLnBrk="0" hangingPunct="0">
              <a:spcBef>
                <a:spcPct val="0"/>
              </a:spcBef>
            </a:pPr>
            <a:r>
              <a:rPr lang="en-US" sz="1800"/>
              <a:t>Technical Reqts</a:t>
            </a:r>
            <a:endParaRPr lang="en-US" sz="2000" b="1">
              <a:solidFill>
                <a:srgbClr val="0000FF"/>
              </a:solidFill>
              <a:latin typeface="Times New Roman" pitchFamily="18" charset="0"/>
            </a:endParaRPr>
          </a:p>
        </p:txBody>
      </p:sp>
      <p:sp>
        <p:nvSpPr>
          <p:cNvPr id="50" name="Text Box 48"/>
          <p:cNvSpPr txBox="1">
            <a:spLocks noChangeArrowheads="1"/>
          </p:cNvSpPr>
          <p:nvPr/>
        </p:nvSpPr>
        <p:spPr bwMode="auto">
          <a:xfrm>
            <a:off x="6953250" y="990600"/>
            <a:ext cx="1339850" cy="366713"/>
          </a:xfrm>
          <a:prstGeom prst="rect">
            <a:avLst/>
          </a:prstGeom>
          <a:noFill/>
          <a:ln w="12700">
            <a:noFill/>
            <a:miter lim="800000"/>
            <a:headEnd/>
            <a:tailEnd/>
          </a:ln>
          <a:effectLst/>
        </p:spPr>
        <p:txBody>
          <a:bodyPr wrap="none">
            <a:spAutoFit/>
          </a:bodyPr>
          <a:lstStyle/>
          <a:p>
            <a:pPr eaLnBrk="0" hangingPunct="0">
              <a:spcBef>
                <a:spcPct val="0"/>
              </a:spcBef>
            </a:pPr>
            <a:r>
              <a:rPr lang="en-US" sz="1800"/>
              <a:t>Test Cases</a:t>
            </a:r>
          </a:p>
        </p:txBody>
      </p:sp>
      <p:sp>
        <p:nvSpPr>
          <p:cNvPr id="51" name="Text Box 49"/>
          <p:cNvSpPr txBox="1">
            <a:spLocks noChangeArrowheads="1"/>
          </p:cNvSpPr>
          <p:nvPr/>
        </p:nvSpPr>
        <p:spPr bwMode="auto">
          <a:xfrm>
            <a:off x="4703763" y="990600"/>
            <a:ext cx="895350" cy="366713"/>
          </a:xfrm>
          <a:prstGeom prst="rect">
            <a:avLst/>
          </a:prstGeom>
          <a:noFill/>
          <a:ln w="12700">
            <a:noFill/>
            <a:miter lim="800000"/>
            <a:headEnd/>
            <a:tailEnd/>
          </a:ln>
          <a:effectLst/>
        </p:spPr>
        <p:txBody>
          <a:bodyPr wrap="none">
            <a:spAutoFit/>
          </a:bodyPr>
          <a:lstStyle/>
          <a:p>
            <a:pPr algn="ctr" eaLnBrk="0" hangingPunct="0">
              <a:spcBef>
                <a:spcPct val="0"/>
              </a:spcBef>
            </a:pPr>
            <a:r>
              <a:rPr lang="en-US" sz="1800"/>
              <a:t>Design</a:t>
            </a:r>
            <a:endParaRPr lang="en-US" sz="2000" b="1">
              <a:solidFill>
                <a:srgbClr val="0000FF"/>
              </a:solidFill>
              <a:latin typeface="Times New Roman" pitchFamily="18" charset="0"/>
            </a:endParaRPr>
          </a:p>
        </p:txBody>
      </p:sp>
      <p:pic>
        <p:nvPicPr>
          <p:cNvPr id="52" name="Picture 50" descr="Trace view truck part 1"/>
          <p:cNvPicPr>
            <a:picLocks noChangeAspect="1" noChangeArrowheads="1"/>
          </p:cNvPicPr>
          <p:nvPr/>
        </p:nvPicPr>
        <p:blipFill>
          <a:blip r:embed="rId10"/>
          <a:srcRect/>
          <a:stretch>
            <a:fillRect/>
          </a:stretch>
        </p:blipFill>
        <p:spPr bwMode="auto">
          <a:xfrm>
            <a:off x="1163638" y="1812925"/>
            <a:ext cx="6438900" cy="4416425"/>
          </a:xfrm>
          <a:prstGeom prst="rect">
            <a:avLst/>
          </a:prstGeom>
          <a:noFill/>
        </p:spPr>
      </p:pic>
      <p:pic>
        <p:nvPicPr>
          <p:cNvPr id="53" name="Picture 51" descr="Trace view truck part 2"/>
          <p:cNvPicPr>
            <a:picLocks noChangeAspect="1" noChangeArrowheads="1"/>
          </p:cNvPicPr>
          <p:nvPr/>
        </p:nvPicPr>
        <p:blipFill>
          <a:blip r:embed="rId11"/>
          <a:srcRect/>
          <a:stretch>
            <a:fillRect/>
          </a:stretch>
        </p:blipFill>
        <p:spPr bwMode="auto">
          <a:xfrm>
            <a:off x="2911475" y="2709863"/>
            <a:ext cx="1546225" cy="3241675"/>
          </a:xfrm>
          <a:prstGeom prst="rect">
            <a:avLst/>
          </a:prstGeom>
          <a:noFill/>
        </p:spPr>
      </p:pic>
      <p:pic>
        <p:nvPicPr>
          <p:cNvPr id="54" name="Picture 52" descr="Trace view truck part 3"/>
          <p:cNvPicPr>
            <a:picLocks noChangeAspect="1" noChangeArrowheads="1"/>
          </p:cNvPicPr>
          <p:nvPr/>
        </p:nvPicPr>
        <p:blipFill>
          <a:blip r:embed="rId12"/>
          <a:srcRect/>
          <a:stretch>
            <a:fillRect/>
          </a:stretch>
        </p:blipFill>
        <p:spPr bwMode="auto">
          <a:xfrm>
            <a:off x="4476750" y="2703513"/>
            <a:ext cx="1584325" cy="3255962"/>
          </a:xfrm>
          <a:prstGeom prst="rect">
            <a:avLst/>
          </a:prstGeom>
          <a:noFill/>
        </p:spPr>
      </p:pic>
      <p:pic>
        <p:nvPicPr>
          <p:cNvPr id="55" name="Picture 53" descr="Trace view truck part 4"/>
          <p:cNvPicPr>
            <a:picLocks noChangeAspect="1" noChangeArrowheads="1"/>
          </p:cNvPicPr>
          <p:nvPr/>
        </p:nvPicPr>
        <p:blipFill>
          <a:blip r:embed="rId13"/>
          <a:srcRect/>
          <a:stretch>
            <a:fillRect/>
          </a:stretch>
        </p:blipFill>
        <p:spPr bwMode="auto">
          <a:xfrm>
            <a:off x="6078538" y="2709863"/>
            <a:ext cx="1397000" cy="3246437"/>
          </a:xfrm>
          <a:prstGeom prst="rect">
            <a:avLst/>
          </a:prstGeom>
          <a:noFill/>
        </p:spPr>
      </p:pic>
      <p:sp>
        <p:nvSpPr>
          <p:cNvPr id="56" name="Line 54"/>
          <p:cNvSpPr>
            <a:spLocks noChangeShapeType="1"/>
          </p:cNvSpPr>
          <p:nvPr/>
        </p:nvSpPr>
        <p:spPr bwMode="auto">
          <a:xfrm>
            <a:off x="1263650" y="1349375"/>
            <a:ext cx="889000" cy="1651000"/>
          </a:xfrm>
          <a:prstGeom prst="line">
            <a:avLst/>
          </a:prstGeom>
          <a:noFill/>
          <a:ln w="19050">
            <a:solidFill>
              <a:schemeClr val="accent1"/>
            </a:solidFill>
            <a:round/>
            <a:headEnd type="none" w="sm" len="sm"/>
            <a:tailEnd type="triangle" w="med" len="med"/>
          </a:ln>
          <a:effectLst/>
        </p:spPr>
        <p:txBody>
          <a:bodyPr wrap="none" anchor="ctr"/>
          <a:lstStyle/>
          <a:p>
            <a:endParaRPr lang="en-US"/>
          </a:p>
        </p:txBody>
      </p:sp>
      <p:sp>
        <p:nvSpPr>
          <p:cNvPr id="57" name="Line 55"/>
          <p:cNvSpPr>
            <a:spLocks noChangeShapeType="1"/>
          </p:cNvSpPr>
          <p:nvPr/>
        </p:nvSpPr>
        <p:spPr bwMode="auto">
          <a:xfrm>
            <a:off x="3438525" y="1333500"/>
            <a:ext cx="396875" cy="1635125"/>
          </a:xfrm>
          <a:prstGeom prst="line">
            <a:avLst/>
          </a:prstGeom>
          <a:noFill/>
          <a:ln w="19050">
            <a:solidFill>
              <a:schemeClr val="accent1"/>
            </a:solidFill>
            <a:round/>
            <a:headEnd type="none" w="sm" len="sm"/>
            <a:tailEnd type="triangle" w="med" len="med"/>
          </a:ln>
          <a:effectLst/>
        </p:spPr>
        <p:txBody>
          <a:bodyPr wrap="none" anchor="ctr"/>
          <a:lstStyle/>
          <a:p>
            <a:endParaRPr lang="en-US"/>
          </a:p>
        </p:txBody>
      </p:sp>
      <p:sp>
        <p:nvSpPr>
          <p:cNvPr id="58" name="Line 56"/>
          <p:cNvSpPr>
            <a:spLocks noChangeShapeType="1"/>
          </p:cNvSpPr>
          <p:nvPr/>
        </p:nvSpPr>
        <p:spPr bwMode="auto">
          <a:xfrm>
            <a:off x="5280025" y="1349375"/>
            <a:ext cx="0" cy="1619250"/>
          </a:xfrm>
          <a:prstGeom prst="line">
            <a:avLst/>
          </a:prstGeom>
          <a:noFill/>
          <a:ln w="19050">
            <a:solidFill>
              <a:schemeClr val="accent1"/>
            </a:solidFill>
            <a:round/>
            <a:headEnd type="none" w="sm" len="sm"/>
            <a:tailEnd type="triangle" w="med" len="med"/>
          </a:ln>
          <a:effectLst/>
        </p:spPr>
        <p:txBody>
          <a:bodyPr wrap="none" anchor="ctr"/>
          <a:lstStyle/>
          <a:p>
            <a:endParaRPr lang="en-US"/>
          </a:p>
        </p:txBody>
      </p:sp>
      <p:sp>
        <p:nvSpPr>
          <p:cNvPr id="59" name="Line 57"/>
          <p:cNvSpPr>
            <a:spLocks noChangeShapeType="1"/>
          </p:cNvSpPr>
          <p:nvPr/>
        </p:nvSpPr>
        <p:spPr bwMode="auto">
          <a:xfrm flipH="1">
            <a:off x="6978650" y="1349375"/>
            <a:ext cx="635000" cy="1619250"/>
          </a:xfrm>
          <a:prstGeom prst="line">
            <a:avLst/>
          </a:prstGeom>
          <a:noFill/>
          <a:ln w="19050">
            <a:solidFill>
              <a:schemeClr val="accent1"/>
            </a:solidFill>
            <a:round/>
            <a:headEnd type="none" w="sm" len="sm"/>
            <a:tailEnd type="triangle" w="med" len="med"/>
          </a:ln>
          <a:effectLst/>
        </p:spPr>
        <p:txBody>
          <a:bodyPr wrap="none" anchor="ctr"/>
          <a:lstStyle/>
          <a:p>
            <a:endParaRPr lang="en-US"/>
          </a:p>
        </p:txBody>
      </p:sp>
      <p:grpSp>
        <p:nvGrpSpPr>
          <p:cNvPr id="60" name="Group 58"/>
          <p:cNvGrpSpPr>
            <a:grpSpLocks/>
          </p:cNvGrpSpPr>
          <p:nvPr/>
        </p:nvGrpSpPr>
        <p:grpSpPr bwMode="auto">
          <a:xfrm>
            <a:off x="2057400" y="4735513"/>
            <a:ext cx="4999038" cy="525462"/>
            <a:chOff x="1986" y="2098"/>
            <a:chExt cx="2601" cy="284"/>
          </a:xfrm>
        </p:grpSpPr>
        <p:sp>
          <p:nvSpPr>
            <p:cNvPr id="61" name="AutoShape 59"/>
            <p:cNvSpPr>
              <a:spLocks noChangeArrowheads="1"/>
            </p:cNvSpPr>
            <p:nvPr/>
          </p:nvSpPr>
          <p:spPr bwMode="auto">
            <a:xfrm>
              <a:off x="1986" y="2098"/>
              <a:ext cx="796" cy="284"/>
            </a:xfrm>
            <a:prstGeom prst="curvedUpArrow">
              <a:avLst>
                <a:gd name="adj1" fmla="val 16661"/>
                <a:gd name="adj2" fmla="val 76143"/>
                <a:gd name="adj3" fmla="val 22185"/>
              </a:avLst>
            </a:prstGeom>
            <a:solidFill>
              <a:schemeClr val="accent1"/>
            </a:solidFill>
            <a:ln w="12700">
              <a:solidFill>
                <a:schemeClr val="tx1"/>
              </a:solidFill>
              <a:miter lim="800000"/>
              <a:headEnd/>
              <a:tailEnd/>
            </a:ln>
            <a:effectLst/>
          </p:spPr>
          <p:txBody>
            <a:bodyPr wrap="none" anchor="ctr"/>
            <a:lstStyle/>
            <a:p>
              <a:endParaRPr lang="en-US"/>
            </a:p>
          </p:txBody>
        </p:sp>
        <p:sp>
          <p:nvSpPr>
            <p:cNvPr id="62" name="AutoShape 60"/>
            <p:cNvSpPr>
              <a:spLocks noChangeArrowheads="1"/>
            </p:cNvSpPr>
            <p:nvPr/>
          </p:nvSpPr>
          <p:spPr bwMode="auto">
            <a:xfrm>
              <a:off x="2869" y="2098"/>
              <a:ext cx="845" cy="284"/>
            </a:xfrm>
            <a:prstGeom prst="curvedUpArrow">
              <a:avLst>
                <a:gd name="adj1" fmla="val 17687"/>
                <a:gd name="adj2" fmla="val 80830"/>
                <a:gd name="adj3" fmla="val 22185"/>
              </a:avLst>
            </a:prstGeom>
            <a:solidFill>
              <a:schemeClr val="accent1"/>
            </a:solidFill>
            <a:ln w="12700">
              <a:solidFill>
                <a:schemeClr val="tx1"/>
              </a:solidFill>
              <a:miter lim="800000"/>
              <a:headEnd/>
              <a:tailEnd/>
            </a:ln>
            <a:effectLst/>
          </p:spPr>
          <p:txBody>
            <a:bodyPr wrap="none" anchor="ctr"/>
            <a:lstStyle/>
            <a:p>
              <a:endParaRPr lang="en-US"/>
            </a:p>
          </p:txBody>
        </p:sp>
        <p:sp>
          <p:nvSpPr>
            <p:cNvPr id="63" name="AutoShape 61"/>
            <p:cNvSpPr>
              <a:spLocks noChangeArrowheads="1"/>
            </p:cNvSpPr>
            <p:nvPr/>
          </p:nvSpPr>
          <p:spPr bwMode="auto">
            <a:xfrm>
              <a:off x="3824" y="2098"/>
              <a:ext cx="763" cy="284"/>
            </a:xfrm>
            <a:prstGeom prst="curvedUpArrow">
              <a:avLst>
                <a:gd name="adj1" fmla="val 15970"/>
                <a:gd name="adj2" fmla="val 72987"/>
                <a:gd name="adj3" fmla="val 22185"/>
              </a:avLst>
            </a:prstGeom>
            <a:solidFill>
              <a:schemeClr val="accent1"/>
            </a:solidFill>
            <a:ln w="12700">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5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54"/>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55"/>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par>
                          <p:cTn id="31" fill="hold">
                            <p:stCondLst>
                              <p:cond delay="1000"/>
                            </p:stCondLst>
                            <p:childTnLst>
                              <p:par>
                                <p:cTn id="32" presetID="22" presetClass="entr" presetSubtype="8" fill="hold" nodeType="afterEffect">
                                  <p:stCondLst>
                                    <p:cond delay="300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a:t>
            </a:fld>
            <a:endParaRPr lang="en-CA"/>
          </a:p>
        </p:txBody>
      </p:sp>
      <p:pic>
        <p:nvPicPr>
          <p:cNvPr id="5" name="Picture 6" descr="DilbertRequirements"/>
          <p:cNvPicPr>
            <a:picLocks noChangeAspect="1" noChangeArrowheads="1"/>
          </p:cNvPicPr>
          <p:nvPr/>
        </p:nvPicPr>
        <p:blipFill>
          <a:blip r:embed="rId3"/>
          <a:srcRect l="487" t="34560" r="1353" b="17801"/>
          <a:stretch>
            <a:fillRect/>
          </a:stretch>
        </p:blipFill>
        <p:spPr bwMode="auto">
          <a:xfrm>
            <a:off x="84138" y="2032000"/>
            <a:ext cx="8975725" cy="326707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50</a:t>
            </a:fld>
            <a:endParaRPr lang="en-CA"/>
          </a:p>
        </p:txBody>
      </p:sp>
      <p:grpSp>
        <p:nvGrpSpPr>
          <p:cNvPr id="4" name="Group 2"/>
          <p:cNvGrpSpPr>
            <a:grpSpLocks/>
          </p:cNvGrpSpPr>
          <p:nvPr/>
        </p:nvGrpSpPr>
        <p:grpSpPr bwMode="auto">
          <a:xfrm>
            <a:off x="398463" y="1614488"/>
            <a:ext cx="3754437" cy="1931987"/>
            <a:chOff x="647" y="1142"/>
            <a:chExt cx="4056" cy="2782"/>
          </a:xfrm>
        </p:grpSpPr>
        <p:pic>
          <p:nvPicPr>
            <p:cNvPr id="5" name="Picture 3" descr="Trace view truck part 1"/>
            <p:cNvPicPr>
              <a:picLocks noChangeAspect="1" noChangeArrowheads="1"/>
            </p:cNvPicPr>
            <p:nvPr/>
          </p:nvPicPr>
          <p:blipFill>
            <a:blip r:embed="rId3"/>
            <a:srcRect/>
            <a:stretch>
              <a:fillRect/>
            </a:stretch>
          </p:blipFill>
          <p:spPr bwMode="auto">
            <a:xfrm>
              <a:off x="647" y="1142"/>
              <a:ext cx="4056" cy="2782"/>
            </a:xfrm>
            <a:prstGeom prst="rect">
              <a:avLst/>
            </a:prstGeom>
            <a:noFill/>
          </p:spPr>
        </p:pic>
        <p:pic>
          <p:nvPicPr>
            <p:cNvPr id="6" name="Picture 4" descr="Trace view truck part 2"/>
            <p:cNvPicPr>
              <a:picLocks noChangeAspect="1" noChangeArrowheads="1"/>
            </p:cNvPicPr>
            <p:nvPr/>
          </p:nvPicPr>
          <p:blipFill>
            <a:blip r:embed="rId4"/>
            <a:srcRect/>
            <a:stretch>
              <a:fillRect/>
            </a:stretch>
          </p:blipFill>
          <p:spPr bwMode="auto">
            <a:xfrm>
              <a:off x="1748" y="1707"/>
              <a:ext cx="974" cy="2042"/>
            </a:xfrm>
            <a:prstGeom prst="rect">
              <a:avLst/>
            </a:prstGeom>
            <a:noFill/>
          </p:spPr>
        </p:pic>
        <p:pic>
          <p:nvPicPr>
            <p:cNvPr id="7" name="Picture 5" descr="Trace view truck part 3"/>
            <p:cNvPicPr>
              <a:picLocks noChangeAspect="1" noChangeArrowheads="1"/>
            </p:cNvPicPr>
            <p:nvPr/>
          </p:nvPicPr>
          <p:blipFill>
            <a:blip r:embed="rId5"/>
            <a:srcRect/>
            <a:stretch>
              <a:fillRect/>
            </a:stretch>
          </p:blipFill>
          <p:spPr bwMode="auto">
            <a:xfrm>
              <a:off x="2734" y="1703"/>
              <a:ext cx="998" cy="2051"/>
            </a:xfrm>
            <a:prstGeom prst="rect">
              <a:avLst/>
            </a:prstGeom>
            <a:noFill/>
          </p:spPr>
        </p:pic>
        <p:pic>
          <p:nvPicPr>
            <p:cNvPr id="8" name="Picture 6" descr="Trace view truck part 4"/>
            <p:cNvPicPr>
              <a:picLocks noChangeAspect="1" noChangeArrowheads="1"/>
            </p:cNvPicPr>
            <p:nvPr/>
          </p:nvPicPr>
          <p:blipFill>
            <a:blip r:embed="rId6"/>
            <a:srcRect/>
            <a:stretch>
              <a:fillRect/>
            </a:stretch>
          </p:blipFill>
          <p:spPr bwMode="auto">
            <a:xfrm>
              <a:off x="3743" y="1707"/>
              <a:ext cx="880" cy="2045"/>
            </a:xfrm>
            <a:prstGeom prst="rect">
              <a:avLst/>
            </a:prstGeom>
            <a:noFill/>
          </p:spPr>
        </p:pic>
      </p:grpSp>
      <p:sp>
        <p:nvSpPr>
          <p:cNvPr id="9" name="Text Box 7"/>
          <p:cNvSpPr txBox="1">
            <a:spLocks noChangeArrowheads="1"/>
          </p:cNvSpPr>
          <p:nvPr/>
        </p:nvSpPr>
        <p:spPr bwMode="auto">
          <a:xfrm>
            <a:off x="863600" y="3711575"/>
            <a:ext cx="2035175" cy="517525"/>
          </a:xfrm>
          <a:prstGeom prst="rect">
            <a:avLst/>
          </a:prstGeom>
          <a:noFill/>
          <a:ln w="12700">
            <a:noFill/>
            <a:miter lim="800000"/>
            <a:headEnd type="none" w="sm" len="sm"/>
            <a:tailEnd type="none" w="sm" len="sm"/>
          </a:ln>
          <a:effectLst/>
        </p:spPr>
        <p:txBody>
          <a:bodyPr>
            <a:spAutoFit/>
          </a:bodyPr>
          <a:lstStyle/>
          <a:p>
            <a:pPr defTabSz="762000" eaLnBrk="0" hangingPunct="0"/>
            <a:r>
              <a:rPr lang="en-US" sz="1400" b="1"/>
              <a:t>SYNERGY/Change:</a:t>
            </a:r>
            <a:br>
              <a:rPr lang="en-US" sz="1400" b="1"/>
            </a:br>
            <a:r>
              <a:rPr lang="en-US" sz="1400" b="1" i="1"/>
              <a:t>Work Orders</a:t>
            </a:r>
          </a:p>
        </p:txBody>
      </p:sp>
      <p:pic>
        <p:nvPicPr>
          <p:cNvPr id="10" name="Picture 9"/>
          <p:cNvPicPr>
            <a:picLocks noChangeAspect="1" noChangeArrowheads="1"/>
          </p:cNvPicPr>
          <p:nvPr/>
        </p:nvPicPr>
        <p:blipFill>
          <a:blip r:embed="rId7"/>
          <a:srcRect/>
          <a:stretch>
            <a:fillRect/>
          </a:stretch>
        </p:blipFill>
        <p:spPr bwMode="auto">
          <a:xfrm>
            <a:off x="963613" y="4394200"/>
            <a:ext cx="1844675" cy="1604963"/>
          </a:xfrm>
          <a:prstGeom prst="rect">
            <a:avLst/>
          </a:prstGeom>
          <a:noFill/>
          <a:ln w="12700">
            <a:noFill/>
            <a:miter lim="800000"/>
            <a:headEnd type="none" w="sm" len="sm"/>
            <a:tailEnd type="none" w="sm" len="sm"/>
          </a:ln>
          <a:effectLst/>
        </p:spPr>
      </p:pic>
      <p:sp>
        <p:nvSpPr>
          <p:cNvPr id="11" name="AutoShape 10"/>
          <p:cNvSpPr>
            <a:spLocks noChangeArrowheads="1"/>
          </p:cNvSpPr>
          <p:nvPr/>
        </p:nvSpPr>
        <p:spPr bwMode="auto">
          <a:xfrm rot="5115092">
            <a:off x="2098675" y="3589338"/>
            <a:ext cx="1927225" cy="666750"/>
          </a:xfrm>
          <a:prstGeom prst="curvedDownArrow">
            <a:avLst>
              <a:gd name="adj1" fmla="val 19992"/>
              <a:gd name="adj2" fmla="val 77802"/>
              <a:gd name="adj3" fmla="val 46431"/>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pSp>
        <p:nvGrpSpPr>
          <p:cNvPr id="12" name="Group 11"/>
          <p:cNvGrpSpPr>
            <a:grpSpLocks/>
          </p:cNvGrpSpPr>
          <p:nvPr/>
        </p:nvGrpSpPr>
        <p:grpSpPr bwMode="auto">
          <a:xfrm>
            <a:off x="3995738" y="4441825"/>
            <a:ext cx="1781175" cy="1635125"/>
            <a:chOff x="2437" y="2746"/>
            <a:chExt cx="1122" cy="1030"/>
          </a:xfrm>
        </p:grpSpPr>
        <p:pic>
          <p:nvPicPr>
            <p:cNvPr id="13" name="Picture 12"/>
            <p:cNvPicPr>
              <a:picLocks noChangeAspect="1" noChangeArrowheads="1"/>
            </p:cNvPicPr>
            <p:nvPr/>
          </p:nvPicPr>
          <p:blipFill>
            <a:blip r:embed="rId8"/>
            <a:srcRect/>
            <a:stretch>
              <a:fillRect/>
            </a:stretch>
          </p:blipFill>
          <p:spPr bwMode="auto">
            <a:xfrm>
              <a:off x="2691" y="3001"/>
              <a:ext cx="868" cy="775"/>
            </a:xfrm>
            <a:prstGeom prst="rect">
              <a:avLst/>
            </a:prstGeom>
            <a:noFill/>
            <a:ln w="12700">
              <a:noFill/>
              <a:miter lim="800000"/>
              <a:headEnd type="none" w="sm" len="sm"/>
              <a:tailEnd type="none" w="sm" len="sm"/>
            </a:ln>
            <a:effectLst/>
          </p:spPr>
        </p:pic>
        <p:pic>
          <p:nvPicPr>
            <p:cNvPr id="14" name="Picture 13"/>
            <p:cNvPicPr>
              <a:picLocks noChangeAspect="1" noChangeArrowheads="1"/>
            </p:cNvPicPr>
            <p:nvPr/>
          </p:nvPicPr>
          <p:blipFill>
            <a:blip r:embed="rId8"/>
            <a:srcRect/>
            <a:stretch>
              <a:fillRect/>
            </a:stretch>
          </p:blipFill>
          <p:spPr bwMode="auto">
            <a:xfrm>
              <a:off x="2570" y="2830"/>
              <a:ext cx="867" cy="774"/>
            </a:xfrm>
            <a:prstGeom prst="rect">
              <a:avLst/>
            </a:prstGeom>
            <a:noFill/>
            <a:ln w="12700">
              <a:noFill/>
              <a:miter lim="800000"/>
              <a:headEnd type="none" w="sm" len="sm"/>
              <a:tailEnd type="none" w="sm" len="sm"/>
            </a:ln>
            <a:effectLst/>
          </p:spPr>
        </p:pic>
        <p:pic>
          <p:nvPicPr>
            <p:cNvPr id="15" name="Picture 14"/>
            <p:cNvPicPr>
              <a:picLocks noChangeAspect="1" noChangeArrowheads="1"/>
            </p:cNvPicPr>
            <p:nvPr/>
          </p:nvPicPr>
          <p:blipFill>
            <a:blip r:embed="rId8"/>
            <a:srcRect/>
            <a:stretch>
              <a:fillRect/>
            </a:stretch>
          </p:blipFill>
          <p:spPr bwMode="auto">
            <a:xfrm>
              <a:off x="2437" y="2746"/>
              <a:ext cx="868" cy="774"/>
            </a:xfrm>
            <a:prstGeom prst="rect">
              <a:avLst/>
            </a:prstGeom>
            <a:noFill/>
            <a:ln w="12700">
              <a:noFill/>
              <a:miter lim="800000"/>
              <a:headEnd type="none" w="sm" len="sm"/>
              <a:tailEnd type="none" w="sm" len="sm"/>
            </a:ln>
            <a:effectLst/>
          </p:spPr>
        </p:pic>
      </p:grpSp>
      <p:sp>
        <p:nvSpPr>
          <p:cNvPr id="16" name="Line 15"/>
          <p:cNvSpPr>
            <a:spLocks noChangeShapeType="1"/>
          </p:cNvSpPr>
          <p:nvPr/>
        </p:nvSpPr>
        <p:spPr bwMode="auto">
          <a:xfrm rot="13861270" flipH="1">
            <a:off x="2825750" y="4140200"/>
            <a:ext cx="1016000" cy="1498600"/>
          </a:xfrm>
          <a:prstGeom prst="line">
            <a:avLst/>
          </a:prstGeom>
          <a:noFill/>
          <a:ln w="41275">
            <a:solidFill>
              <a:srgbClr val="FF0000"/>
            </a:solidFill>
            <a:round/>
            <a:headEnd type="none" w="sm" len="sm"/>
            <a:tailEnd type="triangle" w="med" len="lg"/>
          </a:ln>
          <a:effectLst/>
        </p:spPr>
        <p:txBody>
          <a:bodyPr/>
          <a:lstStyle/>
          <a:p>
            <a:endParaRPr lang="en-US"/>
          </a:p>
        </p:txBody>
      </p:sp>
      <p:sp>
        <p:nvSpPr>
          <p:cNvPr id="17" name="Line 16"/>
          <p:cNvSpPr>
            <a:spLocks noChangeShapeType="1"/>
          </p:cNvSpPr>
          <p:nvPr/>
        </p:nvSpPr>
        <p:spPr bwMode="auto">
          <a:xfrm rot="13861270" flipH="1">
            <a:off x="2851945" y="4088606"/>
            <a:ext cx="2220912" cy="2143125"/>
          </a:xfrm>
          <a:prstGeom prst="line">
            <a:avLst/>
          </a:prstGeom>
          <a:noFill/>
          <a:ln w="41275">
            <a:solidFill>
              <a:srgbClr val="FF0000"/>
            </a:solidFill>
            <a:round/>
            <a:headEnd type="none" w="sm" len="sm"/>
            <a:tailEnd type="triangle" w="med" len="lg"/>
          </a:ln>
          <a:effectLst/>
        </p:spPr>
        <p:txBody>
          <a:bodyPr/>
          <a:lstStyle/>
          <a:p>
            <a:endParaRPr lang="en-US"/>
          </a:p>
        </p:txBody>
      </p:sp>
      <p:sp>
        <p:nvSpPr>
          <p:cNvPr id="18" name="Line 17"/>
          <p:cNvSpPr>
            <a:spLocks noChangeShapeType="1"/>
          </p:cNvSpPr>
          <p:nvPr/>
        </p:nvSpPr>
        <p:spPr bwMode="auto">
          <a:xfrm rot="13861270" flipH="1">
            <a:off x="2612231" y="4647407"/>
            <a:ext cx="2625725" cy="1662112"/>
          </a:xfrm>
          <a:prstGeom prst="line">
            <a:avLst/>
          </a:prstGeom>
          <a:noFill/>
          <a:ln w="41275">
            <a:solidFill>
              <a:srgbClr val="FF0000"/>
            </a:solidFill>
            <a:round/>
            <a:headEnd type="none" w="sm" len="sm"/>
            <a:tailEnd type="triangle" w="med" len="lg"/>
          </a:ln>
          <a:effectLst/>
        </p:spPr>
        <p:txBody>
          <a:bodyPr/>
          <a:lstStyle/>
          <a:p>
            <a:endParaRPr lang="en-US"/>
          </a:p>
        </p:txBody>
      </p:sp>
      <p:sp>
        <p:nvSpPr>
          <p:cNvPr id="19" name="Text Box 18"/>
          <p:cNvSpPr txBox="1">
            <a:spLocks noChangeArrowheads="1"/>
          </p:cNvSpPr>
          <p:nvPr/>
        </p:nvSpPr>
        <p:spPr bwMode="auto">
          <a:xfrm>
            <a:off x="3846513" y="3927475"/>
            <a:ext cx="1758950" cy="517525"/>
          </a:xfrm>
          <a:prstGeom prst="rect">
            <a:avLst/>
          </a:prstGeom>
          <a:noFill/>
          <a:ln w="12700">
            <a:noFill/>
            <a:miter lim="800000"/>
            <a:headEnd type="none" w="sm" len="sm"/>
            <a:tailEnd type="none" w="sm" len="sm"/>
          </a:ln>
          <a:effectLst/>
        </p:spPr>
        <p:txBody>
          <a:bodyPr wrap="none">
            <a:spAutoFit/>
          </a:bodyPr>
          <a:lstStyle/>
          <a:p>
            <a:pPr defTabSz="762000" eaLnBrk="0" hangingPunct="0">
              <a:spcBef>
                <a:spcPct val="0"/>
              </a:spcBef>
            </a:pPr>
            <a:r>
              <a:rPr lang="en-US" sz="1400" b="1"/>
              <a:t>SYNERGY/CM:</a:t>
            </a:r>
          </a:p>
          <a:p>
            <a:pPr defTabSz="762000" eaLnBrk="0" hangingPunct="0">
              <a:spcBef>
                <a:spcPct val="0"/>
              </a:spcBef>
            </a:pPr>
            <a:r>
              <a:rPr lang="en-US" sz="1400" b="1" i="1"/>
              <a:t>Engineering Tasks</a:t>
            </a:r>
          </a:p>
        </p:txBody>
      </p:sp>
      <p:grpSp>
        <p:nvGrpSpPr>
          <p:cNvPr id="20" name="Group 19"/>
          <p:cNvGrpSpPr>
            <a:grpSpLocks/>
          </p:cNvGrpSpPr>
          <p:nvPr/>
        </p:nvGrpSpPr>
        <p:grpSpPr bwMode="auto">
          <a:xfrm flipH="1">
            <a:off x="5546725" y="4140200"/>
            <a:ext cx="2292350" cy="1600200"/>
            <a:chOff x="821" y="2484"/>
            <a:chExt cx="1444" cy="1008"/>
          </a:xfrm>
        </p:grpSpPr>
        <p:sp>
          <p:nvSpPr>
            <p:cNvPr id="21" name="Rectangle 20"/>
            <p:cNvSpPr>
              <a:spLocks noChangeArrowheads="1"/>
            </p:cNvSpPr>
            <p:nvPr/>
          </p:nvSpPr>
          <p:spPr bwMode="auto">
            <a:xfrm>
              <a:off x="821" y="2651"/>
              <a:ext cx="225" cy="235"/>
            </a:xfrm>
            <a:prstGeom prst="rect">
              <a:avLst/>
            </a:prstGeom>
            <a:solidFill>
              <a:srgbClr val="80808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endParaRPr lang="en-US"/>
            </a:p>
          </p:txBody>
        </p:sp>
        <p:sp>
          <p:nvSpPr>
            <p:cNvPr id="22" name="Rectangle 21"/>
            <p:cNvSpPr>
              <a:spLocks noChangeArrowheads="1"/>
            </p:cNvSpPr>
            <p:nvPr/>
          </p:nvSpPr>
          <p:spPr bwMode="auto">
            <a:xfrm>
              <a:off x="1176" y="2484"/>
              <a:ext cx="225" cy="235"/>
            </a:xfrm>
            <a:prstGeom prst="rect">
              <a:avLst/>
            </a:prstGeom>
            <a:solidFill>
              <a:srgbClr val="80808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endParaRPr lang="en-US"/>
            </a:p>
          </p:txBody>
        </p:sp>
        <p:sp>
          <p:nvSpPr>
            <p:cNvPr id="23" name="Rectangle 22"/>
            <p:cNvSpPr>
              <a:spLocks noChangeArrowheads="1"/>
            </p:cNvSpPr>
            <p:nvPr/>
          </p:nvSpPr>
          <p:spPr bwMode="auto">
            <a:xfrm>
              <a:off x="889" y="3257"/>
              <a:ext cx="225" cy="235"/>
            </a:xfrm>
            <a:prstGeom prst="rect">
              <a:avLst/>
            </a:prstGeom>
            <a:solidFill>
              <a:srgbClr val="80808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endParaRPr lang="en-US"/>
            </a:p>
          </p:txBody>
        </p:sp>
        <p:sp>
          <p:nvSpPr>
            <p:cNvPr id="24" name="Rectangle 23"/>
            <p:cNvSpPr>
              <a:spLocks noChangeArrowheads="1"/>
            </p:cNvSpPr>
            <p:nvPr/>
          </p:nvSpPr>
          <p:spPr bwMode="auto">
            <a:xfrm>
              <a:off x="1108" y="2898"/>
              <a:ext cx="225" cy="235"/>
            </a:xfrm>
            <a:prstGeom prst="rect">
              <a:avLst/>
            </a:prstGeom>
            <a:solidFill>
              <a:srgbClr val="80808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endParaRPr lang="en-US"/>
            </a:p>
          </p:txBody>
        </p:sp>
        <p:sp>
          <p:nvSpPr>
            <p:cNvPr id="25" name="Rectangle 24"/>
            <p:cNvSpPr>
              <a:spLocks noChangeArrowheads="1"/>
            </p:cNvSpPr>
            <p:nvPr/>
          </p:nvSpPr>
          <p:spPr bwMode="auto">
            <a:xfrm>
              <a:off x="1525" y="2657"/>
              <a:ext cx="225" cy="235"/>
            </a:xfrm>
            <a:prstGeom prst="rect">
              <a:avLst/>
            </a:prstGeom>
            <a:solidFill>
              <a:srgbClr val="80808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endParaRPr lang="en-US"/>
            </a:p>
          </p:txBody>
        </p:sp>
        <p:sp>
          <p:nvSpPr>
            <p:cNvPr id="26" name="Rectangle 25"/>
            <p:cNvSpPr>
              <a:spLocks noChangeArrowheads="1"/>
            </p:cNvSpPr>
            <p:nvPr/>
          </p:nvSpPr>
          <p:spPr bwMode="auto">
            <a:xfrm>
              <a:off x="1333" y="3056"/>
              <a:ext cx="226" cy="235"/>
            </a:xfrm>
            <a:prstGeom prst="rect">
              <a:avLst/>
            </a:prstGeom>
            <a:solidFill>
              <a:srgbClr val="80808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endParaRPr lang="en-US"/>
            </a:p>
          </p:txBody>
        </p:sp>
        <p:sp>
          <p:nvSpPr>
            <p:cNvPr id="27" name="Line 26"/>
            <p:cNvSpPr>
              <a:spLocks noChangeShapeType="1"/>
            </p:cNvSpPr>
            <p:nvPr/>
          </p:nvSpPr>
          <p:spPr bwMode="auto">
            <a:xfrm flipH="1" flipV="1">
              <a:off x="1773" y="2734"/>
              <a:ext cx="486" cy="151"/>
            </a:xfrm>
            <a:prstGeom prst="line">
              <a:avLst/>
            </a:prstGeom>
            <a:noFill/>
            <a:ln w="12700">
              <a:solidFill>
                <a:schemeClr val="tx1"/>
              </a:solidFill>
              <a:round/>
              <a:headEnd type="none" w="sm" len="sm"/>
              <a:tailEnd type="triangle" w="med" len="med"/>
            </a:ln>
            <a:effectLst/>
          </p:spPr>
          <p:txBody>
            <a:bodyPr/>
            <a:lstStyle/>
            <a:p>
              <a:endParaRPr lang="en-US"/>
            </a:p>
          </p:txBody>
        </p:sp>
        <p:sp>
          <p:nvSpPr>
            <p:cNvPr id="28" name="Line 27"/>
            <p:cNvSpPr>
              <a:spLocks noChangeShapeType="1"/>
            </p:cNvSpPr>
            <p:nvPr/>
          </p:nvSpPr>
          <p:spPr bwMode="auto">
            <a:xfrm flipH="1" flipV="1">
              <a:off x="1354" y="2512"/>
              <a:ext cx="903" cy="359"/>
            </a:xfrm>
            <a:prstGeom prst="line">
              <a:avLst/>
            </a:prstGeom>
            <a:noFill/>
            <a:ln w="12700">
              <a:solidFill>
                <a:schemeClr val="tx1"/>
              </a:solidFill>
              <a:round/>
              <a:headEnd type="none" w="sm" len="sm"/>
              <a:tailEnd type="triangle" w="med" len="med"/>
            </a:ln>
            <a:effectLst/>
          </p:spPr>
          <p:txBody>
            <a:bodyPr/>
            <a:lstStyle/>
            <a:p>
              <a:endParaRPr lang="en-US"/>
            </a:p>
          </p:txBody>
        </p:sp>
        <p:sp>
          <p:nvSpPr>
            <p:cNvPr id="29" name="Line 28"/>
            <p:cNvSpPr>
              <a:spLocks noChangeShapeType="1"/>
            </p:cNvSpPr>
            <p:nvPr/>
          </p:nvSpPr>
          <p:spPr bwMode="auto">
            <a:xfrm flipH="1" flipV="1">
              <a:off x="1025" y="2739"/>
              <a:ext cx="1232" cy="145"/>
            </a:xfrm>
            <a:prstGeom prst="line">
              <a:avLst/>
            </a:prstGeom>
            <a:noFill/>
            <a:ln w="12700">
              <a:solidFill>
                <a:schemeClr val="tx1"/>
              </a:solidFill>
              <a:round/>
              <a:headEnd type="none" w="sm" len="sm"/>
              <a:tailEnd type="triangle" w="med" len="med"/>
            </a:ln>
            <a:effectLst/>
          </p:spPr>
          <p:txBody>
            <a:bodyPr/>
            <a:lstStyle/>
            <a:p>
              <a:endParaRPr lang="en-US"/>
            </a:p>
          </p:txBody>
        </p:sp>
        <p:sp>
          <p:nvSpPr>
            <p:cNvPr id="30" name="Line 29"/>
            <p:cNvSpPr>
              <a:spLocks noChangeShapeType="1"/>
            </p:cNvSpPr>
            <p:nvPr/>
          </p:nvSpPr>
          <p:spPr bwMode="auto">
            <a:xfrm flipH="1">
              <a:off x="1333" y="2884"/>
              <a:ext cx="924" cy="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31" name="Line 30"/>
            <p:cNvSpPr>
              <a:spLocks noChangeShapeType="1"/>
            </p:cNvSpPr>
            <p:nvPr/>
          </p:nvSpPr>
          <p:spPr bwMode="auto">
            <a:xfrm flipH="1">
              <a:off x="1546" y="2884"/>
              <a:ext cx="711" cy="283"/>
            </a:xfrm>
            <a:prstGeom prst="line">
              <a:avLst/>
            </a:prstGeom>
            <a:noFill/>
            <a:ln w="12700">
              <a:solidFill>
                <a:schemeClr val="tx1"/>
              </a:solidFill>
              <a:round/>
              <a:headEnd type="none" w="sm" len="sm"/>
              <a:tailEnd type="triangle" w="med" len="med"/>
            </a:ln>
            <a:effectLst/>
          </p:spPr>
          <p:txBody>
            <a:bodyPr/>
            <a:lstStyle/>
            <a:p>
              <a:endParaRPr lang="en-US"/>
            </a:p>
          </p:txBody>
        </p:sp>
        <p:sp>
          <p:nvSpPr>
            <p:cNvPr id="32" name="Line 31"/>
            <p:cNvSpPr>
              <a:spLocks noChangeShapeType="1"/>
            </p:cNvSpPr>
            <p:nvPr/>
          </p:nvSpPr>
          <p:spPr bwMode="auto">
            <a:xfrm flipH="1">
              <a:off x="1115" y="2884"/>
              <a:ext cx="1150" cy="544"/>
            </a:xfrm>
            <a:prstGeom prst="line">
              <a:avLst/>
            </a:prstGeom>
            <a:noFill/>
            <a:ln w="12700">
              <a:solidFill>
                <a:schemeClr val="tx1"/>
              </a:solidFill>
              <a:round/>
              <a:headEnd type="none" w="sm" len="sm"/>
              <a:tailEnd type="triangle" w="med" len="med"/>
            </a:ln>
            <a:effectLst/>
          </p:spPr>
          <p:txBody>
            <a:bodyPr/>
            <a:lstStyle/>
            <a:p>
              <a:endParaRPr lang="en-US"/>
            </a:p>
          </p:txBody>
        </p:sp>
      </p:grpSp>
      <p:sp>
        <p:nvSpPr>
          <p:cNvPr id="33" name="Text Box 32"/>
          <p:cNvSpPr txBox="1">
            <a:spLocks noChangeArrowheads="1"/>
          </p:cNvSpPr>
          <p:nvPr/>
        </p:nvSpPr>
        <p:spPr bwMode="auto">
          <a:xfrm>
            <a:off x="6223000" y="5699125"/>
            <a:ext cx="2417763" cy="517525"/>
          </a:xfrm>
          <a:prstGeom prst="rect">
            <a:avLst/>
          </a:prstGeom>
          <a:noFill/>
          <a:ln w="12700">
            <a:noFill/>
            <a:miter lim="800000"/>
            <a:headEnd type="none" w="sm" len="sm"/>
            <a:tailEnd type="none" w="sm" len="sm"/>
          </a:ln>
          <a:effectLst/>
        </p:spPr>
        <p:txBody>
          <a:bodyPr>
            <a:spAutoFit/>
          </a:bodyPr>
          <a:lstStyle/>
          <a:p>
            <a:pPr algn="r" defTabSz="762000" eaLnBrk="0" hangingPunct="0">
              <a:spcBef>
                <a:spcPct val="0"/>
              </a:spcBef>
            </a:pPr>
            <a:r>
              <a:rPr lang="en-US" sz="1400" b="1"/>
              <a:t>ActiveCM:</a:t>
            </a:r>
            <a:br>
              <a:rPr lang="en-US" sz="1400" b="1"/>
            </a:br>
            <a:r>
              <a:rPr lang="en-US" sz="1400" b="1"/>
              <a:t>Controlled Code Modules</a:t>
            </a:r>
          </a:p>
        </p:txBody>
      </p:sp>
      <p:sp>
        <p:nvSpPr>
          <p:cNvPr id="34" name="Text Box 34"/>
          <p:cNvSpPr txBox="1">
            <a:spLocks noChangeArrowheads="1"/>
          </p:cNvSpPr>
          <p:nvPr/>
        </p:nvSpPr>
        <p:spPr bwMode="auto">
          <a:xfrm>
            <a:off x="381000" y="1120775"/>
            <a:ext cx="4292600" cy="517525"/>
          </a:xfrm>
          <a:prstGeom prst="rect">
            <a:avLst/>
          </a:prstGeom>
          <a:noFill/>
          <a:ln w="12700">
            <a:noFill/>
            <a:miter lim="800000"/>
            <a:headEnd type="none" w="sm" len="sm"/>
            <a:tailEnd type="none" w="sm" len="sm"/>
          </a:ln>
          <a:effectLst/>
        </p:spPr>
        <p:txBody>
          <a:bodyPr>
            <a:spAutoFit/>
          </a:bodyPr>
          <a:lstStyle/>
          <a:p>
            <a:pPr defTabSz="762000" eaLnBrk="0" hangingPunct="0"/>
            <a:r>
              <a:rPr lang="en-US" sz="1400" b="1" dirty="0"/>
              <a:t>DOORS:</a:t>
            </a:r>
            <a:br>
              <a:rPr lang="en-US" sz="1400" b="1" dirty="0"/>
            </a:br>
            <a:r>
              <a:rPr lang="en-US" sz="1400" b="1" i="1" dirty="0"/>
              <a:t>Requirements Management &amp; Traceability</a:t>
            </a:r>
          </a:p>
        </p:txBody>
      </p:sp>
      <p:grpSp>
        <p:nvGrpSpPr>
          <p:cNvPr id="35" name="Group 35"/>
          <p:cNvGrpSpPr>
            <a:grpSpLocks/>
          </p:cNvGrpSpPr>
          <p:nvPr/>
        </p:nvGrpSpPr>
        <p:grpSpPr bwMode="auto">
          <a:xfrm>
            <a:off x="2336800" y="1196975"/>
            <a:ext cx="6534150" cy="3778250"/>
            <a:chOff x="1644" y="702"/>
            <a:chExt cx="4116" cy="2380"/>
          </a:xfrm>
        </p:grpSpPr>
        <p:pic>
          <p:nvPicPr>
            <p:cNvPr id="36" name="Picture 36"/>
            <p:cNvPicPr>
              <a:picLocks noChangeAspect="1" noChangeArrowheads="1"/>
            </p:cNvPicPr>
            <p:nvPr/>
          </p:nvPicPr>
          <p:blipFill>
            <a:blip r:embed="rId9"/>
            <a:srcRect/>
            <a:stretch>
              <a:fillRect/>
            </a:stretch>
          </p:blipFill>
          <p:spPr bwMode="auto">
            <a:xfrm>
              <a:off x="3649" y="1019"/>
              <a:ext cx="1799" cy="1350"/>
            </a:xfrm>
            <a:prstGeom prst="rect">
              <a:avLst/>
            </a:prstGeom>
            <a:noFill/>
            <a:ln w="9525">
              <a:noFill/>
              <a:miter lim="800000"/>
              <a:headEnd/>
              <a:tailEnd/>
            </a:ln>
            <a:effectLst/>
          </p:spPr>
        </p:pic>
        <p:sp>
          <p:nvSpPr>
            <p:cNvPr id="37" name="AutoShape 37"/>
            <p:cNvSpPr>
              <a:spLocks noChangeArrowheads="1"/>
            </p:cNvSpPr>
            <p:nvPr/>
          </p:nvSpPr>
          <p:spPr bwMode="auto">
            <a:xfrm rot="-65204">
              <a:off x="1644" y="926"/>
              <a:ext cx="2507" cy="420"/>
            </a:xfrm>
            <a:prstGeom prst="curvedDownArrow">
              <a:avLst>
                <a:gd name="adj1" fmla="val 39628"/>
                <a:gd name="adj2" fmla="val 160722"/>
                <a:gd name="adj3" fmla="val 2359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38" name="Text Box 38"/>
            <p:cNvSpPr txBox="1">
              <a:spLocks noChangeArrowheads="1"/>
            </p:cNvSpPr>
            <p:nvPr/>
          </p:nvSpPr>
          <p:spPr bwMode="auto">
            <a:xfrm>
              <a:off x="3528" y="702"/>
              <a:ext cx="2232" cy="326"/>
            </a:xfrm>
            <a:prstGeom prst="rect">
              <a:avLst/>
            </a:prstGeom>
            <a:noFill/>
            <a:ln w="12700">
              <a:noFill/>
              <a:miter lim="800000"/>
              <a:headEnd type="none" w="sm" len="sm"/>
              <a:tailEnd type="none" w="sm" len="sm"/>
            </a:ln>
            <a:effectLst/>
          </p:spPr>
          <p:txBody>
            <a:bodyPr>
              <a:spAutoFit/>
            </a:bodyPr>
            <a:lstStyle/>
            <a:p>
              <a:pPr defTabSz="762000" eaLnBrk="0" hangingPunct="0"/>
              <a:r>
                <a:rPr lang="en-US" sz="1400" b="1"/>
                <a:t>TAU/Architect &amp; TAU/Developer:</a:t>
              </a:r>
              <a:br>
                <a:rPr lang="en-US" sz="1400" b="1"/>
              </a:br>
              <a:r>
                <a:rPr lang="en-US" sz="1400" b="1" i="1"/>
                <a:t>System Modeling &amp; Code Generation</a:t>
              </a:r>
            </a:p>
          </p:txBody>
        </p:sp>
        <p:sp>
          <p:nvSpPr>
            <p:cNvPr id="39" name="AutoShape 39"/>
            <p:cNvSpPr>
              <a:spLocks noChangeArrowheads="1"/>
            </p:cNvSpPr>
            <p:nvPr/>
          </p:nvSpPr>
          <p:spPr bwMode="auto">
            <a:xfrm rot="5820542">
              <a:off x="4578" y="2265"/>
              <a:ext cx="1214" cy="420"/>
            </a:xfrm>
            <a:prstGeom prst="curvedDownArrow">
              <a:avLst>
                <a:gd name="adj1" fmla="val 19992"/>
                <a:gd name="adj2" fmla="val 77802"/>
                <a:gd name="adj3" fmla="val 46431"/>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pSp>
      <p:sp>
        <p:nvSpPr>
          <p:cNvPr id="40" name="Rectangle 40"/>
          <p:cNvSpPr>
            <a:spLocks noGrp="1" noChangeArrowheads="1"/>
          </p:cNvSpPr>
          <p:nvPr>
            <p:ph type="title"/>
          </p:nvPr>
        </p:nvSpPr>
        <p:spPr>
          <a:xfrm>
            <a:off x="117475" y="453318"/>
            <a:ext cx="8907463" cy="608013"/>
          </a:xfrm>
        </p:spPr>
        <p:txBody>
          <a:bodyPr>
            <a:normAutofit/>
          </a:bodyPr>
          <a:lstStyle/>
          <a:p>
            <a:r>
              <a:rPr lang="en-CA" sz="2800" b="1" dirty="0">
                <a:latin typeface="Arial" pitchFamily="34" charset="0"/>
                <a:cs typeface="Arial" pitchFamily="34" charset="0"/>
              </a:rPr>
              <a:t>DOORS – Traceability and Software Artefacts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51</a:t>
            </a:fld>
            <a:endParaRPr lang="en-CA"/>
          </a:p>
        </p:txBody>
      </p:sp>
      <p:sp>
        <p:nvSpPr>
          <p:cNvPr id="4" name="Rectangle 40"/>
          <p:cNvSpPr>
            <a:spLocks noGrp="1" noChangeArrowheads="1"/>
          </p:cNvSpPr>
          <p:nvPr>
            <p:ph type="title"/>
          </p:nvPr>
        </p:nvSpPr>
        <p:spPr>
          <a:xfrm>
            <a:off x="117475" y="589798"/>
            <a:ext cx="8907463" cy="608013"/>
          </a:xfrm>
        </p:spPr>
        <p:txBody>
          <a:bodyPr>
            <a:normAutofit/>
          </a:bodyPr>
          <a:lstStyle/>
          <a:p>
            <a:r>
              <a:rPr lang="en-CA" sz="2800" b="1" dirty="0">
                <a:latin typeface="Arial" pitchFamily="34" charset="0"/>
                <a:cs typeface="Arial" pitchFamily="34" charset="0"/>
              </a:rPr>
              <a:t>DOORS – Analysis with Wizard</a:t>
            </a:r>
          </a:p>
        </p:txBody>
      </p:sp>
      <p:pic>
        <p:nvPicPr>
          <p:cNvPr id="5" name="Picture 41" descr="Traceability"/>
          <p:cNvPicPr>
            <a:picLocks noChangeAspect="1" noChangeArrowheads="1"/>
          </p:cNvPicPr>
          <p:nvPr/>
        </p:nvPicPr>
        <p:blipFill>
          <a:blip r:embed="rId3"/>
          <a:srcRect/>
          <a:stretch>
            <a:fillRect/>
          </a:stretch>
        </p:blipFill>
        <p:spPr bwMode="auto">
          <a:xfrm>
            <a:off x="510108" y="1239838"/>
            <a:ext cx="6443662" cy="5002212"/>
          </a:xfrm>
          <a:prstGeom prst="rect">
            <a:avLst/>
          </a:prstGeom>
          <a:noFill/>
        </p:spPr>
      </p:pic>
      <p:sp>
        <p:nvSpPr>
          <p:cNvPr id="6" name="Line 42"/>
          <p:cNvSpPr>
            <a:spLocks noChangeShapeType="1"/>
          </p:cNvSpPr>
          <p:nvPr/>
        </p:nvSpPr>
        <p:spPr bwMode="auto">
          <a:xfrm flipH="1">
            <a:off x="5813425" y="3959225"/>
            <a:ext cx="1965325" cy="487363"/>
          </a:xfrm>
          <a:prstGeom prst="line">
            <a:avLst/>
          </a:prstGeom>
          <a:noFill/>
          <a:ln w="19050">
            <a:solidFill>
              <a:srgbClr val="EF2C27"/>
            </a:solidFill>
            <a:round/>
            <a:headEnd/>
            <a:tailEnd type="triangle" w="med" len="med"/>
          </a:ln>
          <a:effectLst/>
        </p:spPr>
        <p:txBody>
          <a:bodyPr wrap="none" anchor="ctr"/>
          <a:lstStyle/>
          <a:p>
            <a:endParaRPr lang="en-US"/>
          </a:p>
        </p:txBody>
      </p:sp>
      <p:sp>
        <p:nvSpPr>
          <p:cNvPr id="7" name="Text Box 43"/>
          <p:cNvSpPr txBox="1">
            <a:spLocks noChangeArrowheads="1"/>
          </p:cNvSpPr>
          <p:nvPr/>
        </p:nvSpPr>
        <p:spPr bwMode="auto">
          <a:xfrm>
            <a:off x="7265988" y="3360738"/>
            <a:ext cx="1706562" cy="1192212"/>
          </a:xfrm>
          <a:prstGeom prst="rect">
            <a:avLst/>
          </a:prstGeom>
          <a:noFill/>
          <a:ln w="9525" algn="ctr">
            <a:noFill/>
            <a:miter lim="800000"/>
            <a:headEnd/>
            <a:tailEnd/>
          </a:ln>
          <a:effectLst/>
        </p:spPr>
        <p:txBody>
          <a:bodyPr>
            <a:spAutoFit/>
          </a:bodyPr>
          <a:lstStyle/>
          <a:p>
            <a:pPr algn="ctr" defTabSz="762000"/>
            <a:r>
              <a:rPr lang="en-CA"/>
              <a:t>Orphans indicate missing links</a:t>
            </a:r>
          </a:p>
          <a:p>
            <a:pPr algn="ctr" defTabSz="762000"/>
            <a:endParaRPr lang="en-CA"/>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52</a:t>
            </a:fld>
            <a:endParaRPr lang="en-CA"/>
          </a:p>
        </p:txBody>
      </p:sp>
      <p:sp>
        <p:nvSpPr>
          <p:cNvPr id="4" name="Rectangle 13"/>
          <p:cNvSpPr>
            <a:spLocks noGrp="1" noChangeArrowheads="1"/>
          </p:cNvSpPr>
          <p:nvPr>
            <p:ph type="title"/>
          </p:nvPr>
        </p:nvSpPr>
        <p:spPr>
          <a:xfrm>
            <a:off x="117475" y="603446"/>
            <a:ext cx="8907463" cy="608013"/>
          </a:xfrm>
        </p:spPr>
        <p:txBody>
          <a:bodyPr>
            <a:normAutofit/>
          </a:bodyPr>
          <a:lstStyle/>
          <a:p>
            <a:r>
              <a:rPr lang="en-US" sz="2800" b="1" dirty="0">
                <a:latin typeface="Arial" pitchFamily="34" charset="0"/>
                <a:cs typeface="Arial" pitchFamily="34" charset="0"/>
              </a:rPr>
              <a:t>What are Suspect Links?</a:t>
            </a:r>
          </a:p>
        </p:txBody>
      </p:sp>
      <p:sp>
        <p:nvSpPr>
          <p:cNvPr id="5" name="Rectangle 14"/>
          <p:cNvSpPr txBox="1">
            <a:spLocks noChangeArrowheads="1"/>
          </p:cNvSpPr>
          <p:nvPr/>
        </p:nvSpPr>
        <p:spPr>
          <a:xfrm>
            <a:off x="117475" y="1322892"/>
            <a:ext cx="8907463" cy="45445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Proactively know when changes effect your requirements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Suspect link indicates that element may have been affected by a change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ensure ripple effects of changes are considered</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3" descr="PC User 1"/>
          <p:cNvPicPr>
            <a:picLocks noChangeAspect="1" noChangeArrowheads="1"/>
          </p:cNvPicPr>
          <p:nvPr/>
        </p:nvPicPr>
        <p:blipFill>
          <a:blip r:embed="rId3"/>
          <a:srcRect/>
          <a:stretch>
            <a:fillRect/>
          </a:stretch>
        </p:blipFill>
        <p:spPr bwMode="auto">
          <a:xfrm>
            <a:off x="487363" y="1868992"/>
            <a:ext cx="1557337" cy="1266825"/>
          </a:xfrm>
          <a:prstGeom prst="rect">
            <a:avLst/>
          </a:prstGeom>
          <a:noFill/>
        </p:spPr>
      </p:pic>
      <p:pic>
        <p:nvPicPr>
          <p:cNvPr id="7" name="Picture 4" descr="computerw2people"/>
          <p:cNvPicPr>
            <a:picLocks noChangeAspect="1" noChangeArrowheads="1"/>
          </p:cNvPicPr>
          <p:nvPr/>
        </p:nvPicPr>
        <p:blipFill>
          <a:blip r:embed="rId4"/>
          <a:srcRect/>
          <a:stretch>
            <a:fillRect/>
          </a:stretch>
        </p:blipFill>
        <p:spPr bwMode="auto">
          <a:xfrm>
            <a:off x="7224713" y="1767392"/>
            <a:ext cx="1335087" cy="1250950"/>
          </a:xfrm>
          <a:prstGeom prst="rect">
            <a:avLst/>
          </a:prstGeom>
          <a:noFill/>
        </p:spPr>
      </p:pic>
      <p:pic>
        <p:nvPicPr>
          <p:cNvPr id="8" name="Picture 5" descr="Module view 2"/>
          <p:cNvPicPr>
            <a:picLocks noChangeAspect="1" noChangeArrowheads="1"/>
          </p:cNvPicPr>
          <p:nvPr/>
        </p:nvPicPr>
        <p:blipFill>
          <a:blip r:embed="rId5" cstate="print"/>
          <a:srcRect/>
          <a:stretch>
            <a:fillRect/>
          </a:stretch>
        </p:blipFill>
        <p:spPr bwMode="auto">
          <a:xfrm>
            <a:off x="1749425" y="2396042"/>
            <a:ext cx="1331913" cy="968375"/>
          </a:xfrm>
          <a:prstGeom prst="rect">
            <a:avLst/>
          </a:prstGeom>
          <a:noFill/>
        </p:spPr>
      </p:pic>
      <p:pic>
        <p:nvPicPr>
          <p:cNvPr id="9" name="Picture 6" descr="New suspect"/>
          <p:cNvPicPr>
            <a:picLocks noChangeAspect="1" noChangeArrowheads="1"/>
          </p:cNvPicPr>
          <p:nvPr/>
        </p:nvPicPr>
        <p:blipFill>
          <a:blip r:embed="rId6" cstate="print"/>
          <a:srcRect/>
          <a:stretch>
            <a:fillRect/>
          </a:stretch>
        </p:blipFill>
        <p:spPr bwMode="auto">
          <a:xfrm>
            <a:off x="6342063" y="2302380"/>
            <a:ext cx="1325562" cy="1127125"/>
          </a:xfrm>
          <a:prstGeom prst="rect">
            <a:avLst/>
          </a:prstGeom>
          <a:noFill/>
        </p:spPr>
      </p:pic>
      <p:sp>
        <p:nvSpPr>
          <p:cNvPr id="10" name="Line 7"/>
          <p:cNvSpPr>
            <a:spLocks noChangeShapeType="1"/>
          </p:cNvSpPr>
          <p:nvPr/>
        </p:nvSpPr>
        <p:spPr bwMode="auto">
          <a:xfrm>
            <a:off x="3230563" y="2858005"/>
            <a:ext cx="2967037" cy="0"/>
          </a:xfrm>
          <a:prstGeom prst="line">
            <a:avLst/>
          </a:prstGeom>
          <a:noFill/>
          <a:ln w="28575">
            <a:solidFill>
              <a:srgbClr val="006600"/>
            </a:solidFill>
            <a:round/>
            <a:headEnd type="none" w="sm" len="sm"/>
            <a:tailEnd type="triangle" w="med" len="med"/>
          </a:ln>
          <a:effectLst/>
        </p:spPr>
        <p:txBody>
          <a:bodyPr>
            <a:spAutoFit/>
          </a:bodyPr>
          <a:lstStyle/>
          <a:p>
            <a:endParaRPr lang="en-US"/>
          </a:p>
        </p:txBody>
      </p:sp>
      <p:pic>
        <p:nvPicPr>
          <p:cNvPr id="11" name="Picture 8" descr="Suspect link"/>
          <p:cNvPicPr>
            <a:picLocks noChangeAspect="1" noChangeArrowheads="1"/>
          </p:cNvPicPr>
          <p:nvPr/>
        </p:nvPicPr>
        <p:blipFill>
          <a:blip r:embed="rId7"/>
          <a:srcRect/>
          <a:stretch>
            <a:fillRect/>
          </a:stretch>
        </p:blipFill>
        <p:spPr bwMode="auto">
          <a:xfrm>
            <a:off x="4411663" y="2945317"/>
            <a:ext cx="465137" cy="279400"/>
          </a:xfrm>
          <a:prstGeom prst="rect">
            <a:avLst/>
          </a:prstGeom>
          <a:noFill/>
        </p:spPr>
      </p:pic>
      <p:sp>
        <p:nvSpPr>
          <p:cNvPr id="12" name="Text Box 9"/>
          <p:cNvSpPr txBox="1">
            <a:spLocks noChangeArrowheads="1"/>
          </p:cNvSpPr>
          <p:nvPr/>
        </p:nvSpPr>
        <p:spPr bwMode="auto">
          <a:xfrm>
            <a:off x="1157288" y="3664455"/>
            <a:ext cx="2195512" cy="701675"/>
          </a:xfrm>
          <a:prstGeom prst="rect">
            <a:avLst/>
          </a:prstGeom>
          <a:noFill/>
          <a:ln w="9525">
            <a:noFill/>
            <a:miter lim="800000"/>
            <a:headEnd type="none" w="sm" len="sm"/>
            <a:tailEnd type="none" w="sm" len="sm"/>
          </a:ln>
          <a:effectLst/>
        </p:spPr>
        <p:txBody>
          <a:bodyPr>
            <a:spAutoFit/>
          </a:bodyPr>
          <a:lstStyle/>
          <a:p>
            <a:pPr defTabSz="762000"/>
            <a:r>
              <a:rPr lang="en-US" sz="2000" i="1" dirty="0">
                <a:latin typeface="Comic Sans MS" pitchFamily="66" charset="0"/>
              </a:rPr>
              <a:t>… a change by this user here…</a:t>
            </a:r>
          </a:p>
        </p:txBody>
      </p:sp>
      <p:sp>
        <p:nvSpPr>
          <p:cNvPr id="13" name="Text Box 10"/>
          <p:cNvSpPr txBox="1">
            <a:spLocks noChangeArrowheads="1"/>
          </p:cNvSpPr>
          <p:nvPr/>
        </p:nvSpPr>
        <p:spPr bwMode="auto">
          <a:xfrm>
            <a:off x="6459538" y="3664455"/>
            <a:ext cx="2368550" cy="1006475"/>
          </a:xfrm>
          <a:prstGeom prst="rect">
            <a:avLst/>
          </a:prstGeom>
          <a:noFill/>
          <a:ln w="9525">
            <a:noFill/>
            <a:miter lim="800000"/>
            <a:headEnd type="none" w="sm" len="sm"/>
            <a:tailEnd type="none" w="sm" len="sm"/>
          </a:ln>
          <a:effectLst/>
        </p:spPr>
        <p:txBody>
          <a:bodyPr>
            <a:spAutoFit/>
          </a:bodyPr>
          <a:lstStyle/>
          <a:p>
            <a:pPr defTabSz="762000"/>
            <a:r>
              <a:rPr lang="en-US" sz="2000" i="1">
                <a:latin typeface="Comic Sans MS" pitchFamily="66" charset="0"/>
              </a:rPr>
              <a:t>… shows up as a warning flag to this user here.</a:t>
            </a:r>
          </a:p>
        </p:txBody>
      </p:sp>
      <p:sp>
        <p:nvSpPr>
          <p:cNvPr id="14" name="Text Box 11"/>
          <p:cNvSpPr txBox="1">
            <a:spLocks noChangeArrowheads="1"/>
          </p:cNvSpPr>
          <p:nvPr/>
        </p:nvSpPr>
        <p:spPr bwMode="auto">
          <a:xfrm>
            <a:off x="3173413" y="1440367"/>
            <a:ext cx="3282950" cy="396875"/>
          </a:xfrm>
          <a:prstGeom prst="rect">
            <a:avLst/>
          </a:prstGeom>
          <a:noFill/>
          <a:ln w="9525">
            <a:noFill/>
            <a:miter lim="800000"/>
            <a:headEnd type="none" w="sm" len="sm"/>
            <a:tailEnd type="none" w="sm" len="sm"/>
          </a:ln>
          <a:effectLst/>
        </p:spPr>
        <p:txBody>
          <a:bodyPr>
            <a:spAutoFit/>
          </a:bodyPr>
          <a:lstStyle/>
          <a:p>
            <a:pPr defTabSz="762000"/>
            <a:r>
              <a:rPr lang="en-US" sz="2000" i="1" dirty="0">
                <a:latin typeface="Comic Sans MS" pitchFamily="66" charset="0"/>
              </a:rPr>
              <a:t>If documents are linked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9" end="9"/>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10" end="1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autoUpdateAnimBg="0"/>
      <p:bldP spid="1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53</a:t>
            </a:fld>
            <a:endParaRPr lang="en-CA"/>
          </a:p>
        </p:txBody>
      </p:sp>
      <p:sp>
        <p:nvSpPr>
          <p:cNvPr id="4" name="Rectangle 7"/>
          <p:cNvSpPr>
            <a:spLocks noGrp="1" noChangeArrowheads="1"/>
          </p:cNvSpPr>
          <p:nvPr>
            <p:ph type="title"/>
          </p:nvPr>
        </p:nvSpPr>
        <p:spPr>
          <a:xfrm>
            <a:off x="117475" y="398726"/>
            <a:ext cx="8907463" cy="608013"/>
          </a:xfrm>
        </p:spPr>
        <p:txBody>
          <a:bodyPr>
            <a:normAutofit/>
          </a:bodyPr>
          <a:lstStyle/>
          <a:p>
            <a:pPr algn="r"/>
            <a:r>
              <a:rPr lang="en-CA" sz="2800" b="1" dirty="0">
                <a:latin typeface="Arial" pitchFamily="34" charset="0"/>
                <a:cs typeface="Arial" pitchFamily="34" charset="0"/>
              </a:rPr>
              <a:t>Suspect Links</a:t>
            </a:r>
          </a:p>
        </p:txBody>
      </p:sp>
      <p:sp>
        <p:nvSpPr>
          <p:cNvPr id="5" name="Rectangle 8"/>
          <p:cNvSpPr txBox="1">
            <a:spLocks noChangeArrowheads="1"/>
          </p:cNvSpPr>
          <p:nvPr/>
        </p:nvSpPr>
        <p:spPr>
          <a:xfrm>
            <a:off x="117475" y="1022636"/>
            <a:ext cx="8907463" cy="5575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Visible as indicators or with change notes (added/deleted)</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8" name="Picture 2" descr="Suspect view"/>
          <p:cNvPicPr>
            <a:picLocks noChangeAspect="1" noChangeArrowheads="1"/>
          </p:cNvPicPr>
          <p:nvPr/>
        </p:nvPicPr>
        <p:blipFill>
          <a:blip r:embed="rId3"/>
          <a:srcRect/>
          <a:stretch>
            <a:fillRect/>
          </a:stretch>
        </p:blipFill>
        <p:spPr bwMode="auto">
          <a:xfrm>
            <a:off x="1436688" y="1924336"/>
            <a:ext cx="6272212" cy="4351338"/>
          </a:xfrm>
          <a:prstGeom prst="rect">
            <a:avLst/>
          </a:prstGeom>
          <a:noFill/>
        </p:spPr>
      </p:pic>
      <p:sp>
        <p:nvSpPr>
          <p:cNvPr id="6" name="Line 4"/>
          <p:cNvSpPr>
            <a:spLocks noChangeShapeType="1"/>
          </p:cNvSpPr>
          <p:nvPr/>
        </p:nvSpPr>
        <p:spPr bwMode="auto">
          <a:xfrm rot="11363536" flipH="1" flipV="1">
            <a:off x="2616905" y="1597376"/>
            <a:ext cx="2874733" cy="1311650"/>
          </a:xfrm>
          <a:prstGeom prst="line">
            <a:avLst/>
          </a:prstGeom>
          <a:noFill/>
          <a:ln w="19050">
            <a:solidFill>
              <a:srgbClr val="EF2C27"/>
            </a:solidFill>
            <a:round/>
            <a:headEnd type="none" w="sm" len="sm"/>
            <a:tailEnd type="stealth" w="med" len="lg"/>
          </a:ln>
          <a:effectLst/>
        </p:spPr>
        <p:txBody>
          <a:bodyPr wrap="none" anchor="ctr"/>
          <a:lstStyle/>
          <a:p>
            <a:endParaRPr lang="en-US"/>
          </a:p>
        </p:txBody>
      </p:sp>
      <p:sp>
        <p:nvSpPr>
          <p:cNvPr id="7" name="Line 5"/>
          <p:cNvSpPr>
            <a:spLocks noChangeShapeType="1"/>
          </p:cNvSpPr>
          <p:nvPr/>
        </p:nvSpPr>
        <p:spPr bwMode="auto">
          <a:xfrm rot="11363536" flipH="1" flipV="1">
            <a:off x="5748257" y="1513057"/>
            <a:ext cx="989741" cy="2312705"/>
          </a:xfrm>
          <a:prstGeom prst="line">
            <a:avLst/>
          </a:prstGeom>
          <a:noFill/>
          <a:ln w="19050">
            <a:solidFill>
              <a:srgbClr val="EF2C27"/>
            </a:solidFill>
            <a:round/>
            <a:headEnd type="none" w="sm" len="sm"/>
            <a:tailEnd type="stealth"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54</a:t>
            </a:fld>
            <a:endParaRPr lang="en-CA"/>
          </a:p>
        </p:txBody>
      </p:sp>
      <p:sp>
        <p:nvSpPr>
          <p:cNvPr id="4" name="Rectangle 4"/>
          <p:cNvSpPr>
            <a:spLocks noGrp="1" noChangeArrowheads="1"/>
          </p:cNvSpPr>
          <p:nvPr>
            <p:ph type="title"/>
          </p:nvPr>
        </p:nvSpPr>
        <p:spPr>
          <a:xfrm>
            <a:off x="117475" y="644390"/>
            <a:ext cx="8907463" cy="608013"/>
          </a:xfrm>
        </p:spPr>
        <p:txBody>
          <a:bodyPr>
            <a:normAutofit/>
          </a:bodyPr>
          <a:lstStyle/>
          <a:p>
            <a:r>
              <a:rPr lang="en-CA" sz="2800" b="1" dirty="0">
                <a:latin typeface="Arial" pitchFamily="34" charset="0"/>
                <a:cs typeface="Arial" pitchFamily="34" charset="0"/>
              </a:rPr>
              <a:t>Traceability Planning</a:t>
            </a:r>
          </a:p>
        </p:txBody>
      </p:sp>
      <p:sp>
        <p:nvSpPr>
          <p:cNvPr id="5" name="Rectangle 5"/>
          <p:cNvSpPr txBox="1">
            <a:spLocks noChangeArrowheads="1"/>
          </p:cNvSpPr>
          <p:nvPr/>
        </p:nvSpPr>
        <p:spPr>
          <a:xfrm>
            <a:off x="117475" y="1459372"/>
            <a:ext cx="8907463" cy="4711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Planning traceability? Yes, just like any other project!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Who are the stakeholders?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are the needs (analysis, reports…)?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Useful, measurable, feasible objectives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Definition of links and attributes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Can some be inferred automatically?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Process (who collects and when to collect traceability information)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Roles, access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Data/link input and updates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Exceptional situations (e.g., lack of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Representations, queries, tools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Traceability policies define what and how traceability information should be maintained</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55</a:t>
            </a:fld>
            <a:endParaRPr lang="en-CA"/>
          </a:p>
        </p:txBody>
      </p:sp>
      <p:sp>
        <p:nvSpPr>
          <p:cNvPr id="4" name="Rectangle 2"/>
          <p:cNvSpPr>
            <a:spLocks noGrp="1" noChangeArrowheads="1"/>
          </p:cNvSpPr>
          <p:nvPr>
            <p:ph type="title"/>
          </p:nvPr>
        </p:nvSpPr>
        <p:spPr>
          <a:xfrm>
            <a:off x="117475" y="644390"/>
            <a:ext cx="8907463" cy="608013"/>
          </a:xfrm>
        </p:spPr>
        <p:txBody>
          <a:bodyPr>
            <a:normAutofit/>
          </a:bodyPr>
          <a:lstStyle/>
          <a:p>
            <a:r>
              <a:rPr lang="en-US" sz="2800" b="1" dirty="0">
                <a:latin typeface="Arial" pitchFamily="34" charset="0"/>
                <a:cs typeface="Arial" pitchFamily="34" charset="0"/>
              </a:rPr>
              <a:t>Factors to Consider during Planning (1)</a:t>
            </a:r>
          </a:p>
        </p:txBody>
      </p:sp>
      <p:sp>
        <p:nvSpPr>
          <p:cNvPr id="5" name="Rectangle 3"/>
          <p:cNvSpPr txBox="1">
            <a:spLocks noChangeArrowheads="1"/>
          </p:cNvSpPr>
          <p:nvPr/>
        </p:nvSpPr>
        <p:spPr>
          <a:xfrm>
            <a:off x="117475" y="1473020"/>
            <a:ext cx="8907463" cy="4559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Number of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greater the number of requirements, the more the need for formal traceability policies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Expected system lifetime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More comprehensive traceability policies should be defined for systems which have a long lifetime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Maturity level of organization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Detailed traceability policies are more likely to </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be implemented and </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used properly in a cost-effective way in organizations which have a higher level of process maturity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Size of project and team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larger the project or team, the greater the need for formal traceability policies</a:t>
            </a: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56</a:t>
            </a:fld>
            <a:endParaRPr lang="en-CA"/>
          </a:p>
        </p:txBody>
      </p:sp>
      <p:sp>
        <p:nvSpPr>
          <p:cNvPr id="4" name="Rectangle 2"/>
          <p:cNvSpPr>
            <a:spLocks noGrp="1" noChangeArrowheads="1"/>
          </p:cNvSpPr>
          <p:nvPr>
            <p:ph type="title"/>
          </p:nvPr>
        </p:nvSpPr>
        <p:spPr>
          <a:xfrm>
            <a:off x="117475" y="630742"/>
            <a:ext cx="8907463" cy="608013"/>
          </a:xfrm>
        </p:spPr>
        <p:txBody>
          <a:bodyPr>
            <a:normAutofit/>
          </a:bodyPr>
          <a:lstStyle/>
          <a:p>
            <a:r>
              <a:rPr lang="en-US" sz="2800" b="1" dirty="0">
                <a:latin typeface="Arial" pitchFamily="34" charset="0"/>
                <a:cs typeface="Arial" pitchFamily="34" charset="0"/>
              </a:rPr>
              <a:t>Factors to Consider during Planning (2)</a:t>
            </a:r>
          </a:p>
        </p:txBody>
      </p:sp>
      <p:sp>
        <p:nvSpPr>
          <p:cNvPr id="5" name="Rectangle 3"/>
          <p:cNvSpPr txBox="1">
            <a:spLocks noChangeArrowheads="1"/>
          </p:cNvSpPr>
          <p:nvPr/>
        </p:nvSpPr>
        <p:spPr>
          <a:xfrm>
            <a:off x="122832" y="1289728"/>
            <a:ext cx="8907463" cy="50439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Type of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Critical systems such as hard real-time control systems or safety-critical systems need more comprehensive traceability policies than non-critical systems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Additional constraints from customer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E.g., compliance to military standard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Traceability links should be defined by whoever has the appropriate information available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4"/>
          <p:cNvPicPr>
            <a:picLocks noChangeAspect="1" noChangeArrowheads="1"/>
          </p:cNvPicPr>
          <p:nvPr/>
        </p:nvPicPr>
        <p:blipFill>
          <a:blip r:embed="rId3"/>
          <a:srcRect/>
          <a:stretch>
            <a:fillRect/>
          </a:stretch>
        </p:blipFill>
        <p:spPr bwMode="auto">
          <a:xfrm>
            <a:off x="1027707" y="3896410"/>
            <a:ext cx="7334250" cy="227806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57</a:t>
            </a:fld>
            <a:endParaRPr lang="en-CA"/>
          </a:p>
        </p:txBody>
      </p:sp>
      <p:sp>
        <p:nvSpPr>
          <p:cNvPr id="4" name="Rectangle 4"/>
          <p:cNvSpPr>
            <a:spLocks noGrp="1" noChangeArrowheads="1"/>
          </p:cNvSpPr>
          <p:nvPr>
            <p:ph type="title"/>
          </p:nvPr>
        </p:nvSpPr>
        <p:spPr>
          <a:xfrm>
            <a:off x="117475" y="589798"/>
            <a:ext cx="8907463" cy="608013"/>
          </a:xfrm>
        </p:spPr>
        <p:txBody>
          <a:bodyPr>
            <a:normAutofit/>
          </a:bodyPr>
          <a:lstStyle/>
          <a:p>
            <a:r>
              <a:rPr lang="en-CA" sz="2800" b="1" dirty="0">
                <a:latin typeface="Arial" pitchFamily="34" charset="0"/>
                <a:cs typeface="Arial" pitchFamily="34" charset="0"/>
              </a:rPr>
              <a:t>Modeling Traceability</a:t>
            </a:r>
          </a:p>
        </p:txBody>
      </p:sp>
      <p:sp>
        <p:nvSpPr>
          <p:cNvPr id="5" name="Rectangle 5"/>
          <p:cNvSpPr txBox="1">
            <a:spLocks noChangeArrowheads="1"/>
          </p:cNvSpPr>
          <p:nvPr/>
        </p:nvSpPr>
        <p:spPr>
          <a:xfrm>
            <a:off x="117475" y="1445724"/>
            <a:ext cx="8907463" cy="4330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types of links to use (and their attributes) must be defined for different types of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It is a design problem!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May be modeled with a UML class diagram (</a:t>
            </a: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metamodel</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Object types (classes)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Object attributes (attributes)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Structure of folders, modules, objects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Stereotypes, composition…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Link types (associations)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Satisfies, tests, refines, contains, contributes to, threatens, justifies…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Link attributes (association classes)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58</a:t>
            </a:fld>
            <a:endParaRPr lang="en-CA"/>
          </a:p>
        </p:txBody>
      </p:sp>
      <p:sp>
        <p:nvSpPr>
          <p:cNvPr id="4" name="Rectangle 5"/>
          <p:cNvSpPr>
            <a:spLocks noGrp="1" noChangeArrowheads="1"/>
          </p:cNvSpPr>
          <p:nvPr>
            <p:ph type="title"/>
          </p:nvPr>
        </p:nvSpPr>
        <p:spPr>
          <a:xfrm>
            <a:off x="117475" y="398726"/>
            <a:ext cx="8907463" cy="608013"/>
          </a:xfrm>
        </p:spPr>
        <p:txBody>
          <a:bodyPr>
            <a:normAutofit/>
          </a:bodyPr>
          <a:lstStyle/>
          <a:p>
            <a:r>
              <a:rPr lang="en-CA" sz="2800" b="1" dirty="0">
                <a:latin typeface="Arial" pitchFamily="34" charset="0"/>
                <a:cs typeface="Arial" pitchFamily="34" charset="0"/>
              </a:rPr>
              <a:t>Example – UCM Models Imported in DOORS</a:t>
            </a:r>
          </a:p>
        </p:txBody>
      </p:sp>
      <p:sp>
        <p:nvSpPr>
          <p:cNvPr id="5" name="Rectangle 6"/>
          <p:cNvSpPr txBox="1">
            <a:spLocks noChangeArrowheads="1"/>
          </p:cNvSpPr>
          <p:nvPr/>
        </p:nvSpPr>
        <p:spPr>
          <a:xfrm>
            <a:off x="117475" y="990600"/>
            <a:ext cx="8907463" cy="556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Associations describe internal links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3"/>
          <p:cNvPicPr>
            <a:picLocks noChangeAspect="1" noChangeArrowheads="1"/>
          </p:cNvPicPr>
          <p:nvPr/>
        </p:nvPicPr>
        <p:blipFill>
          <a:blip r:embed="rId3"/>
          <a:srcRect l="4089" t="2718" r="4192" b="4417"/>
          <a:stretch>
            <a:fillRect/>
          </a:stretch>
        </p:blipFill>
        <p:spPr bwMode="auto">
          <a:xfrm>
            <a:off x="604838" y="1346200"/>
            <a:ext cx="7934325"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59</a:t>
            </a:fld>
            <a:endParaRPr lang="en-CA"/>
          </a:p>
        </p:txBody>
      </p:sp>
      <p:sp>
        <p:nvSpPr>
          <p:cNvPr id="4" name="AutoShape 2"/>
          <p:cNvSpPr>
            <a:spLocks noChangeArrowheads="1"/>
          </p:cNvSpPr>
          <p:nvPr/>
        </p:nvSpPr>
        <p:spPr bwMode="auto">
          <a:xfrm rot="5400000">
            <a:off x="5517356" y="1048544"/>
            <a:ext cx="1152525" cy="1512888"/>
          </a:xfrm>
          <a:prstGeom prst="foldedCorner">
            <a:avLst>
              <a:gd name="adj" fmla="val 12500"/>
            </a:avLst>
          </a:prstGeom>
          <a:solidFill>
            <a:schemeClr val="bg1"/>
          </a:solidFill>
          <a:ln w="9525">
            <a:solidFill>
              <a:schemeClr val="tx1"/>
            </a:solidFill>
            <a:round/>
            <a:headEnd/>
            <a:tailEnd/>
          </a:ln>
          <a:effectLst/>
        </p:spPr>
        <p:txBody>
          <a:bodyPr wrap="none" lIns="18000" rIns="18000" anchor="ctr"/>
          <a:lstStyle/>
          <a:p>
            <a:pPr algn="ctr" eaLnBrk="0" hangingPunct="0">
              <a:spcBef>
                <a:spcPct val="0"/>
              </a:spcBef>
            </a:pPr>
            <a:endParaRPr lang="fr-CA" b="1">
              <a:latin typeface="Times New Roman" pitchFamily="18" charset="0"/>
            </a:endParaRPr>
          </a:p>
        </p:txBody>
      </p:sp>
      <p:sp>
        <p:nvSpPr>
          <p:cNvPr id="5" name="AutoShape 3"/>
          <p:cNvSpPr>
            <a:spLocks noChangeArrowheads="1"/>
          </p:cNvSpPr>
          <p:nvPr/>
        </p:nvSpPr>
        <p:spPr bwMode="auto">
          <a:xfrm rot="5400000">
            <a:off x="1258888" y="1119188"/>
            <a:ext cx="865187" cy="1512887"/>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US" b="1" dirty="0">
                <a:latin typeface="Times New Roman" pitchFamily="18" charset="0"/>
              </a:rPr>
              <a:t>User</a:t>
            </a:r>
          </a:p>
          <a:p>
            <a:pPr algn="ctr" eaLnBrk="0" hangingPunct="0">
              <a:spcBef>
                <a:spcPct val="0"/>
              </a:spcBef>
            </a:pPr>
            <a:r>
              <a:rPr lang="en-US" b="1" dirty="0">
                <a:latin typeface="Times New Roman" pitchFamily="18" charset="0"/>
              </a:rPr>
              <a:t>Requirements</a:t>
            </a:r>
          </a:p>
          <a:p>
            <a:pPr algn="ctr" eaLnBrk="0" hangingPunct="0">
              <a:spcBef>
                <a:spcPct val="0"/>
              </a:spcBef>
            </a:pPr>
            <a:r>
              <a:rPr lang="en-US" b="1" dirty="0">
                <a:latin typeface="Times New Roman" pitchFamily="18" charset="0"/>
              </a:rPr>
              <a:t>(Use Cases)</a:t>
            </a:r>
          </a:p>
        </p:txBody>
      </p:sp>
      <p:sp>
        <p:nvSpPr>
          <p:cNvPr id="6" name="AutoShape 4"/>
          <p:cNvSpPr>
            <a:spLocks noChangeArrowheads="1"/>
          </p:cNvSpPr>
          <p:nvPr/>
        </p:nvSpPr>
        <p:spPr bwMode="auto">
          <a:xfrm rot="5400000">
            <a:off x="3402013" y="1119188"/>
            <a:ext cx="865187" cy="1512887"/>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US" b="1">
                <a:latin typeface="Times New Roman" pitchFamily="18" charset="0"/>
              </a:rPr>
              <a:t>System</a:t>
            </a:r>
          </a:p>
          <a:p>
            <a:pPr algn="ctr" eaLnBrk="0" hangingPunct="0">
              <a:spcBef>
                <a:spcPct val="0"/>
              </a:spcBef>
            </a:pPr>
            <a:r>
              <a:rPr lang="en-US" b="1">
                <a:latin typeface="Times New Roman" pitchFamily="18" charset="0"/>
              </a:rPr>
              <a:t>Requirements</a:t>
            </a:r>
          </a:p>
        </p:txBody>
      </p:sp>
      <p:sp>
        <p:nvSpPr>
          <p:cNvPr id="7" name="AutoShape 5"/>
          <p:cNvSpPr>
            <a:spLocks noChangeArrowheads="1"/>
          </p:cNvSpPr>
          <p:nvPr/>
        </p:nvSpPr>
        <p:spPr bwMode="auto">
          <a:xfrm rot="5400000">
            <a:off x="5401469" y="1119982"/>
            <a:ext cx="1152525" cy="1512887"/>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US" b="1">
                <a:latin typeface="Times New Roman" pitchFamily="18" charset="0"/>
              </a:rPr>
              <a:t>Software</a:t>
            </a:r>
          </a:p>
          <a:p>
            <a:pPr algn="ctr" eaLnBrk="0" hangingPunct="0">
              <a:spcBef>
                <a:spcPct val="0"/>
              </a:spcBef>
            </a:pPr>
            <a:r>
              <a:rPr lang="en-US" b="1">
                <a:latin typeface="Times New Roman" pitchFamily="18" charset="0"/>
              </a:rPr>
              <a:t>Requirements</a:t>
            </a:r>
          </a:p>
          <a:p>
            <a:pPr algn="ctr" eaLnBrk="0" hangingPunct="0">
              <a:spcBef>
                <a:spcPct val="0"/>
              </a:spcBef>
            </a:pPr>
            <a:r>
              <a:rPr lang="en-US" b="1">
                <a:latin typeface="Times New Roman" pitchFamily="18" charset="0"/>
              </a:rPr>
              <a:t>(Subsystem)</a:t>
            </a:r>
          </a:p>
        </p:txBody>
      </p:sp>
      <p:sp>
        <p:nvSpPr>
          <p:cNvPr id="8" name="AutoShape 6"/>
          <p:cNvSpPr>
            <a:spLocks noChangeArrowheads="1"/>
          </p:cNvSpPr>
          <p:nvPr/>
        </p:nvSpPr>
        <p:spPr bwMode="auto">
          <a:xfrm>
            <a:off x="2006600" y="3314700"/>
            <a:ext cx="1512888" cy="863600"/>
          </a:xfrm>
          <a:prstGeom prst="horizontalScroll">
            <a:avLst>
              <a:gd name="adj" fmla="val 12500"/>
            </a:avLst>
          </a:prstGeom>
          <a:solidFill>
            <a:schemeClr val="bg1"/>
          </a:solidFill>
          <a:ln w="9525">
            <a:solidFill>
              <a:schemeClr val="tx1"/>
            </a:solidFill>
            <a:round/>
            <a:headEnd/>
            <a:tailEnd/>
          </a:ln>
          <a:effectLst/>
        </p:spPr>
        <p:txBody>
          <a:bodyPr wrap="none" anchor="ctr"/>
          <a:lstStyle/>
          <a:p>
            <a:pPr algn="ctr" eaLnBrk="0" hangingPunct="0">
              <a:spcBef>
                <a:spcPct val="0"/>
              </a:spcBef>
            </a:pPr>
            <a:r>
              <a:rPr lang="en-US" b="1">
                <a:latin typeface="Times New Roman" pitchFamily="18" charset="0"/>
              </a:rPr>
              <a:t>UCMs</a:t>
            </a:r>
          </a:p>
          <a:p>
            <a:pPr algn="ctr" eaLnBrk="0" hangingPunct="0">
              <a:spcBef>
                <a:spcPct val="0"/>
              </a:spcBef>
            </a:pPr>
            <a:r>
              <a:rPr lang="en-US" b="1">
                <a:latin typeface="Times New Roman" pitchFamily="18" charset="0"/>
              </a:rPr>
              <a:t>(User Level)</a:t>
            </a:r>
          </a:p>
        </p:txBody>
      </p:sp>
      <p:sp>
        <p:nvSpPr>
          <p:cNvPr id="9" name="AutoShape 7"/>
          <p:cNvSpPr>
            <a:spLocks noChangeArrowheads="1"/>
          </p:cNvSpPr>
          <p:nvPr/>
        </p:nvSpPr>
        <p:spPr bwMode="auto">
          <a:xfrm>
            <a:off x="4149725" y="3314700"/>
            <a:ext cx="1512888" cy="863600"/>
          </a:xfrm>
          <a:prstGeom prst="horizontalScroll">
            <a:avLst>
              <a:gd name="adj" fmla="val 12500"/>
            </a:avLst>
          </a:prstGeom>
          <a:solidFill>
            <a:schemeClr val="bg1"/>
          </a:solidFill>
          <a:ln w="9525">
            <a:solidFill>
              <a:schemeClr val="tx1"/>
            </a:solidFill>
            <a:round/>
            <a:headEnd/>
            <a:tailEnd/>
          </a:ln>
          <a:effectLst/>
        </p:spPr>
        <p:txBody>
          <a:bodyPr wrap="none" anchor="ctr"/>
          <a:lstStyle/>
          <a:p>
            <a:pPr algn="ctr" eaLnBrk="0" hangingPunct="0">
              <a:spcBef>
                <a:spcPct val="0"/>
              </a:spcBef>
            </a:pPr>
            <a:r>
              <a:rPr lang="en-US" b="1">
                <a:latin typeface="Times New Roman" pitchFamily="18" charset="0"/>
              </a:rPr>
              <a:t>UCMs</a:t>
            </a:r>
          </a:p>
          <a:p>
            <a:pPr algn="ctr" eaLnBrk="0" hangingPunct="0">
              <a:spcBef>
                <a:spcPct val="0"/>
              </a:spcBef>
            </a:pPr>
            <a:r>
              <a:rPr lang="en-US" b="1">
                <a:latin typeface="Times New Roman" pitchFamily="18" charset="0"/>
              </a:rPr>
              <a:t>(System Level)</a:t>
            </a:r>
          </a:p>
        </p:txBody>
      </p:sp>
      <p:cxnSp>
        <p:nvCxnSpPr>
          <p:cNvPr id="10" name="AutoShape 8"/>
          <p:cNvCxnSpPr>
            <a:cxnSpLocks noChangeShapeType="1"/>
            <a:stCxn id="6" idx="2"/>
            <a:endCxn id="5" idx="0"/>
          </p:cNvCxnSpPr>
          <p:nvPr/>
        </p:nvCxnSpPr>
        <p:spPr bwMode="auto">
          <a:xfrm flipH="1">
            <a:off x="2451100" y="1876425"/>
            <a:ext cx="630238" cy="0"/>
          </a:xfrm>
          <a:prstGeom prst="straightConnector1">
            <a:avLst/>
          </a:prstGeom>
          <a:noFill/>
          <a:ln w="38100">
            <a:solidFill>
              <a:srgbClr val="FFCC00"/>
            </a:solidFill>
            <a:round/>
            <a:headEnd/>
            <a:tailEnd type="triangle" w="med" len="med"/>
          </a:ln>
          <a:effectLst/>
        </p:spPr>
      </p:cxnSp>
      <p:cxnSp>
        <p:nvCxnSpPr>
          <p:cNvPr id="11" name="AutoShape 9"/>
          <p:cNvCxnSpPr>
            <a:cxnSpLocks noChangeShapeType="1"/>
            <a:stCxn id="8" idx="0"/>
            <a:endCxn id="5" idx="3"/>
          </p:cNvCxnSpPr>
          <p:nvPr/>
        </p:nvCxnSpPr>
        <p:spPr bwMode="auto">
          <a:xfrm flipH="1" flipV="1">
            <a:off x="1693863" y="2309813"/>
            <a:ext cx="1069975" cy="1112837"/>
          </a:xfrm>
          <a:prstGeom prst="straightConnector1">
            <a:avLst/>
          </a:prstGeom>
          <a:noFill/>
          <a:ln w="38100">
            <a:solidFill>
              <a:srgbClr val="FF0000"/>
            </a:solidFill>
            <a:round/>
            <a:headEnd/>
            <a:tailEnd type="triangle" w="med" len="med"/>
          </a:ln>
          <a:effectLst/>
        </p:spPr>
      </p:cxnSp>
      <p:cxnSp>
        <p:nvCxnSpPr>
          <p:cNvPr id="12" name="AutoShape 10"/>
          <p:cNvCxnSpPr>
            <a:cxnSpLocks noChangeShapeType="1"/>
            <a:stCxn id="9" idx="0"/>
            <a:endCxn id="6" idx="3"/>
          </p:cNvCxnSpPr>
          <p:nvPr/>
        </p:nvCxnSpPr>
        <p:spPr bwMode="auto">
          <a:xfrm flipH="1" flipV="1">
            <a:off x="3836988" y="2309813"/>
            <a:ext cx="1069975" cy="1112837"/>
          </a:xfrm>
          <a:prstGeom prst="straightConnector1">
            <a:avLst/>
          </a:prstGeom>
          <a:noFill/>
          <a:ln w="38100">
            <a:solidFill>
              <a:srgbClr val="FF0000"/>
            </a:solidFill>
            <a:round/>
            <a:headEnd/>
            <a:tailEnd type="triangle" w="med" len="med"/>
          </a:ln>
          <a:effectLst/>
        </p:spPr>
      </p:cxnSp>
      <p:cxnSp>
        <p:nvCxnSpPr>
          <p:cNvPr id="13" name="AutoShape 11"/>
          <p:cNvCxnSpPr>
            <a:cxnSpLocks noChangeShapeType="1"/>
            <a:stCxn id="7" idx="2"/>
            <a:endCxn id="6" idx="0"/>
          </p:cNvCxnSpPr>
          <p:nvPr/>
        </p:nvCxnSpPr>
        <p:spPr bwMode="auto">
          <a:xfrm flipH="1" flipV="1">
            <a:off x="4594225" y="1876425"/>
            <a:ext cx="628650" cy="1588"/>
          </a:xfrm>
          <a:prstGeom prst="straightConnector1">
            <a:avLst/>
          </a:prstGeom>
          <a:noFill/>
          <a:ln w="38100">
            <a:solidFill>
              <a:srgbClr val="FFCC00"/>
            </a:solidFill>
            <a:round/>
            <a:headEnd/>
            <a:tailEnd type="triangle" w="med" len="med"/>
          </a:ln>
          <a:effectLst/>
        </p:spPr>
      </p:cxnSp>
      <p:sp>
        <p:nvSpPr>
          <p:cNvPr id="14" name="Text Box 12"/>
          <p:cNvSpPr txBox="1">
            <a:spLocks noChangeArrowheads="1"/>
          </p:cNvSpPr>
          <p:nvPr/>
        </p:nvSpPr>
        <p:spPr bwMode="auto">
          <a:xfrm>
            <a:off x="2241550" y="2754313"/>
            <a:ext cx="6286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Satisfies</a:t>
            </a:r>
            <a:endParaRPr lang="en-US" sz="1000" b="1">
              <a:latin typeface="Times New Roman" pitchFamily="18" charset="0"/>
            </a:endParaRPr>
          </a:p>
        </p:txBody>
      </p:sp>
      <p:sp>
        <p:nvSpPr>
          <p:cNvPr id="15" name="Text Box 13"/>
          <p:cNvSpPr txBox="1">
            <a:spLocks noChangeArrowheads="1"/>
          </p:cNvSpPr>
          <p:nvPr/>
        </p:nvSpPr>
        <p:spPr bwMode="auto">
          <a:xfrm>
            <a:off x="2844800" y="2559050"/>
            <a:ext cx="6286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Satisfies</a:t>
            </a:r>
            <a:endParaRPr lang="en-US" sz="1000" b="1">
              <a:latin typeface="Times New Roman" pitchFamily="18" charset="0"/>
            </a:endParaRPr>
          </a:p>
        </p:txBody>
      </p:sp>
      <p:sp>
        <p:nvSpPr>
          <p:cNvPr id="16" name="Text Box 14"/>
          <p:cNvSpPr txBox="1">
            <a:spLocks noChangeArrowheads="1"/>
          </p:cNvSpPr>
          <p:nvPr/>
        </p:nvSpPr>
        <p:spPr bwMode="auto">
          <a:xfrm>
            <a:off x="4402138" y="2754313"/>
            <a:ext cx="6286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Satisfies</a:t>
            </a:r>
            <a:endParaRPr lang="en-US" sz="1000" b="1">
              <a:latin typeface="Times New Roman" pitchFamily="18" charset="0"/>
            </a:endParaRPr>
          </a:p>
        </p:txBody>
      </p:sp>
      <p:sp>
        <p:nvSpPr>
          <p:cNvPr id="17" name="Text Box 15"/>
          <p:cNvSpPr txBox="1">
            <a:spLocks noChangeArrowheads="1"/>
          </p:cNvSpPr>
          <p:nvPr/>
        </p:nvSpPr>
        <p:spPr bwMode="auto">
          <a:xfrm>
            <a:off x="5065713" y="2559050"/>
            <a:ext cx="6286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Satisfies</a:t>
            </a:r>
            <a:endParaRPr lang="en-US" sz="1000" b="1">
              <a:latin typeface="Times New Roman" pitchFamily="18" charset="0"/>
            </a:endParaRPr>
          </a:p>
        </p:txBody>
      </p:sp>
      <p:sp>
        <p:nvSpPr>
          <p:cNvPr id="18" name="Rectangle 16"/>
          <p:cNvSpPr>
            <a:spLocks noGrp="1" noChangeArrowheads="1"/>
          </p:cNvSpPr>
          <p:nvPr>
            <p:ph type="title"/>
          </p:nvPr>
        </p:nvSpPr>
        <p:spPr>
          <a:xfrm>
            <a:off x="117475" y="507910"/>
            <a:ext cx="8907463" cy="608013"/>
          </a:xfrm>
        </p:spPr>
        <p:txBody>
          <a:bodyPr>
            <a:normAutofit/>
          </a:bodyPr>
          <a:lstStyle/>
          <a:p>
            <a:r>
              <a:rPr lang="en-CA" sz="2800" b="1" dirty="0">
                <a:latin typeface="Arial" pitchFamily="34" charset="0"/>
                <a:cs typeface="Arial" pitchFamily="34" charset="0"/>
              </a:rPr>
              <a:t>Example – UCM External Links in DOORS</a:t>
            </a:r>
          </a:p>
        </p:txBody>
      </p:sp>
      <p:sp>
        <p:nvSpPr>
          <p:cNvPr id="19" name="AutoShape 17"/>
          <p:cNvSpPr>
            <a:spLocks noChangeArrowheads="1"/>
          </p:cNvSpPr>
          <p:nvPr/>
        </p:nvSpPr>
        <p:spPr bwMode="auto">
          <a:xfrm rot="5400000">
            <a:off x="2330450" y="4856163"/>
            <a:ext cx="865187" cy="1512888"/>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US" b="1">
                <a:latin typeface="Times New Roman" pitchFamily="18" charset="0"/>
              </a:rPr>
              <a:t>Acceptance</a:t>
            </a:r>
          </a:p>
          <a:p>
            <a:pPr algn="ctr" eaLnBrk="0" hangingPunct="0">
              <a:spcBef>
                <a:spcPct val="0"/>
              </a:spcBef>
            </a:pPr>
            <a:r>
              <a:rPr lang="en-US" b="1">
                <a:latin typeface="Times New Roman" pitchFamily="18" charset="0"/>
              </a:rPr>
              <a:t>Tests</a:t>
            </a:r>
          </a:p>
        </p:txBody>
      </p:sp>
      <p:sp>
        <p:nvSpPr>
          <p:cNvPr id="20" name="AutoShape 18"/>
          <p:cNvSpPr>
            <a:spLocks noChangeArrowheads="1"/>
          </p:cNvSpPr>
          <p:nvPr/>
        </p:nvSpPr>
        <p:spPr bwMode="auto">
          <a:xfrm rot="5400000">
            <a:off x="4473575" y="4856163"/>
            <a:ext cx="865187" cy="1512888"/>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US" b="1">
                <a:latin typeface="Times New Roman" pitchFamily="18" charset="0"/>
              </a:rPr>
              <a:t>Functional</a:t>
            </a:r>
          </a:p>
          <a:p>
            <a:pPr algn="ctr" eaLnBrk="0" hangingPunct="0">
              <a:spcBef>
                <a:spcPct val="0"/>
              </a:spcBef>
            </a:pPr>
            <a:r>
              <a:rPr lang="en-US" b="1">
                <a:latin typeface="Times New Roman" pitchFamily="18" charset="0"/>
              </a:rPr>
              <a:t>Tests</a:t>
            </a:r>
          </a:p>
        </p:txBody>
      </p:sp>
      <p:cxnSp>
        <p:nvCxnSpPr>
          <p:cNvPr id="21" name="AutoShape 19"/>
          <p:cNvCxnSpPr>
            <a:cxnSpLocks noChangeShapeType="1"/>
            <a:stCxn id="19" idx="2"/>
            <a:endCxn id="5" idx="3"/>
          </p:cNvCxnSpPr>
          <p:nvPr/>
        </p:nvCxnSpPr>
        <p:spPr bwMode="auto">
          <a:xfrm rot="10800000">
            <a:off x="1693863" y="2309813"/>
            <a:ext cx="315912" cy="3303587"/>
          </a:xfrm>
          <a:prstGeom prst="bentConnector2">
            <a:avLst/>
          </a:prstGeom>
          <a:noFill/>
          <a:ln w="38100">
            <a:solidFill>
              <a:srgbClr val="FFCC00"/>
            </a:solidFill>
            <a:miter lim="800000"/>
            <a:headEnd/>
            <a:tailEnd type="triangle" w="med" len="med"/>
          </a:ln>
          <a:effectLst/>
        </p:spPr>
      </p:cxnSp>
      <p:cxnSp>
        <p:nvCxnSpPr>
          <p:cNvPr id="22" name="AutoShape 20"/>
          <p:cNvCxnSpPr>
            <a:cxnSpLocks noChangeShapeType="1"/>
            <a:stCxn id="20" idx="2"/>
            <a:endCxn id="6" idx="3"/>
          </p:cNvCxnSpPr>
          <p:nvPr/>
        </p:nvCxnSpPr>
        <p:spPr bwMode="auto">
          <a:xfrm rot="10800000">
            <a:off x="3836988" y="2309813"/>
            <a:ext cx="315912" cy="3303587"/>
          </a:xfrm>
          <a:prstGeom prst="bentConnector2">
            <a:avLst/>
          </a:prstGeom>
          <a:noFill/>
          <a:ln w="38100">
            <a:solidFill>
              <a:srgbClr val="FFCC00"/>
            </a:solidFill>
            <a:miter lim="800000"/>
            <a:headEnd/>
            <a:tailEnd type="triangle" w="med" len="med"/>
          </a:ln>
          <a:effectLst/>
        </p:spPr>
      </p:cxnSp>
      <p:cxnSp>
        <p:nvCxnSpPr>
          <p:cNvPr id="23" name="AutoShape 21"/>
          <p:cNvCxnSpPr>
            <a:cxnSpLocks noChangeShapeType="1"/>
            <a:stCxn id="6" idx="3"/>
            <a:endCxn id="8" idx="0"/>
          </p:cNvCxnSpPr>
          <p:nvPr/>
        </p:nvCxnSpPr>
        <p:spPr bwMode="auto">
          <a:xfrm flipH="1">
            <a:off x="2763838" y="2309813"/>
            <a:ext cx="1073150" cy="1112837"/>
          </a:xfrm>
          <a:prstGeom prst="straightConnector1">
            <a:avLst/>
          </a:prstGeom>
          <a:noFill/>
          <a:ln w="38100">
            <a:solidFill>
              <a:srgbClr val="FF0000"/>
            </a:solidFill>
            <a:round/>
            <a:headEnd/>
            <a:tailEnd type="triangle" w="med" len="med"/>
          </a:ln>
          <a:effectLst/>
        </p:spPr>
      </p:cxnSp>
      <p:cxnSp>
        <p:nvCxnSpPr>
          <p:cNvPr id="24" name="AutoShape 22"/>
          <p:cNvCxnSpPr>
            <a:cxnSpLocks noChangeShapeType="1"/>
            <a:stCxn id="7" idx="3"/>
            <a:endCxn id="9" idx="0"/>
          </p:cNvCxnSpPr>
          <p:nvPr/>
        </p:nvCxnSpPr>
        <p:spPr bwMode="auto">
          <a:xfrm flipH="1">
            <a:off x="4906963" y="2454275"/>
            <a:ext cx="1071562" cy="968375"/>
          </a:xfrm>
          <a:prstGeom prst="straightConnector1">
            <a:avLst/>
          </a:prstGeom>
          <a:noFill/>
          <a:ln w="38100">
            <a:solidFill>
              <a:srgbClr val="FF0000"/>
            </a:solidFill>
            <a:round/>
            <a:headEnd/>
            <a:tailEnd type="triangle" w="med" len="med"/>
          </a:ln>
          <a:effectLst/>
        </p:spPr>
      </p:cxnSp>
      <p:cxnSp>
        <p:nvCxnSpPr>
          <p:cNvPr id="25" name="AutoShape 23"/>
          <p:cNvCxnSpPr>
            <a:cxnSpLocks noChangeShapeType="1"/>
            <a:stCxn id="19" idx="1"/>
            <a:endCxn id="8" idx="2"/>
          </p:cNvCxnSpPr>
          <p:nvPr/>
        </p:nvCxnSpPr>
        <p:spPr bwMode="auto">
          <a:xfrm flipH="1" flipV="1">
            <a:off x="2763838" y="4070350"/>
            <a:ext cx="1587" cy="1111250"/>
          </a:xfrm>
          <a:prstGeom prst="straightConnector1">
            <a:avLst/>
          </a:prstGeom>
          <a:noFill/>
          <a:ln w="38100">
            <a:solidFill>
              <a:srgbClr val="FF0000"/>
            </a:solidFill>
            <a:round/>
            <a:headEnd/>
            <a:tailEnd type="triangle" w="med" len="med"/>
          </a:ln>
          <a:effectLst/>
        </p:spPr>
      </p:cxnSp>
      <p:cxnSp>
        <p:nvCxnSpPr>
          <p:cNvPr id="26" name="AutoShape 24"/>
          <p:cNvCxnSpPr>
            <a:cxnSpLocks noChangeShapeType="1"/>
            <a:stCxn id="20" idx="1"/>
            <a:endCxn id="9" idx="2"/>
          </p:cNvCxnSpPr>
          <p:nvPr/>
        </p:nvCxnSpPr>
        <p:spPr bwMode="auto">
          <a:xfrm flipH="1" flipV="1">
            <a:off x="4906963" y="4070350"/>
            <a:ext cx="1587" cy="1111250"/>
          </a:xfrm>
          <a:prstGeom prst="straightConnector1">
            <a:avLst/>
          </a:prstGeom>
          <a:noFill/>
          <a:ln w="38100">
            <a:solidFill>
              <a:srgbClr val="FF0000"/>
            </a:solidFill>
            <a:round/>
            <a:headEnd/>
            <a:tailEnd type="triangle" w="med" len="med"/>
          </a:ln>
          <a:effectLst/>
        </p:spPr>
      </p:cxnSp>
      <p:sp>
        <p:nvSpPr>
          <p:cNvPr id="27" name="Text Box 25"/>
          <p:cNvSpPr txBox="1">
            <a:spLocks noChangeArrowheads="1"/>
          </p:cNvSpPr>
          <p:nvPr/>
        </p:nvSpPr>
        <p:spPr bwMode="auto">
          <a:xfrm>
            <a:off x="1262063" y="4603750"/>
            <a:ext cx="4667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Tests</a:t>
            </a:r>
            <a:endParaRPr lang="en-US" sz="1000" b="1">
              <a:latin typeface="Times New Roman" pitchFamily="18" charset="0"/>
            </a:endParaRPr>
          </a:p>
        </p:txBody>
      </p:sp>
      <p:sp>
        <p:nvSpPr>
          <p:cNvPr id="28" name="Text Box 26"/>
          <p:cNvSpPr txBox="1">
            <a:spLocks noChangeArrowheads="1"/>
          </p:cNvSpPr>
          <p:nvPr/>
        </p:nvSpPr>
        <p:spPr bwMode="auto">
          <a:xfrm>
            <a:off x="2330450" y="4603750"/>
            <a:ext cx="4667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Tests</a:t>
            </a:r>
            <a:endParaRPr lang="en-US" sz="1000" b="1">
              <a:latin typeface="Times New Roman" pitchFamily="18" charset="0"/>
            </a:endParaRPr>
          </a:p>
        </p:txBody>
      </p:sp>
      <p:sp>
        <p:nvSpPr>
          <p:cNvPr id="29" name="Text Box 27"/>
          <p:cNvSpPr txBox="1">
            <a:spLocks noChangeArrowheads="1"/>
          </p:cNvSpPr>
          <p:nvPr/>
        </p:nvSpPr>
        <p:spPr bwMode="auto">
          <a:xfrm>
            <a:off x="3427413" y="4603750"/>
            <a:ext cx="4667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Tests</a:t>
            </a:r>
            <a:endParaRPr lang="en-US" sz="1000" b="1">
              <a:latin typeface="Times New Roman" pitchFamily="18" charset="0"/>
            </a:endParaRPr>
          </a:p>
        </p:txBody>
      </p:sp>
      <p:sp>
        <p:nvSpPr>
          <p:cNvPr id="30" name="Text Box 28"/>
          <p:cNvSpPr txBox="1">
            <a:spLocks noChangeArrowheads="1"/>
          </p:cNvSpPr>
          <p:nvPr/>
        </p:nvSpPr>
        <p:spPr bwMode="auto">
          <a:xfrm>
            <a:off x="4494213" y="4603750"/>
            <a:ext cx="4667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Tests</a:t>
            </a:r>
            <a:endParaRPr lang="en-US" sz="1000" b="1">
              <a:latin typeface="Times New Roman" pitchFamily="18" charset="0"/>
            </a:endParaRPr>
          </a:p>
        </p:txBody>
      </p:sp>
      <p:sp>
        <p:nvSpPr>
          <p:cNvPr id="31" name="Text Box 29"/>
          <p:cNvSpPr txBox="1">
            <a:spLocks noChangeArrowheads="1"/>
          </p:cNvSpPr>
          <p:nvPr/>
        </p:nvSpPr>
        <p:spPr bwMode="auto">
          <a:xfrm>
            <a:off x="6999288" y="1192213"/>
            <a:ext cx="946150" cy="823912"/>
          </a:xfrm>
          <a:prstGeom prst="rect">
            <a:avLst/>
          </a:prstGeom>
          <a:noFill/>
          <a:ln w="9525" algn="ctr">
            <a:noFill/>
            <a:miter lim="800000"/>
            <a:headEnd/>
            <a:tailEnd/>
          </a:ln>
          <a:effectLst/>
        </p:spPr>
        <p:txBody>
          <a:bodyPr wrap="none">
            <a:spAutoFit/>
          </a:bodyPr>
          <a:lstStyle/>
          <a:p>
            <a:pPr algn="ctr" eaLnBrk="0" hangingPunct="0">
              <a:spcBef>
                <a:spcPct val="0"/>
              </a:spcBef>
            </a:pPr>
            <a:r>
              <a:rPr lang="en-US" sz="4800" b="1">
                <a:latin typeface="Times New Roman" pitchFamily="18" charset="0"/>
              </a:rPr>
              <a:t>…</a:t>
            </a:r>
            <a:r>
              <a:rPr lang="en-US" sz="4800">
                <a:latin typeface="Times New Roman" pitchFamily="18" charset="0"/>
              </a:rPr>
              <a:t> </a:t>
            </a:r>
          </a:p>
        </p:txBody>
      </p:sp>
      <p:sp>
        <p:nvSpPr>
          <p:cNvPr id="32" name="Text Box 30"/>
          <p:cNvSpPr txBox="1">
            <a:spLocks noChangeArrowheads="1"/>
          </p:cNvSpPr>
          <p:nvPr/>
        </p:nvSpPr>
        <p:spPr bwMode="auto">
          <a:xfrm>
            <a:off x="2457450" y="1660525"/>
            <a:ext cx="6286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Satisfies</a:t>
            </a:r>
            <a:endParaRPr lang="en-US" sz="1000" b="1">
              <a:latin typeface="Times New Roman" pitchFamily="18" charset="0"/>
            </a:endParaRPr>
          </a:p>
        </p:txBody>
      </p:sp>
      <p:sp>
        <p:nvSpPr>
          <p:cNvPr id="33" name="Text Box 31"/>
          <p:cNvSpPr txBox="1">
            <a:spLocks noChangeArrowheads="1"/>
          </p:cNvSpPr>
          <p:nvPr/>
        </p:nvSpPr>
        <p:spPr bwMode="auto">
          <a:xfrm>
            <a:off x="4637088" y="1660525"/>
            <a:ext cx="6286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Satisfies</a:t>
            </a:r>
            <a:endParaRPr lang="en-US" sz="1000" b="1">
              <a:latin typeface="Times New Roman" pitchFamily="18" charset="0"/>
            </a:endParaRPr>
          </a:p>
        </p:txBody>
      </p:sp>
      <p:sp>
        <p:nvSpPr>
          <p:cNvPr id="34" name="Line 32"/>
          <p:cNvSpPr>
            <a:spLocks noChangeShapeType="1"/>
          </p:cNvSpPr>
          <p:nvPr/>
        </p:nvSpPr>
        <p:spPr bwMode="auto">
          <a:xfrm flipH="1">
            <a:off x="7335838" y="5902325"/>
            <a:ext cx="1268412" cy="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35" name="Text Box 33"/>
          <p:cNvSpPr txBox="1">
            <a:spLocks noChangeArrowheads="1"/>
          </p:cNvSpPr>
          <p:nvPr/>
        </p:nvSpPr>
        <p:spPr bwMode="auto">
          <a:xfrm>
            <a:off x="7367588" y="5667375"/>
            <a:ext cx="125730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1000" b="1">
                <a:latin typeface="Times New Roman" pitchFamily="18" charset="0"/>
              </a:rPr>
              <a:t>external UCM links</a:t>
            </a:r>
          </a:p>
        </p:txBody>
      </p:sp>
      <p:sp>
        <p:nvSpPr>
          <p:cNvPr id="36" name="Line 34"/>
          <p:cNvSpPr>
            <a:spLocks noChangeShapeType="1"/>
          </p:cNvSpPr>
          <p:nvPr/>
        </p:nvSpPr>
        <p:spPr bwMode="auto">
          <a:xfrm flipH="1">
            <a:off x="7335838" y="5608638"/>
            <a:ext cx="1268412" cy="0"/>
          </a:xfrm>
          <a:prstGeom prst="line">
            <a:avLst/>
          </a:prstGeom>
          <a:noFill/>
          <a:ln w="38100">
            <a:solidFill>
              <a:srgbClr val="FFCC00"/>
            </a:solidFill>
            <a:round/>
            <a:headEnd/>
            <a:tailEnd type="triangle" w="med" len="med"/>
          </a:ln>
          <a:effectLst/>
        </p:spPr>
        <p:txBody>
          <a:bodyPr wrap="none" anchor="ctr"/>
          <a:lstStyle/>
          <a:p>
            <a:endParaRPr lang="en-US"/>
          </a:p>
        </p:txBody>
      </p:sp>
      <p:sp>
        <p:nvSpPr>
          <p:cNvPr id="37" name="Text Box 35"/>
          <p:cNvSpPr txBox="1">
            <a:spLocks noChangeArrowheads="1"/>
          </p:cNvSpPr>
          <p:nvPr/>
        </p:nvSpPr>
        <p:spPr bwMode="auto">
          <a:xfrm>
            <a:off x="7413625" y="5383213"/>
            <a:ext cx="11652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1000" b="1">
                <a:latin typeface="Times New Roman" pitchFamily="18" charset="0"/>
              </a:rPr>
              <a:t>conventional links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a:t>
            </a:fld>
            <a:endParaRPr lang="en-CA"/>
          </a:p>
        </p:txBody>
      </p:sp>
      <p:sp>
        <p:nvSpPr>
          <p:cNvPr id="11" name="Rectangle 3"/>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smtClean="0">
                <a:ln>
                  <a:noFill/>
                </a:ln>
                <a:solidFill>
                  <a:schemeClr val="accent1"/>
                </a:solidFill>
                <a:effectLst/>
                <a:uLnTx/>
                <a:uFillTx/>
                <a:latin typeface="Arial" pitchFamily="34" charset="0"/>
                <a:ea typeface="+mj-ea"/>
                <a:cs typeface="Arial" pitchFamily="34" charset="0"/>
              </a:rPr>
              <a:t>Introduction to Requirements Management</a:t>
            </a:r>
            <a:endParaRPr kumimoji="0" lang="en-CA" sz="32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60</a:t>
            </a:fld>
            <a:endParaRPr lang="en-CA"/>
          </a:p>
        </p:txBody>
      </p:sp>
      <p:sp>
        <p:nvSpPr>
          <p:cNvPr id="4" name="Rectangle 54"/>
          <p:cNvSpPr txBox="1">
            <a:spLocks noChangeArrowheads="1"/>
          </p:cNvSpPr>
          <p:nvPr/>
        </p:nvSpPr>
        <p:spPr>
          <a:xfrm>
            <a:off x="236537" y="884832"/>
            <a:ext cx="8907463" cy="5575300"/>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Important to minimize the manual effort for link creation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CA" sz="20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From system requirements to user-level UCMs to user </a:t>
            </a: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reqs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5" name="Rectangle 2"/>
          <p:cNvSpPr>
            <a:spLocks noChangeArrowheads="1"/>
          </p:cNvSpPr>
          <p:nvPr/>
        </p:nvSpPr>
        <p:spPr bwMode="auto">
          <a:xfrm>
            <a:off x="2117725" y="1752600"/>
            <a:ext cx="5045075" cy="3870325"/>
          </a:xfrm>
          <a:prstGeom prst="rect">
            <a:avLst/>
          </a:prstGeom>
          <a:solidFill>
            <a:srgbClr val="DDDDDD"/>
          </a:solidFill>
          <a:ln w="9525" algn="ctr">
            <a:solidFill>
              <a:schemeClr val="tx1"/>
            </a:solidFill>
            <a:miter lim="800000"/>
            <a:headEnd/>
            <a:tailEnd/>
          </a:ln>
          <a:effectLst/>
        </p:spPr>
        <p:txBody>
          <a:bodyPr wrap="none" anchor="b"/>
          <a:lstStyle/>
          <a:p>
            <a:pPr algn="r" eaLnBrk="0" hangingPunct="0">
              <a:spcBef>
                <a:spcPct val="0"/>
              </a:spcBef>
            </a:pPr>
            <a:endParaRPr lang="en-CA" sz="2400" b="1">
              <a:latin typeface="Times New Roman" pitchFamily="18" charset="0"/>
            </a:endParaRPr>
          </a:p>
          <a:p>
            <a:pPr algn="r" eaLnBrk="0" hangingPunct="0">
              <a:spcBef>
                <a:spcPct val="0"/>
              </a:spcBef>
            </a:pPr>
            <a:r>
              <a:rPr lang="en-CA" sz="2000" b="1">
                <a:latin typeface="Times New Roman" pitchFamily="18" charset="0"/>
              </a:rPr>
              <a:t>User</a:t>
            </a:r>
          </a:p>
          <a:p>
            <a:pPr algn="r" eaLnBrk="0" hangingPunct="0">
              <a:spcBef>
                <a:spcPct val="0"/>
              </a:spcBef>
            </a:pPr>
            <a:r>
              <a:rPr lang="en-CA" sz="2000" b="1">
                <a:latin typeface="Times New Roman" pitchFamily="18" charset="0"/>
              </a:rPr>
              <a:t>Level</a:t>
            </a:r>
          </a:p>
        </p:txBody>
      </p:sp>
      <p:cxnSp>
        <p:nvCxnSpPr>
          <p:cNvPr id="6" name="AutoShape 3"/>
          <p:cNvCxnSpPr>
            <a:cxnSpLocks noChangeShapeType="1"/>
            <a:stCxn id="39" idx="3"/>
            <a:endCxn id="32" idx="3"/>
          </p:cNvCxnSpPr>
          <p:nvPr/>
        </p:nvCxnSpPr>
        <p:spPr bwMode="auto">
          <a:xfrm flipH="1" flipV="1">
            <a:off x="3468688" y="2295525"/>
            <a:ext cx="476250" cy="2076450"/>
          </a:xfrm>
          <a:prstGeom prst="bentConnector3">
            <a:avLst>
              <a:gd name="adj1" fmla="val -48000"/>
            </a:avLst>
          </a:prstGeom>
          <a:noFill/>
          <a:ln w="9525">
            <a:solidFill>
              <a:schemeClr val="tx1"/>
            </a:solidFill>
            <a:miter lim="800000"/>
            <a:headEnd/>
            <a:tailEnd type="triangle" w="med" len="med"/>
          </a:ln>
          <a:effectLst/>
        </p:spPr>
      </p:cxnSp>
      <p:cxnSp>
        <p:nvCxnSpPr>
          <p:cNvPr id="7" name="AutoShape 4"/>
          <p:cNvCxnSpPr>
            <a:cxnSpLocks noChangeShapeType="1"/>
            <a:stCxn id="24" idx="1"/>
            <a:endCxn id="16" idx="1"/>
          </p:cNvCxnSpPr>
          <p:nvPr/>
        </p:nvCxnSpPr>
        <p:spPr bwMode="auto">
          <a:xfrm rot="10800000" flipV="1">
            <a:off x="909638" y="2463800"/>
            <a:ext cx="3811587" cy="290513"/>
          </a:xfrm>
          <a:prstGeom prst="bentConnector2">
            <a:avLst/>
          </a:prstGeom>
          <a:noFill/>
          <a:ln w="38100">
            <a:solidFill>
              <a:srgbClr val="008000"/>
            </a:solidFill>
            <a:miter lim="800000"/>
            <a:headEnd/>
            <a:tailEnd type="triangle" w="med" len="med"/>
          </a:ln>
          <a:effectLst/>
        </p:spPr>
      </p:cxnSp>
      <p:sp>
        <p:nvSpPr>
          <p:cNvPr id="8" name="Text Box 6"/>
          <p:cNvSpPr txBox="1">
            <a:spLocks noChangeArrowheads="1"/>
          </p:cNvSpPr>
          <p:nvPr/>
        </p:nvSpPr>
        <p:spPr bwMode="auto">
          <a:xfrm>
            <a:off x="4370388" y="3290888"/>
            <a:ext cx="7810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References</a:t>
            </a:r>
          </a:p>
        </p:txBody>
      </p:sp>
      <p:sp>
        <p:nvSpPr>
          <p:cNvPr id="9" name="Text Box 7"/>
          <p:cNvSpPr txBox="1">
            <a:spLocks noChangeArrowheads="1"/>
          </p:cNvSpPr>
          <p:nvPr/>
        </p:nvSpPr>
        <p:spPr bwMode="auto">
          <a:xfrm>
            <a:off x="3968750" y="4725988"/>
            <a:ext cx="7810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References</a:t>
            </a:r>
          </a:p>
        </p:txBody>
      </p:sp>
      <p:sp>
        <p:nvSpPr>
          <p:cNvPr id="10" name="Text Box 8"/>
          <p:cNvSpPr txBox="1">
            <a:spLocks noChangeArrowheads="1"/>
          </p:cNvSpPr>
          <p:nvPr/>
        </p:nvSpPr>
        <p:spPr bwMode="auto">
          <a:xfrm>
            <a:off x="4743450" y="3741738"/>
            <a:ext cx="75247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Traced By</a:t>
            </a:r>
          </a:p>
        </p:txBody>
      </p:sp>
      <p:sp>
        <p:nvSpPr>
          <p:cNvPr id="11" name="Text Box 9"/>
          <p:cNvSpPr txBox="1">
            <a:spLocks noChangeArrowheads="1"/>
          </p:cNvSpPr>
          <p:nvPr/>
        </p:nvSpPr>
        <p:spPr bwMode="auto">
          <a:xfrm>
            <a:off x="4103688" y="2600325"/>
            <a:ext cx="58737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Refines</a:t>
            </a:r>
          </a:p>
        </p:txBody>
      </p:sp>
      <p:sp>
        <p:nvSpPr>
          <p:cNvPr id="12" name="AutoShape 10"/>
          <p:cNvSpPr>
            <a:spLocks noChangeArrowheads="1"/>
          </p:cNvSpPr>
          <p:nvPr/>
        </p:nvSpPr>
        <p:spPr bwMode="auto">
          <a:xfrm>
            <a:off x="4783138" y="1797050"/>
            <a:ext cx="1366837" cy="1331913"/>
          </a:xfrm>
          <a:prstGeom prst="horizontalScroll">
            <a:avLst>
              <a:gd name="adj" fmla="val 12500"/>
            </a:avLst>
          </a:prstGeom>
          <a:solidFill>
            <a:schemeClr val="bg1"/>
          </a:solidFill>
          <a:ln w="9525">
            <a:solidFill>
              <a:schemeClr val="tx1"/>
            </a:solidFill>
            <a:round/>
            <a:headEnd/>
            <a:tailEnd/>
          </a:ln>
          <a:effectLst/>
        </p:spPr>
        <p:txBody>
          <a:bodyPr wrap="none" anchor="ctr"/>
          <a:lstStyle/>
          <a:p>
            <a:pPr algn="ctr" eaLnBrk="0" hangingPunct="0">
              <a:spcBef>
                <a:spcPct val="0"/>
              </a:spcBef>
            </a:pPr>
            <a:r>
              <a:rPr lang="en-CA" b="1">
                <a:latin typeface="Times New Roman" pitchFamily="18" charset="0"/>
              </a:rPr>
              <a:t>UCMs</a:t>
            </a:r>
          </a:p>
          <a:p>
            <a:pPr algn="ctr" eaLnBrk="0" hangingPunct="0">
              <a:spcBef>
                <a:spcPct val="0"/>
              </a:spcBef>
            </a:pPr>
            <a:r>
              <a:rPr lang="en-CA" b="1">
                <a:latin typeface="Times New Roman" pitchFamily="18" charset="0"/>
              </a:rPr>
              <a:t>(Resp.)</a:t>
            </a:r>
          </a:p>
        </p:txBody>
      </p:sp>
      <p:sp>
        <p:nvSpPr>
          <p:cNvPr id="13" name="AutoShape 11"/>
          <p:cNvSpPr>
            <a:spLocks noChangeArrowheads="1"/>
          </p:cNvSpPr>
          <p:nvPr/>
        </p:nvSpPr>
        <p:spPr bwMode="auto">
          <a:xfrm>
            <a:off x="4783138" y="4264025"/>
            <a:ext cx="1366837" cy="1331913"/>
          </a:xfrm>
          <a:prstGeom prst="horizontalScroll">
            <a:avLst>
              <a:gd name="adj" fmla="val 12500"/>
            </a:avLst>
          </a:prstGeom>
          <a:solidFill>
            <a:schemeClr val="bg1"/>
          </a:solidFill>
          <a:ln w="9525">
            <a:solidFill>
              <a:schemeClr val="tx1"/>
            </a:solidFill>
            <a:round/>
            <a:headEnd/>
            <a:tailEnd/>
          </a:ln>
          <a:effectLst/>
        </p:spPr>
        <p:txBody>
          <a:bodyPr wrap="none" anchor="ctr"/>
          <a:lstStyle/>
          <a:p>
            <a:pPr algn="ctr" eaLnBrk="0" hangingPunct="0">
              <a:spcBef>
                <a:spcPct val="0"/>
              </a:spcBef>
            </a:pPr>
            <a:r>
              <a:rPr lang="en-CA" b="1">
                <a:latin typeface="Times New Roman" pitchFamily="18" charset="0"/>
              </a:rPr>
              <a:t>UCMs</a:t>
            </a:r>
          </a:p>
          <a:p>
            <a:pPr algn="ctr" eaLnBrk="0" hangingPunct="0">
              <a:spcBef>
                <a:spcPct val="0"/>
              </a:spcBef>
            </a:pPr>
            <a:r>
              <a:rPr lang="en-CA" b="1">
                <a:latin typeface="Times New Roman" pitchFamily="18" charset="0"/>
              </a:rPr>
              <a:t>(Comp.)</a:t>
            </a:r>
          </a:p>
        </p:txBody>
      </p:sp>
      <p:sp>
        <p:nvSpPr>
          <p:cNvPr id="14" name="AutoShape 12"/>
          <p:cNvSpPr>
            <a:spLocks noChangeArrowheads="1"/>
          </p:cNvSpPr>
          <p:nvPr/>
        </p:nvSpPr>
        <p:spPr bwMode="auto">
          <a:xfrm>
            <a:off x="5641975" y="3028950"/>
            <a:ext cx="1366838" cy="1331913"/>
          </a:xfrm>
          <a:prstGeom prst="horizontalScroll">
            <a:avLst>
              <a:gd name="adj" fmla="val 12500"/>
            </a:avLst>
          </a:prstGeom>
          <a:solidFill>
            <a:schemeClr val="bg1"/>
          </a:solidFill>
          <a:ln w="9525">
            <a:solidFill>
              <a:schemeClr val="tx1"/>
            </a:solidFill>
            <a:round/>
            <a:headEnd/>
            <a:tailEnd/>
          </a:ln>
          <a:effectLst/>
        </p:spPr>
        <p:txBody>
          <a:bodyPr wrap="none" anchorCtr="1"/>
          <a:lstStyle/>
          <a:p>
            <a:pPr algn="ctr" eaLnBrk="0" hangingPunct="0">
              <a:spcBef>
                <a:spcPct val="0"/>
              </a:spcBef>
            </a:pPr>
            <a:r>
              <a:rPr lang="en-CA" b="1">
                <a:latin typeface="Times New Roman" pitchFamily="18" charset="0"/>
              </a:rPr>
              <a:t>UCMs</a:t>
            </a:r>
          </a:p>
          <a:p>
            <a:pPr algn="ctr" eaLnBrk="0" hangingPunct="0">
              <a:spcBef>
                <a:spcPct val="0"/>
              </a:spcBef>
            </a:pPr>
            <a:r>
              <a:rPr lang="en-CA" b="1">
                <a:latin typeface="Times New Roman" pitchFamily="18" charset="0"/>
              </a:rPr>
              <a:t>(Scenarios)</a:t>
            </a:r>
          </a:p>
        </p:txBody>
      </p:sp>
      <p:sp>
        <p:nvSpPr>
          <p:cNvPr id="15" name="Text Box 13"/>
          <p:cNvSpPr txBox="1">
            <a:spLocks noChangeArrowheads="1"/>
          </p:cNvSpPr>
          <p:nvPr/>
        </p:nvSpPr>
        <p:spPr bwMode="auto">
          <a:xfrm>
            <a:off x="6069013" y="3776663"/>
            <a:ext cx="698500" cy="366712"/>
          </a:xfrm>
          <a:prstGeom prst="rect">
            <a:avLst/>
          </a:prstGeom>
          <a:solidFill>
            <a:srgbClr val="DDDDDD"/>
          </a:solidFill>
          <a:ln w="9525" algn="ctr">
            <a:noFill/>
            <a:miter lim="800000"/>
            <a:headEnd/>
            <a:tailEnd/>
          </a:ln>
          <a:effectLst/>
        </p:spPr>
        <p:txBody>
          <a:bodyPr tIns="10800"/>
          <a:lstStyle/>
          <a:p>
            <a:pPr eaLnBrk="0" hangingPunct="0">
              <a:spcBef>
                <a:spcPct val="0"/>
              </a:spcBef>
            </a:pPr>
            <a:r>
              <a:rPr lang="en-CA" sz="1000">
                <a:latin typeface="Times New Roman" pitchFamily="18" charset="0"/>
              </a:rPr>
              <a:t>Scenario.Resp</a:t>
            </a:r>
          </a:p>
        </p:txBody>
      </p:sp>
      <p:sp>
        <p:nvSpPr>
          <p:cNvPr id="16" name="AutoShape 14"/>
          <p:cNvSpPr>
            <a:spLocks noChangeArrowheads="1"/>
          </p:cNvSpPr>
          <p:nvPr/>
        </p:nvSpPr>
        <p:spPr bwMode="auto">
          <a:xfrm rot="5400000">
            <a:off x="474663" y="2428875"/>
            <a:ext cx="865188" cy="1512887"/>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CA" b="1">
                <a:latin typeface="Times New Roman" pitchFamily="18" charset="0"/>
              </a:rPr>
              <a:t>User</a:t>
            </a:r>
          </a:p>
          <a:p>
            <a:pPr algn="ctr" eaLnBrk="0" hangingPunct="0">
              <a:spcBef>
                <a:spcPct val="0"/>
              </a:spcBef>
            </a:pPr>
            <a:r>
              <a:rPr lang="en-CA" b="1">
                <a:latin typeface="Times New Roman" pitchFamily="18" charset="0"/>
              </a:rPr>
              <a:t>Requirements</a:t>
            </a:r>
          </a:p>
          <a:p>
            <a:pPr algn="ctr" eaLnBrk="0" hangingPunct="0">
              <a:spcBef>
                <a:spcPct val="0"/>
              </a:spcBef>
            </a:pPr>
            <a:r>
              <a:rPr lang="en-CA" b="1">
                <a:latin typeface="Times New Roman" pitchFamily="18" charset="0"/>
              </a:rPr>
              <a:t>(Use Cases)</a:t>
            </a:r>
          </a:p>
        </p:txBody>
      </p:sp>
      <p:cxnSp>
        <p:nvCxnSpPr>
          <p:cNvPr id="17" name="AutoShape 15"/>
          <p:cNvCxnSpPr>
            <a:cxnSpLocks noChangeShapeType="1"/>
            <a:stCxn id="41" idx="1"/>
            <a:endCxn id="16" idx="0"/>
          </p:cNvCxnSpPr>
          <p:nvPr/>
        </p:nvCxnSpPr>
        <p:spPr bwMode="auto">
          <a:xfrm rot="10800000" flipV="1">
            <a:off x="1666875" y="2894013"/>
            <a:ext cx="504825" cy="292100"/>
          </a:xfrm>
          <a:prstGeom prst="bentConnector3">
            <a:avLst>
              <a:gd name="adj1" fmla="val 50315"/>
            </a:avLst>
          </a:prstGeom>
          <a:noFill/>
          <a:ln w="38100">
            <a:solidFill>
              <a:srgbClr val="FF0000"/>
            </a:solidFill>
            <a:miter lim="800000"/>
            <a:headEnd/>
            <a:tailEnd type="triangle" w="med" len="med"/>
          </a:ln>
          <a:effectLst/>
        </p:spPr>
      </p:cxnSp>
      <p:cxnSp>
        <p:nvCxnSpPr>
          <p:cNvPr id="18" name="AutoShape 16"/>
          <p:cNvCxnSpPr>
            <a:cxnSpLocks noChangeShapeType="1"/>
            <a:stCxn id="42" idx="1"/>
            <a:endCxn id="16" idx="0"/>
          </p:cNvCxnSpPr>
          <p:nvPr/>
        </p:nvCxnSpPr>
        <p:spPr bwMode="auto">
          <a:xfrm rot="10800000">
            <a:off x="1666875" y="3186113"/>
            <a:ext cx="504825" cy="309562"/>
          </a:xfrm>
          <a:prstGeom prst="bentConnector3">
            <a:avLst>
              <a:gd name="adj1" fmla="val 50315"/>
            </a:avLst>
          </a:prstGeom>
          <a:noFill/>
          <a:ln w="38100">
            <a:solidFill>
              <a:srgbClr val="FF0000"/>
            </a:solidFill>
            <a:miter lim="800000"/>
            <a:headEnd/>
            <a:tailEnd type="triangle" w="med" len="med"/>
          </a:ln>
          <a:effectLst/>
        </p:spPr>
      </p:cxnSp>
      <p:cxnSp>
        <p:nvCxnSpPr>
          <p:cNvPr id="19" name="AutoShape 17"/>
          <p:cNvCxnSpPr>
            <a:cxnSpLocks noChangeShapeType="1"/>
            <a:stCxn id="43" idx="1"/>
            <a:endCxn id="16" idx="0"/>
          </p:cNvCxnSpPr>
          <p:nvPr/>
        </p:nvCxnSpPr>
        <p:spPr bwMode="auto">
          <a:xfrm rot="10800000">
            <a:off x="1666875" y="3186113"/>
            <a:ext cx="504825" cy="1185862"/>
          </a:xfrm>
          <a:prstGeom prst="bentConnector3">
            <a:avLst>
              <a:gd name="adj1" fmla="val 50315"/>
            </a:avLst>
          </a:prstGeom>
          <a:noFill/>
          <a:ln w="38100">
            <a:solidFill>
              <a:srgbClr val="FF0000"/>
            </a:solidFill>
            <a:miter lim="800000"/>
            <a:headEnd/>
            <a:tailEnd type="triangle" w="med" len="med"/>
          </a:ln>
          <a:effectLst/>
        </p:spPr>
      </p:cxnSp>
      <p:sp>
        <p:nvSpPr>
          <p:cNvPr id="20" name="AutoShape 18"/>
          <p:cNvSpPr>
            <a:spLocks noChangeArrowheads="1"/>
          </p:cNvSpPr>
          <p:nvPr/>
        </p:nvSpPr>
        <p:spPr bwMode="auto">
          <a:xfrm rot="5400000">
            <a:off x="7816850" y="3962400"/>
            <a:ext cx="865188" cy="1512888"/>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CA" b="1">
                <a:latin typeface="Times New Roman" pitchFamily="18" charset="0"/>
              </a:rPr>
              <a:t>System</a:t>
            </a:r>
          </a:p>
          <a:p>
            <a:pPr algn="ctr" eaLnBrk="0" hangingPunct="0">
              <a:spcBef>
                <a:spcPct val="0"/>
              </a:spcBef>
            </a:pPr>
            <a:r>
              <a:rPr lang="en-CA" b="1">
                <a:latin typeface="Times New Roman" pitchFamily="18" charset="0"/>
              </a:rPr>
              <a:t>Requirements</a:t>
            </a:r>
          </a:p>
        </p:txBody>
      </p:sp>
      <p:cxnSp>
        <p:nvCxnSpPr>
          <p:cNvPr id="21" name="AutoShape 19"/>
          <p:cNvCxnSpPr>
            <a:cxnSpLocks noChangeShapeType="1"/>
            <a:stCxn id="20" idx="2"/>
            <a:endCxn id="23" idx="3"/>
          </p:cNvCxnSpPr>
          <p:nvPr/>
        </p:nvCxnSpPr>
        <p:spPr bwMode="auto">
          <a:xfrm rot="10800000">
            <a:off x="6207125" y="4718050"/>
            <a:ext cx="1289050" cy="1588"/>
          </a:xfrm>
          <a:prstGeom prst="bentConnector3">
            <a:avLst>
              <a:gd name="adj1" fmla="val 50125"/>
            </a:avLst>
          </a:prstGeom>
          <a:noFill/>
          <a:ln w="38100">
            <a:solidFill>
              <a:srgbClr val="FF0000"/>
            </a:solidFill>
            <a:miter lim="800000"/>
            <a:headEnd/>
            <a:tailEnd type="triangle" w="med" len="med"/>
          </a:ln>
          <a:effectLst/>
        </p:spPr>
      </p:cxnSp>
      <p:sp>
        <p:nvSpPr>
          <p:cNvPr id="22" name="AutoShape 20"/>
          <p:cNvSpPr>
            <a:spLocks noChangeAspect="1" noChangeArrowheads="1"/>
          </p:cNvSpPr>
          <p:nvPr/>
        </p:nvSpPr>
        <p:spPr bwMode="auto">
          <a:xfrm>
            <a:off x="6094413" y="2406650"/>
            <a:ext cx="111125" cy="111125"/>
          </a:xfrm>
          <a:prstGeom prst="diamond">
            <a:avLst/>
          </a:prstGeom>
          <a:solidFill>
            <a:srgbClr val="FFCC00"/>
          </a:solidFill>
          <a:ln w="9525" algn="ctr">
            <a:solidFill>
              <a:schemeClr val="tx1"/>
            </a:solidFill>
            <a:miter lim="800000"/>
            <a:headEnd/>
            <a:tailEnd/>
          </a:ln>
          <a:effectLst/>
        </p:spPr>
        <p:txBody>
          <a:bodyPr wrap="none" anchor="ctr"/>
          <a:lstStyle/>
          <a:p>
            <a:endParaRPr lang="en-US"/>
          </a:p>
        </p:txBody>
      </p:sp>
      <p:sp>
        <p:nvSpPr>
          <p:cNvPr id="23" name="AutoShape 21"/>
          <p:cNvSpPr>
            <a:spLocks noChangeAspect="1" noChangeArrowheads="1"/>
          </p:cNvSpPr>
          <p:nvPr/>
        </p:nvSpPr>
        <p:spPr bwMode="auto">
          <a:xfrm>
            <a:off x="6096000" y="4662488"/>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sp>
        <p:nvSpPr>
          <p:cNvPr id="24" name="AutoShape 22"/>
          <p:cNvSpPr>
            <a:spLocks noChangeAspect="1" noChangeArrowheads="1"/>
          </p:cNvSpPr>
          <p:nvPr/>
        </p:nvSpPr>
        <p:spPr bwMode="auto">
          <a:xfrm>
            <a:off x="4721225" y="2408238"/>
            <a:ext cx="111125" cy="111125"/>
          </a:xfrm>
          <a:prstGeom prst="diamond">
            <a:avLst/>
          </a:prstGeom>
          <a:solidFill>
            <a:srgbClr val="008000"/>
          </a:solidFill>
          <a:ln w="9525" algn="ctr">
            <a:solidFill>
              <a:schemeClr val="tx1"/>
            </a:solidFill>
            <a:miter lim="800000"/>
            <a:headEnd/>
            <a:tailEnd/>
          </a:ln>
          <a:effectLst/>
        </p:spPr>
        <p:txBody>
          <a:bodyPr wrap="none" anchor="ctr"/>
          <a:lstStyle/>
          <a:p>
            <a:endParaRPr lang="en-US"/>
          </a:p>
        </p:txBody>
      </p:sp>
      <p:sp>
        <p:nvSpPr>
          <p:cNvPr id="25" name="AutoShape 23"/>
          <p:cNvSpPr>
            <a:spLocks noChangeAspect="1" noChangeArrowheads="1"/>
          </p:cNvSpPr>
          <p:nvPr/>
        </p:nvSpPr>
        <p:spPr bwMode="auto">
          <a:xfrm>
            <a:off x="4730750" y="4657725"/>
            <a:ext cx="111125" cy="111125"/>
          </a:xfrm>
          <a:prstGeom prst="diamond">
            <a:avLst/>
          </a:prstGeom>
          <a:solidFill>
            <a:srgbClr val="008000"/>
          </a:solidFill>
          <a:ln w="9525" algn="ctr">
            <a:solidFill>
              <a:schemeClr val="tx1"/>
            </a:solidFill>
            <a:miter lim="800000"/>
            <a:headEnd/>
            <a:tailEnd/>
          </a:ln>
          <a:effectLst/>
        </p:spPr>
        <p:txBody>
          <a:bodyPr wrap="none" anchor="ctr"/>
          <a:lstStyle/>
          <a:p>
            <a:endParaRPr lang="en-US"/>
          </a:p>
        </p:txBody>
      </p:sp>
      <p:cxnSp>
        <p:nvCxnSpPr>
          <p:cNvPr id="26" name="AutoShape 24"/>
          <p:cNvCxnSpPr>
            <a:cxnSpLocks noChangeShapeType="1"/>
            <a:stCxn id="25" idx="1"/>
            <a:endCxn id="16" idx="3"/>
          </p:cNvCxnSpPr>
          <p:nvPr/>
        </p:nvCxnSpPr>
        <p:spPr bwMode="auto">
          <a:xfrm rot="10800000">
            <a:off x="909638" y="3619500"/>
            <a:ext cx="3821112" cy="1093788"/>
          </a:xfrm>
          <a:prstGeom prst="bentConnector2">
            <a:avLst/>
          </a:prstGeom>
          <a:noFill/>
          <a:ln w="38100">
            <a:solidFill>
              <a:srgbClr val="008000"/>
            </a:solidFill>
            <a:miter lim="800000"/>
            <a:headEnd/>
            <a:tailEnd type="triangle" w="med" len="med"/>
          </a:ln>
          <a:effectLst/>
        </p:spPr>
      </p:cxnSp>
      <p:sp>
        <p:nvSpPr>
          <p:cNvPr id="27" name="AutoShape 25"/>
          <p:cNvSpPr>
            <a:spLocks noChangeArrowheads="1"/>
          </p:cNvSpPr>
          <p:nvPr/>
        </p:nvSpPr>
        <p:spPr bwMode="auto">
          <a:xfrm>
            <a:off x="2225675" y="1797050"/>
            <a:ext cx="1800225" cy="3779838"/>
          </a:xfrm>
          <a:prstGeom prst="horizontalScroll">
            <a:avLst>
              <a:gd name="adj" fmla="val 12500"/>
            </a:avLst>
          </a:prstGeom>
          <a:solidFill>
            <a:schemeClr val="bg1"/>
          </a:solidFill>
          <a:ln w="9525">
            <a:solidFill>
              <a:schemeClr val="tx1"/>
            </a:solidFill>
            <a:round/>
            <a:headEnd/>
            <a:tailEnd/>
          </a:ln>
          <a:effectLst/>
        </p:spPr>
        <p:txBody>
          <a:bodyPr wrap="none" anchorCtr="1"/>
          <a:lstStyle/>
          <a:p>
            <a:pPr algn="ctr" eaLnBrk="0" hangingPunct="0">
              <a:spcBef>
                <a:spcPct val="0"/>
              </a:spcBef>
            </a:pPr>
            <a:endParaRPr lang="en-CA" b="1">
              <a:latin typeface="Times New Roman" pitchFamily="18" charset="0"/>
            </a:endParaRPr>
          </a:p>
          <a:p>
            <a:pPr algn="ctr" eaLnBrk="0" hangingPunct="0">
              <a:spcBef>
                <a:spcPct val="0"/>
              </a:spcBef>
            </a:pPr>
            <a:endParaRPr lang="en-CA" b="1">
              <a:latin typeface="Times New Roman" pitchFamily="18" charset="0"/>
            </a:endParaRPr>
          </a:p>
          <a:p>
            <a:pPr algn="ctr" eaLnBrk="0" hangingPunct="0">
              <a:spcBef>
                <a:spcPct val="0"/>
              </a:spcBef>
            </a:pPr>
            <a:endParaRPr lang="en-CA" b="1">
              <a:latin typeface="Times New Roman" pitchFamily="18" charset="0"/>
            </a:endParaRPr>
          </a:p>
          <a:p>
            <a:pPr algn="ctr" eaLnBrk="0" hangingPunct="0">
              <a:spcBef>
                <a:spcPct val="0"/>
              </a:spcBef>
            </a:pPr>
            <a:endParaRPr lang="en-CA" b="1">
              <a:latin typeface="Times New Roman" pitchFamily="18" charset="0"/>
            </a:endParaRPr>
          </a:p>
          <a:p>
            <a:pPr algn="ctr" eaLnBrk="0" hangingPunct="0">
              <a:spcBef>
                <a:spcPct val="0"/>
              </a:spcBef>
            </a:pPr>
            <a:endParaRPr lang="en-CA" b="1">
              <a:latin typeface="Times New Roman" pitchFamily="18" charset="0"/>
            </a:endParaRPr>
          </a:p>
          <a:p>
            <a:pPr algn="ctr" eaLnBrk="0" hangingPunct="0">
              <a:spcBef>
                <a:spcPct val="0"/>
              </a:spcBef>
            </a:pPr>
            <a:endParaRPr lang="en-CA" b="1">
              <a:latin typeface="Times New Roman" pitchFamily="18" charset="0"/>
            </a:endParaRPr>
          </a:p>
          <a:p>
            <a:pPr algn="ctr" eaLnBrk="0" hangingPunct="0">
              <a:spcBef>
                <a:spcPct val="0"/>
              </a:spcBef>
            </a:pPr>
            <a:endParaRPr lang="en-CA" b="1">
              <a:latin typeface="Times New Roman" pitchFamily="18" charset="0"/>
            </a:endParaRPr>
          </a:p>
          <a:p>
            <a:pPr algn="ctr" eaLnBrk="0" hangingPunct="0">
              <a:spcBef>
                <a:spcPct val="0"/>
              </a:spcBef>
            </a:pPr>
            <a:endParaRPr lang="en-CA" b="1">
              <a:latin typeface="Times New Roman" pitchFamily="18" charset="0"/>
            </a:endParaRPr>
          </a:p>
          <a:p>
            <a:pPr algn="ctr" eaLnBrk="0" hangingPunct="0">
              <a:spcBef>
                <a:spcPct val="0"/>
              </a:spcBef>
            </a:pPr>
            <a:endParaRPr lang="en-CA" sz="800" b="1">
              <a:latin typeface="Times New Roman" pitchFamily="18" charset="0"/>
            </a:endParaRPr>
          </a:p>
          <a:p>
            <a:pPr algn="ctr" eaLnBrk="0" hangingPunct="0">
              <a:spcBef>
                <a:spcPct val="0"/>
              </a:spcBef>
            </a:pPr>
            <a:endParaRPr lang="en-CA" sz="800" b="1">
              <a:latin typeface="Times New Roman" pitchFamily="18" charset="0"/>
            </a:endParaRPr>
          </a:p>
          <a:p>
            <a:pPr algn="ctr" eaLnBrk="0" hangingPunct="0">
              <a:spcBef>
                <a:spcPct val="0"/>
              </a:spcBef>
            </a:pPr>
            <a:endParaRPr lang="en-CA" sz="800" b="1">
              <a:latin typeface="Times New Roman" pitchFamily="18" charset="0"/>
            </a:endParaRPr>
          </a:p>
          <a:p>
            <a:pPr algn="ctr" eaLnBrk="0" hangingPunct="0">
              <a:spcBef>
                <a:spcPct val="0"/>
              </a:spcBef>
            </a:pPr>
            <a:endParaRPr lang="en-CA" sz="800" b="1">
              <a:latin typeface="Times New Roman" pitchFamily="18" charset="0"/>
            </a:endParaRPr>
          </a:p>
          <a:p>
            <a:pPr algn="ctr" eaLnBrk="0" hangingPunct="0">
              <a:spcBef>
                <a:spcPct val="0"/>
              </a:spcBef>
            </a:pPr>
            <a:endParaRPr lang="en-CA" sz="800" b="1">
              <a:latin typeface="Times New Roman" pitchFamily="18" charset="0"/>
            </a:endParaRPr>
          </a:p>
          <a:p>
            <a:pPr algn="ctr" eaLnBrk="0" hangingPunct="0">
              <a:spcBef>
                <a:spcPct val="0"/>
              </a:spcBef>
            </a:pPr>
            <a:endParaRPr lang="en-CA" sz="1200" b="1">
              <a:latin typeface="Times New Roman" pitchFamily="18" charset="0"/>
            </a:endParaRPr>
          </a:p>
          <a:p>
            <a:pPr algn="ctr" eaLnBrk="0" hangingPunct="0">
              <a:spcBef>
                <a:spcPct val="0"/>
              </a:spcBef>
            </a:pPr>
            <a:endParaRPr lang="en-CA" sz="1200" b="1">
              <a:latin typeface="Times New Roman" pitchFamily="18" charset="0"/>
            </a:endParaRPr>
          </a:p>
          <a:p>
            <a:pPr algn="ctr" eaLnBrk="0" hangingPunct="0">
              <a:spcBef>
                <a:spcPct val="0"/>
              </a:spcBef>
            </a:pPr>
            <a:r>
              <a:rPr lang="en-CA" b="1">
                <a:latin typeface="Times New Roman" pitchFamily="18" charset="0"/>
              </a:rPr>
              <a:t>UCMs (Maps)</a:t>
            </a:r>
          </a:p>
        </p:txBody>
      </p:sp>
      <p:sp>
        <p:nvSpPr>
          <p:cNvPr id="28" name="Text Box 26"/>
          <p:cNvSpPr txBox="1">
            <a:spLocks noChangeArrowheads="1"/>
          </p:cNvSpPr>
          <p:nvPr/>
        </p:nvSpPr>
        <p:spPr bwMode="auto">
          <a:xfrm rot="16200000">
            <a:off x="2165350" y="3814763"/>
            <a:ext cx="7207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Bound To</a:t>
            </a:r>
          </a:p>
        </p:txBody>
      </p:sp>
      <p:sp>
        <p:nvSpPr>
          <p:cNvPr id="29" name="Text Box 27"/>
          <p:cNvSpPr txBox="1">
            <a:spLocks noChangeArrowheads="1"/>
          </p:cNvSpPr>
          <p:nvPr/>
        </p:nvSpPr>
        <p:spPr bwMode="auto">
          <a:xfrm>
            <a:off x="2690813" y="3763963"/>
            <a:ext cx="7207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Bound To</a:t>
            </a:r>
          </a:p>
        </p:txBody>
      </p:sp>
      <p:sp>
        <p:nvSpPr>
          <p:cNvPr id="30" name="Text Box 28"/>
          <p:cNvSpPr txBox="1">
            <a:spLocks noChangeArrowheads="1"/>
          </p:cNvSpPr>
          <p:nvPr/>
        </p:nvSpPr>
        <p:spPr bwMode="auto">
          <a:xfrm rot="16200000">
            <a:off x="2236788" y="2489200"/>
            <a:ext cx="58737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Refines</a:t>
            </a:r>
          </a:p>
        </p:txBody>
      </p:sp>
      <p:cxnSp>
        <p:nvCxnSpPr>
          <p:cNvPr id="31" name="AutoShape 29"/>
          <p:cNvCxnSpPr>
            <a:cxnSpLocks noChangeShapeType="1"/>
            <a:stCxn id="38" idx="1"/>
            <a:endCxn id="39" idx="1"/>
          </p:cNvCxnSpPr>
          <p:nvPr/>
        </p:nvCxnSpPr>
        <p:spPr bwMode="auto">
          <a:xfrm rot="10800000" flipH="1" flipV="1">
            <a:off x="2865438" y="3495675"/>
            <a:ext cx="1587" cy="876300"/>
          </a:xfrm>
          <a:prstGeom prst="bentConnector3">
            <a:avLst>
              <a:gd name="adj1" fmla="val -14400000"/>
            </a:avLst>
          </a:prstGeom>
          <a:noFill/>
          <a:ln w="9525">
            <a:solidFill>
              <a:schemeClr val="tx1"/>
            </a:solidFill>
            <a:miter lim="800000"/>
            <a:headEnd/>
            <a:tailEnd type="triangle" w="med" len="med"/>
          </a:ln>
          <a:effectLst/>
        </p:spPr>
      </p:cxnSp>
      <p:sp>
        <p:nvSpPr>
          <p:cNvPr id="32" name="Text Box 30"/>
          <p:cNvSpPr txBox="1">
            <a:spLocks noChangeArrowheads="1"/>
          </p:cNvSpPr>
          <p:nvPr/>
        </p:nvSpPr>
        <p:spPr bwMode="auto">
          <a:xfrm>
            <a:off x="2865438" y="2111375"/>
            <a:ext cx="603250" cy="366713"/>
          </a:xfrm>
          <a:prstGeom prst="rect">
            <a:avLst/>
          </a:prstGeom>
          <a:solidFill>
            <a:srgbClr val="DDDDDD"/>
          </a:solidFill>
          <a:ln w="9525" algn="ctr">
            <a:noFill/>
            <a:miter lim="800000"/>
            <a:headEnd/>
            <a:tailEnd/>
          </a:ln>
          <a:effectLst/>
        </p:spPr>
        <p:txBody>
          <a:bodyPr wrap="none">
            <a:spAutoFit/>
          </a:bodyPr>
          <a:lstStyle/>
          <a:p>
            <a:pPr eaLnBrk="0" hangingPunct="0">
              <a:spcBef>
                <a:spcPct val="0"/>
              </a:spcBef>
            </a:pPr>
            <a:r>
              <a:rPr lang="en-CA" sz="1800">
                <a:latin typeface="Times New Roman" pitchFamily="18" charset="0"/>
              </a:rPr>
              <a:t>Map</a:t>
            </a:r>
          </a:p>
        </p:txBody>
      </p:sp>
      <p:cxnSp>
        <p:nvCxnSpPr>
          <p:cNvPr id="33" name="AutoShape 31"/>
          <p:cNvCxnSpPr>
            <a:cxnSpLocks noChangeShapeType="1"/>
            <a:stCxn id="39" idx="1"/>
          </p:cNvCxnSpPr>
          <p:nvPr/>
        </p:nvCxnSpPr>
        <p:spPr bwMode="auto">
          <a:xfrm rot="10800000" flipH="1">
            <a:off x="2865438" y="4187825"/>
            <a:ext cx="485775" cy="184150"/>
          </a:xfrm>
          <a:prstGeom prst="curvedConnector4">
            <a:avLst>
              <a:gd name="adj1" fmla="val -21898"/>
              <a:gd name="adj2" fmla="val 224139"/>
            </a:avLst>
          </a:prstGeom>
          <a:noFill/>
          <a:ln w="9525">
            <a:solidFill>
              <a:schemeClr val="tx1"/>
            </a:solidFill>
            <a:round/>
            <a:headEnd/>
            <a:tailEnd type="triangle" w="med" len="med"/>
          </a:ln>
          <a:effectLst/>
        </p:spPr>
      </p:cxnSp>
      <p:cxnSp>
        <p:nvCxnSpPr>
          <p:cNvPr id="34" name="AutoShape 32"/>
          <p:cNvCxnSpPr>
            <a:cxnSpLocks noChangeShapeType="1"/>
            <a:stCxn id="32" idx="1"/>
            <a:endCxn id="37" idx="1"/>
          </p:cNvCxnSpPr>
          <p:nvPr/>
        </p:nvCxnSpPr>
        <p:spPr bwMode="auto">
          <a:xfrm rot="10800000" flipH="1" flipV="1">
            <a:off x="2865438" y="2295525"/>
            <a:ext cx="1587" cy="600075"/>
          </a:xfrm>
          <a:prstGeom prst="bentConnector3">
            <a:avLst>
              <a:gd name="adj1" fmla="val -14400000"/>
            </a:avLst>
          </a:prstGeom>
          <a:noFill/>
          <a:ln w="9525">
            <a:solidFill>
              <a:schemeClr val="tx1"/>
            </a:solidFill>
            <a:miter lim="800000"/>
            <a:headEnd/>
            <a:tailEnd type="triangle" w="med" len="med"/>
          </a:ln>
          <a:effectLst/>
        </p:spPr>
      </p:cxnSp>
      <p:cxnSp>
        <p:nvCxnSpPr>
          <p:cNvPr id="35" name="AutoShape 33"/>
          <p:cNvCxnSpPr>
            <a:cxnSpLocks noChangeShapeType="1"/>
            <a:stCxn id="38" idx="3"/>
            <a:endCxn id="32" idx="3"/>
          </p:cNvCxnSpPr>
          <p:nvPr/>
        </p:nvCxnSpPr>
        <p:spPr bwMode="auto">
          <a:xfrm flipH="1" flipV="1">
            <a:off x="3468688" y="2295525"/>
            <a:ext cx="476250" cy="1200150"/>
          </a:xfrm>
          <a:prstGeom prst="bentConnector3">
            <a:avLst>
              <a:gd name="adj1" fmla="val -48000"/>
            </a:avLst>
          </a:prstGeom>
          <a:noFill/>
          <a:ln w="9525">
            <a:solidFill>
              <a:schemeClr val="tx1"/>
            </a:solidFill>
            <a:miter lim="800000"/>
            <a:headEnd/>
            <a:tailEnd type="triangle" w="med" len="med"/>
          </a:ln>
          <a:effectLst/>
        </p:spPr>
      </p:cxnSp>
      <p:cxnSp>
        <p:nvCxnSpPr>
          <p:cNvPr id="36" name="AutoShape 34"/>
          <p:cNvCxnSpPr>
            <a:cxnSpLocks noChangeShapeType="1"/>
            <a:stCxn id="37" idx="3"/>
            <a:endCxn id="32" idx="3"/>
          </p:cNvCxnSpPr>
          <p:nvPr/>
        </p:nvCxnSpPr>
        <p:spPr bwMode="auto">
          <a:xfrm flipH="1" flipV="1">
            <a:off x="3468688" y="2295525"/>
            <a:ext cx="476250" cy="600075"/>
          </a:xfrm>
          <a:prstGeom prst="bentConnector3">
            <a:avLst>
              <a:gd name="adj1" fmla="val -48000"/>
            </a:avLst>
          </a:prstGeom>
          <a:noFill/>
          <a:ln w="9525">
            <a:solidFill>
              <a:schemeClr val="tx1"/>
            </a:solidFill>
            <a:miter lim="800000"/>
            <a:headEnd/>
            <a:tailEnd type="triangle" w="med" len="med"/>
          </a:ln>
          <a:effectLst/>
        </p:spPr>
      </p:cxnSp>
      <p:sp>
        <p:nvSpPr>
          <p:cNvPr id="37" name="Text Box 35"/>
          <p:cNvSpPr txBox="1">
            <a:spLocks noChangeArrowheads="1"/>
          </p:cNvSpPr>
          <p:nvPr/>
        </p:nvSpPr>
        <p:spPr bwMode="auto">
          <a:xfrm>
            <a:off x="2865438" y="2711450"/>
            <a:ext cx="1079500" cy="366713"/>
          </a:xfrm>
          <a:prstGeom prst="rect">
            <a:avLst/>
          </a:prstGeom>
          <a:solidFill>
            <a:srgbClr val="DDDDDD"/>
          </a:solidFill>
          <a:ln w="9525" algn="ctr">
            <a:noFill/>
            <a:miter lim="800000"/>
            <a:headEnd/>
            <a:tailEnd/>
          </a:ln>
          <a:effectLst/>
        </p:spPr>
        <p:txBody>
          <a:bodyPr wrap="none"/>
          <a:lstStyle/>
          <a:p>
            <a:pPr eaLnBrk="0" hangingPunct="0">
              <a:spcBef>
                <a:spcPct val="0"/>
              </a:spcBef>
            </a:pPr>
            <a:r>
              <a:rPr lang="en-CA" sz="1400">
                <a:latin typeface="Times New Roman" pitchFamily="18" charset="0"/>
              </a:rPr>
              <a:t>* Map.Stub</a:t>
            </a:r>
          </a:p>
        </p:txBody>
      </p:sp>
      <p:sp>
        <p:nvSpPr>
          <p:cNvPr id="38" name="Text Box 36"/>
          <p:cNvSpPr txBox="1">
            <a:spLocks noChangeArrowheads="1"/>
          </p:cNvSpPr>
          <p:nvPr/>
        </p:nvSpPr>
        <p:spPr bwMode="auto">
          <a:xfrm>
            <a:off x="2865438" y="3311525"/>
            <a:ext cx="1079500" cy="366713"/>
          </a:xfrm>
          <a:prstGeom prst="rect">
            <a:avLst/>
          </a:prstGeom>
          <a:solidFill>
            <a:srgbClr val="DDDDDD"/>
          </a:solidFill>
          <a:ln w="9525" algn="ctr">
            <a:noFill/>
            <a:miter lim="800000"/>
            <a:headEnd/>
            <a:tailEnd/>
          </a:ln>
          <a:effectLst/>
        </p:spPr>
        <p:txBody>
          <a:bodyPr wrap="none"/>
          <a:lstStyle/>
          <a:p>
            <a:pPr eaLnBrk="0" hangingPunct="0">
              <a:spcBef>
                <a:spcPct val="0"/>
              </a:spcBef>
            </a:pPr>
            <a:r>
              <a:rPr lang="en-CA" sz="1400">
                <a:latin typeface="Times New Roman" pitchFamily="18" charset="0"/>
              </a:rPr>
              <a:t>* Map.Resp</a:t>
            </a:r>
          </a:p>
        </p:txBody>
      </p:sp>
      <p:sp>
        <p:nvSpPr>
          <p:cNvPr id="39" name="Text Box 37"/>
          <p:cNvSpPr txBox="1">
            <a:spLocks noChangeArrowheads="1"/>
          </p:cNvSpPr>
          <p:nvPr/>
        </p:nvSpPr>
        <p:spPr bwMode="auto">
          <a:xfrm>
            <a:off x="2865438" y="4187825"/>
            <a:ext cx="1079500" cy="366713"/>
          </a:xfrm>
          <a:prstGeom prst="rect">
            <a:avLst/>
          </a:prstGeom>
          <a:solidFill>
            <a:srgbClr val="DDDDDD"/>
          </a:solidFill>
          <a:ln w="9525" algn="ctr">
            <a:noFill/>
            <a:miter lim="800000"/>
            <a:headEnd/>
            <a:tailEnd/>
          </a:ln>
          <a:effectLst/>
        </p:spPr>
        <p:txBody>
          <a:bodyPr wrap="none"/>
          <a:lstStyle/>
          <a:p>
            <a:pPr eaLnBrk="0" hangingPunct="0">
              <a:spcBef>
                <a:spcPct val="0"/>
              </a:spcBef>
            </a:pPr>
            <a:r>
              <a:rPr lang="en-CA" sz="1400">
                <a:latin typeface="Times New Roman" pitchFamily="18" charset="0"/>
              </a:rPr>
              <a:t>* Map.Comp</a:t>
            </a:r>
          </a:p>
        </p:txBody>
      </p:sp>
      <p:sp>
        <p:nvSpPr>
          <p:cNvPr id="40" name="AutoShape 38"/>
          <p:cNvSpPr>
            <a:spLocks noChangeAspect="1" noChangeArrowheads="1"/>
          </p:cNvSpPr>
          <p:nvPr/>
        </p:nvSpPr>
        <p:spPr bwMode="auto">
          <a:xfrm>
            <a:off x="2171700" y="2239963"/>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sp>
        <p:nvSpPr>
          <p:cNvPr id="41" name="AutoShape 39"/>
          <p:cNvSpPr>
            <a:spLocks noChangeAspect="1" noChangeArrowheads="1"/>
          </p:cNvSpPr>
          <p:nvPr/>
        </p:nvSpPr>
        <p:spPr bwMode="auto">
          <a:xfrm>
            <a:off x="2171700" y="2838450"/>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sp>
        <p:nvSpPr>
          <p:cNvPr id="42" name="AutoShape 40"/>
          <p:cNvSpPr>
            <a:spLocks noChangeAspect="1" noChangeArrowheads="1"/>
          </p:cNvSpPr>
          <p:nvPr/>
        </p:nvSpPr>
        <p:spPr bwMode="auto">
          <a:xfrm>
            <a:off x="2171700" y="3440113"/>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sp>
        <p:nvSpPr>
          <p:cNvPr id="43" name="AutoShape 41"/>
          <p:cNvSpPr>
            <a:spLocks noChangeAspect="1" noChangeArrowheads="1"/>
          </p:cNvSpPr>
          <p:nvPr/>
        </p:nvSpPr>
        <p:spPr bwMode="auto">
          <a:xfrm>
            <a:off x="2171700" y="4316413"/>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cxnSp>
        <p:nvCxnSpPr>
          <p:cNvPr id="44" name="AutoShape 42"/>
          <p:cNvCxnSpPr>
            <a:cxnSpLocks noChangeShapeType="1"/>
            <a:stCxn id="39" idx="2"/>
            <a:endCxn id="13" idx="1"/>
          </p:cNvCxnSpPr>
          <p:nvPr/>
        </p:nvCxnSpPr>
        <p:spPr bwMode="auto">
          <a:xfrm rot="16200000" flipH="1">
            <a:off x="3906044" y="4053682"/>
            <a:ext cx="376237" cy="1377950"/>
          </a:xfrm>
          <a:prstGeom prst="bentConnector2">
            <a:avLst/>
          </a:prstGeom>
          <a:noFill/>
          <a:ln w="9525">
            <a:solidFill>
              <a:schemeClr val="tx1"/>
            </a:solidFill>
            <a:miter lim="800000"/>
            <a:headEnd/>
            <a:tailEnd type="triangle" w="med" len="med"/>
          </a:ln>
          <a:effectLst/>
        </p:spPr>
      </p:cxnSp>
      <p:cxnSp>
        <p:nvCxnSpPr>
          <p:cNvPr id="45" name="AutoShape 43"/>
          <p:cNvCxnSpPr>
            <a:cxnSpLocks noChangeShapeType="1"/>
            <a:stCxn id="38" idx="3"/>
            <a:endCxn id="12" idx="2"/>
          </p:cNvCxnSpPr>
          <p:nvPr/>
        </p:nvCxnSpPr>
        <p:spPr bwMode="auto">
          <a:xfrm flipV="1">
            <a:off x="3944938" y="2962275"/>
            <a:ext cx="1522412" cy="533400"/>
          </a:xfrm>
          <a:prstGeom prst="bentConnector2">
            <a:avLst/>
          </a:prstGeom>
          <a:noFill/>
          <a:ln w="9525">
            <a:solidFill>
              <a:schemeClr val="tx1"/>
            </a:solidFill>
            <a:miter lim="800000"/>
            <a:headEnd/>
            <a:tailEnd type="triangle" w="med" len="med"/>
          </a:ln>
          <a:effectLst/>
        </p:spPr>
      </p:cxnSp>
      <p:cxnSp>
        <p:nvCxnSpPr>
          <p:cNvPr id="46" name="AutoShape 44"/>
          <p:cNvCxnSpPr>
            <a:cxnSpLocks noChangeShapeType="1"/>
            <a:stCxn id="38" idx="2"/>
            <a:endCxn id="15" idx="1"/>
          </p:cNvCxnSpPr>
          <p:nvPr/>
        </p:nvCxnSpPr>
        <p:spPr bwMode="auto">
          <a:xfrm rot="16200000" flipH="1">
            <a:off x="4595813" y="2487613"/>
            <a:ext cx="282575" cy="2663825"/>
          </a:xfrm>
          <a:prstGeom prst="bentConnector2">
            <a:avLst/>
          </a:prstGeom>
          <a:noFill/>
          <a:ln w="9525">
            <a:solidFill>
              <a:schemeClr val="tx1"/>
            </a:solidFill>
            <a:miter lim="800000"/>
            <a:headEnd/>
            <a:tailEnd type="triangle" w="med" len="med"/>
          </a:ln>
          <a:effectLst/>
        </p:spPr>
      </p:cxnSp>
      <p:cxnSp>
        <p:nvCxnSpPr>
          <p:cNvPr id="47" name="AutoShape 45"/>
          <p:cNvCxnSpPr>
            <a:cxnSpLocks noChangeShapeType="1"/>
            <a:stCxn id="39" idx="3"/>
            <a:endCxn id="15" idx="1"/>
          </p:cNvCxnSpPr>
          <p:nvPr/>
        </p:nvCxnSpPr>
        <p:spPr bwMode="auto">
          <a:xfrm flipV="1">
            <a:off x="3944938" y="3960813"/>
            <a:ext cx="2124075" cy="411162"/>
          </a:xfrm>
          <a:prstGeom prst="bentConnector3">
            <a:avLst>
              <a:gd name="adj1" fmla="val 33704"/>
            </a:avLst>
          </a:prstGeom>
          <a:noFill/>
          <a:ln w="9525">
            <a:solidFill>
              <a:schemeClr val="tx1"/>
            </a:solidFill>
            <a:miter lim="800000"/>
            <a:headEnd/>
            <a:tailEnd type="triangle" w="med" len="med"/>
          </a:ln>
          <a:effectLst/>
        </p:spPr>
      </p:cxnSp>
      <p:cxnSp>
        <p:nvCxnSpPr>
          <p:cNvPr id="48" name="AutoShape 46"/>
          <p:cNvCxnSpPr>
            <a:cxnSpLocks noChangeShapeType="1"/>
            <a:stCxn id="40" idx="1"/>
            <a:endCxn id="16" idx="0"/>
          </p:cNvCxnSpPr>
          <p:nvPr/>
        </p:nvCxnSpPr>
        <p:spPr bwMode="auto">
          <a:xfrm rot="10800000" flipV="1">
            <a:off x="1666875" y="2295525"/>
            <a:ext cx="504825" cy="890588"/>
          </a:xfrm>
          <a:prstGeom prst="bentConnector3">
            <a:avLst>
              <a:gd name="adj1" fmla="val 50315"/>
            </a:avLst>
          </a:prstGeom>
          <a:noFill/>
          <a:ln w="38100">
            <a:solidFill>
              <a:srgbClr val="FF0000"/>
            </a:solidFill>
            <a:miter lim="800000"/>
            <a:headEnd/>
            <a:tailEnd type="triangle" w="med" len="med"/>
          </a:ln>
          <a:effectLst/>
        </p:spPr>
      </p:cxnSp>
      <p:sp>
        <p:nvSpPr>
          <p:cNvPr id="49" name="Text Box 47"/>
          <p:cNvSpPr txBox="1">
            <a:spLocks noChangeArrowheads="1"/>
          </p:cNvSpPr>
          <p:nvPr/>
        </p:nvSpPr>
        <p:spPr bwMode="auto">
          <a:xfrm>
            <a:off x="7534275" y="2262188"/>
            <a:ext cx="159067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manual &amp; generated links</a:t>
            </a:r>
          </a:p>
        </p:txBody>
      </p:sp>
      <p:sp>
        <p:nvSpPr>
          <p:cNvPr id="50" name="Line 48"/>
          <p:cNvSpPr>
            <a:spLocks noChangeShapeType="1"/>
          </p:cNvSpPr>
          <p:nvPr/>
        </p:nvSpPr>
        <p:spPr bwMode="auto">
          <a:xfrm flipH="1">
            <a:off x="7667625" y="2814638"/>
            <a:ext cx="1268413" cy="0"/>
          </a:xfrm>
          <a:prstGeom prst="line">
            <a:avLst/>
          </a:prstGeom>
          <a:noFill/>
          <a:ln w="38100">
            <a:solidFill>
              <a:srgbClr val="008000"/>
            </a:solidFill>
            <a:round/>
            <a:headEnd/>
            <a:tailEnd type="triangle" w="med" len="med"/>
          </a:ln>
          <a:effectLst/>
        </p:spPr>
        <p:txBody>
          <a:bodyPr wrap="none" anchor="ctr"/>
          <a:lstStyle/>
          <a:p>
            <a:endParaRPr lang="en-US"/>
          </a:p>
        </p:txBody>
      </p:sp>
      <p:sp>
        <p:nvSpPr>
          <p:cNvPr id="51" name="Text Box 49"/>
          <p:cNvSpPr txBox="1">
            <a:spLocks noChangeArrowheads="1"/>
          </p:cNvSpPr>
          <p:nvPr/>
        </p:nvSpPr>
        <p:spPr bwMode="auto">
          <a:xfrm>
            <a:off x="7821613" y="2570163"/>
            <a:ext cx="10128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generated links</a:t>
            </a:r>
          </a:p>
        </p:txBody>
      </p:sp>
      <p:sp>
        <p:nvSpPr>
          <p:cNvPr id="52" name="Text Box 50"/>
          <p:cNvSpPr txBox="1">
            <a:spLocks noChangeArrowheads="1"/>
          </p:cNvSpPr>
          <p:nvPr/>
        </p:nvSpPr>
        <p:spPr bwMode="auto">
          <a:xfrm>
            <a:off x="7886700" y="1954213"/>
            <a:ext cx="8826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manual links</a:t>
            </a:r>
          </a:p>
        </p:txBody>
      </p:sp>
      <p:sp>
        <p:nvSpPr>
          <p:cNvPr id="53" name="Line 51"/>
          <p:cNvSpPr>
            <a:spLocks noChangeShapeType="1"/>
          </p:cNvSpPr>
          <p:nvPr/>
        </p:nvSpPr>
        <p:spPr bwMode="auto">
          <a:xfrm flipH="1">
            <a:off x="7667625" y="2197100"/>
            <a:ext cx="1268413" cy="0"/>
          </a:xfrm>
          <a:prstGeom prst="line">
            <a:avLst/>
          </a:prstGeom>
          <a:noFill/>
          <a:ln w="38100" cap="rnd">
            <a:solidFill>
              <a:srgbClr val="FFCC00"/>
            </a:solidFill>
            <a:prstDash val="sysDot"/>
            <a:round/>
            <a:headEnd/>
            <a:tailEnd type="triangle" w="med" len="med"/>
          </a:ln>
          <a:effectLst/>
        </p:spPr>
        <p:txBody>
          <a:bodyPr wrap="none" anchor="ctr"/>
          <a:lstStyle/>
          <a:p>
            <a:endParaRPr lang="en-US"/>
          </a:p>
        </p:txBody>
      </p:sp>
      <p:sp>
        <p:nvSpPr>
          <p:cNvPr id="54" name="Line 52"/>
          <p:cNvSpPr>
            <a:spLocks noChangeShapeType="1"/>
          </p:cNvSpPr>
          <p:nvPr/>
        </p:nvSpPr>
        <p:spPr bwMode="auto">
          <a:xfrm flipH="1">
            <a:off x="7667625" y="2505075"/>
            <a:ext cx="1268413" cy="0"/>
          </a:xfrm>
          <a:prstGeom prst="line">
            <a:avLst/>
          </a:prstGeom>
          <a:noFill/>
          <a:ln w="38100">
            <a:solidFill>
              <a:srgbClr val="FF0000"/>
            </a:solidFill>
            <a:round/>
            <a:headEnd/>
            <a:tailEnd type="triangle" w="med" len="med"/>
          </a:ln>
          <a:effectLst/>
        </p:spPr>
        <p:txBody>
          <a:bodyPr wrap="none" anchor="ctr"/>
          <a:lstStyle/>
          <a:p>
            <a:endParaRPr lang="en-US"/>
          </a:p>
        </p:txBody>
      </p:sp>
      <p:cxnSp>
        <p:nvCxnSpPr>
          <p:cNvPr id="55" name="AutoShape 53"/>
          <p:cNvCxnSpPr>
            <a:cxnSpLocks noChangeShapeType="1"/>
            <a:stCxn id="20" idx="2"/>
            <a:endCxn id="22" idx="3"/>
          </p:cNvCxnSpPr>
          <p:nvPr/>
        </p:nvCxnSpPr>
        <p:spPr bwMode="auto">
          <a:xfrm rot="10800000">
            <a:off x="6205538" y="2462213"/>
            <a:ext cx="1290637" cy="2257425"/>
          </a:xfrm>
          <a:prstGeom prst="bentConnector3">
            <a:avLst>
              <a:gd name="adj1" fmla="val 13773"/>
            </a:avLst>
          </a:prstGeom>
          <a:noFill/>
          <a:ln w="38100" cap="rnd">
            <a:solidFill>
              <a:srgbClr val="FFCC00"/>
            </a:solidFill>
            <a:prstDash val="sysDot"/>
            <a:miter lim="800000"/>
            <a:headEnd/>
            <a:tailEnd type="triangle" w="med" len="med"/>
          </a:ln>
          <a:effectLst/>
        </p:spPr>
      </p:cxnSp>
      <p:sp>
        <p:nvSpPr>
          <p:cNvPr id="56" name="Rectangle 16"/>
          <p:cNvSpPr>
            <a:spLocks noGrp="1" noChangeArrowheads="1"/>
          </p:cNvSpPr>
          <p:nvPr>
            <p:ph type="title"/>
          </p:nvPr>
        </p:nvSpPr>
        <p:spPr>
          <a:xfrm>
            <a:off x="117475" y="234950"/>
            <a:ext cx="8907463" cy="608013"/>
          </a:xfrm>
        </p:spPr>
        <p:txBody>
          <a:bodyPr>
            <a:normAutofit/>
          </a:bodyPr>
          <a:lstStyle/>
          <a:p>
            <a:pPr algn="r"/>
            <a:r>
              <a:rPr lang="en-CA" sz="2800" b="1" dirty="0">
                <a:latin typeface="Arial" pitchFamily="34" charset="0"/>
                <a:cs typeface="Arial" pitchFamily="34" charset="0"/>
              </a:rPr>
              <a:t>Example – UCM External Links in DOORS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61</a:t>
            </a:fld>
            <a:endParaRPr lang="en-CA"/>
          </a:p>
        </p:txBody>
      </p:sp>
      <p:sp>
        <p:nvSpPr>
          <p:cNvPr id="4" name="Rectangle 6"/>
          <p:cNvSpPr txBox="1">
            <a:spLocks noChangeArrowheads="1"/>
          </p:cNvSpPr>
          <p:nvPr/>
        </p:nvSpPr>
        <p:spPr>
          <a:xfrm>
            <a:off x="117475" y="927100"/>
            <a:ext cx="8907463" cy="5575300"/>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From tests to system-level UCMs to system requirements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5" name="Rectangle 5"/>
          <p:cNvSpPr>
            <a:spLocks noGrp="1" noChangeArrowheads="1"/>
          </p:cNvSpPr>
          <p:nvPr>
            <p:ph type="title"/>
          </p:nvPr>
        </p:nvSpPr>
        <p:spPr>
          <a:xfrm>
            <a:off x="117475" y="521558"/>
            <a:ext cx="8907463" cy="608013"/>
          </a:xfrm>
        </p:spPr>
        <p:txBody>
          <a:bodyPr>
            <a:normAutofit/>
          </a:bodyPr>
          <a:lstStyle/>
          <a:p>
            <a:r>
              <a:rPr lang="en-CA" sz="2800" b="1" dirty="0">
                <a:latin typeface="Arial" pitchFamily="34" charset="0"/>
                <a:cs typeface="Arial" pitchFamily="34" charset="0"/>
              </a:rPr>
              <a:t>Example – Automatic Link Generation (2)</a:t>
            </a:r>
          </a:p>
        </p:txBody>
      </p:sp>
      <p:sp>
        <p:nvSpPr>
          <p:cNvPr id="6" name="Text Box 55"/>
          <p:cNvSpPr txBox="1">
            <a:spLocks noChangeArrowheads="1"/>
          </p:cNvSpPr>
          <p:nvPr/>
        </p:nvSpPr>
        <p:spPr bwMode="auto">
          <a:xfrm>
            <a:off x="7535863" y="2079625"/>
            <a:ext cx="159067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1000" b="1">
                <a:latin typeface="Times New Roman" pitchFamily="18" charset="0"/>
              </a:rPr>
              <a:t>manual &amp; generated links</a:t>
            </a:r>
          </a:p>
        </p:txBody>
      </p:sp>
      <p:sp>
        <p:nvSpPr>
          <p:cNvPr id="7" name="AutoShape 56"/>
          <p:cNvSpPr>
            <a:spLocks noChangeArrowheads="1"/>
          </p:cNvSpPr>
          <p:nvPr/>
        </p:nvSpPr>
        <p:spPr bwMode="auto">
          <a:xfrm rot="5400000">
            <a:off x="476250" y="2246313"/>
            <a:ext cx="865187" cy="1512888"/>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CA" b="1">
                <a:latin typeface="Times New Roman" pitchFamily="18" charset="0"/>
              </a:rPr>
              <a:t>System</a:t>
            </a:r>
            <a:endParaRPr lang="en-US" b="1">
              <a:latin typeface="Times New Roman" pitchFamily="18" charset="0"/>
            </a:endParaRPr>
          </a:p>
          <a:p>
            <a:pPr algn="ctr" eaLnBrk="0" hangingPunct="0">
              <a:spcBef>
                <a:spcPct val="0"/>
              </a:spcBef>
            </a:pPr>
            <a:r>
              <a:rPr lang="en-US" b="1">
                <a:latin typeface="Times New Roman" pitchFamily="18" charset="0"/>
              </a:rPr>
              <a:t>Requirements</a:t>
            </a:r>
          </a:p>
        </p:txBody>
      </p:sp>
      <p:sp>
        <p:nvSpPr>
          <p:cNvPr id="8" name="Rectangle 57"/>
          <p:cNvSpPr>
            <a:spLocks noChangeArrowheads="1"/>
          </p:cNvSpPr>
          <p:nvPr/>
        </p:nvSpPr>
        <p:spPr bwMode="auto">
          <a:xfrm>
            <a:off x="2119313" y="1570038"/>
            <a:ext cx="5045075" cy="3870325"/>
          </a:xfrm>
          <a:prstGeom prst="rect">
            <a:avLst/>
          </a:prstGeom>
          <a:solidFill>
            <a:srgbClr val="DDDDDD"/>
          </a:solidFill>
          <a:ln w="9525" algn="ctr">
            <a:solidFill>
              <a:schemeClr val="tx1"/>
            </a:solidFill>
            <a:miter lim="800000"/>
            <a:headEnd/>
            <a:tailEnd/>
          </a:ln>
          <a:effectLst/>
        </p:spPr>
        <p:txBody>
          <a:bodyPr wrap="none" anchor="b"/>
          <a:lstStyle/>
          <a:p>
            <a:pPr algn="r" eaLnBrk="0" hangingPunct="0">
              <a:spcBef>
                <a:spcPct val="0"/>
              </a:spcBef>
            </a:pPr>
            <a:r>
              <a:rPr lang="en-CA" sz="2000" b="1">
                <a:latin typeface="Times New Roman" pitchFamily="18" charset="0"/>
              </a:rPr>
              <a:t>System</a:t>
            </a:r>
          </a:p>
          <a:p>
            <a:pPr algn="r" eaLnBrk="0" hangingPunct="0">
              <a:spcBef>
                <a:spcPct val="0"/>
              </a:spcBef>
            </a:pPr>
            <a:r>
              <a:rPr lang="en-CA" sz="2000" b="1">
                <a:latin typeface="Times New Roman" pitchFamily="18" charset="0"/>
              </a:rPr>
              <a:t>Level</a:t>
            </a:r>
          </a:p>
        </p:txBody>
      </p:sp>
      <p:cxnSp>
        <p:nvCxnSpPr>
          <p:cNvPr id="9" name="AutoShape 58"/>
          <p:cNvCxnSpPr>
            <a:cxnSpLocks noChangeShapeType="1"/>
            <a:stCxn id="43" idx="3"/>
            <a:endCxn id="36" idx="3"/>
          </p:cNvCxnSpPr>
          <p:nvPr/>
        </p:nvCxnSpPr>
        <p:spPr bwMode="auto">
          <a:xfrm flipH="1" flipV="1">
            <a:off x="3470275" y="2112963"/>
            <a:ext cx="476250" cy="2076450"/>
          </a:xfrm>
          <a:prstGeom prst="bentConnector3">
            <a:avLst>
              <a:gd name="adj1" fmla="val -48000"/>
            </a:avLst>
          </a:prstGeom>
          <a:noFill/>
          <a:ln w="9525">
            <a:solidFill>
              <a:schemeClr val="tx1"/>
            </a:solidFill>
            <a:miter lim="800000"/>
            <a:headEnd/>
            <a:tailEnd type="triangle" w="med" len="med"/>
          </a:ln>
          <a:effectLst/>
        </p:spPr>
      </p:cxnSp>
      <p:cxnSp>
        <p:nvCxnSpPr>
          <p:cNvPr id="10" name="AutoShape 59"/>
          <p:cNvCxnSpPr>
            <a:cxnSpLocks noChangeShapeType="1"/>
            <a:stCxn id="27" idx="1"/>
            <a:endCxn id="7" idx="1"/>
          </p:cNvCxnSpPr>
          <p:nvPr/>
        </p:nvCxnSpPr>
        <p:spPr bwMode="auto">
          <a:xfrm rot="10800000" flipV="1">
            <a:off x="911225" y="2281238"/>
            <a:ext cx="3811588" cy="290512"/>
          </a:xfrm>
          <a:prstGeom prst="bentConnector2">
            <a:avLst/>
          </a:prstGeom>
          <a:noFill/>
          <a:ln w="38100">
            <a:solidFill>
              <a:srgbClr val="008000"/>
            </a:solidFill>
            <a:miter lim="800000"/>
            <a:headEnd/>
            <a:tailEnd type="triangle" w="med" len="med"/>
          </a:ln>
          <a:effectLst/>
        </p:spPr>
      </p:cxnSp>
      <p:sp>
        <p:nvSpPr>
          <p:cNvPr id="11" name="Text Box 60"/>
          <p:cNvSpPr txBox="1">
            <a:spLocks noChangeArrowheads="1"/>
          </p:cNvSpPr>
          <p:nvPr/>
        </p:nvSpPr>
        <p:spPr bwMode="auto">
          <a:xfrm>
            <a:off x="4371975" y="3108325"/>
            <a:ext cx="7810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References</a:t>
            </a:r>
            <a:endParaRPr lang="en-US" sz="1000" b="1">
              <a:latin typeface="Times New Roman" pitchFamily="18" charset="0"/>
            </a:endParaRPr>
          </a:p>
        </p:txBody>
      </p:sp>
      <p:sp>
        <p:nvSpPr>
          <p:cNvPr id="12" name="Text Box 61"/>
          <p:cNvSpPr txBox="1">
            <a:spLocks noChangeArrowheads="1"/>
          </p:cNvSpPr>
          <p:nvPr/>
        </p:nvSpPr>
        <p:spPr bwMode="auto">
          <a:xfrm>
            <a:off x="3970338" y="4543425"/>
            <a:ext cx="7810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References</a:t>
            </a:r>
            <a:endParaRPr lang="en-US" sz="1000" b="1">
              <a:latin typeface="Times New Roman" pitchFamily="18" charset="0"/>
            </a:endParaRPr>
          </a:p>
        </p:txBody>
      </p:sp>
      <p:sp>
        <p:nvSpPr>
          <p:cNvPr id="13" name="Text Box 62"/>
          <p:cNvSpPr txBox="1">
            <a:spLocks noChangeArrowheads="1"/>
          </p:cNvSpPr>
          <p:nvPr/>
        </p:nvSpPr>
        <p:spPr bwMode="auto">
          <a:xfrm>
            <a:off x="4745038" y="3559175"/>
            <a:ext cx="75247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Traced By</a:t>
            </a:r>
            <a:endParaRPr lang="en-US" sz="1000" b="1">
              <a:latin typeface="Times New Roman" pitchFamily="18" charset="0"/>
            </a:endParaRPr>
          </a:p>
        </p:txBody>
      </p:sp>
      <p:sp>
        <p:nvSpPr>
          <p:cNvPr id="14" name="Text Box 63"/>
          <p:cNvSpPr txBox="1">
            <a:spLocks noChangeArrowheads="1"/>
          </p:cNvSpPr>
          <p:nvPr/>
        </p:nvSpPr>
        <p:spPr bwMode="auto">
          <a:xfrm>
            <a:off x="4105275" y="2417763"/>
            <a:ext cx="58737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Refines</a:t>
            </a:r>
            <a:endParaRPr lang="en-US" sz="1000" b="1">
              <a:latin typeface="Times New Roman" pitchFamily="18" charset="0"/>
            </a:endParaRPr>
          </a:p>
        </p:txBody>
      </p:sp>
      <p:sp>
        <p:nvSpPr>
          <p:cNvPr id="15" name="AutoShape 64"/>
          <p:cNvSpPr>
            <a:spLocks noChangeArrowheads="1"/>
          </p:cNvSpPr>
          <p:nvPr/>
        </p:nvSpPr>
        <p:spPr bwMode="auto">
          <a:xfrm>
            <a:off x="4784725" y="1614488"/>
            <a:ext cx="1366838" cy="1331912"/>
          </a:xfrm>
          <a:prstGeom prst="horizontalScroll">
            <a:avLst>
              <a:gd name="adj" fmla="val 12500"/>
            </a:avLst>
          </a:prstGeom>
          <a:solidFill>
            <a:schemeClr val="bg1"/>
          </a:solidFill>
          <a:ln w="9525">
            <a:solidFill>
              <a:schemeClr val="tx1"/>
            </a:solidFill>
            <a:round/>
            <a:headEnd/>
            <a:tailEnd/>
          </a:ln>
          <a:effectLst/>
        </p:spPr>
        <p:txBody>
          <a:bodyPr wrap="none" anchor="ctr"/>
          <a:lstStyle/>
          <a:p>
            <a:pPr algn="ctr" eaLnBrk="0" hangingPunct="0">
              <a:spcBef>
                <a:spcPct val="0"/>
              </a:spcBef>
            </a:pPr>
            <a:r>
              <a:rPr lang="en-US" b="1">
                <a:latin typeface="Times New Roman" pitchFamily="18" charset="0"/>
              </a:rPr>
              <a:t>UCMs</a:t>
            </a:r>
          </a:p>
          <a:p>
            <a:pPr algn="ctr" eaLnBrk="0" hangingPunct="0">
              <a:spcBef>
                <a:spcPct val="0"/>
              </a:spcBef>
            </a:pPr>
            <a:r>
              <a:rPr lang="en-US" b="1">
                <a:latin typeface="Times New Roman" pitchFamily="18" charset="0"/>
              </a:rPr>
              <a:t>(Resp.)</a:t>
            </a:r>
          </a:p>
        </p:txBody>
      </p:sp>
      <p:sp>
        <p:nvSpPr>
          <p:cNvPr id="16" name="AutoShape 65"/>
          <p:cNvSpPr>
            <a:spLocks noChangeArrowheads="1"/>
          </p:cNvSpPr>
          <p:nvPr/>
        </p:nvSpPr>
        <p:spPr bwMode="auto">
          <a:xfrm>
            <a:off x="4784725" y="4081463"/>
            <a:ext cx="1366838" cy="1331912"/>
          </a:xfrm>
          <a:prstGeom prst="horizontalScroll">
            <a:avLst>
              <a:gd name="adj" fmla="val 12500"/>
            </a:avLst>
          </a:prstGeom>
          <a:solidFill>
            <a:schemeClr val="bg1"/>
          </a:solidFill>
          <a:ln w="9525">
            <a:solidFill>
              <a:schemeClr val="tx1"/>
            </a:solidFill>
            <a:round/>
            <a:headEnd/>
            <a:tailEnd/>
          </a:ln>
          <a:effectLst/>
        </p:spPr>
        <p:txBody>
          <a:bodyPr wrap="none" anchor="ctr"/>
          <a:lstStyle/>
          <a:p>
            <a:pPr algn="ctr" eaLnBrk="0" hangingPunct="0">
              <a:spcBef>
                <a:spcPct val="0"/>
              </a:spcBef>
            </a:pPr>
            <a:r>
              <a:rPr lang="en-US" b="1">
                <a:latin typeface="Times New Roman" pitchFamily="18" charset="0"/>
              </a:rPr>
              <a:t>UCMs</a:t>
            </a:r>
          </a:p>
          <a:p>
            <a:pPr algn="ctr" eaLnBrk="0" hangingPunct="0">
              <a:spcBef>
                <a:spcPct val="0"/>
              </a:spcBef>
            </a:pPr>
            <a:r>
              <a:rPr lang="en-US" b="1">
                <a:latin typeface="Times New Roman" pitchFamily="18" charset="0"/>
              </a:rPr>
              <a:t>(Comp.)</a:t>
            </a:r>
          </a:p>
        </p:txBody>
      </p:sp>
      <p:sp>
        <p:nvSpPr>
          <p:cNvPr id="17" name="AutoShape 66"/>
          <p:cNvSpPr>
            <a:spLocks noChangeArrowheads="1"/>
          </p:cNvSpPr>
          <p:nvPr/>
        </p:nvSpPr>
        <p:spPr bwMode="auto">
          <a:xfrm>
            <a:off x="5643563" y="2846388"/>
            <a:ext cx="1366837" cy="1331912"/>
          </a:xfrm>
          <a:prstGeom prst="horizontalScroll">
            <a:avLst>
              <a:gd name="adj" fmla="val 12500"/>
            </a:avLst>
          </a:prstGeom>
          <a:solidFill>
            <a:schemeClr val="bg1"/>
          </a:solidFill>
          <a:ln w="9525">
            <a:solidFill>
              <a:schemeClr val="tx1"/>
            </a:solidFill>
            <a:round/>
            <a:headEnd/>
            <a:tailEnd/>
          </a:ln>
          <a:effectLst/>
        </p:spPr>
        <p:txBody>
          <a:bodyPr wrap="none" anchorCtr="1"/>
          <a:lstStyle/>
          <a:p>
            <a:pPr algn="ctr" eaLnBrk="0" hangingPunct="0">
              <a:spcBef>
                <a:spcPct val="0"/>
              </a:spcBef>
            </a:pPr>
            <a:r>
              <a:rPr lang="en-US" b="1">
                <a:latin typeface="Times New Roman" pitchFamily="18" charset="0"/>
              </a:rPr>
              <a:t>UCMs</a:t>
            </a:r>
          </a:p>
          <a:p>
            <a:pPr algn="ctr" eaLnBrk="0" hangingPunct="0">
              <a:spcBef>
                <a:spcPct val="0"/>
              </a:spcBef>
            </a:pPr>
            <a:r>
              <a:rPr lang="en-US" b="1">
                <a:latin typeface="Times New Roman" pitchFamily="18" charset="0"/>
              </a:rPr>
              <a:t>(Scenarios)</a:t>
            </a:r>
          </a:p>
        </p:txBody>
      </p:sp>
      <p:sp>
        <p:nvSpPr>
          <p:cNvPr id="18" name="Text Box 67"/>
          <p:cNvSpPr txBox="1">
            <a:spLocks noChangeArrowheads="1"/>
          </p:cNvSpPr>
          <p:nvPr/>
        </p:nvSpPr>
        <p:spPr bwMode="auto">
          <a:xfrm>
            <a:off x="6070600" y="3594100"/>
            <a:ext cx="698500" cy="366713"/>
          </a:xfrm>
          <a:prstGeom prst="rect">
            <a:avLst/>
          </a:prstGeom>
          <a:solidFill>
            <a:srgbClr val="DDDDDD"/>
          </a:solidFill>
          <a:ln w="9525" algn="ctr">
            <a:noFill/>
            <a:miter lim="800000"/>
            <a:headEnd/>
            <a:tailEnd/>
          </a:ln>
          <a:effectLst/>
        </p:spPr>
        <p:txBody>
          <a:bodyPr tIns="10800"/>
          <a:lstStyle/>
          <a:p>
            <a:pPr eaLnBrk="0" hangingPunct="0">
              <a:spcBef>
                <a:spcPct val="0"/>
              </a:spcBef>
            </a:pPr>
            <a:r>
              <a:rPr lang="en-CA" sz="1000">
                <a:latin typeface="Times New Roman" pitchFamily="18" charset="0"/>
              </a:rPr>
              <a:t>Scenario.Resp</a:t>
            </a:r>
          </a:p>
        </p:txBody>
      </p:sp>
      <p:cxnSp>
        <p:nvCxnSpPr>
          <p:cNvPr id="19" name="AutoShape 68"/>
          <p:cNvCxnSpPr>
            <a:cxnSpLocks noChangeShapeType="1"/>
            <a:stCxn id="45" idx="1"/>
            <a:endCxn id="7" idx="0"/>
          </p:cNvCxnSpPr>
          <p:nvPr/>
        </p:nvCxnSpPr>
        <p:spPr bwMode="auto">
          <a:xfrm rot="10800000" flipV="1">
            <a:off x="1668463" y="2711450"/>
            <a:ext cx="504825" cy="292100"/>
          </a:xfrm>
          <a:prstGeom prst="bentConnector3">
            <a:avLst>
              <a:gd name="adj1" fmla="val 50315"/>
            </a:avLst>
          </a:prstGeom>
          <a:noFill/>
          <a:ln w="38100">
            <a:solidFill>
              <a:srgbClr val="FF0000"/>
            </a:solidFill>
            <a:miter lim="800000"/>
            <a:headEnd/>
            <a:tailEnd type="triangle" w="med" len="med"/>
          </a:ln>
          <a:effectLst/>
        </p:spPr>
      </p:cxnSp>
      <p:cxnSp>
        <p:nvCxnSpPr>
          <p:cNvPr id="20" name="AutoShape 69"/>
          <p:cNvCxnSpPr>
            <a:cxnSpLocks noChangeShapeType="1"/>
            <a:stCxn id="46" idx="1"/>
            <a:endCxn id="7" idx="0"/>
          </p:cNvCxnSpPr>
          <p:nvPr/>
        </p:nvCxnSpPr>
        <p:spPr bwMode="auto">
          <a:xfrm rot="10800000">
            <a:off x="1668463" y="3003550"/>
            <a:ext cx="504825" cy="309563"/>
          </a:xfrm>
          <a:prstGeom prst="bentConnector3">
            <a:avLst>
              <a:gd name="adj1" fmla="val 50315"/>
            </a:avLst>
          </a:prstGeom>
          <a:noFill/>
          <a:ln w="38100">
            <a:solidFill>
              <a:srgbClr val="FF0000"/>
            </a:solidFill>
            <a:miter lim="800000"/>
            <a:headEnd/>
            <a:tailEnd type="triangle" w="med" len="med"/>
          </a:ln>
          <a:effectLst/>
        </p:spPr>
      </p:cxnSp>
      <p:cxnSp>
        <p:nvCxnSpPr>
          <p:cNvPr id="21" name="AutoShape 70"/>
          <p:cNvCxnSpPr>
            <a:cxnSpLocks noChangeShapeType="1"/>
            <a:stCxn id="47" idx="1"/>
            <a:endCxn id="7" idx="0"/>
          </p:cNvCxnSpPr>
          <p:nvPr/>
        </p:nvCxnSpPr>
        <p:spPr bwMode="auto">
          <a:xfrm rot="10800000">
            <a:off x="1668463" y="3003550"/>
            <a:ext cx="504825" cy="1185863"/>
          </a:xfrm>
          <a:prstGeom prst="bentConnector3">
            <a:avLst>
              <a:gd name="adj1" fmla="val 50315"/>
            </a:avLst>
          </a:prstGeom>
          <a:noFill/>
          <a:ln w="38100">
            <a:solidFill>
              <a:srgbClr val="FF0000"/>
            </a:solidFill>
            <a:miter lim="800000"/>
            <a:headEnd/>
            <a:tailEnd type="triangle" w="med" len="med"/>
          </a:ln>
          <a:effectLst/>
        </p:spPr>
      </p:cxnSp>
      <p:sp>
        <p:nvSpPr>
          <p:cNvPr id="22" name="AutoShape 71"/>
          <p:cNvSpPr>
            <a:spLocks noChangeArrowheads="1"/>
          </p:cNvSpPr>
          <p:nvPr/>
        </p:nvSpPr>
        <p:spPr bwMode="auto">
          <a:xfrm rot="5400000">
            <a:off x="7818438" y="3779838"/>
            <a:ext cx="865187" cy="1512887"/>
          </a:xfrm>
          <a:prstGeom prst="foldedCorner">
            <a:avLst>
              <a:gd name="adj" fmla="val 12500"/>
            </a:avLst>
          </a:prstGeom>
          <a:solidFill>
            <a:schemeClr val="bg1"/>
          </a:solidFill>
          <a:ln w="9525">
            <a:solidFill>
              <a:schemeClr val="tx1"/>
            </a:solidFill>
            <a:round/>
            <a:headEnd/>
            <a:tailEnd/>
          </a:ln>
          <a:effectLst/>
        </p:spPr>
        <p:txBody>
          <a:bodyPr rot="10800000" vert="eaVert" wrap="none" lIns="18000" rIns="18000" anchor="ctr"/>
          <a:lstStyle/>
          <a:p>
            <a:pPr algn="ctr" eaLnBrk="0" hangingPunct="0">
              <a:spcBef>
                <a:spcPct val="0"/>
              </a:spcBef>
            </a:pPr>
            <a:r>
              <a:rPr lang="en-US" b="1">
                <a:latin typeface="Times New Roman" pitchFamily="18" charset="0"/>
              </a:rPr>
              <a:t>Functional</a:t>
            </a:r>
          </a:p>
          <a:p>
            <a:pPr algn="ctr" eaLnBrk="0" hangingPunct="0">
              <a:spcBef>
                <a:spcPct val="0"/>
              </a:spcBef>
            </a:pPr>
            <a:r>
              <a:rPr lang="en-US" b="1">
                <a:latin typeface="Times New Roman" pitchFamily="18" charset="0"/>
              </a:rPr>
              <a:t>Tests</a:t>
            </a:r>
          </a:p>
        </p:txBody>
      </p:sp>
      <p:cxnSp>
        <p:nvCxnSpPr>
          <p:cNvPr id="23" name="AutoShape 72"/>
          <p:cNvCxnSpPr>
            <a:cxnSpLocks noChangeShapeType="1"/>
            <a:stCxn id="22" idx="2"/>
            <a:endCxn id="25" idx="3"/>
          </p:cNvCxnSpPr>
          <p:nvPr/>
        </p:nvCxnSpPr>
        <p:spPr bwMode="auto">
          <a:xfrm rot="10800000">
            <a:off x="6207125" y="2279650"/>
            <a:ext cx="1290638" cy="2257425"/>
          </a:xfrm>
          <a:prstGeom prst="bentConnector3">
            <a:avLst>
              <a:gd name="adj1" fmla="val 14019"/>
            </a:avLst>
          </a:prstGeom>
          <a:noFill/>
          <a:ln w="38100">
            <a:solidFill>
              <a:srgbClr val="FF0000"/>
            </a:solidFill>
            <a:miter lim="800000"/>
            <a:headEnd/>
            <a:tailEnd type="triangle" w="med" len="med"/>
          </a:ln>
          <a:effectLst/>
        </p:spPr>
      </p:cxnSp>
      <p:cxnSp>
        <p:nvCxnSpPr>
          <p:cNvPr id="24" name="AutoShape 73"/>
          <p:cNvCxnSpPr>
            <a:cxnSpLocks noChangeShapeType="1"/>
            <a:stCxn id="22" idx="2"/>
            <a:endCxn id="26" idx="3"/>
          </p:cNvCxnSpPr>
          <p:nvPr/>
        </p:nvCxnSpPr>
        <p:spPr bwMode="auto">
          <a:xfrm rot="10800000">
            <a:off x="6208713" y="4535488"/>
            <a:ext cx="1289050" cy="1587"/>
          </a:xfrm>
          <a:prstGeom prst="bentConnector3">
            <a:avLst>
              <a:gd name="adj1" fmla="val 50125"/>
            </a:avLst>
          </a:prstGeom>
          <a:noFill/>
          <a:ln w="38100">
            <a:solidFill>
              <a:srgbClr val="FF0000"/>
            </a:solidFill>
            <a:miter lim="800000"/>
            <a:headEnd/>
            <a:tailEnd type="triangle" w="med" len="med"/>
          </a:ln>
          <a:effectLst/>
        </p:spPr>
      </p:cxnSp>
      <p:sp>
        <p:nvSpPr>
          <p:cNvPr id="25" name="AutoShape 74"/>
          <p:cNvSpPr>
            <a:spLocks noChangeAspect="1" noChangeArrowheads="1"/>
          </p:cNvSpPr>
          <p:nvPr/>
        </p:nvSpPr>
        <p:spPr bwMode="auto">
          <a:xfrm>
            <a:off x="6096000" y="2224088"/>
            <a:ext cx="111125" cy="111125"/>
          </a:xfrm>
          <a:prstGeom prst="diamond">
            <a:avLst/>
          </a:prstGeom>
          <a:solidFill>
            <a:srgbClr val="FFCC00"/>
          </a:solidFill>
          <a:ln w="9525" algn="ctr">
            <a:solidFill>
              <a:schemeClr val="tx1"/>
            </a:solidFill>
            <a:miter lim="800000"/>
            <a:headEnd/>
            <a:tailEnd/>
          </a:ln>
          <a:effectLst/>
        </p:spPr>
        <p:txBody>
          <a:bodyPr wrap="none" anchor="ctr"/>
          <a:lstStyle/>
          <a:p>
            <a:endParaRPr lang="en-US"/>
          </a:p>
        </p:txBody>
      </p:sp>
      <p:sp>
        <p:nvSpPr>
          <p:cNvPr id="26" name="AutoShape 75"/>
          <p:cNvSpPr>
            <a:spLocks noChangeAspect="1" noChangeArrowheads="1"/>
          </p:cNvSpPr>
          <p:nvPr/>
        </p:nvSpPr>
        <p:spPr bwMode="auto">
          <a:xfrm>
            <a:off x="6097588" y="4479925"/>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sp>
        <p:nvSpPr>
          <p:cNvPr id="27" name="AutoShape 76"/>
          <p:cNvSpPr>
            <a:spLocks noChangeAspect="1" noChangeArrowheads="1"/>
          </p:cNvSpPr>
          <p:nvPr/>
        </p:nvSpPr>
        <p:spPr bwMode="auto">
          <a:xfrm>
            <a:off x="4722813" y="2225675"/>
            <a:ext cx="111125" cy="111125"/>
          </a:xfrm>
          <a:prstGeom prst="diamond">
            <a:avLst/>
          </a:prstGeom>
          <a:solidFill>
            <a:srgbClr val="008000"/>
          </a:solidFill>
          <a:ln w="9525" algn="ctr">
            <a:solidFill>
              <a:schemeClr val="tx1"/>
            </a:solidFill>
            <a:miter lim="800000"/>
            <a:headEnd/>
            <a:tailEnd/>
          </a:ln>
          <a:effectLst/>
        </p:spPr>
        <p:txBody>
          <a:bodyPr wrap="none" anchor="ctr"/>
          <a:lstStyle/>
          <a:p>
            <a:endParaRPr lang="en-US"/>
          </a:p>
        </p:txBody>
      </p:sp>
      <p:sp>
        <p:nvSpPr>
          <p:cNvPr id="28" name="AutoShape 77"/>
          <p:cNvSpPr>
            <a:spLocks noChangeAspect="1" noChangeArrowheads="1"/>
          </p:cNvSpPr>
          <p:nvPr/>
        </p:nvSpPr>
        <p:spPr bwMode="auto">
          <a:xfrm>
            <a:off x="5592763" y="3457575"/>
            <a:ext cx="111125" cy="111125"/>
          </a:xfrm>
          <a:prstGeom prst="diamond">
            <a:avLst/>
          </a:prstGeom>
          <a:solidFill>
            <a:srgbClr val="008000"/>
          </a:solidFill>
          <a:ln w="9525" algn="ctr">
            <a:solidFill>
              <a:schemeClr val="tx1"/>
            </a:solidFill>
            <a:miter lim="800000"/>
            <a:headEnd/>
            <a:tailEnd/>
          </a:ln>
          <a:effectLst/>
        </p:spPr>
        <p:txBody>
          <a:bodyPr wrap="none" anchor="ctr"/>
          <a:lstStyle/>
          <a:p>
            <a:endParaRPr lang="en-US"/>
          </a:p>
        </p:txBody>
      </p:sp>
      <p:sp>
        <p:nvSpPr>
          <p:cNvPr id="29" name="AutoShape 78"/>
          <p:cNvSpPr>
            <a:spLocks noChangeAspect="1" noChangeArrowheads="1"/>
          </p:cNvSpPr>
          <p:nvPr/>
        </p:nvSpPr>
        <p:spPr bwMode="auto">
          <a:xfrm>
            <a:off x="4732338" y="4475163"/>
            <a:ext cx="111125" cy="111125"/>
          </a:xfrm>
          <a:prstGeom prst="diamond">
            <a:avLst/>
          </a:prstGeom>
          <a:solidFill>
            <a:srgbClr val="008000"/>
          </a:solidFill>
          <a:ln w="9525" algn="ctr">
            <a:solidFill>
              <a:schemeClr val="tx1"/>
            </a:solidFill>
            <a:miter lim="800000"/>
            <a:headEnd/>
            <a:tailEnd/>
          </a:ln>
          <a:effectLst/>
        </p:spPr>
        <p:txBody>
          <a:bodyPr wrap="none" anchor="ctr"/>
          <a:lstStyle/>
          <a:p>
            <a:endParaRPr lang="en-US"/>
          </a:p>
        </p:txBody>
      </p:sp>
      <p:cxnSp>
        <p:nvCxnSpPr>
          <p:cNvPr id="30" name="AutoShape 79"/>
          <p:cNvCxnSpPr>
            <a:cxnSpLocks noChangeShapeType="1"/>
            <a:stCxn id="29" idx="1"/>
            <a:endCxn id="7" idx="3"/>
          </p:cNvCxnSpPr>
          <p:nvPr/>
        </p:nvCxnSpPr>
        <p:spPr bwMode="auto">
          <a:xfrm rot="10800000">
            <a:off x="911225" y="3436938"/>
            <a:ext cx="3821113" cy="1093787"/>
          </a:xfrm>
          <a:prstGeom prst="bentConnector2">
            <a:avLst/>
          </a:prstGeom>
          <a:noFill/>
          <a:ln w="38100">
            <a:solidFill>
              <a:srgbClr val="008000"/>
            </a:solidFill>
            <a:miter lim="800000"/>
            <a:headEnd/>
            <a:tailEnd type="triangle" w="med" len="med"/>
          </a:ln>
          <a:effectLst/>
        </p:spPr>
      </p:cxnSp>
      <p:sp>
        <p:nvSpPr>
          <p:cNvPr id="31" name="AutoShape 80"/>
          <p:cNvSpPr>
            <a:spLocks noChangeArrowheads="1"/>
          </p:cNvSpPr>
          <p:nvPr/>
        </p:nvSpPr>
        <p:spPr bwMode="auto">
          <a:xfrm>
            <a:off x="2227263" y="1614488"/>
            <a:ext cx="1800225" cy="3779837"/>
          </a:xfrm>
          <a:prstGeom prst="horizontalScroll">
            <a:avLst>
              <a:gd name="adj" fmla="val 12500"/>
            </a:avLst>
          </a:prstGeom>
          <a:solidFill>
            <a:schemeClr val="bg1"/>
          </a:solidFill>
          <a:ln w="9525">
            <a:solidFill>
              <a:schemeClr val="tx1"/>
            </a:solidFill>
            <a:round/>
            <a:headEnd/>
            <a:tailEnd/>
          </a:ln>
          <a:effectLst/>
        </p:spPr>
        <p:txBody>
          <a:bodyPr wrap="none" anchorCtr="1"/>
          <a:lstStyle/>
          <a:p>
            <a:pPr algn="ctr" eaLnBrk="0" hangingPunct="0">
              <a:spcBef>
                <a:spcPct val="0"/>
              </a:spcBef>
            </a:pPr>
            <a:endParaRPr lang="en-US" b="1">
              <a:latin typeface="Times New Roman" pitchFamily="18" charset="0"/>
            </a:endParaRPr>
          </a:p>
          <a:p>
            <a:pPr algn="ctr" eaLnBrk="0" hangingPunct="0">
              <a:spcBef>
                <a:spcPct val="0"/>
              </a:spcBef>
            </a:pPr>
            <a:endParaRPr lang="en-US" b="1">
              <a:latin typeface="Times New Roman" pitchFamily="18" charset="0"/>
            </a:endParaRPr>
          </a:p>
          <a:p>
            <a:pPr algn="ctr" eaLnBrk="0" hangingPunct="0">
              <a:spcBef>
                <a:spcPct val="0"/>
              </a:spcBef>
            </a:pPr>
            <a:endParaRPr lang="en-US" b="1">
              <a:latin typeface="Times New Roman" pitchFamily="18" charset="0"/>
            </a:endParaRPr>
          </a:p>
          <a:p>
            <a:pPr algn="ctr" eaLnBrk="0" hangingPunct="0">
              <a:spcBef>
                <a:spcPct val="0"/>
              </a:spcBef>
            </a:pPr>
            <a:endParaRPr lang="en-US" b="1">
              <a:latin typeface="Times New Roman" pitchFamily="18" charset="0"/>
            </a:endParaRPr>
          </a:p>
          <a:p>
            <a:pPr algn="ctr" eaLnBrk="0" hangingPunct="0">
              <a:spcBef>
                <a:spcPct val="0"/>
              </a:spcBef>
            </a:pPr>
            <a:endParaRPr lang="en-US" b="1">
              <a:latin typeface="Times New Roman" pitchFamily="18" charset="0"/>
            </a:endParaRPr>
          </a:p>
          <a:p>
            <a:pPr algn="ctr" eaLnBrk="0" hangingPunct="0">
              <a:spcBef>
                <a:spcPct val="0"/>
              </a:spcBef>
            </a:pPr>
            <a:endParaRPr lang="en-US" b="1">
              <a:latin typeface="Times New Roman" pitchFamily="18" charset="0"/>
            </a:endParaRPr>
          </a:p>
          <a:p>
            <a:pPr algn="ctr" eaLnBrk="0" hangingPunct="0">
              <a:spcBef>
                <a:spcPct val="0"/>
              </a:spcBef>
            </a:pPr>
            <a:endParaRPr lang="en-US" b="1">
              <a:latin typeface="Times New Roman" pitchFamily="18" charset="0"/>
            </a:endParaRPr>
          </a:p>
          <a:p>
            <a:pPr algn="ctr" eaLnBrk="0" hangingPunct="0">
              <a:spcBef>
                <a:spcPct val="0"/>
              </a:spcBef>
            </a:pPr>
            <a:endParaRPr lang="en-US" b="1">
              <a:latin typeface="Times New Roman" pitchFamily="18" charset="0"/>
            </a:endParaRPr>
          </a:p>
          <a:p>
            <a:pPr algn="ctr" eaLnBrk="0" hangingPunct="0">
              <a:spcBef>
                <a:spcPct val="0"/>
              </a:spcBef>
            </a:pPr>
            <a:endParaRPr lang="en-US" sz="800" b="1">
              <a:latin typeface="Times New Roman" pitchFamily="18" charset="0"/>
            </a:endParaRPr>
          </a:p>
          <a:p>
            <a:pPr algn="ctr" eaLnBrk="0" hangingPunct="0">
              <a:spcBef>
                <a:spcPct val="0"/>
              </a:spcBef>
            </a:pPr>
            <a:endParaRPr lang="en-US" sz="800" b="1">
              <a:latin typeface="Times New Roman" pitchFamily="18" charset="0"/>
            </a:endParaRPr>
          </a:p>
          <a:p>
            <a:pPr algn="ctr" eaLnBrk="0" hangingPunct="0">
              <a:spcBef>
                <a:spcPct val="0"/>
              </a:spcBef>
            </a:pPr>
            <a:endParaRPr lang="en-US" sz="800" b="1">
              <a:latin typeface="Times New Roman" pitchFamily="18" charset="0"/>
            </a:endParaRPr>
          </a:p>
          <a:p>
            <a:pPr algn="ctr" eaLnBrk="0" hangingPunct="0">
              <a:spcBef>
                <a:spcPct val="0"/>
              </a:spcBef>
            </a:pPr>
            <a:endParaRPr lang="en-CA" sz="800" b="1">
              <a:latin typeface="Times New Roman" pitchFamily="18" charset="0"/>
            </a:endParaRPr>
          </a:p>
          <a:p>
            <a:pPr algn="ctr" eaLnBrk="0" hangingPunct="0">
              <a:spcBef>
                <a:spcPct val="0"/>
              </a:spcBef>
            </a:pPr>
            <a:endParaRPr lang="en-CA" sz="800" b="1">
              <a:latin typeface="Times New Roman" pitchFamily="18" charset="0"/>
            </a:endParaRPr>
          </a:p>
          <a:p>
            <a:pPr algn="ctr" eaLnBrk="0" hangingPunct="0">
              <a:spcBef>
                <a:spcPct val="0"/>
              </a:spcBef>
            </a:pPr>
            <a:endParaRPr lang="en-CA" sz="1200" b="1">
              <a:latin typeface="Times New Roman" pitchFamily="18" charset="0"/>
            </a:endParaRPr>
          </a:p>
          <a:p>
            <a:pPr algn="ctr" eaLnBrk="0" hangingPunct="0">
              <a:spcBef>
                <a:spcPct val="0"/>
              </a:spcBef>
            </a:pPr>
            <a:endParaRPr lang="en-US" sz="1200" b="1">
              <a:latin typeface="Times New Roman" pitchFamily="18" charset="0"/>
            </a:endParaRPr>
          </a:p>
          <a:p>
            <a:pPr algn="ctr" eaLnBrk="0" hangingPunct="0">
              <a:spcBef>
                <a:spcPct val="0"/>
              </a:spcBef>
            </a:pPr>
            <a:r>
              <a:rPr lang="en-US" b="1">
                <a:latin typeface="Times New Roman" pitchFamily="18" charset="0"/>
              </a:rPr>
              <a:t>UCMs (Maps)</a:t>
            </a:r>
          </a:p>
        </p:txBody>
      </p:sp>
      <p:sp>
        <p:nvSpPr>
          <p:cNvPr id="32" name="Text Box 81"/>
          <p:cNvSpPr txBox="1">
            <a:spLocks noChangeArrowheads="1"/>
          </p:cNvSpPr>
          <p:nvPr/>
        </p:nvSpPr>
        <p:spPr bwMode="auto">
          <a:xfrm rot="16200000">
            <a:off x="2166938" y="3632200"/>
            <a:ext cx="7207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Bound To</a:t>
            </a:r>
            <a:endParaRPr lang="en-US" sz="1000" b="1">
              <a:latin typeface="Times New Roman" pitchFamily="18" charset="0"/>
            </a:endParaRPr>
          </a:p>
        </p:txBody>
      </p:sp>
      <p:sp>
        <p:nvSpPr>
          <p:cNvPr id="33" name="Text Box 82"/>
          <p:cNvSpPr txBox="1">
            <a:spLocks noChangeArrowheads="1"/>
          </p:cNvSpPr>
          <p:nvPr/>
        </p:nvSpPr>
        <p:spPr bwMode="auto">
          <a:xfrm>
            <a:off x="2692400" y="3581400"/>
            <a:ext cx="7207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Bound To</a:t>
            </a:r>
            <a:endParaRPr lang="en-US" sz="1000" b="1">
              <a:latin typeface="Times New Roman" pitchFamily="18" charset="0"/>
            </a:endParaRPr>
          </a:p>
        </p:txBody>
      </p:sp>
      <p:sp>
        <p:nvSpPr>
          <p:cNvPr id="34" name="Text Box 83"/>
          <p:cNvSpPr txBox="1">
            <a:spLocks noChangeArrowheads="1"/>
          </p:cNvSpPr>
          <p:nvPr/>
        </p:nvSpPr>
        <p:spPr bwMode="auto">
          <a:xfrm rot="16200000">
            <a:off x="2238375" y="2306638"/>
            <a:ext cx="58737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CA" sz="1000" b="1">
                <a:latin typeface="Times New Roman" pitchFamily="18" charset="0"/>
              </a:rPr>
              <a:t>Refines</a:t>
            </a:r>
            <a:endParaRPr lang="en-US" sz="1000" b="1">
              <a:latin typeface="Times New Roman" pitchFamily="18" charset="0"/>
            </a:endParaRPr>
          </a:p>
        </p:txBody>
      </p:sp>
      <p:cxnSp>
        <p:nvCxnSpPr>
          <p:cNvPr id="35" name="AutoShape 84"/>
          <p:cNvCxnSpPr>
            <a:cxnSpLocks noChangeShapeType="1"/>
          </p:cNvCxnSpPr>
          <p:nvPr/>
        </p:nvCxnSpPr>
        <p:spPr bwMode="auto">
          <a:xfrm rot="10800000" flipH="1" flipV="1">
            <a:off x="2867025" y="3313113"/>
            <a:ext cx="1588" cy="876300"/>
          </a:xfrm>
          <a:prstGeom prst="bentConnector3">
            <a:avLst>
              <a:gd name="adj1" fmla="val -14400000"/>
            </a:avLst>
          </a:prstGeom>
          <a:noFill/>
          <a:ln w="9525">
            <a:solidFill>
              <a:schemeClr val="tx1"/>
            </a:solidFill>
            <a:miter lim="800000"/>
            <a:headEnd/>
            <a:tailEnd type="triangle" w="med" len="med"/>
          </a:ln>
          <a:effectLst/>
        </p:spPr>
      </p:cxnSp>
      <p:sp>
        <p:nvSpPr>
          <p:cNvPr id="36" name="Text Box 85"/>
          <p:cNvSpPr txBox="1">
            <a:spLocks noChangeArrowheads="1"/>
          </p:cNvSpPr>
          <p:nvPr/>
        </p:nvSpPr>
        <p:spPr bwMode="auto">
          <a:xfrm>
            <a:off x="2867025" y="1928813"/>
            <a:ext cx="603250" cy="366712"/>
          </a:xfrm>
          <a:prstGeom prst="rect">
            <a:avLst/>
          </a:prstGeom>
          <a:solidFill>
            <a:srgbClr val="DDDDDD"/>
          </a:solidFill>
          <a:ln w="9525" algn="ctr">
            <a:noFill/>
            <a:miter lim="800000"/>
            <a:headEnd/>
            <a:tailEnd/>
          </a:ln>
          <a:effectLst/>
        </p:spPr>
        <p:txBody>
          <a:bodyPr wrap="none">
            <a:spAutoFit/>
          </a:bodyPr>
          <a:lstStyle/>
          <a:p>
            <a:pPr eaLnBrk="0" hangingPunct="0">
              <a:spcBef>
                <a:spcPct val="0"/>
              </a:spcBef>
            </a:pPr>
            <a:r>
              <a:rPr lang="en-CA" sz="1800">
                <a:latin typeface="Times New Roman" pitchFamily="18" charset="0"/>
              </a:rPr>
              <a:t>Map</a:t>
            </a:r>
            <a:endParaRPr lang="en-US" sz="1800">
              <a:latin typeface="Times New Roman" pitchFamily="18" charset="0"/>
            </a:endParaRPr>
          </a:p>
        </p:txBody>
      </p:sp>
      <p:cxnSp>
        <p:nvCxnSpPr>
          <p:cNvPr id="37" name="AutoShape 86"/>
          <p:cNvCxnSpPr>
            <a:cxnSpLocks noChangeShapeType="1"/>
            <a:stCxn id="43" idx="1"/>
          </p:cNvCxnSpPr>
          <p:nvPr/>
        </p:nvCxnSpPr>
        <p:spPr bwMode="auto">
          <a:xfrm rot="10800000" flipH="1">
            <a:off x="2867025" y="4005263"/>
            <a:ext cx="485775" cy="184150"/>
          </a:xfrm>
          <a:prstGeom prst="curvedConnector4">
            <a:avLst>
              <a:gd name="adj1" fmla="val -21898"/>
              <a:gd name="adj2" fmla="val 224139"/>
            </a:avLst>
          </a:prstGeom>
          <a:noFill/>
          <a:ln w="9525">
            <a:solidFill>
              <a:schemeClr val="tx1"/>
            </a:solidFill>
            <a:round/>
            <a:headEnd/>
            <a:tailEnd type="triangle" w="med" len="med"/>
          </a:ln>
          <a:effectLst/>
        </p:spPr>
      </p:cxnSp>
      <p:cxnSp>
        <p:nvCxnSpPr>
          <p:cNvPr id="38" name="AutoShape 87"/>
          <p:cNvCxnSpPr>
            <a:cxnSpLocks noChangeShapeType="1"/>
          </p:cNvCxnSpPr>
          <p:nvPr/>
        </p:nvCxnSpPr>
        <p:spPr bwMode="auto">
          <a:xfrm rot="10800000" flipH="1" flipV="1">
            <a:off x="2867025" y="2112963"/>
            <a:ext cx="1588" cy="600075"/>
          </a:xfrm>
          <a:prstGeom prst="bentConnector3">
            <a:avLst>
              <a:gd name="adj1" fmla="val -14400000"/>
            </a:avLst>
          </a:prstGeom>
          <a:noFill/>
          <a:ln w="9525">
            <a:solidFill>
              <a:schemeClr val="tx1"/>
            </a:solidFill>
            <a:miter lim="800000"/>
            <a:headEnd/>
            <a:tailEnd type="triangle" w="med" len="med"/>
          </a:ln>
          <a:effectLst/>
        </p:spPr>
      </p:cxnSp>
      <p:cxnSp>
        <p:nvCxnSpPr>
          <p:cNvPr id="39" name="AutoShape 88"/>
          <p:cNvCxnSpPr>
            <a:cxnSpLocks noChangeShapeType="1"/>
            <a:stCxn id="42" idx="3"/>
            <a:endCxn id="36" idx="3"/>
          </p:cNvCxnSpPr>
          <p:nvPr/>
        </p:nvCxnSpPr>
        <p:spPr bwMode="auto">
          <a:xfrm flipH="1" flipV="1">
            <a:off x="3470275" y="2112963"/>
            <a:ext cx="476250" cy="1200150"/>
          </a:xfrm>
          <a:prstGeom prst="bentConnector3">
            <a:avLst>
              <a:gd name="adj1" fmla="val -48000"/>
            </a:avLst>
          </a:prstGeom>
          <a:noFill/>
          <a:ln w="9525">
            <a:solidFill>
              <a:schemeClr val="tx1"/>
            </a:solidFill>
            <a:miter lim="800000"/>
            <a:headEnd/>
            <a:tailEnd type="triangle" w="med" len="med"/>
          </a:ln>
          <a:effectLst/>
        </p:spPr>
      </p:cxnSp>
      <p:cxnSp>
        <p:nvCxnSpPr>
          <p:cNvPr id="40" name="AutoShape 89"/>
          <p:cNvCxnSpPr>
            <a:cxnSpLocks noChangeShapeType="1"/>
            <a:stCxn id="41" idx="3"/>
            <a:endCxn id="36" idx="3"/>
          </p:cNvCxnSpPr>
          <p:nvPr/>
        </p:nvCxnSpPr>
        <p:spPr bwMode="auto">
          <a:xfrm flipH="1" flipV="1">
            <a:off x="3470275" y="2112963"/>
            <a:ext cx="476250" cy="600075"/>
          </a:xfrm>
          <a:prstGeom prst="bentConnector3">
            <a:avLst>
              <a:gd name="adj1" fmla="val -48000"/>
            </a:avLst>
          </a:prstGeom>
          <a:noFill/>
          <a:ln w="9525">
            <a:solidFill>
              <a:schemeClr val="tx1"/>
            </a:solidFill>
            <a:miter lim="800000"/>
            <a:headEnd/>
            <a:tailEnd type="triangle" w="med" len="med"/>
          </a:ln>
          <a:effectLst/>
        </p:spPr>
      </p:cxnSp>
      <p:sp>
        <p:nvSpPr>
          <p:cNvPr id="41" name="Text Box 90"/>
          <p:cNvSpPr txBox="1">
            <a:spLocks noChangeArrowheads="1"/>
          </p:cNvSpPr>
          <p:nvPr/>
        </p:nvSpPr>
        <p:spPr bwMode="auto">
          <a:xfrm>
            <a:off x="2867025" y="2528888"/>
            <a:ext cx="1079500" cy="366712"/>
          </a:xfrm>
          <a:prstGeom prst="rect">
            <a:avLst/>
          </a:prstGeom>
          <a:solidFill>
            <a:srgbClr val="DDDDDD"/>
          </a:solidFill>
          <a:ln w="9525" algn="ctr">
            <a:noFill/>
            <a:miter lim="800000"/>
            <a:headEnd/>
            <a:tailEnd/>
          </a:ln>
          <a:effectLst/>
        </p:spPr>
        <p:txBody>
          <a:bodyPr wrap="none"/>
          <a:lstStyle/>
          <a:p>
            <a:pPr eaLnBrk="0" hangingPunct="0">
              <a:spcBef>
                <a:spcPct val="0"/>
              </a:spcBef>
            </a:pPr>
            <a:r>
              <a:rPr lang="en-CA" sz="1400">
                <a:latin typeface="Times New Roman" pitchFamily="18" charset="0"/>
              </a:rPr>
              <a:t>* Map.Stub</a:t>
            </a:r>
            <a:endParaRPr lang="en-US" sz="1400">
              <a:latin typeface="Times New Roman" pitchFamily="18" charset="0"/>
            </a:endParaRPr>
          </a:p>
        </p:txBody>
      </p:sp>
      <p:sp>
        <p:nvSpPr>
          <p:cNvPr id="42" name="Text Box 91"/>
          <p:cNvSpPr txBox="1">
            <a:spLocks noChangeArrowheads="1"/>
          </p:cNvSpPr>
          <p:nvPr/>
        </p:nvSpPr>
        <p:spPr bwMode="auto">
          <a:xfrm>
            <a:off x="2867025" y="3128963"/>
            <a:ext cx="1079500" cy="366712"/>
          </a:xfrm>
          <a:prstGeom prst="rect">
            <a:avLst/>
          </a:prstGeom>
          <a:solidFill>
            <a:srgbClr val="DDDDDD"/>
          </a:solidFill>
          <a:ln w="9525" algn="ctr">
            <a:noFill/>
            <a:miter lim="800000"/>
            <a:headEnd/>
            <a:tailEnd/>
          </a:ln>
          <a:effectLst/>
        </p:spPr>
        <p:txBody>
          <a:bodyPr wrap="none"/>
          <a:lstStyle/>
          <a:p>
            <a:pPr eaLnBrk="0" hangingPunct="0">
              <a:spcBef>
                <a:spcPct val="0"/>
              </a:spcBef>
            </a:pPr>
            <a:r>
              <a:rPr lang="en-CA" sz="1400">
                <a:latin typeface="Times New Roman" pitchFamily="18" charset="0"/>
              </a:rPr>
              <a:t>* Map.Resp</a:t>
            </a:r>
          </a:p>
        </p:txBody>
      </p:sp>
      <p:sp>
        <p:nvSpPr>
          <p:cNvPr id="43" name="Text Box 92"/>
          <p:cNvSpPr txBox="1">
            <a:spLocks noChangeArrowheads="1"/>
          </p:cNvSpPr>
          <p:nvPr/>
        </p:nvSpPr>
        <p:spPr bwMode="auto">
          <a:xfrm>
            <a:off x="2867025" y="4005263"/>
            <a:ext cx="1079500" cy="366712"/>
          </a:xfrm>
          <a:prstGeom prst="rect">
            <a:avLst/>
          </a:prstGeom>
          <a:solidFill>
            <a:srgbClr val="DDDDDD"/>
          </a:solidFill>
          <a:ln w="9525" algn="ctr">
            <a:noFill/>
            <a:miter lim="800000"/>
            <a:headEnd/>
            <a:tailEnd/>
          </a:ln>
          <a:effectLst/>
        </p:spPr>
        <p:txBody>
          <a:bodyPr wrap="none"/>
          <a:lstStyle/>
          <a:p>
            <a:pPr eaLnBrk="0" hangingPunct="0">
              <a:spcBef>
                <a:spcPct val="0"/>
              </a:spcBef>
            </a:pPr>
            <a:r>
              <a:rPr lang="en-CA" sz="1400">
                <a:latin typeface="Times New Roman" pitchFamily="18" charset="0"/>
              </a:rPr>
              <a:t>* Map.Comp</a:t>
            </a:r>
          </a:p>
        </p:txBody>
      </p:sp>
      <p:sp>
        <p:nvSpPr>
          <p:cNvPr id="44" name="AutoShape 93"/>
          <p:cNvSpPr>
            <a:spLocks noChangeAspect="1" noChangeArrowheads="1"/>
          </p:cNvSpPr>
          <p:nvPr/>
        </p:nvSpPr>
        <p:spPr bwMode="auto">
          <a:xfrm>
            <a:off x="2173288" y="2057400"/>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sp>
        <p:nvSpPr>
          <p:cNvPr id="45" name="AutoShape 94"/>
          <p:cNvSpPr>
            <a:spLocks noChangeAspect="1" noChangeArrowheads="1"/>
          </p:cNvSpPr>
          <p:nvPr/>
        </p:nvSpPr>
        <p:spPr bwMode="auto">
          <a:xfrm>
            <a:off x="2173288" y="2655888"/>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sp>
        <p:nvSpPr>
          <p:cNvPr id="46" name="AutoShape 95"/>
          <p:cNvSpPr>
            <a:spLocks noChangeAspect="1" noChangeArrowheads="1"/>
          </p:cNvSpPr>
          <p:nvPr/>
        </p:nvSpPr>
        <p:spPr bwMode="auto">
          <a:xfrm>
            <a:off x="2173288" y="3257550"/>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sp>
        <p:nvSpPr>
          <p:cNvPr id="47" name="AutoShape 96"/>
          <p:cNvSpPr>
            <a:spLocks noChangeAspect="1" noChangeArrowheads="1"/>
          </p:cNvSpPr>
          <p:nvPr/>
        </p:nvSpPr>
        <p:spPr bwMode="auto">
          <a:xfrm>
            <a:off x="2173288" y="4133850"/>
            <a:ext cx="111125" cy="111125"/>
          </a:xfrm>
          <a:prstGeom prst="diamond">
            <a:avLst/>
          </a:prstGeom>
          <a:solidFill>
            <a:srgbClr val="FF0000"/>
          </a:solidFill>
          <a:ln w="9525" algn="ctr">
            <a:solidFill>
              <a:schemeClr val="tx1"/>
            </a:solidFill>
            <a:miter lim="800000"/>
            <a:headEnd/>
            <a:tailEnd/>
          </a:ln>
          <a:effectLst/>
        </p:spPr>
        <p:txBody>
          <a:bodyPr wrap="none" anchor="ctr"/>
          <a:lstStyle/>
          <a:p>
            <a:endParaRPr lang="en-US"/>
          </a:p>
        </p:txBody>
      </p:sp>
      <p:cxnSp>
        <p:nvCxnSpPr>
          <p:cNvPr id="48" name="AutoShape 97"/>
          <p:cNvCxnSpPr>
            <a:cxnSpLocks noChangeShapeType="1"/>
            <a:stCxn id="43" idx="2"/>
            <a:endCxn id="16" idx="1"/>
          </p:cNvCxnSpPr>
          <p:nvPr/>
        </p:nvCxnSpPr>
        <p:spPr bwMode="auto">
          <a:xfrm rot="16200000" flipH="1">
            <a:off x="3907631" y="3871119"/>
            <a:ext cx="376238" cy="1377950"/>
          </a:xfrm>
          <a:prstGeom prst="bentConnector2">
            <a:avLst/>
          </a:prstGeom>
          <a:noFill/>
          <a:ln w="9525">
            <a:solidFill>
              <a:schemeClr val="tx1"/>
            </a:solidFill>
            <a:miter lim="800000"/>
            <a:headEnd/>
            <a:tailEnd type="triangle" w="med" len="med"/>
          </a:ln>
          <a:effectLst/>
        </p:spPr>
      </p:cxnSp>
      <p:cxnSp>
        <p:nvCxnSpPr>
          <p:cNvPr id="49" name="AutoShape 98"/>
          <p:cNvCxnSpPr>
            <a:cxnSpLocks noChangeShapeType="1"/>
            <a:stCxn id="42" idx="3"/>
            <a:endCxn id="15" idx="2"/>
          </p:cNvCxnSpPr>
          <p:nvPr/>
        </p:nvCxnSpPr>
        <p:spPr bwMode="auto">
          <a:xfrm flipV="1">
            <a:off x="3946525" y="2779713"/>
            <a:ext cx="1522413" cy="533400"/>
          </a:xfrm>
          <a:prstGeom prst="bentConnector2">
            <a:avLst/>
          </a:prstGeom>
          <a:noFill/>
          <a:ln w="9525">
            <a:solidFill>
              <a:schemeClr val="tx1"/>
            </a:solidFill>
            <a:miter lim="800000"/>
            <a:headEnd/>
            <a:tailEnd type="triangle" w="med" len="med"/>
          </a:ln>
          <a:effectLst/>
        </p:spPr>
      </p:cxnSp>
      <p:cxnSp>
        <p:nvCxnSpPr>
          <p:cNvPr id="50" name="AutoShape 99"/>
          <p:cNvCxnSpPr>
            <a:cxnSpLocks noChangeShapeType="1"/>
            <a:stCxn id="42" idx="2"/>
            <a:endCxn id="18" idx="1"/>
          </p:cNvCxnSpPr>
          <p:nvPr/>
        </p:nvCxnSpPr>
        <p:spPr bwMode="auto">
          <a:xfrm rot="16200000" flipH="1">
            <a:off x="4597400" y="2305050"/>
            <a:ext cx="282575" cy="2663825"/>
          </a:xfrm>
          <a:prstGeom prst="bentConnector2">
            <a:avLst/>
          </a:prstGeom>
          <a:noFill/>
          <a:ln w="9525">
            <a:solidFill>
              <a:schemeClr val="tx1"/>
            </a:solidFill>
            <a:miter lim="800000"/>
            <a:headEnd/>
            <a:tailEnd type="triangle" w="med" len="med"/>
          </a:ln>
          <a:effectLst/>
        </p:spPr>
      </p:cxnSp>
      <p:cxnSp>
        <p:nvCxnSpPr>
          <p:cNvPr id="51" name="AutoShape 100"/>
          <p:cNvCxnSpPr>
            <a:cxnSpLocks noChangeShapeType="1"/>
            <a:stCxn id="43" idx="3"/>
            <a:endCxn id="18" idx="1"/>
          </p:cNvCxnSpPr>
          <p:nvPr/>
        </p:nvCxnSpPr>
        <p:spPr bwMode="auto">
          <a:xfrm flipV="1">
            <a:off x="3946525" y="3778250"/>
            <a:ext cx="2124075" cy="411163"/>
          </a:xfrm>
          <a:prstGeom prst="bentConnector3">
            <a:avLst>
              <a:gd name="adj1" fmla="val 33704"/>
            </a:avLst>
          </a:prstGeom>
          <a:noFill/>
          <a:ln w="9525">
            <a:solidFill>
              <a:schemeClr val="tx1"/>
            </a:solidFill>
            <a:miter lim="800000"/>
            <a:headEnd/>
            <a:tailEnd type="triangle" w="med" len="med"/>
          </a:ln>
          <a:effectLst/>
        </p:spPr>
      </p:cxnSp>
      <p:cxnSp>
        <p:nvCxnSpPr>
          <p:cNvPr id="52" name="AutoShape 101"/>
          <p:cNvCxnSpPr>
            <a:cxnSpLocks noChangeShapeType="1"/>
            <a:stCxn id="22" idx="2"/>
            <a:endCxn id="61" idx="2"/>
          </p:cNvCxnSpPr>
          <p:nvPr/>
        </p:nvCxnSpPr>
        <p:spPr bwMode="auto">
          <a:xfrm rot="10800000">
            <a:off x="6589713" y="4071938"/>
            <a:ext cx="908050" cy="465137"/>
          </a:xfrm>
          <a:prstGeom prst="bentConnector2">
            <a:avLst/>
          </a:prstGeom>
          <a:noFill/>
          <a:ln w="38100" cap="rnd">
            <a:solidFill>
              <a:srgbClr val="FFCC00"/>
            </a:solidFill>
            <a:prstDash val="sysDot"/>
            <a:miter lim="800000"/>
            <a:headEnd/>
            <a:tailEnd type="triangle" w="med" len="med"/>
          </a:ln>
          <a:effectLst/>
        </p:spPr>
      </p:cxnSp>
      <p:cxnSp>
        <p:nvCxnSpPr>
          <p:cNvPr id="53" name="AutoShape 102"/>
          <p:cNvCxnSpPr>
            <a:cxnSpLocks noChangeShapeType="1"/>
            <a:stCxn id="44" idx="1"/>
            <a:endCxn id="7" idx="0"/>
          </p:cNvCxnSpPr>
          <p:nvPr/>
        </p:nvCxnSpPr>
        <p:spPr bwMode="auto">
          <a:xfrm rot="10800000" flipV="1">
            <a:off x="1668463" y="2112963"/>
            <a:ext cx="504825" cy="890587"/>
          </a:xfrm>
          <a:prstGeom prst="bentConnector3">
            <a:avLst>
              <a:gd name="adj1" fmla="val 50315"/>
            </a:avLst>
          </a:prstGeom>
          <a:noFill/>
          <a:ln w="38100">
            <a:solidFill>
              <a:srgbClr val="FF0000"/>
            </a:solidFill>
            <a:miter lim="800000"/>
            <a:headEnd/>
            <a:tailEnd type="triangle" w="med" len="med"/>
          </a:ln>
          <a:effectLst/>
        </p:spPr>
      </p:cxnSp>
      <p:sp>
        <p:nvSpPr>
          <p:cNvPr id="54" name="Line 103"/>
          <p:cNvSpPr>
            <a:spLocks noChangeShapeType="1"/>
          </p:cNvSpPr>
          <p:nvPr/>
        </p:nvSpPr>
        <p:spPr bwMode="auto">
          <a:xfrm flipH="1">
            <a:off x="7669213" y="3092450"/>
            <a:ext cx="1268412" cy="0"/>
          </a:xfrm>
          <a:prstGeom prst="line">
            <a:avLst/>
          </a:prstGeom>
          <a:noFill/>
          <a:ln w="38100" cap="rnd">
            <a:solidFill>
              <a:srgbClr val="008000"/>
            </a:solidFill>
            <a:prstDash val="sysDot"/>
            <a:round/>
            <a:headEnd/>
            <a:tailEnd type="triangle" w="med" len="med"/>
          </a:ln>
          <a:effectLst/>
        </p:spPr>
        <p:txBody>
          <a:bodyPr wrap="none" anchor="ctr"/>
          <a:lstStyle/>
          <a:p>
            <a:endParaRPr lang="en-US"/>
          </a:p>
        </p:txBody>
      </p:sp>
      <p:sp>
        <p:nvSpPr>
          <p:cNvPr id="55" name="Text Box 104"/>
          <p:cNvSpPr txBox="1">
            <a:spLocks noChangeArrowheads="1"/>
          </p:cNvSpPr>
          <p:nvPr/>
        </p:nvSpPr>
        <p:spPr bwMode="auto">
          <a:xfrm>
            <a:off x="7823200" y="2698750"/>
            <a:ext cx="1012825" cy="39687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1000" b="1">
                <a:latin typeface="Times New Roman" pitchFamily="18" charset="0"/>
              </a:rPr>
              <a:t>generated links</a:t>
            </a:r>
          </a:p>
          <a:p>
            <a:pPr algn="ctr" eaLnBrk="0" hangingPunct="0">
              <a:spcBef>
                <a:spcPct val="0"/>
              </a:spcBef>
            </a:pPr>
            <a:r>
              <a:rPr lang="en-US" sz="1000" b="1">
                <a:latin typeface="Times New Roman" pitchFamily="18" charset="0"/>
              </a:rPr>
              <a:t>(incomplete)</a:t>
            </a:r>
          </a:p>
        </p:txBody>
      </p:sp>
      <p:sp>
        <p:nvSpPr>
          <p:cNvPr id="56" name="Line 105"/>
          <p:cNvSpPr>
            <a:spLocks noChangeShapeType="1"/>
          </p:cNvSpPr>
          <p:nvPr/>
        </p:nvSpPr>
        <p:spPr bwMode="auto">
          <a:xfrm flipH="1">
            <a:off x="7669213" y="2632075"/>
            <a:ext cx="1268412" cy="0"/>
          </a:xfrm>
          <a:prstGeom prst="line">
            <a:avLst/>
          </a:prstGeom>
          <a:noFill/>
          <a:ln w="38100">
            <a:solidFill>
              <a:srgbClr val="008000"/>
            </a:solidFill>
            <a:round/>
            <a:headEnd/>
            <a:tailEnd type="triangle" w="med" len="med"/>
          </a:ln>
          <a:effectLst/>
        </p:spPr>
        <p:txBody>
          <a:bodyPr wrap="none" anchor="ctr"/>
          <a:lstStyle/>
          <a:p>
            <a:endParaRPr lang="en-US"/>
          </a:p>
        </p:txBody>
      </p:sp>
      <p:sp>
        <p:nvSpPr>
          <p:cNvPr id="57" name="Text Box 106"/>
          <p:cNvSpPr txBox="1">
            <a:spLocks noChangeArrowheads="1"/>
          </p:cNvSpPr>
          <p:nvPr/>
        </p:nvSpPr>
        <p:spPr bwMode="auto">
          <a:xfrm>
            <a:off x="7823200" y="2387600"/>
            <a:ext cx="1012825"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1000" b="1">
                <a:latin typeface="Times New Roman" pitchFamily="18" charset="0"/>
              </a:rPr>
              <a:t>generated links</a:t>
            </a:r>
          </a:p>
        </p:txBody>
      </p:sp>
      <p:sp>
        <p:nvSpPr>
          <p:cNvPr id="58" name="Text Box 107"/>
          <p:cNvSpPr txBox="1">
            <a:spLocks noChangeArrowheads="1"/>
          </p:cNvSpPr>
          <p:nvPr/>
        </p:nvSpPr>
        <p:spPr bwMode="auto">
          <a:xfrm>
            <a:off x="7888288" y="1771650"/>
            <a:ext cx="882650" cy="24447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1000" b="1">
                <a:latin typeface="Times New Roman" pitchFamily="18" charset="0"/>
              </a:rPr>
              <a:t>manual links</a:t>
            </a:r>
          </a:p>
        </p:txBody>
      </p:sp>
      <p:sp>
        <p:nvSpPr>
          <p:cNvPr id="59" name="Line 108"/>
          <p:cNvSpPr>
            <a:spLocks noChangeShapeType="1"/>
          </p:cNvSpPr>
          <p:nvPr/>
        </p:nvSpPr>
        <p:spPr bwMode="auto">
          <a:xfrm flipH="1">
            <a:off x="7669213" y="2014538"/>
            <a:ext cx="1268412" cy="0"/>
          </a:xfrm>
          <a:prstGeom prst="line">
            <a:avLst/>
          </a:prstGeom>
          <a:noFill/>
          <a:ln w="38100" cap="rnd">
            <a:solidFill>
              <a:srgbClr val="FFCC00"/>
            </a:solidFill>
            <a:prstDash val="sysDot"/>
            <a:round/>
            <a:headEnd/>
            <a:tailEnd type="triangle" w="med" len="med"/>
          </a:ln>
          <a:effectLst/>
        </p:spPr>
        <p:txBody>
          <a:bodyPr wrap="none" anchor="ctr"/>
          <a:lstStyle/>
          <a:p>
            <a:endParaRPr lang="en-US"/>
          </a:p>
        </p:txBody>
      </p:sp>
      <p:sp>
        <p:nvSpPr>
          <p:cNvPr id="60" name="Line 109"/>
          <p:cNvSpPr>
            <a:spLocks noChangeShapeType="1"/>
          </p:cNvSpPr>
          <p:nvPr/>
        </p:nvSpPr>
        <p:spPr bwMode="auto">
          <a:xfrm flipH="1">
            <a:off x="7669213" y="2322513"/>
            <a:ext cx="1268412" cy="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61" name="AutoShape 110"/>
          <p:cNvSpPr>
            <a:spLocks noChangeAspect="1" noChangeArrowheads="1"/>
          </p:cNvSpPr>
          <p:nvPr/>
        </p:nvSpPr>
        <p:spPr bwMode="auto">
          <a:xfrm>
            <a:off x="6534150" y="3960813"/>
            <a:ext cx="111125" cy="111125"/>
          </a:xfrm>
          <a:prstGeom prst="diamond">
            <a:avLst/>
          </a:prstGeom>
          <a:solidFill>
            <a:srgbClr val="FFCC00"/>
          </a:solidFill>
          <a:ln w="9525" algn="ctr">
            <a:solidFill>
              <a:schemeClr val="tx1"/>
            </a:solidFill>
            <a:miter lim="800000"/>
            <a:headEnd/>
            <a:tailEnd/>
          </a:ln>
          <a:effectLst/>
        </p:spPr>
        <p:txBody>
          <a:bodyPr wrap="none" anchor="ctr"/>
          <a:lstStyle/>
          <a:p>
            <a:endParaRPr lang="en-US"/>
          </a:p>
        </p:txBody>
      </p:sp>
      <p:cxnSp>
        <p:nvCxnSpPr>
          <p:cNvPr id="62" name="AutoShape 111"/>
          <p:cNvCxnSpPr>
            <a:cxnSpLocks noChangeShapeType="1"/>
            <a:stCxn id="28" idx="1"/>
            <a:endCxn id="7" idx="0"/>
          </p:cNvCxnSpPr>
          <p:nvPr/>
        </p:nvCxnSpPr>
        <p:spPr bwMode="auto">
          <a:xfrm rot="10800000">
            <a:off x="1668463" y="3003550"/>
            <a:ext cx="3924300" cy="509588"/>
          </a:xfrm>
          <a:prstGeom prst="bentConnector3">
            <a:avLst>
              <a:gd name="adj1" fmla="val 50042"/>
            </a:avLst>
          </a:prstGeom>
          <a:noFill/>
          <a:ln w="38100" cap="rnd">
            <a:solidFill>
              <a:srgbClr val="008000"/>
            </a:solidFill>
            <a:prstDash val="sysDot"/>
            <a:miter lim="800000"/>
            <a:headEnd/>
            <a:tailEnd type="triangle" w="med" len="med"/>
          </a:ln>
          <a:effec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62</a:t>
            </a:fld>
            <a:endParaRPr lang="en-CA"/>
          </a:p>
        </p:txBody>
      </p:sp>
      <p:sp>
        <p:nvSpPr>
          <p:cNvPr id="4" name="Rectangle 2"/>
          <p:cNvSpPr>
            <a:spLocks noGrp="1" noChangeArrowheads="1"/>
          </p:cNvSpPr>
          <p:nvPr>
            <p:ph type="title"/>
          </p:nvPr>
        </p:nvSpPr>
        <p:spPr>
          <a:xfrm>
            <a:off x="117475" y="521558"/>
            <a:ext cx="8907463" cy="608013"/>
          </a:xfrm>
        </p:spPr>
        <p:txBody>
          <a:bodyPr>
            <a:normAutofit/>
          </a:bodyPr>
          <a:lstStyle/>
          <a:p>
            <a:r>
              <a:rPr lang="en-CA" sz="2800" b="1" dirty="0">
                <a:latin typeface="Arial" pitchFamily="34" charset="0"/>
                <a:cs typeface="Arial" pitchFamily="34" charset="0"/>
              </a:rPr>
              <a:t>Types of Traceability Links</a:t>
            </a:r>
          </a:p>
        </p:txBody>
      </p:sp>
      <p:sp>
        <p:nvSpPr>
          <p:cNvPr id="5" name="Rectangle 3"/>
          <p:cNvSpPr txBox="1">
            <a:spLocks noChangeArrowheads="1"/>
          </p:cNvSpPr>
          <p:nvPr/>
        </p:nvSpPr>
        <p:spPr>
          <a:xfrm>
            <a:off x="117475" y="1241004"/>
            <a:ext cx="8907463" cy="4940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Note the types of links in the previous examples, as well as the types of objects they relate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Satisfies, Tests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Refines, References, Contains...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Others could be created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Contributes, Contradicts, Justifies, Depends 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4"/>
          <p:cNvPicPr>
            <a:picLocks noChangeAspect="1" noChangeArrowheads="1"/>
          </p:cNvPicPr>
          <p:nvPr/>
        </p:nvPicPr>
        <p:blipFill>
          <a:blip r:embed="rId3"/>
          <a:srcRect/>
          <a:stretch>
            <a:fillRect/>
          </a:stretch>
        </p:blipFill>
        <p:spPr bwMode="auto">
          <a:xfrm>
            <a:off x="685800" y="3582544"/>
            <a:ext cx="7640637" cy="229711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63</a:t>
            </a:fld>
            <a:endParaRPr lang="en-CA"/>
          </a:p>
        </p:txBody>
      </p:sp>
      <p:sp>
        <p:nvSpPr>
          <p:cNvPr id="4" name="Rectangle 2"/>
          <p:cNvSpPr>
            <a:spLocks noGrp="1" noChangeArrowheads="1"/>
          </p:cNvSpPr>
          <p:nvPr>
            <p:ph type="title"/>
          </p:nvPr>
        </p:nvSpPr>
        <p:spPr>
          <a:xfrm>
            <a:off x="117475" y="630742"/>
            <a:ext cx="8907463" cy="608013"/>
          </a:xfrm>
        </p:spPr>
        <p:txBody>
          <a:bodyPr>
            <a:normAutofit/>
          </a:bodyPr>
          <a:lstStyle/>
          <a:p>
            <a:r>
              <a:rPr lang="en-CA" sz="2800" b="1" dirty="0">
                <a:latin typeface="Arial" pitchFamily="34" charset="0"/>
                <a:cs typeface="Arial" pitchFamily="34" charset="0"/>
              </a:rPr>
              <a:t>Other Example of Traceability Links</a:t>
            </a:r>
          </a:p>
        </p:txBody>
      </p:sp>
      <p:graphicFrame>
        <p:nvGraphicFramePr>
          <p:cNvPr id="5" name="Object 5"/>
          <p:cNvGraphicFramePr>
            <a:graphicFrameLocks noChangeAspect="1"/>
          </p:cNvGraphicFramePr>
          <p:nvPr/>
        </p:nvGraphicFramePr>
        <p:xfrm>
          <a:off x="1752600" y="1409550"/>
          <a:ext cx="6220528" cy="4868493"/>
        </p:xfrm>
        <a:graphic>
          <a:graphicData uri="http://schemas.openxmlformats.org/presentationml/2006/ole">
            <p:oleObj spid="_x0000_s6146" name="Visio" r:id="rId4" imgW="4330237" imgH="3389856" progId="Visio.Drawing.6">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64</a:t>
            </a:fld>
            <a:endParaRPr lang="en-CA"/>
          </a:p>
        </p:txBody>
      </p:sp>
      <p:sp>
        <p:nvSpPr>
          <p:cNvPr id="4" name="Rectangle 2"/>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Cardinality of Traceability Links</a:t>
            </a:r>
          </a:p>
        </p:txBody>
      </p:sp>
      <p:sp>
        <p:nvSpPr>
          <p:cNvPr id="5" name="Rectangle 3"/>
          <p:cNvSpPr txBox="1">
            <a:spLocks noChangeArrowheads="1"/>
          </p:cNvSpPr>
          <p:nvPr/>
        </p:nvSpPr>
        <p:spPr>
          <a:xfrm>
            <a:off x="117475" y="2005292"/>
            <a:ext cx="8907463" cy="2959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Depending on the traceability information, the cardinality of traceability links may be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One-to-one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E.g., one design element to one code module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One-to-many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E.g., one functional requirement verified by multiple test cases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Many-to-many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E.g., a use case may lead to multiple functional requirement, and a functional requirement may be common to several use cases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65</a:t>
            </a:fld>
            <a:endParaRPr lang="en-CA"/>
          </a:p>
        </p:txBody>
      </p:sp>
      <p:sp>
        <p:nvSpPr>
          <p:cNvPr id="4" name="Rectangle 2"/>
          <p:cNvSpPr>
            <a:spLocks noGrp="1" noChangeArrowheads="1"/>
          </p:cNvSpPr>
          <p:nvPr>
            <p:ph type="title"/>
          </p:nvPr>
        </p:nvSpPr>
        <p:spPr>
          <a:xfrm>
            <a:off x="117475" y="658038"/>
            <a:ext cx="8907463" cy="608013"/>
          </a:xfrm>
        </p:spPr>
        <p:txBody>
          <a:bodyPr>
            <a:normAutofit/>
          </a:bodyPr>
          <a:lstStyle/>
          <a:p>
            <a:r>
              <a:rPr lang="en-CA" sz="2800" b="1" dirty="0">
                <a:latin typeface="Arial" pitchFamily="34" charset="0"/>
                <a:cs typeface="Arial" pitchFamily="34" charset="0"/>
              </a:rPr>
              <a:t>Advice for DOORS Links</a:t>
            </a:r>
          </a:p>
        </p:txBody>
      </p:sp>
      <p:sp>
        <p:nvSpPr>
          <p:cNvPr id="5" name="Rectangle 3"/>
          <p:cNvSpPr txBox="1">
            <a:spLocks noChangeArrowheads="1"/>
          </p:cNvSpPr>
          <p:nvPr/>
        </p:nvSpPr>
        <p:spPr>
          <a:xfrm>
            <a:off x="117475" y="1773276"/>
            <a:ext cx="8907463" cy="3721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Direction of links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From the most concrete to the most abstract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To avoid access rights issues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To make use of the integrated analysis routines of DOORS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Link Modules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One module per type of link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NEVER use default module (should not even be offered)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To avoid maintenance problems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Specific types facilitate analysis and filtering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66</a:t>
            </a:fld>
            <a:endParaRPr lang="en-CA"/>
          </a:p>
        </p:txBody>
      </p:sp>
      <p:sp>
        <p:nvSpPr>
          <p:cNvPr id="4" name="Rectangle 2"/>
          <p:cNvSpPr txBox="1">
            <a:spLocks noChangeArrowheads="1"/>
          </p:cNvSpPr>
          <p:nvPr/>
        </p:nvSpPr>
        <p:spPr>
          <a:xfrm>
            <a:off x="0" y="2819400"/>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rPr>
              <a:t>Baselines</a:t>
            </a:r>
            <a:endParaRPr kumimoji="0" lang="en-CA" sz="36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67</a:t>
            </a:fld>
            <a:endParaRPr lang="en-CA"/>
          </a:p>
        </p:txBody>
      </p:sp>
      <p:sp>
        <p:nvSpPr>
          <p:cNvPr id="4" name="Rectangle 10"/>
          <p:cNvSpPr>
            <a:spLocks noGrp="1" noChangeArrowheads="1"/>
          </p:cNvSpPr>
          <p:nvPr>
            <p:ph type="title"/>
          </p:nvPr>
        </p:nvSpPr>
        <p:spPr>
          <a:xfrm>
            <a:off x="117475" y="507910"/>
            <a:ext cx="8907463" cy="608013"/>
          </a:xfrm>
        </p:spPr>
        <p:txBody>
          <a:bodyPr>
            <a:normAutofit/>
          </a:bodyPr>
          <a:lstStyle/>
          <a:p>
            <a:r>
              <a:rPr lang="en-CA" altLang="zh-CN" sz="2800" b="1" dirty="0">
                <a:latin typeface="Arial" pitchFamily="34" charset="0"/>
                <a:ea typeface="SimSun" pitchFamily="2" charset="-122"/>
                <a:cs typeface="Arial" pitchFamily="34" charset="0"/>
              </a:rPr>
              <a:t>Baseline</a:t>
            </a:r>
          </a:p>
        </p:txBody>
      </p:sp>
      <p:sp>
        <p:nvSpPr>
          <p:cNvPr id="5" name="Rectangle 11"/>
          <p:cNvSpPr txBox="1">
            <a:spLocks noChangeArrowheads="1"/>
          </p:cNvSpPr>
          <p:nvPr/>
        </p:nvSpPr>
        <p:spPr>
          <a:xfrm>
            <a:off x="117475" y="1281948"/>
            <a:ext cx="8907463" cy="5016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Non-modifiable (read-only) version of a document</a:t>
            </a:r>
            <a:endPar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Describes a moment in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May include multiple documents at the same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Enables document comparison and management</a:t>
            </a: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Comes with a change history for the document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Information on objects, attributes, and links created, deleted, or edited since the creation of the baseline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Often also contains information on user sessions (when the document was opened, by whom…)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Requires access control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It is advisable to establish a baseline for a new document that is imported into the document management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 order not to lose any changes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68</a:t>
            </a:fld>
            <a:endParaRPr lang="en-CA"/>
          </a:p>
        </p:txBody>
      </p:sp>
      <p:sp>
        <p:nvSpPr>
          <p:cNvPr id="4" name="Rectangle 10"/>
          <p:cNvSpPr>
            <a:spLocks noGrp="1" noChangeArrowheads="1"/>
          </p:cNvSpPr>
          <p:nvPr>
            <p:ph type="title"/>
          </p:nvPr>
        </p:nvSpPr>
        <p:spPr>
          <a:xfrm>
            <a:off x="117475" y="617094"/>
            <a:ext cx="8907463" cy="608013"/>
          </a:xfrm>
        </p:spPr>
        <p:txBody>
          <a:bodyPr>
            <a:normAutofit/>
          </a:bodyPr>
          <a:lstStyle/>
          <a:p>
            <a:r>
              <a:rPr lang="en-CA" altLang="zh-CN" sz="2800" b="1" dirty="0">
                <a:latin typeface="Arial" pitchFamily="34" charset="0"/>
                <a:ea typeface="SimSun" pitchFamily="2" charset="-122"/>
                <a:cs typeface="Arial" pitchFamily="34" charset="0"/>
              </a:rPr>
              <a:t>Baseline for Requirements</a:t>
            </a:r>
          </a:p>
        </p:txBody>
      </p:sp>
      <p:sp>
        <p:nvSpPr>
          <p:cNvPr id="5" name="Rectangle 11"/>
          <p:cNvSpPr txBox="1">
            <a:spLocks noChangeArrowheads="1"/>
          </p:cNvSpPr>
          <p:nvPr/>
        </p:nvSpPr>
        <p:spPr>
          <a:xfrm>
            <a:off x="117475" y="1595852"/>
            <a:ext cx="8907463" cy="47287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Represents the set of functional and non-functional requirements that the development team has committed to implement in a specific release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Before going into the baseline, the requirements should be reviewed and approved by stakeholders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Once in the baseline, all changes should follow a defined change control process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6" name="Line 3"/>
          <p:cNvSpPr>
            <a:spLocks noChangeShapeType="1"/>
          </p:cNvSpPr>
          <p:nvPr/>
        </p:nvSpPr>
        <p:spPr bwMode="auto">
          <a:xfrm>
            <a:off x="1079500" y="4247578"/>
            <a:ext cx="6705600" cy="0"/>
          </a:xfrm>
          <a:prstGeom prst="line">
            <a:avLst/>
          </a:prstGeom>
          <a:noFill/>
          <a:ln w="38100">
            <a:solidFill>
              <a:schemeClr val="tx1"/>
            </a:solidFill>
            <a:round/>
            <a:headEnd/>
            <a:tailEnd type="triangle" w="lg" len="lg"/>
          </a:ln>
          <a:effectLst/>
        </p:spPr>
        <p:txBody>
          <a:bodyPr/>
          <a:lstStyle/>
          <a:p>
            <a:endParaRPr lang="en-US"/>
          </a:p>
        </p:txBody>
      </p:sp>
      <p:sp>
        <p:nvSpPr>
          <p:cNvPr id="7" name="Line 4"/>
          <p:cNvSpPr>
            <a:spLocks noChangeShapeType="1"/>
          </p:cNvSpPr>
          <p:nvPr/>
        </p:nvSpPr>
        <p:spPr bwMode="auto">
          <a:xfrm>
            <a:off x="4279900" y="3637978"/>
            <a:ext cx="0" cy="2371725"/>
          </a:xfrm>
          <a:prstGeom prst="line">
            <a:avLst/>
          </a:prstGeom>
          <a:noFill/>
          <a:ln w="28575">
            <a:solidFill>
              <a:schemeClr val="tx1"/>
            </a:solidFill>
            <a:prstDash val="dash"/>
            <a:round/>
            <a:headEnd/>
            <a:tailEnd/>
          </a:ln>
          <a:effectLst/>
        </p:spPr>
        <p:txBody>
          <a:bodyPr/>
          <a:lstStyle/>
          <a:p>
            <a:endParaRPr lang="en-US"/>
          </a:p>
        </p:txBody>
      </p:sp>
      <p:sp>
        <p:nvSpPr>
          <p:cNvPr id="8" name="Text Box 5"/>
          <p:cNvSpPr txBox="1">
            <a:spLocks noChangeArrowheads="1"/>
          </p:cNvSpPr>
          <p:nvPr/>
        </p:nvSpPr>
        <p:spPr bwMode="auto">
          <a:xfrm>
            <a:off x="3476625" y="3637978"/>
            <a:ext cx="1641475" cy="549275"/>
          </a:xfrm>
          <a:prstGeom prst="rect">
            <a:avLst/>
          </a:prstGeom>
          <a:noFill/>
          <a:ln w="9525" algn="ctr">
            <a:noFill/>
            <a:miter lim="800000"/>
            <a:headEnd/>
            <a:tailEnd/>
          </a:ln>
          <a:effectLst/>
        </p:spPr>
        <p:txBody>
          <a:bodyPr wrap="none">
            <a:spAutoFit/>
          </a:bodyPr>
          <a:lstStyle/>
          <a:p>
            <a:pPr marL="342900" indent="-342900">
              <a:spcBef>
                <a:spcPct val="0"/>
              </a:spcBef>
              <a:buFont typeface="Wingdings" pitchFamily="2" charset="2"/>
              <a:buNone/>
            </a:pPr>
            <a:r>
              <a:rPr lang="fr-CA" altLang="zh-CN" sz="3000">
                <a:solidFill>
                  <a:srgbClr val="FF6600"/>
                </a:solidFill>
                <a:ea typeface="SimSun" pitchFamily="2" charset="-122"/>
              </a:rPr>
              <a:t>Baseline</a:t>
            </a:r>
          </a:p>
        </p:txBody>
      </p:sp>
      <p:sp>
        <p:nvSpPr>
          <p:cNvPr id="9" name="Text Box 6"/>
          <p:cNvSpPr txBox="1">
            <a:spLocks noChangeArrowheads="1"/>
          </p:cNvSpPr>
          <p:nvPr/>
        </p:nvSpPr>
        <p:spPr bwMode="auto">
          <a:xfrm>
            <a:off x="4356100" y="4612703"/>
            <a:ext cx="3733800" cy="1006475"/>
          </a:xfrm>
          <a:prstGeom prst="rect">
            <a:avLst/>
          </a:prstGeom>
          <a:noFill/>
          <a:ln w="9525" algn="ctr">
            <a:noFill/>
            <a:miter lim="800000"/>
            <a:headEnd/>
            <a:tailEnd/>
          </a:ln>
          <a:effectLst/>
        </p:spPr>
        <p:txBody>
          <a:bodyPr>
            <a:spAutoFit/>
          </a:bodyPr>
          <a:lstStyle/>
          <a:p>
            <a:pPr marL="342900" indent="-342900">
              <a:spcBef>
                <a:spcPct val="0"/>
              </a:spcBef>
              <a:buFont typeface="Wingdings" pitchFamily="2" charset="2"/>
              <a:buChar char="l"/>
            </a:pPr>
            <a:r>
              <a:rPr lang="en-CA" altLang="zh-CN" sz="2000">
                <a:ea typeface="SimSun" pitchFamily="2" charset="-122"/>
              </a:rPr>
              <a:t>Shared understanding</a:t>
            </a:r>
          </a:p>
          <a:p>
            <a:pPr marL="342900" indent="-342900">
              <a:spcBef>
                <a:spcPct val="0"/>
              </a:spcBef>
              <a:buFont typeface="Wingdings" pitchFamily="2" charset="2"/>
              <a:buChar char="l"/>
            </a:pPr>
            <a:r>
              <a:rPr lang="en-CA" altLang="zh-CN" sz="2000">
                <a:ea typeface="SimSun" pitchFamily="2" charset="-122"/>
              </a:rPr>
              <a:t>Configuration management</a:t>
            </a:r>
          </a:p>
          <a:p>
            <a:pPr marL="342900" indent="-342900">
              <a:spcBef>
                <a:spcPct val="0"/>
              </a:spcBef>
              <a:buFont typeface="Wingdings" pitchFamily="2" charset="2"/>
              <a:buChar char="l"/>
            </a:pPr>
            <a:r>
              <a:rPr lang="en-CA" altLang="zh-CN" sz="2000">
                <a:ea typeface="SimSun" pitchFamily="2" charset="-122"/>
              </a:rPr>
              <a:t>Change management</a:t>
            </a:r>
          </a:p>
        </p:txBody>
      </p:sp>
      <p:sp>
        <p:nvSpPr>
          <p:cNvPr id="10" name="Text Box 7"/>
          <p:cNvSpPr txBox="1">
            <a:spLocks noChangeArrowheads="1"/>
          </p:cNvSpPr>
          <p:nvPr/>
        </p:nvSpPr>
        <p:spPr bwMode="auto">
          <a:xfrm>
            <a:off x="1003300" y="4628578"/>
            <a:ext cx="3200400" cy="1006475"/>
          </a:xfrm>
          <a:prstGeom prst="rect">
            <a:avLst/>
          </a:prstGeom>
          <a:noFill/>
          <a:ln w="9525" algn="ctr">
            <a:noFill/>
            <a:miter lim="800000"/>
            <a:headEnd/>
            <a:tailEnd/>
          </a:ln>
          <a:effectLst/>
        </p:spPr>
        <p:txBody>
          <a:bodyPr>
            <a:spAutoFit/>
          </a:bodyPr>
          <a:lstStyle/>
          <a:p>
            <a:pPr marL="342900" indent="-342900">
              <a:spcBef>
                <a:spcPct val="0"/>
              </a:spcBef>
              <a:buFont typeface="Wingdings" pitchFamily="2" charset="2"/>
              <a:buChar char="l"/>
            </a:pPr>
            <a:r>
              <a:rPr lang="en-CA" altLang="zh-CN" sz="2000">
                <a:ea typeface="SimSun" pitchFamily="2" charset="-122"/>
              </a:rPr>
              <a:t>Different viewpoints</a:t>
            </a:r>
          </a:p>
          <a:p>
            <a:pPr marL="342900" indent="-342900">
              <a:spcBef>
                <a:spcPct val="0"/>
              </a:spcBef>
              <a:buFont typeface="Wingdings" pitchFamily="2" charset="2"/>
              <a:buChar char="l"/>
            </a:pPr>
            <a:r>
              <a:rPr lang="en-CA" altLang="zh-CN" sz="2000">
                <a:ea typeface="SimSun" pitchFamily="2" charset="-122"/>
              </a:rPr>
              <a:t>No formal documents</a:t>
            </a:r>
          </a:p>
          <a:p>
            <a:pPr marL="342900" indent="-342900">
              <a:spcBef>
                <a:spcPct val="0"/>
              </a:spcBef>
              <a:buFont typeface="Wingdings" pitchFamily="2" charset="2"/>
              <a:buChar char="l"/>
            </a:pPr>
            <a:r>
              <a:rPr lang="en-CA" altLang="zh-CN" sz="2000">
                <a:ea typeface="SimSun" pitchFamily="2" charset="-122"/>
              </a:rPr>
              <a:t>Always changing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69</a:t>
            </a:fld>
            <a:endParaRPr lang="en-CA"/>
          </a:p>
        </p:txBody>
      </p:sp>
      <p:sp>
        <p:nvSpPr>
          <p:cNvPr id="4" name="Rectangle 2"/>
          <p:cNvSpPr>
            <a:spLocks noGrp="1" noChangeArrowheads="1"/>
          </p:cNvSpPr>
          <p:nvPr>
            <p:ph type="title"/>
          </p:nvPr>
        </p:nvSpPr>
        <p:spPr>
          <a:xfrm>
            <a:off x="117475" y="603446"/>
            <a:ext cx="8907463" cy="608013"/>
          </a:xfrm>
        </p:spPr>
        <p:txBody>
          <a:bodyPr>
            <a:normAutofit/>
          </a:bodyPr>
          <a:lstStyle/>
          <a:p>
            <a:r>
              <a:rPr lang="en-CA" altLang="zh-CN" sz="2800" b="1" dirty="0">
                <a:latin typeface="Arial" pitchFamily="34" charset="0"/>
                <a:ea typeface="SimSun" pitchFamily="2" charset="-122"/>
                <a:cs typeface="Arial" pitchFamily="34" charset="0"/>
              </a:rPr>
              <a:t>Baseline Usage</a:t>
            </a:r>
          </a:p>
        </p:txBody>
      </p:sp>
      <p:sp>
        <p:nvSpPr>
          <p:cNvPr id="5" name="Rectangle 3"/>
          <p:cNvSpPr txBox="1">
            <a:spLocks noChangeArrowheads="1"/>
          </p:cNvSpPr>
          <p:nvPr/>
        </p:nvSpPr>
        <p:spPr>
          <a:xfrm>
            <a:off x="117475" y="1677740"/>
            <a:ext cx="8907463" cy="4102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Baselines may be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Created</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Complete image of requirements state at a given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Deleted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Visualized</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Possibility to go back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Compared</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To see changes since a certain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Copied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Signed</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For authorization, contract</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a:t>
            </a:fld>
            <a:endParaRPr lang="en-CA"/>
          </a:p>
        </p:txBody>
      </p:sp>
      <p:sp>
        <p:nvSpPr>
          <p:cNvPr id="19" name="Rectangle 5"/>
          <p:cNvSpPr>
            <a:spLocks noGrp="1" noChangeArrowheads="1"/>
          </p:cNvSpPr>
          <p:nvPr>
            <p:ph type="title"/>
          </p:nvPr>
        </p:nvSpPr>
        <p:spPr>
          <a:xfrm>
            <a:off x="236537" y="762000"/>
            <a:ext cx="8678863" cy="608013"/>
          </a:xfrm>
        </p:spPr>
        <p:txBody>
          <a:bodyPr>
            <a:normAutofit/>
          </a:bodyPr>
          <a:lstStyle/>
          <a:p>
            <a:r>
              <a:rPr lang="en-CA" sz="2800" b="1" dirty="0">
                <a:latin typeface="Arial" pitchFamily="34" charset="0"/>
                <a:cs typeface="Arial" pitchFamily="34" charset="0"/>
              </a:rPr>
              <a:t>Why Do Requirements Change?</a:t>
            </a:r>
          </a:p>
        </p:txBody>
      </p:sp>
      <p:sp>
        <p:nvSpPr>
          <p:cNvPr id="20" name="Rectangle 6"/>
          <p:cNvSpPr txBox="1">
            <a:spLocks noChangeArrowheads="1"/>
          </p:cNvSpPr>
          <p:nvPr/>
        </p:nvSpPr>
        <p:spPr>
          <a:xfrm>
            <a:off x="117475" y="1937052"/>
            <a:ext cx="8907463" cy="3492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 in software development: as inevitable as difficult to control!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Better understanding: new requirements become apparent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Everything else is changing…</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Context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Technologies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Markets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Possible responses to change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Add, modify, or remove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70</a:t>
            </a:fld>
            <a:endParaRPr lang="en-CA"/>
          </a:p>
        </p:txBody>
      </p:sp>
      <p:sp>
        <p:nvSpPr>
          <p:cNvPr id="8" name="Rectangle 3"/>
          <p:cNvSpPr>
            <a:spLocks noGrp="1" noChangeArrowheads="1"/>
          </p:cNvSpPr>
          <p:nvPr>
            <p:ph type="title"/>
          </p:nvPr>
        </p:nvSpPr>
        <p:spPr>
          <a:xfrm>
            <a:off x="117475" y="234950"/>
            <a:ext cx="8907463" cy="608013"/>
          </a:xfrm>
        </p:spPr>
        <p:txBody>
          <a:bodyPr>
            <a:normAutofit/>
          </a:bodyPr>
          <a:lstStyle/>
          <a:p>
            <a:r>
              <a:rPr lang="en-CA" sz="2800" b="1" dirty="0">
                <a:latin typeface="Arial" pitchFamily="34" charset="0"/>
                <a:cs typeface="Arial" pitchFamily="34" charset="0"/>
              </a:rPr>
              <a:t>DOORS – Baseline Compare</a:t>
            </a:r>
          </a:p>
        </p:txBody>
      </p:sp>
      <p:grpSp>
        <p:nvGrpSpPr>
          <p:cNvPr id="9" name="Group 6"/>
          <p:cNvGrpSpPr>
            <a:grpSpLocks/>
          </p:cNvGrpSpPr>
          <p:nvPr/>
        </p:nvGrpSpPr>
        <p:grpSpPr bwMode="auto">
          <a:xfrm>
            <a:off x="595131" y="788650"/>
            <a:ext cx="8012113" cy="5594351"/>
            <a:chOff x="356" y="544"/>
            <a:chExt cx="5047" cy="3524"/>
          </a:xfrm>
        </p:grpSpPr>
        <p:pic>
          <p:nvPicPr>
            <p:cNvPr id="10" name="Picture 2"/>
            <p:cNvPicPr>
              <a:picLocks noChangeAspect="1" noChangeArrowheads="1"/>
            </p:cNvPicPr>
            <p:nvPr/>
          </p:nvPicPr>
          <p:blipFill>
            <a:blip r:embed="rId3"/>
            <a:srcRect t="2528"/>
            <a:stretch>
              <a:fillRect/>
            </a:stretch>
          </p:blipFill>
          <p:spPr bwMode="auto">
            <a:xfrm>
              <a:off x="356" y="553"/>
              <a:ext cx="5047" cy="3515"/>
            </a:xfrm>
            <a:prstGeom prst="rect">
              <a:avLst/>
            </a:prstGeom>
            <a:noFill/>
            <a:ln w="9525" algn="ctr">
              <a:noFill/>
              <a:miter lim="800000"/>
              <a:headEnd/>
              <a:tailEnd/>
            </a:ln>
            <a:effectLst/>
          </p:spPr>
        </p:pic>
        <p:sp>
          <p:nvSpPr>
            <p:cNvPr id="11" name="Rectangle 5"/>
            <p:cNvSpPr>
              <a:spLocks noChangeArrowheads="1"/>
            </p:cNvSpPr>
            <p:nvPr/>
          </p:nvSpPr>
          <p:spPr bwMode="auto">
            <a:xfrm>
              <a:off x="3430" y="544"/>
              <a:ext cx="1940" cy="218"/>
            </a:xfrm>
            <a:prstGeom prst="rect">
              <a:avLst/>
            </a:prstGeom>
            <a:solidFill>
              <a:schemeClr val="bg1"/>
            </a:solidFill>
            <a:ln w="9525" algn="ctr">
              <a:noFill/>
              <a:miter lim="800000"/>
              <a:headEnd/>
              <a:tailEnd/>
            </a:ln>
            <a:effectLst/>
          </p:spPr>
          <p:txBody>
            <a:bodyPr wrap="none" anchor="ctr">
              <a:spAutoFit/>
            </a:bodyPr>
            <a:lstStyle/>
            <a:p>
              <a:endParaRPr lang="en-US"/>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71</a:t>
            </a:fld>
            <a:endParaRPr lang="en-CA"/>
          </a:p>
        </p:txBody>
      </p:sp>
      <p:sp>
        <p:nvSpPr>
          <p:cNvPr id="8" name="Rectangle 5"/>
          <p:cNvSpPr>
            <a:spLocks noGrp="1" noChangeArrowheads="1"/>
          </p:cNvSpPr>
          <p:nvPr>
            <p:ph type="title"/>
          </p:nvPr>
        </p:nvSpPr>
        <p:spPr>
          <a:xfrm>
            <a:off x="117475" y="439670"/>
            <a:ext cx="8907463" cy="608013"/>
          </a:xfrm>
        </p:spPr>
        <p:txBody>
          <a:bodyPr>
            <a:normAutofit/>
          </a:bodyPr>
          <a:lstStyle/>
          <a:p>
            <a:r>
              <a:rPr lang="en-CA" sz="2800" b="1" dirty="0">
                <a:latin typeface="Arial" pitchFamily="34" charset="0"/>
                <a:cs typeface="Arial" pitchFamily="34" charset="0"/>
              </a:rPr>
              <a:t>DOORS – Module Compare</a:t>
            </a:r>
          </a:p>
        </p:txBody>
      </p:sp>
      <p:sp>
        <p:nvSpPr>
          <p:cNvPr id="9" name="Rectangle 6"/>
          <p:cNvSpPr txBox="1">
            <a:spLocks noChangeArrowheads="1"/>
          </p:cNvSpPr>
          <p:nvPr/>
        </p:nvSpPr>
        <p:spPr>
          <a:xfrm>
            <a:off x="117475" y="1066800"/>
            <a:ext cx="8907463" cy="543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 analysis between versions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 name="Picture 4" descr="mod_com_redline_markup"/>
          <p:cNvPicPr>
            <a:picLocks noChangeAspect="1" noChangeArrowheads="1"/>
          </p:cNvPicPr>
          <p:nvPr/>
        </p:nvPicPr>
        <p:blipFill>
          <a:blip r:embed="rId3"/>
          <a:srcRect/>
          <a:stretch>
            <a:fillRect/>
          </a:stretch>
        </p:blipFill>
        <p:spPr bwMode="auto">
          <a:xfrm>
            <a:off x="1981200" y="1506964"/>
            <a:ext cx="5295900" cy="4793824"/>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72</a:t>
            </a:fld>
            <a:endParaRPr lang="en-CA"/>
          </a:p>
        </p:txBody>
      </p:sp>
      <p:sp>
        <p:nvSpPr>
          <p:cNvPr id="15" name="Rectangle 2"/>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smtClean="0">
                <a:ln>
                  <a:noFill/>
                </a:ln>
                <a:solidFill>
                  <a:schemeClr val="accent1"/>
                </a:solidFill>
                <a:effectLst/>
                <a:uLnTx/>
                <a:uFillTx/>
                <a:latin typeface="Arial" pitchFamily="34" charset="0"/>
                <a:ea typeface="+mj-ea"/>
                <a:cs typeface="Arial" pitchFamily="34" charset="0"/>
              </a:rPr>
              <a:t>Change Management</a:t>
            </a:r>
            <a:endParaRPr kumimoji="0" lang="en-CA" sz="36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73</a:t>
            </a:fld>
            <a:endParaRPr lang="en-CA"/>
          </a:p>
        </p:txBody>
      </p:sp>
      <p:sp>
        <p:nvSpPr>
          <p:cNvPr id="8" name="Rectangle 5"/>
          <p:cNvSpPr>
            <a:spLocks noGrp="1" noChangeArrowheads="1"/>
          </p:cNvSpPr>
          <p:nvPr>
            <p:ph type="title"/>
          </p:nvPr>
        </p:nvSpPr>
        <p:spPr>
          <a:xfrm>
            <a:off x="117475" y="453318"/>
            <a:ext cx="8907463" cy="608013"/>
          </a:xfrm>
        </p:spPr>
        <p:txBody>
          <a:bodyPr>
            <a:normAutofit/>
          </a:bodyPr>
          <a:lstStyle/>
          <a:p>
            <a:r>
              <a:rPr lang="en-CA" sz="2800" b="1" dirty="0">
                <a:latin typeface="Arial" pitchFamily="34" charset="0"/>
                <a:cs typeface="Arial" pitchFamily="34" charset="0"/>
              </a:rPr>
              <a:t>Change Management (1)</a:t>
            </a:r>
          </a:p>
        </p:txBody>
      </p:sp>
      <p:sp>
        <p:nvSpPr>
          <p:cNvPr id="9" name="Rectangle 6"/>
          <p:cNvSpPr txBox="1">
            <a:spLocks noChangeArrowheads="1"/>
          </p:cNvSpPr>
          <p:nvPr/>
        </p:nvSpPr>
        <p:spPr>
          <a:xfrm>
            <a:off x="117475" y="1322892"/>
            <a:ext cx="8907463" cy="4940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more things change…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If you see change not as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an enemy, but as a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welcome friend, you will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secure the most valuable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prize of all – the future…</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 name="Picture 2" descr="Nothing_Changes"/>
          <p:cNvPicPr>
            <a:picLocks noChangeAspect="1" noChangeArrowheads="1"/>
          </p:cNvPicPr>
          <p:nvPr/>
        </p:nvPicPr>
        <p:blipFill>
          <a:blip r:embed="rId3"/>
          <a:srcRect t="5525" b="2109"/>
          <a:stretch>
            <a:fillRect/>
          </a:stretch>
        </p:blipFill>
        <p:spPr bwMode="auto">
          <a:xfrm>
            <a:off x="4648200" y="1143000"/>
            <a:ext cx="4049266" cy="4903787"/>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74</a:t>
            </a:fld>
            <a:endParaRPr lang="en-CA"/>
          </a:p>
        </p:txBody>
      </p:sp>
      <p:sp>
        <p:nvSpPr>
          <p:cNvPr id="4" name="Rectangle 5"/>
          <p:cNvSpPr>
            <a:spLocks noGrp="1" noChangeArrowheads="1"/>
          </p:cNvSpPr>
          <p:nvPr>
            <p:ph type="title"/>
          </p:nvPr>
        </p:nvSpPr>
        <p:spPr>
          <a:xfrm>
            <a:off x="117475" y="617094"/>
            <a:ext cx="8907463" cy="608013"/>
          </a:xfrm>
        </p:spPr>
        <p:txBody>
          <a:bodyPr>
            <a:normAutofit/>
          </a:bodyPr>
          <a:lstStyle/>
          <a:p>
            <a:r>
              <a:rPr lang="en-CA" sz="2800" b="1" dirty="0">
                <a:latin typeface="Arial" pitchFamily="34" charset="0"/>
                <a:cs typeface="Arial" pitchFamily="34" charset="0"/>
              </a:rPr>
              <a:t>Change Management (2)</a:t>
            </a:r>
          </a:p>
        </p:txBody>
      </p:sp>
      <p:sp>
        <p:nvSpPr>
          <p:cNvPr id="5" name="Rectangle 6"/>
          <p:cNvSpPr txBox="1">
            <a:spLocks noChangeArrowheads="1"/>
          </p:cNvSpPr>
          <p:nvPr/>
        </p:nvSpPr>
        <p:spPr>
          <a:xfrm>
            <a:off x="117475" y="1391132"/>
            <a:ext cx="8907463" cy="4406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Concerned with the procedures, processes, and standards which are used to manage changes to a system requirements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 management policies may cover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change request process and the information required to process each change request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process used to analyse the impact and costs of change and the associated traceability information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membership of the body that formally considers change requests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Software support (if any) for the change control process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 change request may have a status as well as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E.g., proposed, rejected, accepted, included...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75</a:t>
            </a:fld>
            <a:endParaRPr lang="en-CA"/>
          </a:p>
        </p:txBody>
      </p:sp>
      <p:sp>
        <p:nvSpPr>
          <p:cNvPr id="4" name="Rectangle 5"/>
          <p:cNvSpPr>
            <a:spLocks noGrp="1" noChangeArrowheads="1"/>
          </p:cNvSpPr>
          <p:nvPr>
            <p:ph type="title"/>
          </p:nvPr>
        </p:nvSpPr>
        <p:spPr>
          <a:xfrm>
            <a:off x="117475" y="371430"/>
            <a:ext cx="8907463" cy="608013"/>
          </a:xfrm>
        </p:spPr>
        <p:txBody>
          <a:bodyPr>
            <a:normAutofit/>
          </a:bodyPr>
          <a:lstStyle/>
          <a:p>
            <a:r>
              <a:rPr lang="en-CA" sz="2800" b="1" dirty="0">
                <a:latin typeface="Arial" pitchFamily="34" charset="0"/>
                <a:cs typeface="Arial" pitchFamily="34" charset="0"/>
              </a:rPr>
              <a:t>Change Management Process</a:t>
            </a:r>
          </a:p>
        </p:txBody>
      </p:sp>
      <p:sp>
        <p:nvSpPr>
          <p:cNvPr id="5" name="Rectangle 6"/>
          <p:cNvSpPr txBox="1">
            <a:spLocks noChangeArrowheads="1"/>
          </p:cNvSpPr>
          <p:nvPr/>
        </p:nvSpPr>
        <p:spPr>
          <a:xfrm>
            <a:off x="95536" y="914400"/>
            <a:ext cx="8907463" cy="5575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Some requirements problem is identified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Could come from an analysis of the requirements, new customer needs, or operational problems with the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requirements are analysed using problem information and requirements changes are proposed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proposed changes are analysed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How many requirements (and, if necessary, system components) are affected? Roughly how much would cost, in both time and money?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change is implemented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set of amendments to the requirements document or a new document version is produced (of course this should be validated with whatever normal quality checking procedures are in place)</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6" name="Object 2"/>
          <p:cNvGraphicFramePr>
            <a:graphicFrameLocks/>
          </p:cNvGraphicFramePr>
          <p:nvPr/>
        </p:nvGraphicFramePr>
        <p:xfrm>
          <a:off x="190500" y="5101676"/>
          <a:ext cx="8763000" cy="1117600"/>
        </p:xfrm>
        <a:graphic>
          <a:graphicData uri="http://schemas.openxmlformats.org/presentationml/2006/ole">
            <p:oleObj spid="_x0000_s7170" name="Document" r:id="rId4" imgW="0" imgH="0" progId="Word.Document.6">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76</a:t>
            </a:fld>
            <a:endParaRPr lang="en-CA"/>
          </a:p>
        </p:txBody>
      </p:sp>
      <p:sp>
        <p:nvSpPr>
          <p:cNvPr id="4" name="Rectangle 2"/>
          <p:cNvSpPr>
            <a:spLocks noGrp="1" noChangeArrowheads="1"/>
          </p:cNvSpPr>
          <p:nvPr>
            <p:ph type="title"/>
          </p:nvPr>
        </p:nvSpPr>
        <p:spPr>
          <a:xfrm>
            <a:off x="117475" y="576150"/>
            <a:ext cx="8907463" cy="608013"/>
          </a:xfrm>
        </p:spPr>
        <p:txBody>
          <a:bodyPr>
            <a:normAutofit/>
          </a:bodyPr>
          <a:lstStyle/>
          <a:p>
            <a:r>
              <a:rPr lang="en-CA" sz="2800" b="1" dirty="0">
                <a:latin typeface="Arial" pitchFamily="34" charset="0"/>
                <a:cs typeface="Arial" pitchFamily="34" charset="0"/>
              </a:rPr>
              <a:t>Change Request Form</a:t>
            </a:r>
          </a:p>
        </p:txBody>
      </p:sp>
      <p:sp>
        <p:nvSpPr>
          <p:cNvPr id="5" name="Rectangle 3"/>
          <p:cNvSpPr txBox="1">
            <a:spLocks noChangeArrowheads="1"/>
          </p:cNvSpPr>
          <p:nvPr/>
        </p:nvSpPr>
        <p:spPr>
          <a:xfrm>
            <a:off x="117475" y="1814220"/>
            <a:ext cx="8907463" cy="3340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Proposed changes are usually recorded on a change request form which is then passed to all of the people involved in the analysis of the change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 request forms may include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Date, Customer, Requester, Product including version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Description of change request including rationale</a:t>
            </a: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Fields to document the change analysis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Signature fields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Status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Comments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77</a:t>
            </a:fld>
            <a:endParaRPr lang="en-CA"/>
          </a:p>
        </p:txBody>
      </p:sp>
      <p:graphicFrame>
        <p:nvGraphicFramePr>
          <p:cNvPr id="4" name="Object 2"/>
          <p:cNvGraphicFramePr>
            <a:graphicFrameLocks/>
          </p:cNvGraphicFramePr>
          <p:nvPr/>
        </p:nvGraphicFramePr>
        <p:xfrm>
          <a:off x="503238" y="1852613"/>
          <a:ext cx="8139112" cy="3619500"/>
        </p:xfrm>
        <a:graphic>
          <a:graphicData uri="http://schemas.openxmlformats.org/presentationml/2006/ole">
            <p:oleObj spid="_x0000_s8194" name="Document" r:id="rId4" imgW="4715588" imgH="2110189" progId="Word.Document.8">
              <p:embed/>
            </p:oleObj>
          </a:graphicData>
        </a:graphic>
      </p:graphicFrame>
      <p:sp>
        <p:nvSpPr>
          <p:cNvPr id="5" name="Rectangle 5"/>
          <p:cNvSpPr>
            <a:spLocks noGrp="1" noChangeArrowheads="1"/>
          </p:cNvSpPr>
          <p:nvPr>
            <p:ph type="title"/>
          </p:nvPr>
        </p:nvSpPr>
        <p:spPr>
          <a:xfrm>
            <a:off x="117475" y="371430"/>
            <a:ext cx="8907463" cy="608013"/>
          </a:xfrm>
        </p:spPr>
        <p:txBody>
          <a:bodyPr>
            <a:normAutofit/>
          </a:bodyPr>
          <a:lstStyle/>
          <a:p>
            <a:r>
              <a:rPr lang="en-CA" sz="2800" b="1" dirty="0">
                <a:latin typeface="Arial" pitchFamily="34" charset="0"/>
                <a:cs typeface="Arial" pitchFamily="34" charset="0"/>
              </a:rPr>
              <a:t>Change Analysis and Costing – Example</a:t>
            </a:r>
          </a:p>
        </p:txBody>
      </p:sp>
      <p:sp>
        <p:nvSpPr>
          <p:cNvPr id="6" name="Line 9"/>
          <p:cNvSpPr>
            <a:spLocks noChangeShapeType="1"/>
          </p:cNvSpPr>
          <p:nvPr/>
        </p:nvSpPr>
        <p:spPr bwMode="auto">
          <a:xfrm>
            <a:off x="2054225" y="1517650"/>
            <a:ext cx="642938" cy="412750"/>
          </a:xfrm>
          <a:prstGeom prst="line">
            <a:avLst/>
          </a:prstGeom>
          <a:noFill/>
          <a:ln w="19050">
            <a:solidFill>
              <a:srgbClr val="EF2C27"/>
            </a:solidFill>
            <a:round/>
            <a:headEnd/>
            <a:tailEnd type="triangle" w="med" len="med"/>
          </a:ln>
          <a:effectLst/>
        </p:spPr>
        <p:txBody>
          <a:bodyPr wrap="none" anchor="ctr"/>
          <a:lstStyle/>
          <a:p>
            <a:endParaRPr lang="en-US"/>
          </a:p>
        </p:txBody>
      </p:sp>
      <p:sp>
        <p:nvSpPr>
          <p:cNvPr id="7" name="Text Box 10"/>
          <p:cNvSpPr txBox="1">
            <a:spLocks noChangeArrowheads="1"/>
          </p:cNvSpPr>
          <p:nvPr/>
        </p:nvSpPr>
        <p:spPr bwMode="auto">
          <a:xfrm>
            <a:off x="463550" y="973138"/>
            <a:ext cx="4668838" cy="581025"/>
          </a:xfrm>
          <a:prstGeom prst="rect">
            <a:avLst/>
          </a:prstGeom>
          <a:noFill/>
          <a:ln w="9525" algn="ctr">
            <a:noFill/>
            <a:miter lim="800000"/>
            <a:headEnd/>
            <a:tailEnd/>
          </a:ln>
          <a:effectLst/>
        </p:spPr>
        <p:txBody>
          <a:bodyPr>
            <a:spAutoFit/>
          </a:bodyPr>
          <a:lstStyle/>
          <a:p>
            <a:pPr algn="ctr" defTabSz="762000"/>
            <a:r>
              <a:rPr lang="en-CA" dirty="0"/>
              <a:t>customers may misunderstand requirements and their context and suggest unnecessary changes</a:t>
            </a:r>
          </a:p>
        </p:txBody>
      </p:sp>
      <p:sp>
        <p:nvSpPr>
          <p:cNvPr id="8" name="Line 11"/>
          <p:cNvSpPr>
            <a:spLocks noChangeShapeType="1"/>
          </p:cNvSpPr>
          <p:nvPr/>
        </p:nvSpPr>
        <p:spPr bwMode="auto">
          <a:xfrm flipH="1">
            <a:off x="6243638" y="1808163"/>
            <a:ext cx="544512" cy="606425"/>
          </a:xfrm>
          <a:prstGeom prst="line">
            <a:avLst/>
          </a:prstGeom>
          <a:noFill/>
          <a:ln w="19050">
            <a:solidFill>
              <a:srgbClr val="EF2C27"/>
            </a:solidFill>
            <a:round/>
            <a:headEnd/>
            <a:tailEnd type="triangle" w="med" len="med"/>
          </a:ln>
          <a:effectLst/>
        </p:spPr>
        <p:txBody>
          <a:bodyPr wrap="none" anchor="ctr"/>
          <a:lstStyle/>
          <a:p>
            <a:endParaRPr lang="en-US"/>
          </a:p>
        </p:txBody>
      </p:sp>
      <p:sp>
        <p:nvSpPr>
          <p:cNvPr id="9" name="Text Box 12"/>
          <p:cNvSpPr txBox="1">
            <a:spLocks noChangeArrowheads="1"/>
          </p:cNvSpPr>
          <p:nvPr/>
        </p:nvSpPr>
        <p:spPr bwMode="auto">
          <a:xfrm>
            <a:off x="5122863" y="1527175"/>
            <a:ext cx="3817937" cy="336550"/>
          </a:xfrm>
          <a:prstGeom prst="rect">
            <a:avLst/>
          </a:prstGeom>
          <a:noFill/>
          <a:ln w="9525" algn="ctr">
            <a:noFill/>
            <a:miter lim="800000"/>
            <a:headEnd/>
            <a:tailEnd/>
          </a:ln>
          <a:effectLst/>
        </p:spPr>
        <p:txBody>
          <a:bodyPr>
            <a:spAutoFit/>
          </a:bodyPr>
          <a:lstStyle/>
          <a:p>
            <a:pPr algn="ctr" defTabSz="762000"/>
            <a:r>
              <a:rPr lang="en-CA"/>
              <a:t>with the help of traceability information</a:t>
            </a:r>
          </a:p>
        </p:txBody>
      </p:sp>
      <p:sp>
        <p:nvSpPr>
          <p:cNvPr id="10" name="Line 13"/>
          <p:cNvSpPr>
            <a:spLocks noChangeShapeType="1"/>
          </p:cNvSpPr>
          <p:nvPr/>
        </p:nvSpPr>
        <p:spPr bwMode="auto">
          <a:xfrm flipV="1">
            <a:off x="4946650" y="4652963"/>
            <a:ext cx="871538" cy="884237"/>
          </a:xfrm>
          <a:prstGeom prst="line">
            <a:avLst/>
          </a:prstGeom>
          <a:noFill/>
          <a:ln w="19050">
            <a:solidFill>
              <a:srgbClr val="EF2C27"/>
            </a:solidFill>
            <a:round/>
            <a:headEnd/>
            <a:tailEnd type="triangle" w="med" len="med"/>
          </a:ln>
          <a:effectLst/>
        </p:spPr>
        <p:txBody>
          <a:bodyPr wrap="none" anchor="ctr"/>
          <a:lstStyle/>
          <a:p>
            <a:endParaRPr lang="en-US"/>
          </a:p>
        </p:txBody>
      </p:sp>
      <p:sp>
        <p:nvSpPr>
          <p:cNvPr id="11" name="Text Box 14"/>
          <p:cNvSpPr txBox="1">
            <a:spLocks noChangeArrowheads="1"/>
          </p:cNvSpPr>
          <p:nvPr/>
        </p:nvSpPr>
        <p:spPr bwMode="auto">
          <a:xfrm>
            <a:off x="3409950" y="5456238"/>
            <a:ext cx="3817938" cy="336550"/>
          </a:xfrm>
          <a:prstGeom prst="rect">
            <a:avLst/>
          </a:prstGeom>
          <a:noFill/>
          <a:ln w="9525" algn="ctr">
            <a:noFill/>
            <a:miter lim="800000"/>
            <a:headEnd/>
            <a:tailEnd/>
          </a:ln>
          <a:effectLst/>
        </p:spPr>
        <p:txBody>
          <a:bodyPr>
            <a:spAutoFit/>
          </a:bodyPr>
          <a:lstStyle/>
          <a:p>
            <a:pPr algn="ctr" defTabSz="762000"/>
            <a:r>
              <a:rPr lang="en-CA"/>
              <a:t>negotiations with customers</a:t>
            </a:r>
          </a:p>
        </p:txBody>
      </p:sp>
      <p:sp>
        <p:nvSpPr>
          <p:cNvPr id="12" name="Line 15"/>
          <p:cNvSpPr>
            <a:spLocks noChangeShapeType="1"/>
          </p:cNvSpPr>
          <p:nvPr/>
        </p:nvSpPr>
        <p:spPr bwMode="auto">
          <a:xfrm flipV="1">
            <a:off x="2808288" y="5110163"/>
            <a:ext cx="585787" cy="601662"/>
          </a:xfrm>
          <a:prstGeom prst="line">
            <a:avLst/>
          </a:prstGeom>
          <a:noFill/>
          <a:ln w="19050">
            <a:solidFill>
              <a:srgbClr val="EF2C27"/>
            </a:solidFill>
            <a:round/>
            <a:headEnd/>
            <a:tailEnd type="triangle" w="med" len="med"/>
          </a:ln>
          <a:effectLst/>
        </p:spPr>
        <p:txBody>
          <a:bodyPr wrap="none" anchor="ctr"/>
          <a:lstStyle/>
          <a:p>
            <a:endParaRPr lang="en-US"/>
          </a:p>
        </p:txBody>
      </p:sp>
      <p:sp>
        <p:nvSpPr>
          <p:cNvPr id="13" name="Text Box 16"/>
          <p:cNvSpPr txBox="1">
            <a:spLocks noChangeArrowheads="1"/>
          </p:cNvSpPr>
          <p:nvPr/>
        </p:nvSpPr>
        <p:spPr bwMode="auto">
          <a:xfrm>
            <a:off x="512763" y="5614988"/>
            <a:ext cx="3590925" cy="581025"/>
          </a:xfrm>
          <a:prstGeom prst="rect">
            <a:avLst/>
          </a:prstGeom>
          <a:noFill/>
          <a:ln w="9525" algn="ctr">
            <a:noFill/>
            <a:miter lim="800000"/>
            <a:headEnd/>
            <a:tailEnd/>
          </a:ln>
          <a:effectLst/>
        </p:spPr>
        <p:txBody>
          <a:bodyPr>
            <a:spAutoFit/>
          </a:bodyPr>
          <a:lstStyle/>
          <a:p>
            <a:pPr algn="ctr" defTabSz="762000"/>
            <a:r>
              <a:rPr lang="en-CA"/>
              <a:t>consequential changes may be unacceptable to user/customer</a:t>
            </a:r>
          </a:p>
        </p:txBody>
      </p:sp>
      <p:sp>
        <p:nvSpPr>
          <p:cNvPr id="14" name="Line 17"/>
          <p:cNvSpPr>
            <a:spLocks noChangeShapeType="1"/>
          </p:cNvSpPr>
          <p:nvPr/>
        </p:nvSpPr>
        <p:spPr bwMode="auto">
          <a:xfrm flipV="1">
            <a:off x="7254875" y="5051425"/>
            <a:ext cx="469900" cy="876300"/>
          </a:xfrm>
          <a:prstGeom prst="line">
            <a:avLst/>
          </a:prstGeom>
          <a:noFill/>
          <a:ln w="19050">
            <a:solidFill>
              <a:srgbClr val="EF2C27"/>
            </a:solidFill>
            <a:round/>
            <a:headEnd/>
            <a:tailEnd type="triangle" w="med" len="med"/>
          </a:ln>
          <a:effectLst/>
        </p:spPr>
        <p:txBody>
          <a:bodyPr wrap="none" anchor="ctr"/>
          <a:lstStyle/>
          <a:p>
            <a:endParaRPr lang="en-US"/>
          </a:p>
        </p:txBody>
      </p:sp>
      <p:sp>
        <p:nvSpPr>
          <p:cNvPr id="15" name="Text Box 18"/>
          <p:cNvSpPr txBox="1">
            <a:spLocks noChangeArrowheads="1"/>
          </p:cNvSpPr>
          <p:nvPr/>
        </p:nvSpPr>
        <p:spPr bwMode="auto">
          <a:xfrm>
            <a:off x="5005388" y="5865813"/>
            <a:ext cx="4010025" cy="581025"/>
          </a:xfrm>
          <a:prstGeom prst="rect">
            <a:avLst/>
          </a:prstGeom>
          <a:noFill/>
          <a:ln w="9525" algn="ctr">
            <a:noFill/>
            <a:miter lim="800000"/>
            <a:headEnd/>
            <a:tailEnd/>
          </a:ln>
          <a:effectLst/>
        </p:spPr>
        <p:txBody>
          <a:bodyPr>
            <a:spAutoFit/>
          </a:bodyPr>
          <a:lstStyle/>
          <a:p>
            <a:pPr algn="ctr" defTabSz="762000"/>
            <a:r>
              <a:rPr lang="en-CA"/>
              <a:t>cost/time required for the implementation of change is too high/long </a:t>
            </a:r>
          </a:p>
        </p:txBody>
      </p:sp>
      <p:sp>
        <p:nvSpPr>
          <p:cNvPr id="16" name="Line 19"/>
          <p:cNvSpPr>
            <a:spLocks noChangeShapeType="1"/>
          </p:cNvSpPr>
          <p:nvPr/>
        </p:nvSpPr>
        <p:spPr bwMode="auto">
          <a:xfrm flipH="1">
            <a:off x="7419975" y="2608263"/>
            <a:ext cx="544513" cy="606425"/>
          </a:xfrm>
          <a:prstGeom prst="line">
            <a:avLst/>
          </a:prstGeom>
          <a:noFill/>
          <a:ln w="19050">
            <a:solidFill>
              <a:srgbClr val="EF2C27"/>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P spid="14" grpId="0" animBg="1"/>
      <p:bldP spid="15" grpId="0"/>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78</a:t>
            </a:fld>
            <a:endParaRPr lang="en-CA"/>
          </a:p>
        </p:txBody>
      </p:sp>
      <p:sp>
        <p:nvSpPr>
          <p:cNvPr id="4" name="Rectangle 4"/>
          <p:cNvSpPr>
            <a:spLocks noGrp="1" noChangeArrowheads="1"/>
          </p:cNvSpPr>
          <p:nvPr>
            <p:ph type="title"/>
          </p:nvPr>
        </p:nvSpPr>
        <p:spPr>
          <a:xfrm>
            <a:off x="100057" y="533400"/>
            <a:ext cx="8907463" cy="608013"/>
          </a:xfrm>
        </p:spPr>
        <p:txBody>
          <a:bodyPr>
            <a:normAutofit/>
          </a:bodyPr>
          <a:lstStyle/>
          <a:p>
            <a:r>
              <a:rPr lang="en-CA" sz="2800" b="1" dirty="0">
                <a:latin typeface="Arial" pitchFamily="34" charset="0"/>
                <a:cs typeface="Arial" pitchFamily="34" charset="0"/>
              </a:rPr>
              <a:t>Different Management Aspects</a:t>
            </a:r>
          </a:p>
        </p:txBody>
      </p:sp>
      <p:sp>
        <p:nvSpPr>
          <p:cNvPr id="5" name="Rectangle 5"/>
          <p:cNvSpPr txBox="1">
            <a:spLocks noChangeArrowheads="1"/>
          </p:cNvSpPr>
          <p:nvPr/>
        </p:nvSpPr>
        <p:spPr>
          <a:xfrm>
            <a:off x="117475" y="2018940"/>
            <a:ext cx="8907463" cy="3263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How does a customer submit change requests?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How is this request being monitored, prioritized, and implemented?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Configuration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Versioning, labelling, and tracking code and other components during the development cycle of software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Release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Defines how and when different hardware and software will be made available together as a product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79</a:t>
            </a:fld>
            <a:endParaRPr lang="en-CA"/>
          </a:p>
        </p:txBody>
      </p:sp>
      <p:sp>
        <p:nvSpPr>
          <p:cNvPr id="4" name="Rectangle 2"/>
          <p:cNvSpPr txBox="1">
            <a:spLocks noChangeArrowheads="1"/>
          </p:cNvSpPr>
          <p:nvPr/>
        </p:nvSpPr>
        <p:spPr>
          <a:xfrm>
            <a:off x="117475" y="1814220"/>
            <a:ext cx="8907463" cy="4102100"/>
          </a:xfrm>
          <a:prstGeom prst="rect">
            <a:avLst/>
          </a:prstGeom>
          <a:noFill/>
          <a:ln/>
        </p:spPr>
        <p:txBody>
          <a:bodyPr vert="horz" lIns="90488" tIns="44450" rIns="90488" bIns="4445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May be provided through requirements management tools or through configuration management tools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Tool facilities may include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Electronic change request forms which are filled in by different participants in the process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database to store and manage requests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 change model which may be instantiated so that people responsible for one stage of the process know who is responsible for the next process activity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Electronic transfer of forms between people with different responsibilities and electronic mail notification when activities have been completed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Electronic signatures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Discussion forums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In some cases, direct links to a requirements database</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5" name="Rectangle 3"/>
          <p:cNvSpPr>
            <a:spLocks noGrp="1" noChangeArrowheads="1"/>
          </p:cNvSpPr>
          <p:nvPr>
            <p:ph type="title"/>
          </p:nvPr>
        </p:nvSpPr>
        <p:spPr>
          <a:xfrm>
            <a:off x="117475" y="589798"/>
            <a:ext cx="8907463" cy="608013"/>
          </a:xfrm>
        </p:spPr>
        <p:txBody>
          <a:bodyPr>
            <a:normAutofit/>
          </a:bodyPr>
          <a:lstStyle/>
          <a:p>
            <a:r>
              <a:rPr lang="en-CA" sz="2800" b="1" dirty="0">
                <a:latin typeface="Arial" pitchFamily="34" charset="0"/>
                <a:cs typeface="Arial" pitchFamily="34" charset="0"/>
              </a:rPr>
              <a:t>Tool Support for Change Management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a:t>
            </a:fld>
            <a:endParaRPr lang="en-CA"/>
          </a:p>
        </p:txBody>
      </p:sp>
      <p:sp>
        <p:nvSpPr>
          <p:cNvPr id="28" name="Rectangle 4"/>
          <p:cNvSpPr>
            <a:spLocks noGrp="1" noChangeArrowheads="1"/>
          </p:cNvSpPr>
          <p:nvPr>
            <p:ph type="title"/>
          </p:nvPr>
        </p:nvSpPr>
        <p:spPr>
          <a:xfrm>
            <a:off x="117475" y="726278"/>
            <a:ext cx="8907463" cy="608013"/>
          </a:xfrm>
        </p:spPr>
        <p:txBody>
          <a:bodyPr>
            <a:normAutofit/>
          </a:bodyPr>
          <a:lstStyle/>
          <a:p>
            <a:r>
              <a:rPr lang="en-CA" sz="2800" b="1" dirty="0">
                <a:latin typeface="Arial" pitchFamily="34" charset="0"/>
                <a:cs typeface="Arial" pitchFamily="34" charset="0"/>
              </a:rPr>
              <a:t>Some Problems Due to Changing Requirements</a:t>
            </a:r>
          </a:p>
        </p:txBody>
      </p:sp>
      <p:sp>
        <p:nvSpPr>
          <p:cNvPr id="29" name="Rectangle 5"/>
          <p:cNvSpPr txBox="1">
            <a:spLocks noChangeArrowheads="1"/>
          </p:cNvSpPr>
          <p:nvPr/>
        </p:nvSpPr>
        <p:spPr>
          <a:xfrm>
            <a:off x="117475" y="1909756"/>
            <a:ext cx="8907463" cy="26543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changing towards the end of development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without any impact assessment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Unmatched/outdated requirements specifications causing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confusion and unnecessary rework</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Time spent coding, writing test cases or documentation for </a:t>
            </a: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requirements that no longer exist</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80</a:t>
            </a:fld>
            <a:endParaRPr lang="en-CA"/>
          </a:p>
        </p:txBody>
      </p:sp>
      <p:sp>
        <p:nvSpPr>
          <p:cNvPr id="4" name="Rectangle 4"/>
          <p:cNvSpPr>
            <a:spLocks noGrp="1" noChangeArrowheads="1"/>
          </p:cNvSpPr>
          <p:nvPr>
            <p:ph type="title"/>
          </p:nvPr>
        </p:nvSpPr>
        <p:spPr>
          <a:xfrm>
            <a:off x="117475" y="548854"/>
            <a:ext cx="8907463" cy="608013"/>
          </a:xfrm>
        </p:spPr>
        <p:txBody>
          <a:bodyPr>
            <a:normAutofit/>
          </a:bodyPr>
          <a:lstStyle/>
          <a:p>
            <a:r>
              <a:rPr lang="en-CA" sz="2800" b="1" dirty="0">
                <a:latin typeface="Arial" pitchFamily="34" charset="0"/>
                <a:cs typeface="Arial" pitchFamily="34" charset="0"/>
              </a:rPr>
              <a:t>Example – DOORS Change Proposal System (1)</a:t>
            </a:r>
          </a:p>
        </p:txBody>
      </p:sp>
      <p:sp>
        <p:nvSpPr>
          <p:cNvPr id="5" name="Rectangle 5"/>
          <p:cNvSpPr txBox="1">
            <a:spLocks noChangeArrowheads="1"/>
          </p:cNvSpPr>
          <p:nvPr/>
        </p:nvSpPr>
        <p:spPr>
          <a:xfrm>
            <a:off x="117475" y="1773276"/>
            <a:ext cx="8907463" cy="3949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Change Proposal System (CPS) allows people to access DOORS modules and to propose changes (without immediately changing the modules)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This allows for feedback and the application of changes in a controlled manner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An administrator controls the visibility of data as well as who is allowed to propose change requests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DOORS can also be integrated with SYNERGY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Version/change management system</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81</a:t>
            </a:fld>
            <a:endParaRPr lang="en-CA"/>
          </a:p>
        </p:txBody>
      </p:sp>
      <p:sp>
        <p:nvSpPr>
          <p:cNvPr id="4" name="Rectangle 37"/>
          <p:cNvSpPr txBox="1">
            <a:spLocks noChangeArrowheads="1"/>
          </p:cNvSpPr>
          <p:nvPr/>
        </p:nvSpPr>
        <p:spPr>
          <a:xfrm>
            <a:off x="117475" y="927100"/>
            <a:ext cx="8907463" cy="5321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Manage change;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no surprises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5" name="Picture 4" descr="CPsubmi"/>
          <p:cNvPicPr>
            <a:picLocks noChangeAspect="1" noChangeArrowheads="1"/>
          </p:cNvPicPr>
          <p:nvPr/>
        </p:nvPicPr>
        <p:blipFill>
          <a:blip r:embed="rId3" cstate="print"/>
          <a:srcRect/>
          <a:stretch>
            <a:fillRect/>
          </a:stretch>
        </p:blipFill>
        <p:spPr bwMode="auto">
          <a:xfrm>
            <a:off x="3311525" y="3868738"/>
            <a:ext cx="1155700" cy="941387"/>
          </a:xfrm>
          <a:prstGeom prst="rect">
            <a:avLst/>
          </a:prstGeom>
          <a:noFill/>
        </p:spPr>
      </p:pic>
      <p:pic>
        <p:nvPicPr>
          <p:cNvPr id="6" name="Picture 5" descr="CPsubmi"/>
          <p:cNvPicPr>
            <a:picLocks noChangeAspect="1" noChangeArrowheads="1"/>
          </p:cNvPicPr>
          <p:nvPr/>
        </p:nvPicPr>
        <p:blipFill>
          <a:blip r:embed="rId3" cstate="print"/>
          <a:srcRect/>
          <a:stretch>
            <a:fillRect/>
          </a:stretch>
        </p:blipFill>
        <p:spPr bwMode="auto">
          <a:xfrm>
            <a:off x="5826125" y="5087938"/>
            <a:ext cx="1155700" cy="941387"/>
          </a:xfrm>
          <a:prstGeom prst="rect">
            <a:avLst/>
          </a:prstGeom>
          <a:noFill/>
        </p:spPr>
      </p:pic>
      <p:pic>
        <p:nvPicPr>
          <p:cNvPr id="7" name="Picture 6" descr="CPsubmi"/>
          <p:cNvPicPr>
            <a:picLocks noChangeAspect="1" noChangeArrowheads="1"/>
          </p:cNvPicPr>
          <p:nvPr/>
        </p:nvPicPr>
        <p:blipFill>
          <a:blip r:embed="rId3" cstate="print"/>
          <a:srcRect/>
          <a:stretch>
            <a:fillRect/>
          </a:stretch>
        </p:blipFill>
        <p:spPr bwMode="auto">
          <a:xfrm>
            <a:off x="7018338" y="2444750"/>
            <a:ext cx="1155700" cy="941388"/>
          </a:xfrm>
          <a:prstGeom prst="rect">
            <a:avLst/>
          </a:prstGeom>
          <a:noFill/>
        </p:spPr>
      </p:pic>
      <p:sp>
        <p:nvSpPr>
          <p:cNvPr id="8" name="Rectangle 7"/>
          <p:cNvSpPr>
            <a:spLocks noChangeArrowheads="1"/>
          </p:cNvSpPr>
          <p:nvPr/>
        </p:nvSpPr>
        <p:spPr bwMode="auto">
          <a:xfrm>
            <a:off x="1254125" y="1981200"/>
            <a:ext cx="1716088" cy="822325"/>
          </a:xfrm>
          <a:prstGeom prst="rect">
            <a:avLst/>
          </a:prstGeom>
          <a:noFill/>
          <a:ln w="12700">
            <a:noFill/>
            <a:miter lim="800000"/>
            <a:headEnd/>
            <a:tailEnd/>
          </a:ln>
          <a:effectLst/>
        </p:spPr>
        <p:txBody>
          <a:bodyPr wrap="none" lIns="90488" tIns="44450" rIns="90488" bIns="44450">
            <a:spAutoFit/>
          </a:bodyPr>
          <a:lstStyle/>
          <a:p>
            <a:pPr algn="ctr" eaLnBrk="0" hangingPunct="0">
              <a:spcBef>
                <a:spcPct val="0"/>
              </a:spcBef>
            </a:pPr>
            <a:r>
              <a:rPr lang="en-US" dirty="0">
                <a:solidFill>
                  <a:srgbClr val="006600"/>
                </a:solidFill>
              </a:rPr>
              <a:t>Changes from all</a:t>
            </a:r>
          </a:p>
          <a:p>
            <a:pPr algn="ctr" eaLnBrk="0" hangingPunct="0">
              <a:spcBef>
                <a:spcPct val="0"/>
              </a:spcBef>
            </a:pPr>
            <a:r>
              <a:rPr lang="en-US" dirty="0">
                <a:solidFill>
                  <a:srgbClr val="006600"/>
                </a:solidFill>
              </a:rPr>
              <a:t>users including</a:t>
            </a:r>
          </a:p>
          <a:p>
            <a:pPr algn="ctr" eaLnBrk="0" hangingPunct="0">
              <a:spcBef>
                <a:spcPct val="0"/>
              </a:spcBef>
            </a:pPr>
            <a:r>
              <a:rPr lang="en-US" dirty="0" err="1">
                <a:solidFill>
                  <a:srgbClr val="006600"/>
                </a:solidFill>
              </a:rPr>
              <a:t>DOORSnet</a:t>
            </a:r>
            <a:endParaRPr lang="en-US" dirty="0">
              <a:solidFill>
                <a:srgbClr val="000000"/>
              </a:solidFill>
            </a:endParaRPr>
          </a:p>
        </p:txBody>
      </p:sp>
      <p:sp>
        <p:nvSpPr>
          <p:cNvPr id="9" name="Rectangle 8"/>
          <p:cNvSpPr>
            <a:spLocks noChangeArrowheads="1"/>
          </p:cNvSpPr>
          <p:nvPr/>
        </p:nvSpPr>
        <p:spPr bwMode="auto">
          <a:xfrm>
            <a:off x="1254125" y="3487738"/>
            <a:ext cx="1884363" cy="822325"/>
          </a:xfrm>
          <a:prstGeom prst="rect">
            <a:avLst/>
          </a:prstGeom>
          <a:noFill/>
          <a:ln w="12700">
            <a:noFill/>
            <a:miter lim="800000"/>
            <a:headEnd/>
            <a:tailEnd/>
          </a:ln>
          <a:effectLst/>
        </p:spPr>
        <p:txBody>
          <a:bodyPr wrap="none" lIns="90488" tIns="44450" rIns="90488" bIns="44450">
            <a:spAutoFit/>
          </a:bodyPr>
          <a:lstStyle/>
          <a:p>
            <a:pPr algn="ctr" eaLnBrk="0" hangingPunct="0">
              <a:spcBef>
                <a:spcPct val="0"/>
              </a:spcBef>
            </a:pPr>
            <a:r>
              <a:rPr lang="en-US">
                <a:solidFill>
                  <a:srgbClr val="006600"/>
                </a:solidFill>
              </a:rPr>
              <a:t>Read-only </a:t>
            </a:r>
          </a:p>
          <a:p>
            <a:pPr algn="ctr" eaLnBrk="0" hangingPunct="0">
              <a:spcBef>
                <a:spcPct val="0"/>
              </a:spcBef>
            </a:pPr>
            <a:r>
              <a:rPr lang="en-US">
                <a:solidFill>
                  <a:srgbClr val="006600"/>
                </a:solidFill>
              </a:rPr>
              <a:t>user submits</a:t>
            </a:r>
          </a:p>
          <a:p>
            <a:pPr algn="ctr" eaLnBrk="0" hangingPunct="0">
              <a:spcBef>
                <a:spcPct val="0"/>
              </a:spcBef>
            </a:pPr>
            <a:r>
              <a:rPr lang="en-US">
                <a:solidFill>
                  <a:srgbClr val="006600"/>
                </a:solidFill>
              </a:rPr>
              <a:t>“Change Proposal”</a:t>
            </a:r>
            <a:endParaRPr lang="en-US">
              <a:solidFill>
                <a:srgbClr val="000000"/>
              </a:solidFill>
            </a:endParaRPr>
          </a:p>
        </p:txBody>
      </p:sp>
      <p:sp>
        <p:nvSpPr>
          <p:cNvPr id="10" name="Rectangle 9"/>
          <p:cNvSpPr>
            <a:spLocks noChangeArrowheads="1"/>
          </p:cNvSpPr>
          <p:nvPr/>
        </p:nvSpPr>
        <p:spPr bwMode="auto">
          <a:xfrm>
            <a:off x="4759325" y="2954338"/>
            <a:ext cx="1917700" cy="577850"/>
          </a:xfrm>
          <a:prstGeom prst="rect">
            <a:avLst/>
          </a:prstGeom>
          <a:noFill/>
          <a:ln w="12700">
            <a:noFill/>
            <a:miter lim="800000"/>
            <a:headEnd/>
            <a:tailEnd/>
          </a:ln>
          <a:effectLst/>
        </p:spPr>
        <p:txBody>
          <a:bodyPr wrap="none" lIns="90488" tIns="44450" rIns="90488" bIns="44450">
            <a:spAutoFit/>
          </a:bodyPr>
          <a:lstStyle/>
          <a:p>
            <a:pPr algn="ctr" eaLnBrk="0" hangingPunct="0">
              <a:spcBef>
                <a:spcPct val="0"/>
              </a:spcBef>
            </a:pPr>
            <a:r>
              <a:rPr lang="en-US">
                <a:solidFill>
                  <a:srgbClr val="006600"/>
                </a:solidFill>
              </a:rPr>
              <a:t>Changes reviewed </a:t>
            </a:r>
          </a:p>
          <a:p>
            <a:pPr algn="ctr" eaLnBrk="0" hangingPunct="0">
              <a:spcBef>
                <a:spcPct val="0"/>
              </a:spcBef>
            </a:pPr>
            <a:r>
              <a:rPr lang="en-US">
                <a:solidFill>
                  <a:srgbClr val="006600"/>
                </a:solidFill>
              </a:rPr>
              <a:t>on-line</a:t>
            </a:r>
            <a:endParaRPr lang="en-US">
              <a:solidFill>
                <a:srgbClr val="000000"/>
              </a:solidFill>
            </a:endParaRPr>
          </a:p>
        </p:txBody>
      </p:sp>
      <p:sp>
        <p:nvSpPr>
          <p:cNvPr id="11" name="Arc 10"/>
          <p:cNvSpPr>
            <a:spLocks/>
          </p:cNvSpPr>
          <p:nvPr/>
        </p:nvSpPr>
        <p:spPr bwMode="auto">
          <a:xfrm>
            <a:off x="3467100" y="1600200"/>
            <a:ext cx="1112838" cy="755650"/>
          </a:xfrm>
          <a:custGeom>
            <a:avLst/>
            <a:gdLst>
              <a:gd name="G0" fmla="+- 21600 0 0"/>
              <a:gd name="G1" fmla="+- 21570 0 0"/>
              <a:gd name="G2" fmla="+- 21600 0 0"/>
              <a:gd name="T0" fmla="*/ 0 w 21600"/>
              <a:gd name="T1" fmla="*/ 21570 h 21570"/>
              <a:gd name="T2" fmla="*/ 20470 w 21600"/>
              <a:gd name="T3" fmla="*/ 0 h 21570"/>
              <a:gd name="T4" fmla="*/ 21600 w 21600"/>
              <a:gd name="T5" fmla="*/ 21570 h 21570"/>
            </a:gdLst>
            <a:ahLst/>
            <a:cxnLst>
              <a:cxn ang="0">
                <a:pos x="T0" y="T1"/>
              </a:cxn>
              <a:cxn ang="0">
                <a:pos x="T2" y="T3"/>
              </a:cxn>
              <a:cxn ang="0">
                <a:pos x="T4" y="T5"/>
              </a:cxn>
            </a:cxnLst>
            <a:rect l="0" t="0" r="r" b="b"/>
            <a:pathLst>
              <a:path w="21600" h="21570" fill="none" extrusionOk="0">
                <a:moveTo>
                  <a:pt x="0" y="21570"/>
                </a:moveTo>
                <a:cubicBezTo>
                  <a:pt x="0" y="10079"/>
                  <a:pt x="8995" y="600"/>
                  <a:pt x="20469" y="-1"/>
                </a:cubicBezTo>
              </a:path>
              <a:path w="21600" h="21570" stroke="0" extrusionOk="0">
                <a:moveTo>
                  <a:pt x="0" y="21570"/>
                </a:moveTo>
                <a:cubicBezTo>
                  <a:pt x="0" y="10079"/>
                  <a:pt x="8995" y="600"/>
                  <a:pt x="20469" y="-1"/>
                </a:cubicBezTo>
                <a:lnTo>
                  <a:pt x="21600" y="21570"/>
                </a:lnTo>
                <a:close/>
              </a:path>
            </a:pathLst>
          </a:custGeom>
          <a:noFill/>
          <a:ln w="12700" cap="rnd">
            <a:solidFill>
              <a:srgbClr val="063DE8"/>
            </a:solidFill>
            <a:round/>
            <a:headEnd type="triangle" w="med" len="med"/>
            <a:tailEnd/>
          </a:ln>
          <a:effectLst/>
        </p:spPr>
        <p:txBody>
          <a:bodyPr wrap="none" anchor="ctr"/>
          <a:lstStyle/>
          <a:p>
            <a:endParaRPr lang="en-US"/>
          </a:p>
        </p:txBody>
      </p:sp>
      <p:sp>
        <p:nvSpPr>
          <p:cNvPr id="12" name="Arc 11"/>
          <p:cNvSpPr>
            <a:spLocks/>
          </p:cNvSpPr>
          <p:nvPr/>
        </p:nvSpPr>
        <p:spPr bwMode="auto">
          <a:xfrm>
            <a:off x="3228975" y="3463925"/>
            <a:ext cx="508000" cy="296863"/>
          </a:xfrm>
          <a:custGeom>
            <a:avLst/>
            <a:gdLst>
              <a:gd name="G0" fmla="+- 21600 0 0"/>
              <a:gd name="G1" fmla="+- 0 0 0"/>
              <a:gd name="G2" fmla="+- 21600 0 0"/>
              <a:gd name="T0" fmla="*/ 2608 w 21600"/>
              <a:gd name="T1" fmla="*/ 10290 h 10290"/>
              <a:gd name="T2" fmla="*/ 0 w 21600"/>
              <a:gd name="T3" fmla="*/ 0 h 10290"/>
              <a:gd name="T4" fmla="*/ 21600 w 21600"/>
              <a:gd name="T5" fmla="*/ 0 h 10290"/>
            </a:gdLst>
            <a:ahLst/>
            <a:cxnLst>
              <a:cxn ang="0">
                <a:pos x="T0" y="T1"/>
              </a:cxn>
              <a:cxn ang="0">
                <a:pos x="T2" y="T3"/>
              </a:cxn>
              <a:cxn ang="0">
                <a:pos x="T4" y="T5"/>
              </a:cxn>
            </a:cxnLst>
            <a:rect l="0" t="0" r="r" b="b"/>
            <a:pathLst>
              <a:path w="21600" h="10290" fill="none" extrusionOk="0">
                <a:moveTo>
                  <a:pt x="2608" y="10289"/>
                </a:moveTo>
                <a:cubicBezTo>
                  <a:pt x="896" y="7130"/>
                  <a:pt x="0" y="3593"/>
                  <a:pt x="0" y="0"/>
                </a:cubicBezTo>
              </a:path>
              <a:path w="21600" h="10290" stroke="0" extrusionOk="0">
                <a:moveTo>
                  <a:pt x="2608" y="10289"/>
                </a:moveTo>
                <a:cubicBezTo>
                  <a:pt x="896" y="7130"/>
                  <a:pt x="0" y="3593"/>
                  <a:pt x="0" y="0"/>
                </a:cubicBezTo>
                <a:lnTo>
                  <a:pt x="21600" y="0"/>
                </a:lnTo>
                <a:close/>
              </a:path>
            </a:pathLst>
          </a:custGeom>
          <a:noFill/>
          <a:ln w="12700" cap="rnd">
            <a:solidFill>
              <a:srgbClr val="063DE8"/>
            </a:solidFill>
            <a:round/>
            <a:headEnd type="triangle" w="med" len="med"/>
            <a:tailEnd/>
          </a:ln>
          <a:effectLst/>
        </p:spPr>
        <p:txBody>
          <a:bodyPr wrap="none" anchor="ctr"/>
          <a:lstStyle/>
          <a:p>
            <a:endParaRPr lang="en-US"/>
          </a:p>
        </p:txBody>
      </p:sp>
      <p:sp>
        <p:nvSpPr>
          <p:cNvPr id="13" name="Line 12"/>
          <p:cNvSpPr>
            <a:spLocks noChangeShapeType="1"/>
          </p:cNvSpPr>
          <p:nvPr/>
        </p:nvSpPr>
        <p:spPr bwMode="auto">
          <a:xfrm>
            <a:off x="2752725" y="1263650"/>
            <a:ext cx="1282700" cy="0"/>
          </a:xfrm>
          <a:prstGeom prst="line">
            <a:avLst/>
          </a:prstGeom>
          <a:noFill/>
          <a:ln w="12700">
            <a:solidFill>
              <a:srgbClr val="063DE8"/>
            </a:solidFill>
            <a:round/>
            <a:headEnd/>
            <a:tailEnd type="triangle" w="med" len="med"/>
          </a:ln>
          <a:effectLst/>
        </p:spPr>
        <p:txBody>
          <a:bodyPr wrap="none" anchor="ctr"/>
          <a:lstStyle/>
          <a:p>
            <a:endParaRPr lang="en-US"/>
          </a:p>
        </p:txBody>
      </p:sp>
      <p:sp>
        <p:nvSpPr>
          <p:cNvPr id="14" name="Arc 13"/>
          <p:cNvSpPr>
            <a:spLocks/>
          </p:cNvSpPr>
          <p:nvPr/>
        </p:nvSpPr>
        <p:spPr bwMode="auto">
          <a:xfrm>
            <a:off x="2778125" y="1447800"/>
            <a:ext cx="1262063" cy="203200"/>
          </a:xfrm>
          <a:custGeom>
            <a:avLst/>
            <a:gdLst>
              <a:gd name="G0" fmla="+- 18335 0 0"/>
              <a:gd name="G1" fmla="+- 21600 0 0"/>
              <a:gd name="G2" fmla="+- 21600 0 0"/>
              <a:gd name="T0" fmla="*/ 0 w 18335"/>
              <a:gd name="T1" fmla="*/ 10181 h 21600"/>
              <a:gd name="T2" fmla="*/ 18303 w 18335"/>
              <a:gd name="T3" fmla="*/ 0 h 21600"/>
              <a:gd name="T4" fmla="*/ 18335 w 18335"/>
              <a:gd name="T5" fmla="*/ 21600 h 21600"/>
            </a:gdLst>
            <a:ahLst/>
            <a:cxnLst>
              <a:cxn ang="0">
                <a:pos x="T0" y="T1"/>
              </a:cxn>
              <a:cxn ang="0">
                <a:pos x="T2" y="T3"/>
              </a:cxn>
              <a:cxn ang="0">
                <a:pos x="T4" y="T5"/>
              </a:cxn>
            </a:cxnLst>
            <a:rect l="0" t="0" r="r" b="b"/>
            <a:pathLst>
              <a:path w="18335" h="21600" fill="none" extrusionOk="0">
                <a:moveTo>
                  <a:pt x="0" y="10181"/>
                </a:moveTo>
                <a:cubicBezTo>
                  <a:pt x="3937" y="3858"/>
                  <a:pt x="10854" y="11"/>
                  <a:pt x="18303" y="0"/>
                </a:cubicBezTo>
              </a:path>
              <a:path w="18335" h="21600" stroke="0" extrusionOk="0">
                <a:moveTo>
                  <a:pt x="0" y="10181"/>
                </a:moveTo>
                <a:cubicBezTo>
                  <a:pt x="3937" y="3858"/>
                  <a:pt x="10854" y="11"/>
                  <a:pt x="18303" y="0"/>
                </a:cubicBezTo>
                <a:lnTo>
                  <a:pt x="18335" y="21600"/>
                </a:lnTo>
                <a:close/>
              </a:path>
            </a:pathLst>
          </a:custGeom>
          <a:noFill/>
          <a:ln w="12700" cap="rnd">
            <a:solidFill>
              <a:srgbClr val="063DE8"/>
            </a:solidFill>
            <a:round/>
            <a:headEnd/>
            <a:tailEnd type="triangle" w="med" len="med"/>
          </a:ln>
          <a:effectLst/>
        </p:spPr>
        <p:txBody>
          <a:bodyPr wrap="none" anchor="ctr"/>
          <a:lstStyle/>
          <a:p>
            <a:endParaRPr lang="en-US"/>
          </a:p>
        </p:txBody>
      </p:sp>
      <p:sp>
        <p:nvSpPr>
          <p:cNvPr id="15" name="Arc 14"/>
          <p:cNvSpPr>
            <a:spLocks/>
          </p:cNvSpPr>
          <p:nvPr/>
        </p:nvSpPr>
        <p:spPr bwMode="auto">
          <a:xfrm>
            <a:off x="7126288" y="3335338"/>
            <a:ext cx="598487" cy="1003300"/>
          </a:xfrm>
          <a:custGeom>
            <a:avLst/>
            <a:gdLst>
              <a:gd name="G0" fmla="+- 0 0 0"/>
              <a:gd name="G1" fmla="+- 0 0 0"/>
              <a:gd name="G2" fmla="+- 21600 0 0"/>
              <a:gd name="T0" fmla="*/ 21442 w 21442"/>
              <a:gd name="T1" fmla="*/ 2608 h 21600"/>
              <a:gd name="T2" fmla="*/ 0 w 21442"/>
              <a:gd name="T3" fmla="*/ 21600 h 21600"/>
              <a:gd name="T4" fmla="*/ 0 w 21442"/>
              <a:gd name="T5" fmla="*/ 0 h 21600"/>
            </a:gdLst>
            <a:ahLst/>
            <a:cxnLst>
              <a:cxn ang="0">
                <a:pos x="T0" y="T1"/>
              </a:cxn>
              <a:cxn ang="0">
                <a:pos x="T2" y="T3"/>
              </a:cxn>
              <a:cxn ang="0">
                <a:pos x="T4" y="T5"/>
              </a:cxn>
            </a:cxnLst>
            <a:rect l="0" t="0" r="r" b="b"/>
            <a:pathLst>
              <a:path w="21442" h="21600" fill="none" extrusionOk="0">
                <a:moveTo>
                  <a:pt x="21441" y="2607"/>
                </a:moveTo>
                <a:cubicBezTo>
                  <a:pt x="20123" y="13448"/>
                  <a:pt x="10920" y="21599"/>
                  <a:pt x="0" y="21600"/>
                </a:cubicBezTo>
              </a:path>
              <a:path w="21442" h="21600" stroke="0" extrusionOk="0">
                <a:moveTo>
                  <a:pt x="21441" y="2607"/>
                </a:moveTo>
                <a:cubicBezTo>
                  <a:pt x="20123" y="13448"/>
                  <a:pt x="10920" y="21599"/>
                  <a:pt x="0" y="21600"/>
                </a:cubicBezTo>
                <a:lnTo>
                  <a:pt x="0" y="0"/>
                </a:lnTo>
                <a:close/>
              </a:path>
            </a:pathLst>
          </a:custGeom>
          <a:noFill/>
          <a:ln w="12700" cap="rnd">
            <a:solidFill>
              <a:srgbClr val="006B61"/>
            </a:solidFill>
            <a:round/>
            <a:headEnd type="triangle" w="med" len="med"/>
            <a:tailEnd/>
          </a:ln>
          <a:effectLst/>
        </p:spPr>
        <p:txBody>
          <a:bodyPr wrap="none" anchor="ctr"/>
          <a:lstStyle/>
          <a:p>
            <a:endParaRPr lang="en-US"/>
          </a:p>
        </p:txBody>
      </p:sp>
      <p:sp>
        <p:nvSpPr>
          <p:cNvPr id="16" name="Arc 15"/>
          <p:cNvSpPr>
            <a:spLocks/>
          </p:cNvSpPr>
          <p:nvPr/>
        </p:nvSpPr>
        <p:spPr bwMode="auto">
          <a:xfrm>
            <a:off x="4149725" y="4789488"/>
            <a:ext cx="762000" cy="317500"/>
          </a:xfrm>
          <a:custGeom>
            <a:avLst/>
            <a:gdLst>
              <a:gd name="G0" fmla="+- 0 0 0"/>
              <a:gd name="G1" fmla="+- 21600 0 0"/>
              <a:gd name="G2" fmla="+- 21600 0 0"/>
              <a:gd name="T0" fmla="*/ 0 w 20521"/>
              <a:gd name="T1" fmla="*/ 0 h 21600"/>
              <a:gd name="T2" fmla="*/ 20521 w 20521"/>
              <a:gd name="T3" fmla="*/ 14857 h 21600"/>
              <a:gd name="T4" fmla="*/ 0 w 20521"/>
              <a:gd name="T5" fmla="*/ 21600 h 21600"/>
            </a:gdLst>
            <a:ahLst/>
            <a:cxnLst>
              <a:cxn ang="0">
                <a:pos x="T0" y="T1"/>
              </a:cxn>
              <a:cxn ang="0">
                <a:pos x="T2" y="T3"/>
              </a:cxn>
              <a:cxn ang="0">
                <a:pos x="T4" y="T5"/>
              </a:cxn>
            </a:cxnLst>
            <a:rect l="0" t="0" r="r" b="b"/>
            <a:pathLst>
              <a:path w="20521" h="21600" fill="none" extrusionOk="0">
                <a:moveTo>
                  <a:pt x="-1" y="0"/>
                </a:moveTo>
                <a:cubicBezTo>
                  <a:pt x="9331" y="0"/>
                  <a:pt x="17607" y="5992"/>
                  <a:pt x="20520" y="14857"/>
                </a:cubicBezTo>
              </a:path>
              <a:path w="20521" h="21600" stroke="0" extrusionOk="0">
                <a:moveTo>
                  <a:pt x="-1" y="0"/>
                </a:moveTo>
                <a:cubicBezTo>
                  <a:pt x="9331" y="0"/>
                  <a:pt x="17607" y="5992"/>
                  <a:pt x="20520" y="14857"/>
                </a:cubicBezTo>
                <a:lnTo>
                  <a:pt x="0" y="21600"/>
                </a:lnTo>
                <a:close/>
              </a:path>
            </a:pathLst>
          </a:custGeom>
          <a:noFill/>
          <a:ln w="12700" cap="rnd">
            <a:solidFill>
              <a:srgbClr val="BC3700"/>
            </a:solidFill>
            <a:round/>
            <a:headEnd/>
            <a:tailEnd type="triangle" w="med" len="med"/>
          </a:ln>
          <a:effectLst/>
        </p:spPr>
        <p:txBody>
          <a:bodyPr wrap="none" anchor="ctr"/>
          <a:lstStyle/>
          <a:p>
            <a:endParaRPr lang="en-US"/>
          </a:p>
        </p:txBody>
      </p:sp>
      <p:sp>
        <p:nvSpPr>
          <p:cNvPr id="17" name="Arc 16"/>
          <p:cNvSpPr>
            <a:spLocks/>
          </p:cNvSpPr>
          <p:nvPr/>
        </p:nvSpPr>
        <p:spPr bwMode="auto">
          <a:xfrm>
            <a:off x="6059488" y="1447800"/>
            <a:ext cx="1233487" cy="1128713"/>
          </a:xfrm>
          <a:custGeom>
            <a:avLst/>
            <a:gdLst>
              <a:gd name="G0" fmla="+- 0 0 0"/>
              <a:gd name="G1" fmla="+- 21600 0 0"/>
              <a:gd name="G2" fmla="+- 21600 0 0"/>
              <a:gd name="T0" fmla="*/ 0 w 20989"/>
              <a:gd name="T1" fmla="*/ 0 h 21600"/>
              <a:gd name="T2" fmla="*/ 20989 w 20989"/>
              <a:gd name="T3" fmla="*/ 16498 h 21600"/>
              <a:gd name="T4" fmla="*/ 0 w 20989"/>
              <a:gd name="T5" fmla="*/ 21600 h 21600"/>
            </a:gdLst>
            <a:ahLst/>
            <a:cxnLst>
              <a:cxn ang="0">
                <a:pos x="T0" y="T1"/>
              </a:cxn>
              <a:cxn ang="0">
                <a:pos x="T2" y="T3"/>
              </a:cxn>
              <a:cxn ang="0">
                <a:pos x="T4" y="T5"/>
              </a:cxn>
            </a:cxnLst>
            <a:rect l="0" t="0" r="r" b="b"/>
            <a:pathLst>
              <a:path w="20989" h="21600" fill="none" extrusionOk="0">
                <a:moveTo>
                  <a:pt x="-1" y="0"/>
                </a:moveTo>
                <a:cubicBezTo>
                  <a:pt x="9964" y="0"/>
                  <a:pt x="18635" y="6815"/>
                  <a:pt x="20988" y="16498"/>
                </a:cubicBezTo>
              </a:path>
              <a:path w="20989" h="21600" stroke="0" extrusionOk="0">
                <a:moveTo>
                  <a:pt x="-1" y="0"/>
                </a:moveTo>
                <a:cubicBezTo>
                  <a:pt x="9964" y="0"/>
                  <a:pt x="18635" y="6815"/>
                  <a:pt x="20988" y="16498"/>
                </a:cubicBezTo>
                <a:lnTo>
                  <a:pt x="0" y="21600"/>
                </a:lnTo>
                <a:close/>
              </a:path>
            </a:pathLst>
          </a:custGeom>
          <a:noFill/>
          <a:ln w="12700" cap="rnd">
            <a:solidFill>
              <a:srgbClr val="006B61"/>
            </a:solidFill>
            <a:round/>
            <a:headEnd type="triangle" w="med" len="med"/>
            <a:tailEnd/>
          </a:ln>
          <a:effectLst/>
        </p:spPr>
        <p:txBody>
          <a:bodyPr wrap="none" anchor="ctr"/>
          <a:lstStyle/>
          <a:p>
            <a:endParaRPr lang="en-US"/>
          </a:p>
        </p:txBody>
      </p:sp>
      <p:pic>
        <p:nvPicPr>
          <p:cNvPr id="18" name="Picture 17"/>
          <p:cNvPicPr>
            <a:picLocks noChangeArrowheads="1"/>
          </p:cNvPicPr>
          <p:nvPr/>
        </p:nvPicPr>
        <p:blipFill>
          <a:blip r:embed="rId4"/>
          <a:srcRect l="91510" t="13361" r="473" b="78757"/>
          <a:stretch>
            <a:fillRect/>
          </a:stretch>
        </p:blipFill>
        <p:spPr bwMode="auto">
          <a:xfrm>
            <a:off x="1873250" y="1063625"/>
            <a:ext cx="476250" cy="468313"/>
          </a:xfrm>
          <a:prstGeom prst="rect">
            <a:avLst/>
          </a:prstGeom>
          <a:noFill/>
          <a:ln w="12700">
            <a:noFill/>
            <a:miter lim="800000"/>
            <a:headEnd/>
            <a:tailEnd/>
          </a:ln>
          <a:effectLst/>
        </p:spPr>
      </p:pic>
      <p:sp>
        <p:nvSpPr>
          <p:cNvPr id="19" name="Rectangle 18"/>
          <p:cNvSpPr>
            <a:spLocks noChangeArrowheads="1"/>
          </p:cNvSpPr>
          <p:nvPr/>
        </p:nvSpPr>
        <p:spPr bwMode="auto">
          <a:xfrm rot="20247523">
            <a:off x="6970713" y="2749550"/>
            <a:ext cx="1235075" cy="333375"/>
          </a:xfrm>
          <a:prstGeom prst="rect">
            <a:avLst/>
          </a:prstGeom>
          <a:noFill/>
          <a:ln w="12700">
            <a:noFill/>
            <a:miter lim="800000"/>
            <a:headEnd/>
            <a:tailEnd/>
          </a:ln>
          <a:effectLst/>
        </p:spPr>
        <p:txBody>
          <a:bodyPr lIns="90488" tIns="44450" rIns="90488" bIns="44450">
            <a:spAutoFit/>
          </a:bodyPr>
          <a:lstStyle/>
          <a:p>
            <a:pPr algn="ctr" eaLnBrk="0" hangingPunct="0">
              <a:spcBef>
                <a:spcPct val="0"/>
              </a:spcBef>
            </a:pPr>
            <a:r>
              <a:rPr lang="en-US" b="1" i="1">
                <a:solidFill>
                  <a:srgbClr val="048804"/>
                </a:solidFill>
              </a:rPr>
              <a:t>Accepted</a:t>
            </a:r>
            <a:endParaRPr lang="en-US" b="1" i="1">
              <a:solidFill>
                <a:srgbClr val="BC3700"/>
              </a:solidFill>
            </a:endParaRPr>
          </a:p>
        </p:txBody>
      </p:sp>
      <p:sp>
        <p:nvSpPr>
          <p:cNvPr id="20" name="Rectangle 19"/>
          <p:cNvSpPr>
            <a:spLocks noChangeArrowheads="1"/>
          </p:cNvSpPr>
          <p:nvPr/>
        </p:nvSpPr>
        <p:spPr bwMode="auto">
          <a:xfrm rot="20219203">
            <a:off x="5749925" y="5164138"/>
            <a:ext cx="1235075" cy="577850"/>
          </a:xfrm>
          <a:prstGeom prst="rect">
            <a:avLst/>
          </a:prstGeom>
          <a:noFill/>
          <a:ln w="12700">
            <a:noFill/>
            <a:miter lim="800000"/>
            <a:headEnd/>
            <a:tailEnd/>
          </a:ln>
          <a:effectLst/>
        </p:spPr>
        <p:txBody>
          <a:bodyPr lIns="90488" tIns="44450" rIns="90488" bIns="44450">
            <a:spAutoFit/>
          </a:bodyPr>
          <a:lstStyle/>
          <a:p>
            <a:pPr algn="ctr" eaLnBrk="0" hangingPunct="0">
              <a:spcBef>
                <a:spcPct val="0"/>
              </a:spcBef>
            </a:pPr>
            <a:r>
              <a:rPr lang="en-US" b="1" i="1">
                <a:solidFill>
                  <a:srgbClr val="BC3700"/>
                </a:solidFill>
              </a:rPr>
              <a:t>Next Release</a:t>
            </a:r>
          </a:p>
        </p:txBody>
      </p:sp>
      <p:pic>
        <p:nvPicPr>
          <p:cNvPr id="21" name="Picture 20" descr="CPsubmi"/>
          <p:cNvPicPr>
            <a:picLocks noChangeAspect="1" noChangeArrowheads="1"/>
          </p:cNvPicPr>
          <p:nvPr/>
        </p:nvPicPr>
        <p:blipFill>
          <a:blip r:embed="rId5" cstate="print"/>
          <a:srcRect/>
          <a:stretch>
            <a:fillRect/>
          </a:stretch>
        </p:blipFill>
        <p:spPr bwMode="auto">
          <a:xfrm>
            <a:off x="2811463" y="2455863"/>
            <a:ext cx="1127125" cy="917575"/>
          </a:xfrm>
          <a:prstGeom prst="rect">
            <a:avLst/>
          </a:prstGeom>
          <a:noFill/>
        </p:spPr>
      </p:pic>
      <p:pic>
        <p:nvPicPr>
          <p:cNvPr id="22" name="Picture 21" descr="CPsubmi"/>
          <p:cNvPicPr>
            <a:picLocks noChangeAspect="1" noChangeArrowheads="1"/>
          </p:cNvPicPr>
          <p:nvPr/>
        </p:nvPicPr>
        <p:blipFill>
          <a:blip r:embed="rId3" cstate="print"/>
          <a:srcRect/>
          <a:stretch>
            <a:fillRect/>
          </a:stretch>
        </p:blipFill>
        <p:spPr bwMode="auto">
          <a:xfrm>
            <a:off x="5292725" y="3792538"/>
            <a:ext cx="1155700" cy="941387"/>
          </a:xfrm>
          <a:prstGeom prst="rect">
            <a:avLst/>
          </a:prstGeom>
          <a:noFill/>
        </p:spPr>
      </p:pic>
      <p:pic>
        <p:nvPicPr>
          <p:cNvPr id="23" name="Picture 22" descr="CPsubmi"/>
          <p:cNvPicPr>
            <a:picLocks noChangeAspect="1" noChangeArrowheads="1"/>
          </p:cNvPicPr>
          <p:nvPr/>
        </p:nvPicPr>
        <p:blipFill>
          <a:blip r:embed="rId3" cstate="print"/>
          <a:srcRect/>
          <a:stretch>
            <a:fillRect/>
          </a:stretch>
        </p:blipFill>
        <p:spPr bwMode="auto">
          <a:xfrm>
            <a:off x="4530725" y="5011738"/>
            <a:ext cx="1155700" cy="941387"/>
          </a:xfrm>
          <a:prstGeom prst="rect">
            <a:avLst/>
          </a:prstGeom>
          <a:noFill/>
        </p:spPr>
      </p:pic>
      <p:pic>
        <p:nvPicPr>
          <p:cNvPr id="24" name="Picture 23" descr="CPsubmi"/>
          <p:cNvPicPr>
            <a:picLocks noChangeAspect="1" noChangeArrowheads="1"/>
          </p:cNvPicPr>
          <p:nvPr/>
        </p:nvPicPr>
        <p:blipFill>
          <a:blip r:embed="rId3" cstate="print"/>
          <a:srcRect/>
          <a:stretch>
            <a:fillRect/>
          </a:stretch>
        </p:blipFill>
        <p:spPr bwMode="auto">
          <a:xfrm>
            <a:off x="7197725" y="5087938"/>
            <a:ext cx="1155700" cy="941387"/>
          </a:xfrm>
          <a:prstGeom prst="rect">
            <a:avLst/>
          </a:prstGeom>
          <a:noFill/>
        </p:spPr>
      </p:pic>
      <p:sp>
        <p:nvSpPr>
          <p:cNvPr id="25" name="Rectangle 24"/>
          <p:cNvSpPr>
            <a:spLocks noChangeArrowheads="1"/>
          </p:cNvSpPr>
          <p:nvPr/>
        </p:nvSpPr>
        <p:spPr bwMode="auto">
          <a:xfrm rot="20247523">
            <a:off x="4454525" y="5316538"/>
            <a:ext cx="1235075" cy="333375"/>
          </a:xfrm>
          <a:prstGeom prst="rect">
            <a:avLst/>
          </a:prstGeom>
          <a:noFill/>
          <a:ln w="12700">
            <a:noFill/>
            <a:miter lim="800000"/>
            <a:headEnd/>
            <a:tailEnd/>
          </a:ln>
          <a:effectLst/>
        </p:spPr>
        <p:txBody>
          <a:bodyPr lIns="90488" tIns="44450" rIns="90488" bIns="44450">
            <a:spAutoFit/>
          </a:bodyPr>
          <a:lstStyle/>
          <a:p>
            <a:pPr algn="ctr" eaLnBrk="0" hangingPunct="0">
              <a:spcBef>
                <a:spcPct val="0"/>
              </a:spcBef>
            </a:pPr>
            <a:r>
              <a:rPr lang="en-US" b="1" i="1">
                <a:solidFill>
                  <a:srgbClr val="000099"/>
                </a:solidFill>
              </a:rPr>
              <a:t>On Hold</a:t>
            </a:r>
            <a:endParaRPr lang="en-US" b="1" i="1">
              <a:solidFill>
                <a:srgbClr val="BC3700"/>
              </a:solidFill>
            </a:endParaRPr>
          </a:p>
        </p:txBody>
      </p:sp>
      <p:sp>
        <p:nvSpPr>
          <p:cNvPr id="26" name="Rectangle 25"/>
          <p:cNvSpPr>
            <a:spLocks noChangeArrowheads="1"/>
          </p:cNvSpPr>
          <p:nvPr/>
        </p:nvSpPr>
        <p:spPr bwMode="auto">
          <a:xfrm rot="20247523">
            <a:off x="2811463" y="2684463"/>
            <a:ext cx="1235075" cy="333375"/>
          </a:xfrm>
          <a:prstGeom prst="rect">
            <a:avLst/>
          </a:prstGeom>
          <a:noFill/>
          <a:ln w="12700">
            <a:noFill/>
            <a:miter lim="800000"/>
            <a:headEnd/>
            <a:tailEnd/>
          </a:ln>
          <a:effectLst/>
        </p:spPr>
        <p:txBody>
          <a:bodyPr lIns="90488" tIns="44450" rIns="90488" bIns="44450">
            <a:spAutoFit/>
          </a:bodyPr>
          <a:lstStyle/>
          <a:p>
            <a:pPr algn="ctr" eaLnBrk="0" hangingPunct="0">
              <a:spcBef>
                <a:spcPct val="0"/>
              </a:spcBef>
            </a:pPr>
            <a:r>
              <a:rPr lang="en-US" b="1" i="1">
                <a:solidFill>
                  <a:srgbClr val="8B0188"/>
                </a:solidFill>
              </a:rPr>
              <a:t>Submitted</a:t>
            </a:r>
            <a:endParaRPr lang="en-US" b="1" i="1">
              <a:solidFill>
                <a:srgbClr val="BC3700"/>
              </a:solidFill>
            </a:endParaRPr>
          </a:p>
        </p:txBody>
      </p:sp>
      <p:pic>
        <p:nvPicPr>
          <p:cNvPr id="27" name="Picture 26" descr="Full data window 2"/>
          <p:cNvPicPr>
            <a:picLocks noChangeAspect="1" noChangeArrowheads="1"/>
          </p:cNvPicPr>
          <p:nvPr/>
        </p:nvPicPr>
        <p:blipFill>
          <a:blip r:embed="rId6" cstate="print"/>
          <a:srcRect/>
          <a:stretch>
            <a:fillRect/>
          </a:stretch>
        </p:blipFill>
        <p:spPr bwMode="auto">
          <a:xfrm>
            <a:off x="4606925" y="1066800"/>
            <a:ext cx="1309688" cy="914400"/>
          </a:xfrm>
          <a:prstGeom prst="rect">
            <a:avLst/>
          </a:prstGeom>
          <a:noFill/>
        </p:spPr>
      </p:pic>
      <p:pic>
        <p:nvPicPr>
          <p:cNvPr id="28" name="Picture 27"/>
          <p:cNvPicPr>
            <a:picLocks noChangeAspect="1" noChangeArrowheads="1"/>
          </p:cNvPicPr>
          <p:nvPr/>
        </p:nvPicPr>
        <p:blipFill>
          <a:blip r:embed="rId7"/>
          <a:srcRect l="91245" t="66280" r="4747" b="21304"/>
          <a:stretch>
            <a:fillRect/>
          </a:stretch>
        </p:blipFill>
        <p:spPr bwMode="auto">
          <a:xfrm>
            <a:off x="2092325" y="1295400"/>
            <a:ext cx="455613" cy="468313"/>
          </a:xfrm>
          <a:prstGeom prst="rect">
            <a:avLst/>
          </a:prstGeom>
          <a:noFill/>
          <a:ln w="9525">
            <a:noFill/>
            <a:miter lim="800000"/>
            <a:headEnd/>
            <a:tailEnd/>
          </a:ln>
          <a:effectLst/>
        </p:spPr>
      </p:pic>
      <p:sp>
        <p:nvSpPr>
          <p:cNvPr id="29" name="Arc 28"/>
          <p:cNvSpPr>
            <a:spLocks/>
          </p:cNvSpPr>
          <p:nvPr/>
        </p:nvSpPr>
        <p:spPr bwMode="auto">
          <a:xfrm rot="221301" flipH="1">
            <a:off x="7786688" y="1431925"/>
            <a:ext cx="641350" cy="976313"/>
          </a:xfrm>
          <a:custGeom>
            <a:avLst/>
            <a:gdLst>
              <a:gd name="G0" fmla="+- 0 0 0"/>
              <a:gd name="G1" fmla="+- 13013 0 0"/>
              <a:gd name="G2" fmla="+- 21600 0 0"/>
              <a:gd name="T0" fmla="*/ 17240 w 21600"/>
              <a:gd name="T1" fmla="*/ 0 h 13299"/>
              <a:gd name="T2" fmla="*/ 21598 w 21600"/>
              <a:gd name="T3" fmla="*/ 13299 h 13299"/>
              <a:gd name="T4" fmla="*/ 0 w 21600"/>
              <a:gd name="T5" fmla="*/ 13013 h 13299"/>
            </a:gdLst>
            <a:ahLst/>
            <a:cxnLst>
              <a:cxn ang="0">
                <a:pos x="T0" y="T1"/>
              </a:cxn>
              <a:cxn ang="0">
                <a:pos x="T2" y="T3"/>
              </a:cxn>
              <a:cxn ang="0">
                <a:pos x="T4" y="T5"/>
              </a:cxn>
            </a:cxnLst>
            <a:rect l="0" t="0" r="r" b="b"/>
            <a:pathLst>
              <a:path w="21600" h="13299" fill="none" extrusionOk="0">
                <a:moveTo>
                  <a:pt x="17240" y="-1"/>
                </a:moveTo>
                <a:cubicBezTo>
                  <a:pt x="20069" y="3748"/>
                  <a:pt x="21600" y="8316"/>
                  <a:pt x="21600" y="13013"/>
                </a:cubicBezTo>
                <a:cubicBezTo>
                  <a:pt x="21600" y="13108"/>
                  <a:pt x="21599" y="13203"/>
                  <a:pt x="21598" y="13299"/>
                </a:cubicBezTo>
              </a:path>
              <a:path w="21600" h="13299" stroke="0" extrusionOk="0">
                <a:moveTo>
                  <a:pt x="17240" y="-1"/>
                </a:moveTo>
                <a:cubicBezTo>
                  <a:pt x="20069" y="3748"/>
                  <a:pt x="21600" y="8316"/>
                  <a:pt x="21600" y="13013"/>
                </a:cubicBezTo>
                <a:cubicBezTo>
                  <a:pt x="21600" y="13108"/>
                  <a:pt x="21599" y="13203"/>
                  <a:pt x="21598" y="13299"/>
                </a:cubicBezTo>
                <a:lnTo>
                  <a:pt x="0" y="13013"/>
                </a:lnTo>
                <a:close/>
              </a:path>
            </a:pathLst>
          </a:custGeom>
          <a:noFill/>
          <a:ln w="12700">
            <a:solidFill>
              <a:srgbClr val="006600"/>
            </a:solidFill>
            <a:round/>
            <a:headEnd type="triangle" w="med" len="med"/>
            <a:tailEnd/>
          </a:ln>
          <a:effectLst/>
        </p:spPr>
        <p:txBody>
          <a:bodyPr wrap="none" anchor="ctr"/>
          <a:lstStyle/>
          <a:p>
            <a:endParaRPr lang="en-US"/>
          </a:p>
        </p:txBody>
      </p:sp>
      <p:sp>
        <p:nvSpPr>
          <p:cNvPr id="30" name="Rectangle 29"/>
          <p:cNvSpPr>
            <a:spLocks noChangeArrowheads="1"/>
          </p:cNvSpPr>
          <p:nvPr/>
        </p:nvSpPr>
        <p:spPr bwMode="auto">
          <a:xfrm>
            <a:off x="7913688" y="1076325"/>
            <a:ext cx="755650" cy="333375"/>
          </a:xfrm>
          <a:prstGeom prst="rect">
            <a:avLst/>
          </a:prstGeom>
          <a:noFill/>
          <a:ln w="12700">
            <a:noFill/>
            <a:miter lim="800000"/>
            <a:headEnd/>
            <a:tailEnd/>
          </a:ln>
          <a:effectLst/>
        </p:spPr>
        <p:txBody>
          <a:bodyPr wrap="none" lIns="90488" tIns="44450" rIns="90488" bIns="44450">
            <a:spAutoFit/>
          </a:bodyPr>
          <a:lstStyle/>
          <a:p>
            <a:pPr algn="ctr" eaLnBrk="0" hangingPunct="0">
              <a:spcBef>
                <a:spcPct val="0"/>
              </a:spcBef>
            </a:pPr>
            <a:r>
              <a:rPr lang="en-US">
                <a:solidFill>
                  <a:srgbClr val="006600"/>
                </a:solidFill>
              </a:rPr>
              <a:t>E-mail</a:t>
            </a:r>
            <a:endParaRPr lang="en-US">
              <a:solidFill>
                <a:srgbClr val="000000"/>
              </a:solidFill>
            </a:endParaRPr>
          </a:p>
        </p:txBody>
      </p:sp>
      <p:sp>
        <p:nvSpPr>
          <p:cNvPr id="31" name="Rectangle 30"/>
          <p:cNvSpPr>
            <a:spLocks noChangeArrowheads="1"/>
          </p:cNvSpPr>
          <p:nvPr/>
        </p:nvSpPr>
        <p:spPr bwMode="auto">
          <a:xfrm rot="20247523">
            <a:off x="3311525" y="4021138"/>
            <a:ext cx="1235075" cy="333375"/>
          </a:xfrm>
          <a:prstGeom prst="rect">
            <a:avLst/>
          </a:prstGeom>
          <a:noFill/>
          <a:ln w="12700">
            <a:noFill/>
            <a:miter lim="800000"/>
            <a:headEnd/>
            <a:tailEnd/>
          </a:ln>
          <a:effectLst/>
        </p:spPr>
        <p:txBody>
          <a:bodyPr lIns="90488" tIns="44450" rIns="90488" bIns="44450">
            <a:spAutoFit/>
          </a:bodyPr>
          <a:lstStyle/>
          <a:p>
            <a:pPr algn="ctr" eaLnBrk="0" hangingPunct="0">
              <a:spcBef>
                <a:spcPct val="0"/>
              </a:spcBef>
            </a:pPr>
            <a:r>
              <a:rPr lang="en-US" b="1" i="1">
                <a:solidFill>
                  <a:srgbClr val="000099"/>
                </a:solidFill>
              </a:rPr>
              <a:t>In Review</a:t>
            </a:r>
            <a:endParaRPr lang="en-US" b="1" i="1">
              <a:solidFill>
                <a:srgbClr val="BC3700"/>
              </a:solidFill>
            </a:endParaRPr>
          </a:p>
        </p:txBody>
      </p:sp>
      <p:sp>
        <p:nvSpPr>
          <p:cNvPr id="32" name="Rectangle 31"/>
          <p:cNvSpPr>
            <a:spLocks noChangeArrowheads="1"/>
          </p:cNvSpPr>
          <p:nvPr/>
        </p:nvSpPr>
        <p:spPr bwMode="auto">
          <a:xfrm rot="20219203">
            <a:off x="7197725" y="5392738"/>
            <a:ext cx="1235075" cy="333375"/>
          </a:xfrm>
          <a:prstGeom prst="rect">
            <a:avLst/>
          </a:prstGeom>
          <a:noFill/>
          <a:ln w="12700">
            <a:noFill/>
            <a:miter lim="800000"/>
            <a:headEnd/>
            <a:tailEnd/>
          </a:ln>
          <a:effectLst/>
        </p:spPr>
        <p:txBody>
          <a:bodyPr lIns="90488" tIns="44450" rIns="90488" bIns="44450">
            <a:spAutoFit/>
          </a:bodyPr>
          <a:lstStyle/>
          <a:p>
            <a:pPr algn="ctr" eaLnBrk="0" hangingPunct="0">
              <a:spcBef>
                <a:spcPct val="0"/>
              </a:spcBef>
            </a:pPr>
            <a:r>
              <a:rPr lang="en-US" b="1" i="1">
                <a:solidFill>
                  <a:srgbClr val="BC3700"/>
                </a:solidFill>
              </a:rPr>
              <a:t>Rejected</a:t>
            </a:r>
          </a:p>
        </p:txBody>
      </p:sp>
      <p:sp>
        <p:nvSpPr>
          <p:cNvPr id="33" name="Arc 32"/>
          <p:cNvSpPr>
            <a:spLocks/>
          </p:cNvSpPr>
          <p:nvPr/>
        </p:nvSpPr>
        <p:spPr bwMode="auto">
          <a:xfrm>
            <a:off x="4602163" y="4021138"/>
            <a:ext cx="623887" cy="623887"/>
          </a:xfrm>
          <a:custGeom>
            <a:avLst/>
            <a:gdLst>
              <a:gd name="G0" fmla="+- 17028 0 0"/>
              <a:gd name="G1" fmla="+- 0 0 0"/>
              <a:gd name="G2" fmla="+- 21600 0 0"/>
              <a:gd name="T0" fmla="*/ 26478 w 26478"/>
              <a:gd name="T1" fmla="*/ 19423 h 21600"/>
              <a:gd name="T2" fmla="*/ 0 w 26478"/>
              <a:gd name="T3" fmla="*/ 13289 h 21600"/>
              <a:gd name="T4" fmla="*/ 17028 w 26478"/>
              <a:gd name="T5" fmla="*/ 0 h 21600"/>
            </a:gdLst>
            <a:ahLst/>
            <a:cxnLst>
              <a:cxn ang="0">
                <a:pos x="T0" y="T1"/>
              </a:cxn>
              <a:cxn ang="0">
                <a:pos x="T2" y="T3"/>
              </a:cxn>
              <a:cxn ang="0">
                <a:pos x="T4" y="T5"/>
              </a:cxn>
            </a:cxnLst>
            <a:rect l="0" t="0" r="r" b="b"/>
            <a:pathLst>
              <a:path w="26478" h="21600" fill="none" extrusionOk="0">
                <a:moveTo>
                  <a:pt x="26478" y="19423"/>
                </a:moveTo>
                <a:cubicBezTo>
                  <a:pt x="23533" y="20855"/>
                  <a:pt x="20302" y="21599"/>
                  <a:pt x="17028" y="21600"/>
                </a:cubicBezTo>
                <a:cubicBezTo>
                  <a:pt x="10374" y="21600"/>
                  <a:pt x="4093" y="18534"/>
                  <a:pt x="-1" y="13289"/>
                </a:cubicBezTo>
              </a:path>
              <a:path w="26478" h="21600" stroke="0" extrusionOk="0">
                <a:moveTo>
                  <a:pt x="26478" y="19423"/>
                </a:moveTo>
                <a:cubicBezTo>
                  <a:pt x="23533" y="20855"/>
                  <a:pt x="20302" y="21599"/>
                  <a:pt x="17028" y="21600"/>
                </a:cubicBezTo>
                <a:cubicBezTo>
                  <a:pt x="10374" y="21600"/>
                  <a:pt x="4093" y="18534"/>
                  <a:pt x="-1" y="13289"/>
                </a:cubicBezTo>
                <a:lnTo>
                  <a:pt x="17028" y="0"/>
                </a:lnTo>
                <a:close/>
              </a:path>
            </a:pathLst>
          </a:custGeom>
          <a:noFill/>
          <a:ln w="12700" cap="rnd">
            <a:solidFill>
              <a:srgbClr val="063DE8"/>
            </a:solidFill>
            <a:round/>
            <a:headEnd type="triangle" w="med" len="med"/>
            <a:tailEnd/>
          </a:ln>
          <a:effectLst/>
        </p:spPr>
        <p:txBody>
          <a:bodyPr wrap="none" anchor="ctr"/>
          <a:lstStyle/>
          <a:p>
            <a:endParaRPr lang="en-US"/>
          </a:p>
        </p:txBody>
      </p:sp>
      <p:sp>
        <p:nvSpPr>
          <p:cNvPr id="34" name="Rectangle 33"/>
          <p:cNvSpPr>
            <a:spLocks noChangeArrowheads="1"/>
          </p:cNvSpPr>
          <p:nvPr/>
        </p:nvSpPr>
        <p:spPr bwMode="auto">
          <a:xfrm rot="20247523">
            <a:off x="5262563" y="4011613"/>
            <a:ext cx="1235075" cy="577850"/>
          </a:xfrm>
          <a:prstGeom prst="rect">
            <a:avLst/>
          </a:prstGeom>
          <a:noFill/>
          <a:ln w="12700">
            <a:noFill/>
            <a:miter lim="800000"/>
            <a:headEnd/>
            <a:tailEnd/>
          </a:ln>
          <a:effectLst/>
        </p:spPr>
        <p:txBody>
          <a:bodyPr lIns="90488" tIns="44450" rIns="90488" bIns="44450">
            <a:spAutoFit/>
          </a:bodyPr>
          <a:lstStyle/>
          <a:p>
            <a:pPr algn="ctr" eaLnBrk="0" hangingPunct="0">
              <a:spcBef>
                <a:spcPct val="0"/>
              </a:spcBef>
            </a:pPr>
            <a:r>
              <a:rPr lang="en-US" b="1" i="1">
                <a:solidFill>
                  <a:srgbClr val="000099"/>
                </a:solidFill>
              </a:rPr>
              <a:t>Further Research</a:t>
            </a:r>
            <a:endParaRPr lang="en-US" b="1" i="1">
              <a:solidFill>
                <a:srgbClr val="BC3700"/>
              </a:solidFill>
            </a:endParaRPr>
          </a:p>
        </p:txBody>
      </p:sp>
      <p:sp>
        <p:nvSpPr>
          <p:cNvPr id="35" name="Arc 34"/>
          <p:cNvSpPr>
            <a:spLocks/>
          </p:cNvSpPr>
          <p:nvPr/>
        </p:nvSpPr>
        <p:spPr bwMode="auto">
          <a:xfrm>
            <a:off x="6664325" y="4554538"/>
            <a:ext cx="1042988" cy="439737"/>
          </a:xfrm>
          <a:custGeom>
            <a:avLst/>
            <a:gdLst>
              <a:gd name="G0" fmla="+- 0 0 0"/>
              <a:gd name="G1" fmla="+- 21600 0 0"/>
              <a:gd name="G2" fmla="+- 21600 0 0"/>
              <a:gd name="T0" fmla="*/ 0 w 21600"/>
              <a:gd name="T1" fmla="*/ 0 h 24902"/>
              <a:gd name="T2" fmla="*/ 21346 w 21600"/>
              <a:gd name="T3" fmla="*/ 24902 h 24902"/>
              <a:gd name="T4" fmla="*/ 0 w 21600"/>
              <a:gd name="T5" fmla="*/ 21600 h 24902"/>
            </a:gdLst>
            <a:ahLst/>
            <a:cxnLst>
              <a:cxn ang="0">
                <a:pos x="T0" y="T1"/>
              </a:cxn>
              <a:cxn ang="0">
                <a:pos x="T2" y="T3"/>
              </a:cxn>
              <a:cxn ang="0">
                <a:pos x="T4" y="T5"/>
              </a:cxn>
            </a:cxnLst>
            <a:rect l="0" t="0" r="r" b="b"/>
            <a:pathLst>
              <a:path w="21600" h="24902" fill="none" extrusionOk="0">
                <a:moveTo>
                  <a:pt x="-1" y="0"/>
                </a:moveTo>
                <a:cubicBezTo>
                  <a:pt x="11929" y="0"/>
                  <a:pt x="21600" y="9670"/>
                  <a:pt x="21600" y="21600"/>
                </a:cubicBezTo>
                <a:cubicBezTo>
                  <a:pt x="21600" y="22705"/>
                  <a:pt x="21515" y="23809"/>
                  <a:pt x="21346" y="24902"/>
                </a:cubicBezTo>
              </a:path>
              <a:path w="21600" h="24902" stroke="0" extrusionOk="0">
                <a:moveTo>
                  <a:pt x="-1" y="0"/>
                </a:moveTo>
                <a:cubicBezTo>
                  <a:pt x="11929" y="0"/>
                  <a:pt x="21600" y="9670"/>
                  <a:pt x="21600" y="21600"/>
                </a:cubicBezTo>
                <a:cubicBezTo>
                  <a:pt x="21600" y="22705"/>
                  <a:pt x="21515" y="23809"/>
                  <a:pt x="21346" y="24902"/>
                </a:cubicBezTo>
                <a:lnTo>
                  <a:pt x="0" y="21600"/>
                </a:lnTo>
                <a:close/>
              </a:path>
            </a:pathLst>
          </a:custGeom>
          <a:noFill/>
          <a:ln w="12700" cap="rnd">
            <a:solidFill>
              <a:srgbClr val="BC3700"/>
            </a:solidFill>
            <a:round/>
            <a:headEnd/>
            <a:tailEnd type="triangle" w="med" len="med"/>
          </a:ln>
          <a:effectLst/>
        </p:spPr>
        <p:txBody>
          <a:bodyPr wrap="none" anchor="ctr"/>
          <a:lstStyle/>
          <a:p>
            <a:endParaRPr lang="en-US"/>
          </a:p>
        </p:txBody>
      </p:sp>
      <p:sp>
        <p:nvSpPr>
          <p:cNvPr id="36" name="Arc 35"/>
          <p:cNvSpPr>
            <a:spLocks/>
          </p:cNvSpPr>
          <p:nvPr/>
        </p:nvSpPr>
        <p:spPr bwMode="auto">
          <a:xfrm>
            <a:off x="5978525" y="4783138"/>
            <a:ext cx="762000" cy="317500"/>
          </a:xfrm>
          <a:custGeom>
            <a:avLst/>
            <a:gdLst>
              <a:gd name="G0" fmla="+- 0 0 0"/>
              <a:gd name="G1" fmla="+- 21600 0 0"/>
              <a:gd name="G2" fmla="+- 21600 0 0"/>
              <a:gd name="T0" fmla="*/ 0 w 20521"/>
              <a:gd name="T1" fmla="*/ 0 h 21600"/>
              <a:gd name="T2" fmla="*/ 20521 w 20521"/>
              <a:gd name="T3" fmla="*/ 14857 h 21600"/>
              <a:gd name="T4" fmla="*/ 0 w 20521"/>
              <a:gd name="T5" fmla="*/ 21600 h 21600"/>
            </a:gdLst>
            <a:ahLst/>
            <a:cxnLst>
              <a:cxn ang="0">
                <a:pos x="T0" y="T1"/>
              </a:cxn>
              <a:cxn ang="0">
                <a:pos x="T2" y="T3"/>
              </a:cxn>
              <a:cxn ang="0">
                <a:pos x="T4" y="T5"/>
              </a:cxn>
            </a:cxnLst>
            <a:rect l="0" t="0" r="r" b="b"/>
            <a:pathLst>
              <a:path w="20521" h="21600" fill="none" extrusionOk="0">
                <a:moveTo>
                  <a:pt x="-1" y="0"/>
                </a:moveTo>
                <a:cubicBezTo>
                  <a:pt x="9331" y="0"/>
                  <a:pt x="17607" y="5992"/>
                  <a:pt x="20520" y="14857"/>
                </a:cubicBezTo>
              </a:path>
              <a:path w="20521" h="21600" stroke="0" extrusionOk="0">
                <a:moveTo>
                  <a:pt x="-1" y="0"/>
                </a:moveTo>
                <a:cubicBezTo>
                  <a:pt x="9331" y="0"/>
                  <a:pt x="17607" y="5992"/>
                  <a:pt x="20520" y="14857"/>
                </a:cubicBezTo>
                <a:lnTo>
                  <a:pt x="0" y="21600"/>
                </a:lnTo>
                <a:close/>
              </a:path>
            </a:pathLst>
          </a:custGeom>
          <a:noFill/>
          <a:ln w="12700" cap="rnd">
            <a:solidFill>
              <a:srgbClr val="BC3700"/>
            </a:solidFill>
            <a:round/>
            <a:headEnd/>
            <a:tailEnd type="triangle" w="med" len="med"/>
          </a:ln>
          <a:effectLst/>
        </p:spPr>
        <p:txBody>
          <a:bodyPr wrap="none" anchor="ctr"/>
          <a:lstStyle/>
          <a:p>
            <a:endParaRPr lang="en-US"/>
          </a:p>
        </p:txBody>
      </p:sp>
      <p:sp>
        <p:nvSpPr>
          <p:cNvPr id="37" name="Rectangle 36"/>
          <p:cNvSpPr>
            <a:spLocks noGrp="1" noChangeArrowheads="1"/>
          </p:cNvSpPr>
          <p:nvPr>
            <p:ph type="title"/>
          </p:nvPr>
        </p:nvSpPr>
        <p:spPr>
          <a:xfrm>
            <a:off x="117475" y="385078"/>
            <a:ext cx="8907463" cy="608013"/>
          </a:xfrm>
        </p:spPr>
        <p:txBody>
          <a:bodyPr>
            <a:normAutofit/>
          </a:bodyPr>
          <a:lstStyle/>
          <a:p>
            <a:r>
              <a:rPr lang="en-CA" sz="2800" b="1" dirty="0">
                <a:latin typeface="Arial" pitchFamily="34" charset="0"/>
                <a:cs typeface="Arial" pitchFamily="34" charset="0"/>
              </a:rPr>
              <a:t>Example – DOORS Change Proposal System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8"/>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499"/>
                                          </p:stCondLst>
                                        </p:cTn>
                                        <p:tgtEl>
                                          <p:spTgt spid="21"/>
                                        </p:tgtEl>
                                        <p:attrNameLst>
                                          <p:attrName>style.visibility</p:attrName>
                                        </p:attrNameLst>
                                      </p:cBhvr>
                                      <p:to>
                                        <p:strVal val="visible"/>
                                      </p:to>
                                    </p:set>
                                  </p:childTnLst>
                                </p:cTn>
                              </p:par>
                            </p:childTnLst>
                          </p:cTn>
                        </p:par>
                        <p:par>
                          <p:cTn id="28" fill="hold">
                            <p:stCondLst>
                              <p:cond delay="3500"/>
                            </p:stCondLst>
                            <p:childTnLst>
                              <p:par>
                                <p:cTn id="29" presetID="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4500"/>
                            </p:stCondLst>
                            <p:childTnLst>
                              <p:par>
                                <p:cTn id="38" presetID="1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lide(fromLeft)">
                                      <p:cBhvr>
                                        <p:cTn id="40" dur="500"/>
                                        <p:tgtEl>
                                          <p:spTgt spid="5"/>
                                        </p:tgtEl>
                                      </p:cBhvr>
                                    </p:animEffect>
                                  </p:childTnLst>
                                </p:cTn>
                              </p:par>
                            </p:childTnLst>
                          </p:cTn>
                        </p:par>
                        <p:par>
                          <p:cTn id="41" fill="hold">
                            <p:stCondLst>
                              <p:cond delay="5000"/>
                            </p:stCondLst>
                            <p:childTnLst>
                              <p:par>
                                <p:cTn id="42" presetID="1" presetClass="entr" presetSubtype="0" fill="hold" grpId="0" nodeType="afterEffect">
                                  <p:stCondLst>
                                    <p:cond delay="10000"/>
                                  </p:stCondLst>
                                  <p:childTnLst>
                                    <p:set>
                                      <p:cBhvr>
                                        <p:cTn id="43" dur="1" fill="hold">
                                          <p:stCondLst>
                                            <p:cond delay="499"/>
                                          </p:stCondLst>
                                        </p:cTn>
                                        <p:tgtEl>
                                          <p:spTgt spid="31"/>
                                        </p:tgtEl>
                                        <p:attrNameLst>
                                          <p:attrName>style.visibility</p:attrName>
                                        </p:attrNameLst>
                                      </p:cBhvr>
                                      <p:to>
                                        <p:strVal val="visible"/>
                                      </p:to>
                                    </p:set>
                                  </p:childTnLst>
                                </p:cTn>
                              </p:par>
                            </p:childTnLst>
                          </p:cTn>
                        </p:par>
                        <p:par>
                          <p:cTn id="44" fill="hold">
                            <p:stCondLst>
                              <p:cond delay="15500"/>
                            </p:stCondLst>
                            <p:childTnLst>
                              <p:par>
                                <p:cTn id="45" presetID="1" presetClass="entr" presetSubtype="0" fill="hold" grpId="0" nodeType="afterEffect">
                                  <p:stCondLst>
                                    <p:cond delay="10000"/>
                                  </p:stCondLst>
                                  <p:childTnLst>
                                    <p:set>
                                      <p:cBhvr>
                                        <p:cTn id="46" dur="1" fill="hold">
                                          <p:stCondLst>
                                            <p:cond delay="499"/>
                                          </p:stCondLst>
                                        </p:cTn>
                                        <p:tgtEl>
                                          <p:spTgt spid="10"/>
                                        </p:tgtEl>
                                        <p:attrNameLst>
                                          <p:attrName>style.visibility</p:attrName>
                                        </p:attrNameLst>
                                      </p:cBhvr>
                                      <p:to>
                                        <p:strVal val="visible"/>
                                      </p:to>
                                    </p:set>
                                  </p:childTnLst>
                                </p:cTn>
                              </p:par>
                            </p:childTnLst>
                          </p:cTn>
                        </p:par>
                        <p:par>
                          <p:cTn id="47" fill="hold">
                            <p:stCondLst>
                              <p:cond delay="26000"/>
                            </p:stCondLst>
                            <p:childTnLst>
                              <p:par>
                                <p:cTn id="48" presetID="2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par>
                          <p:cTn id="51" fill="hold">
                            <p:stCondLst>
                              <p:cond delay="26500"/>
                            </p:stCondLst>
                            <p:childTnLst>
                              <p:par>
                                <p:cTn id="52" presetID="22" presetClass="entr" presetSubtype="1"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500"/>
                                        <p:tgtEl>
                                          <p:spTgt spid="16"/>
                                        </p:tgtEl>
                                      </p:cBhvr>
                                    </p:animEffect>
                                  </p:childTnLst>
                                </p:cTn>
                              </p:par>
                            </p:childTnLst>
                          </p:cTn>
                        </p:par>
                        <p:par>
                          <p:cTn id="55" fill="hold">
                            <p:stCondLst>
                              <p:cond delay="27000"/>
                            </p:stCondLst>
                            <p:childTnLst>
                              <p:par>
                                <p:cTn id="56" presetID="12" presetClass="entr" presetSubtype="8"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slide(fromLeft)">
                                      <p:cBhvr>
                                        <p:cTn id="58" dur="500"/>
                                        <p:tgtEl>
                                          <p:spTgt spid="22"/>
                                        </p:tgtEl>
                                      </p:cBhvr>
                                    </p:animEffect>
                                  </p:childTnLst>
                                </p:cTn>
                              </p:par>
                            </p:childTnLst>
                          </p:cTn>
                        </p:par>
                        <p:par>
                          <p:cTn id="59" fill="hold">
                            <p:stCondLst>
                              <p:cond delay="27500"/>
                            </p:stCondLst>
                            <p:childTnLst>
                              <p:par>
                                <p:cTn id="60" presetID="1" presetClass="entr" presetSubtype="0" fill="hold" grpId="0" nodeType="afterEffect">
                                  <p:stCondLst>
                                    <p:cond delay="0"/>
                                  </p:stCondLst>
                                  <p:childTnLst>
                                    <p:set>
                                      <p:cBhvr>
                                        <p:cTn id="61" dur="1" fill="hold">
                                          <p:stCondLst>
                                            <p:cond delay="499"/>
                                          </p:stCondLst>
                                        </p:cTn>
                                        <p:tgtEl>
                                          <p:spTgt spid="34"/>
                                        </p:tgtEl>
                                        <p:attrNameLst>
                                          <p:attrName>style.visibility</p:attrName>
                                        </p:attrNameLst>
                                      </p:cBhvr>
                                      <p:to>
                                        <p:strVal val="visible"/>
                                      </p:to>
                                    </p:set>
                                  </p:childTnLst>
                                </p:cTn>
                              </p:par>
                            </p:childTnLst>
                          </p:cTn>
                        </p:par>
                        <p:par>
                          <p:cTn id="62" fill="hold">
                            <p:stCondLst>
                              <p:cond delay="28000"/>
                            </p:stCondLst>
                            <p:childTnLst>
                              <p:par>
                                <p:cTn id="63" presetID="12"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slide(fromLeft)">
                                      <p:cBhvr>
                                        <p:cTn id="65" dur="500"/>
                                        <p:tgtEl>
                                          <p:spTgt spid="23"/>
                                        </p:tgtEl>
                                      </p:cBhvr>
                                    </p:animEffect>
                                  </p:childTnLst>
                                </p:cTn>
                              </p:par>
                            </p:childTnLst>
                          </p:cTn>
                        </p:par>
                        <p:par>
                          <p:cTn id="66" fill="hold">
                            <p:stCondLst>
                              <p:cond delay="28500"/>
                            </p:stCondLst>
                            <p:childTnLst>
                              <p:par>
                                <p:cTn id="67" presetID="1" presetClass="entr" presetSubtype="0" fill="hold" grpId="0" nodeType="afterEffect">
                                  <p:stCondLst>
                                    <p:cond delay="0"/>
                                  </p:stCondLst>
                                  <p:childTnLst>
                                    <p:set>
                                      <p:cBhvr>
                                        <p:cTn id="68" dur="1" fill="hold">
                                          <p:stCondLst>
                                            <p:cond delay="499"/>
                                          </p:stCondLst>
                                        </p:cTn>
                                        <p:tgtEl>
                                          <p:spTgt spid="25"/>
                                        </p:tgtEl>
                                        <p:attrNameLst>
                                          <p:attrName>style.visibility</p:attrName>
                                        </p:attrNameLst>
                                      </p:cBhvr>
                                      <p:to>
                                        <p:strVal val="visible"/>
                                      </p:to>
                                    </p:set>
                                  </p:childTnLst>
                                </p:cTn>
                              </p:par>
                            </p:childTnLst>
                          </p:cTn>
                        </p:par>
                        <p:par>
                          <p:cTn id="69" fill="hold">
                            <p:stCondLst>
                              <p:cond delay="29000"/>
                            </p:stCondLst>
                            <p:childTnLst>
                              <p:par>
                                <p:cTn id="70" presetID="22" presetClass="entr" presetSubtype="1"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500"/>
                                        <p:tgtEl>
                                          <p:spTgt spid="36"/>
                                        </p:tgtEl>
                                      </p:cBhvr>
                                    </p:animEffect>
                                  </p:childTnLst>
                                </p:cTn>
                              </p:par>
                            </p:childTnLst>
                          </p:cTn>
                        </p:par>
                        <p:par>
                          <p:cTn id="73" fill="hold">
                            <p:stCondLst>
                              <p:cond delay="29500"/>
                            </p:stCondLst>
                            <p:childTnLst>
                              <p:par>
                                <p:cTn id="74" presetID="23" presetClass="entr" presetSubtype="16"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childTnLst>
                                </p:cTn>
                              </p:par>
                            </p:childTnLst>
                          </p:cTn>
                        </p:par>
                        <p:par>
                          <p:cTn id="78" fill="hold">
                            <p:stCondLst>
                              <p:cond delay="30000"/>
                            </p:stCondLst>
                            <p:childTnLst>
                              <p:par>
                                <p:cTn id="79" presetID="1" presetClass="entr" presetSubtype="0" fill="hold" grpId="0" nodeType="afterEffect">
                                  <p:stCondLst>
                                    <p:cond delay="0"/>
                                  </p:stCondLst>
                                  <p:childTnLst>
                                    <p:set>
                                      <p:cBhvr>
                                        <p:cTn id="80" dur="1" fill="hold">
                                          <p:stCondLst>
                                            <p:cond delay="499"/>
                                          </p:stCondLst>
                                        </p:cTn>
                                        <p:tgtEl>
                                          <p:spTgt spid="20"/>
                                        </p:tgtEl>
                                        <p:attrNameLst>
                                          <p:attrName>style.visibility</p:attrName>
                                        </p:attrNameLst>
                                      </p:cBhvr>
                                      <p:to>
                                        <p:strVal val="visible"/>
                                      </p:to>
                                    </p:set>
                                  </p:childTnLst>
                                </p:cTn>
                              </p:par>
                            </p:childTnLst>
                          </p:cTn>
                        </p:par>
                        <p:par>
                          <p:cTn id="81" fill="hold">
                            <p:stCondLst>
                              <p:cond delay="30500"/>
                            </p:stCondLst>
                            <p:childTnLst>
                              <p:par>
                                <p:cTn id="82" presetID="1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lide(fromLeft)">
                                      <p:cBhvr>
                                        <p:cTn id="84" dur="500"/>
                                        <p:tgtEl>
                                          <p:spTgt spid="24"/>
                                        </p:tgtEl>
                                      </p:cBhvr>
                                    </p:animEffect>
                                  </p:childTnLst>
                                </p:cTn>
                              </p:par>
                            </p:childTnLst>
                          </p:cTn>
                        </p:par>
                        <p:par>
                          <p:cTn id="85" fill="hold">
                            <p:stCondLst>
                              <p:cond delay="31000"/>
                            </p:stCondLst>
                            <p:childTnLst>
                              <p:par>
                                <p:cTn id="86" presetID="1" presetClass="entr" presetSubtype="0" fill="hold" grpId="0" nodeType="afterEffect">
                                  <p:stCondLst>
                                    <p:cond delay="0"/>
                                  </p:stCondLst>
                                  <p:childTnLst>
                                    <p:set>
                                      <p:cBhvr>
                                        <p:cTn id="87" dur="1" fill="hold">
                                          <p:stCondLst>
                                            <p:cond delay="499"/>
                                          </p:stCondLst>
                                        </p:cTn>
                                        <p:tgtEl>
                                          <p:spTgt spid="32"/>
                                        </p:tgtEl>
                                        <p:attrNameLst>
                                          <p:attrName>style.visibility</p:attrName>
                                        </p:attrNameLst>
                                      </p:cBhvr>
                                      <p:to>
                                        <p:strVal val="visible"/>
                                      </p:to>
                                    </p:set>
                                  </p:childTnLst>
                                </p:cTn>
                              </p:par>
                            </p:childTnLst>
                          </p:cTn>
                        </p:par>
                        <p:par>
                          <p:cTn id="88" fill="hold">
                            <p:stCondLst>
                              <p:cond delay="31500"/>
                            </p:stCondLst>
                            <p:childTnLst>
                              <p:par>
                                <p:cTn id="89" presetID="22" presetClass="entr" presetSubtype="1"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up)">
                                      <p:cBhvr>
                                        <p:cTn id="91" dur="500"/>
                                        <p:tgtEl>
                                          <p:spTgt spid="35"/>
                                        </p:tgtEl>
                                      </p:cBhvr>
                                    </p:animEffect>
                                  </p:childTnLst>
                                </p:cTn>
                              </p:par>
                            </p:childTnLst>
                          </p:cTn>
                        </p:par>
                        <p:par>
                          <p:cTn id="92" fill="hold">
                            <p:stCondLst>
                              <p:cond delay="32000"/>
                            </p:stCondLst>
                            <p:childTnLst>
                              <p:par>
                                <p:cTn id="93" presetID="22" presetClass="entr" presetSubtype="4" fill="hold" grpId="0" nodeType="afterEffect">
                                  <p:stCondLst>
                                    <p:cond delay="1000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00"/>
                                        <p:tgtEl>
                                          <p:spTgt spid="15"/>
                                        </p:tgtEl>
                                      </p:cBhvr>
                                    </p:animEffect>
                                  </p:childTnLst>
                                </p:cTn>
                              </p:par>
                            </p:childTnLst>
                          </p:cTn>
                        </p:par>
                        <p:par>
                          <p:cTn id="96" fill="hold">
                            <p:stCondLst>
                              <p:cond delay="42500"/>
                            </p:stCondLst>
                            <p:childTnLst>
                              <p:par>
                                <p:cTn id="97" presetID="23" presetClass="entr" presetSubtype="16" fill="hold" nodeType="after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p:cTn id="99" dur="500" fill="hold"/>
                                        <p:tgtEl>
                                          <p:spTgt spid="7"/>
                                        </p:tgtEl>
                                        <p:attrNameLst>
                                          <p:attrName>ppt_w</p:attrName>
                                        </p:attrNameLst>
                                      </p:cBhvr>
                                      <p:tavLst>
                                        <p:tav tm="0">
                                          <p:val>
                                            <p:fltVal val="0"/>
                                          </p:val>
                                        </p:tav>
                                        <p:tav tm="100000">
                                          <p:val>
                                            <p:strVal val="#ppt_w"/>
                                          </p:val>
                                        </p:tav>
                                      </p:tavLst>
                                    </p:anim>
                                    <p:anim calcmode="lin" valueType="num">
                                      <p:cBhvr>
                                        <p:cTn id="100" dur="500" fill="hold"/>
                                        <p:tgtEl>
                                          <p:spTgt spid="7"/>
                                        </p:tgtEl>
                                        <p:attrNameLst>
                                          <p:attrName>ppt_h</p:attrName>
                                        </p:attrNameLst>
                                      </p:cBhvr>
                                      <p:tavLst>
                                        <p:tav tm="0">
                                          <p:val>
                                            <p:fltVal val="0"/>
                                          </p:val>
                                        </p:tav>
                                        <p:tav tm="100000">
                                          <p:val>
                                            <p:strVal val="#ppt_h"/>
                                          </p:val>
                                        </p:tav>
                                      </p:tavLst>
                                    </p:anim>
                                  </p:childTnLst>
                                </p:cTn>
                              </p:par>
                            </p:childTnLst>
                          </p:cTn>
                        </p:par>
                        <p:par>
                          <p:cTn id="101" fill="hold">
                            <p:stCondLst>
                              <p:cond delay="43000"/>
                            </p:stCondLst>
                            <p:childTnLst>
                              <p:par>
                                <p:cTn id="102" presetID="1" presetClass="entr" presetSubtype="0" fill="hold" grpId="0" nodeType="afterEffect">
                                  <p:stCondLst>
                                    <p:cond delay="0"/>
                                  </p:stCondLst>
                                  <p:childTnLst>
                                    <p:set>
                                      <p:cBhvr>
                                        <p:cTn id="103" dur="1" fill="hold">
                                          <p:stCondLst>
                                            <p:cond delay="499"/>
                                          </p:stCondLst>
                                        </p:cTn>
                                        <p:tgtEl>
                                          <p:spTgt spid="19"/>
                                        </p:tgtEl>
                                        <p:attrNameLst>
                                          <p:attrName>style.visibility</p:attrName>
                                        </p:attrNameLst>
                                      </p:cBhvr>
                                      <p:to>
                                        <p:strVal val="visible"/>
                                      </p:to>
                                    </p:set>
                                  </p:childTnLst>
                                </p:cTn>
                              </p:par>
                            </p:childTnLst>
                          </p:cTn>
                        </p:par>
                        <p:par>
                          <p:cTn id="104" fill="hold">
                            <p:stCondLst>
                              <p:cond delay="43500"/>
                            </p:stCondLst>
                            <p:childTnLst>
                              <p:par>
                                <p:cTn id="105" presetID="22" presetClass="entr" presetSubtype="2"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right)">
                                      <p:cBhvr>
                                        <p:cTn id="107" dur="500"/>
                                        <p:tgtEl>
                                          <p:spTgt spid="17"/>
                                        </p:tgtEl>
                                      </p:cBhvr>
                                    </p:animEffect>
                                  </p:childTnLst>
                                </p:cTn>
                              </p:par>
                            </p:childTnLst>
                          </p:cTn>
                        </p:par>
                        <p:par>
                          <p:cTn id="108" fill="hold">
                            <p:stCondLst>
                              <p:cond delay="44000"/>
                            </p:stCondLst>
                            <p:childTnLst>
                              <p:par>
                                <p:cTn id="109" presetID="22" presetClass="entr" presetSubtype="8" fill="hold" grpId="0"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left)">
                                      <p:cBhvr>
                                        <p:cTn id="111" dur="500"/>
                                        <p:tgtEl>
                                          <p:spTgt spid="29"/>
                                        </p:tgtEl>
                                      </p:cBhvr>
                                    </p:animEffect>
                                  </p:childTnLst>
                                </p:cTn>
                              </p:par>
                            </p:childTnLst>
                          </p:cTn>
                        </p:par>
                        <p:par>
                          <p:cTn id="112" fill="hold">
                            <p:stCondLst>
                              <p:cond delay="44500"/>
                            </p:stCondLst>
                            <p:childTnLst>
                              <p:par>
                                <p:cTn id="113" presetID="1" presetClass="entr" presetSubtype="0" fill="hold" grpId="0" nodeType="afterEffect">
                                  <p:stCondLst>
                                    <p:cond delay="0"/>
                                  </p:stCondLst>
                                  <p:childTnLst>
                                    <p:set>
                                      <p:cBhvr>
                                        <p:cTn id="114"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nimBg="1"/>
      <p:bldP spid="12" grpId="0" animBg="1"/>
      <p:bldP spid="13" grpId="0" animBg="1"/>
      <p:bldP spid="14" grpId="0" animBg="1"/>
      <p:bldP spid="15" grpId="0" animBg="1"/>
      <p:bldP spid="16" grpId="0" animBg="1"/>
      <p:bldP spid="17" grpId="0" animBg="1"/>
      <p:bldP spid="19" grpId="0" autoUpdateAnimBg="0"/>
      <p:bldP spid="20" grpId="0" autoUpdateAnimBg="0"/>
      <p:bldP spid="25" grpId="0" autoUpdateAnimBg="0"/>
      <p:bldP spid="26" grpId="0" autoUpdateAnimBg="0"/>
      <p:bldP spid="29" grpId="0" animBg="1"/>
      <p:bldP spid="30" grpId="0" autoUpdateAnimBg="0"/>
      <p:bldP spid="31" grpId="0" autoUpdateAnimBg="0"/>
      <p:bldP spid="32" grpId="0" autoUpdateAnimBg="0"/>
      <p:bldP spid="33" grpId="0" animBg="1"/>
      <p:bldP spid="34" grpId="0" autoUpdateAnimBg="0"/>
      <p:bldP spid="35" grpId="0" animBg="1"/>
      <p:bldP spid="3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82</a:t>
            </a:fld>
            <a:endParaRPr lang="en-CA"/>
          </a:p>
        </p:txBody>
      </p:sp>
      <p:sp>
        <p:nvSpPr>
          <p:cNvPr id="4" name="Rectangle 7"/>
          <p:cNvSpPr>
            <a:spLocks noGrp="1" noChangeArrowheads="1"/>
          </p:cNvSpPr>
          <p:nvPr>
            <p:ph type="title"/>
          </p:nvPr>
        </p:nvSpPr>
        <p:spPr>
          <a:xfrm>
            <a:off x="117475" y="480614"/>
            <a:ext cx="8907463" cy="608013"/>
          </a:xfrm>
        </p:spPr>
        <p:txBody>
          <a:bodyPr>
            <a:normAutofit/>
          </a:bodyPr>
          <a:lstStyle/>
          <a:p>
            <a:r>
              <a:rPr lang="en-CA" sz="2800" b="1" dirty="0">
                <a:latin typeface="Arial" pitchFamily="34" charset="0"/>
                <a:cs typeface="Arial" pitchFamily="34" charset="0"/>
              </a:rPr>
              <a:t>Change Management with DOORS/SYNERGY (1)</a:t>
            </a:r>
          </a:p>
        </p:txBody>
      </p:sp>
      <p:sp>
        <p:nvSpPr>
          <p:cNvPr id="5" name="Rectangle 8"/>
          <p:cNvSpPr txBox="1">
            <a:spLocks noChangeArrowheads="1"/>
          </p:cNvSpPr>
          <p:nvPr/>
        </p:nvSpPr>
        <p:spPr>
          <a:xfrm>
            <a:off x="117475" y="1159116"/>
            <a:ext cx="8907463" cy="52416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Standard DOORS module</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3"/>
          <p:cNvPicPr>
            <a:picLocks noChangeAspect="1" noChangeArrowheads="1"/>
          </p:cNvPicPr>
          <p:nvPr/>
        </p:nvPicPr>
        <p:blipFill>
          <a:blip r:embed="rId3"/>
          <a:srcRect/>
          <a:stretch>
            <a:fillRect/>
          </a:stretch>
        </p:blipFill>
        <p:spPr bwMode="auto">
          <a:xfrm>
            <a:off x="868363" y="1606550"/>
            <a:ext cx="7408862" cy="44624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83</a:t>
            </a:fld>
            <a:endParaRPr lang="en-CA"/>
          </a:p>
        </p:txBody>
      </p:sp>
      <p:sp>
        <p:nvSpPr>
          <p:cNvPr id="4" name="Rectangle 7"/>
          <p:cNvSpPr txBox="1">
            <a:spLocks noChangeArrowheads="1"/>
          </p:cNvSpPr>
          <p:nvPr/>
        </p:nvSpPr>
        <p:spPr>
          <a:xfrm>
            <a:off x="117475" y="1090876"/>
            <a:ext cx="8907463" cy="52337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Select a SYNERGY change request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5" name="Picture 2"/>
          <p:cNvPicPr>
            <a:picLocks noChangeAspect="1" noChangeArrowheads="1"/>
          </p:cNvPicPr>
          <p:nvPr/>
        </p:nvPicPr>
        <p:blipFill>
          <a:blip r:embed="rId3"/>
          <a:srcRect/>
          <a:stretch>
            <a:fillRect/>
          </a:stretch>
        </p:blipFill>
        <p:spPr bwMode="auto">
          <a:xfrm>
            <a:off x="871538" y="1611313"/>
            <a:ext cx="7408862" cy="4462462"/>
          </a:xfrm>
          <a:prstGeom prst="rect">
            <a:avLst/>
          </a:prstGeom>
          <a:noFill/>
          <a:ln w="9525" algn="ctr">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5003800" y="1914525"/>
            <a:ext cx="3465513" cy="2411413"/>
          </a:xfrm>
          <a:prstGeom prst="rect">
            <a:avLst/>
          </a:prstGeom>
          <a:noFill/>
          <a:ln w="9525" algn="ctr">
            <a:noFill/>
            <a:miter lim="800000"/>
            <a:headEnd/>
            <a:tailEnd/>
          </a:ln>
          <a:effectLst/>
        </p:spPr>
      </p:pic>
      <p:sp>
        <p:nvSpPr>
          <p:cNvPr id="7" name="Rectangle 6"/>
          <p:cNvSpPr>
            <a:spLocks noGrp="1" noChangeArrowheads="1"/>
          </p:cNvSpPr>
          <p:nvPr>
            <p:ph type="title"/>
          </p:nvPr>
        </p:nvSpPr>
        <p:spPr>
          <a:xfrm>
            <a:off x="117475" y="480614"/>
            <a:ext cx="8907463" cy="608013"/>
          </a:xfrm>
        </p:spPr>
        <p:txBody>
          <a:bodyPr>
            <a:normAutofit/>
          </a:bodyPr>
          <a:lstStyle/>
          <a:p>
            <a:r>
              <a:rPr lang="en-CA" sz="2800" b="1" dirty="0">
                <a:latin typeface="Arial" pitchFamily="34" charset="0"/>
                <a:cs typeface="Arial" pitchFamily="34" charset="0"/>
              </a:rPr>
              <a:t>Change Management with DOORS/SYNERGY (2)</a:t>
            </a:r>
            <a:endParaRPr lang="fr-CA"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84</a:t>
            </a:fld>
            <a:endParaRPr lang="en-CA"/>
          </a:p>
        </p:txBody>
      </p:sp>
      <p:sp>
        <p:nvSpPr>
          <p:cNvPr id="4" name="Rectangle 7"/>
          <p:cNvSpPr>
            <a:spLocks noGrp="1" noChangeArrowheads="1"/>
          </p:cNvSpPr>
          <p:nvPr>
            <p:ph type="title"/>
          </p:nvPr>
        </p:nvSpPr>
        <p:spPr>
          <a:xfrm>
            <a:off x="117475" y="466966"/>
            <a:ext cx="8907463" cy="608013"/>
          </a:xfrm>
        </p:spPr>
        <p:txBody>
          <a:bodyPr>
            <a:normAutofit/>
          </a:bodyPr>
          <a:lstStyle/>
          <a:p>
            <a:r>
              <a:rPr lang="en-CA" sz="2800" b="1" dirty="0">
                <a:latin typeface="Arial" pitchFamily="34" charset="0"/>
                <a:cs typeface="Arial" pitchFamily="34" charset="0"/>
              </a:rPr>
              <a:t>Change Management with DOORS/SYNERGY (3)</a:t>
            </a:r>
          </a:p>
        </p:txBody>
      </p:sp>
      <p:sp>
        <p:nvSpPr>
          <p:cNvPr id="5" name="Rectangle 8"/>
          <p:cNvSpPr txBox="1">
            <a:spLocks noChangeArrowheads="1"/>
          </p:cNvSpPr>
          <p:nvPr/>
        </p:nvSpPr>
        <p:spPr>
          <a:xfrm>
            <a:off x="117475" y="1159116"/>
            <a:ext cx="8907463" cy="51654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Perform appropriate changes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2"/>
          <p:cNvPicPr>
            <a:picLocks noChangeAspect="1" noChangeArrowheads="1"/>
          </p:cNvPicPr>
          <p:nvPr/>
        </p:nvPicPr>
        <p:blipFill>
          <a:blip r:embed="rId3"/>
          <a:srcRect/>
          <a:stretch>
            <a:fillRect/>
          </a:stretch>
        </p:blipFill>
        <p:spPr bwMode="auto">
          <a:xfrm>
            <a:off x="871538" y="1598613"/>
            <a:ext cx="7407275" cy="4462462"/>
          </a:xfrm>
          <a:prstGeom prst="rect">
            <a:avLst/>
          </a:prstGeom>
          <a:noFill/>
          <a:ln w="9525" algn="ctr">
            <a:noFill/>
            <a:miter lim="800000"/>
            <a:headEnd/>
            <a:tailEnd/>
          </a:ln>
          <a:effectLst/>
        </p:spPr>
      </p:pic>
      <p:sp>
        <p:nvSpPr>
          <p:cNvPr id="10" name="Oval 3"/>
          <p:cNvSpPr>
            <a:spLocks noChangeArrowheads="1"/>
          </p:cNvSpPr>
          <p:nvPr/>
        </p:nvSpPr>
        <p:spPr bwMode="auto">
          <a:xfrm>
            <a:off x="966788" y="3881438"/>
            <a:ext cx="719137" cy="1076325"/>
          </a:xfrm>
          <a:prstGeom prst="ellipse">
            <a:avLst/>
          </a:prstGeom>
          <a:noFill/>
          <a:ln w="38100" algn="ctr">
            <a:solidFill>
              <a:schemeClr val="folHlink"/>
            </a:solidFill>
            <a:round/>
            <a:headEnd/>
            <a:tailEnd/>
          </a:ln>
          <a:effectLst/>
        </p:spPr>
        <p:txBody>
          <a:bodyPr anchor="ctr">
            <a:spAutoFit/>
          </a:bodyPr>
          <a:lstStyle/>
          <a:p>
            <a:endParaRPr lang="en-US"/>
          </a:p>
        </p:txBody>
      </p:sp>
      <p:sp>
        <p:nvSpPr>
          <p:cNvPr id="11" name="Oval 4"/>
          <p:cNvSpPr>
            <a:spLocks noChangeArrowheads="1"/>
          </p:cNvSpPr>
          <p:nvPr/>
        </p:nvSpPr>
        <p:spPr bwMode="auto">
          <a:xfrm>
            <a:off x="3702050" y="4614863"/>
            <a:ext cx="719138" cy="1076325"/>
          </a:xfrm>
          <a:prstGeom prst="ellipse">
            <a:avLst/>
          </a:prstGeom>
          <a:noFill/>
          <a:ln w="38100" algn="ctr">
            <a:solidFill>
              <a:schemeClr val="folHlink"/>
            </a:solidFill>
            <a:round/>
            <a:headEnd/>
            <a:tailEn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85</a:t>
            </a:fld>
            <a:endParaRPr lang="en-CA"/>
          </a:p>
        </p:txBody>
      </p:sp>
      <p:sp>
        <p:nvSpPr>
          <p:cNvPr id="4" name="Rectangle 7"/>
          <p:cNvSpPr>
            <a:spLocks noGrp="1" noChangeArrowheads="1"/>
          </p:cNvSpPr>
          <p:nvPr>
            <p:ph type="title"/>
          </p:nvPr>
        </p:nvSpPr>
        <p:spPr>
          <a:xfrm>
            <a:off x="117475" y="439670"/>
            <a:ext cx="8907463" cy="608013"/>
          </a:xfrm>
        </p:spPr>
        <p:txBody>
          <a:bodyPr>
            <a:normAutofit/>
          </a:bodyPr>
          <a:lstStyle/>
          <a:p>
            <a:r>
              <a:rPr lang="en-CA" sz="2800" b="1" dirty="0">
                <a:latin typeface="Arial" pitchFamily="34" charset="0"/>
                <a:cs typeface="Arial" pitchFamily="34" charset="0"/>
              </a:rPr>
              <a:t>Change Management with DOORS/SYNERGY (4)</a:t>
            </a:r>
            <a:endParaRPr lang="fr-CA" sz="2800" b="1" dirty="0">
              <a:latin typeface="Arial" pitchFamily="34" charset="0"/>
              <a:cs typeface="Arial" pitchFamily="34" charset="0"/>
            </a:endParaRPr>
          </a:p>
        </p:txBody>
      </p:sp>
      <p:sp>
        <p:nvSpPr>
          <p:cNvPr id="5" name="Rectangle 8"/>
          <p:cNvSpPr txBox="1">
            <a:spLocks noChangeArrowheads="1"/>
          </p:cNvSpPr>
          <p:nvPr/>
        </p:nvSpPr>
        <p:spPr>
          <a:xfrm>
            <a:off x="117475" y="1063580"/>
            <a:ext cx="8907463" cy="52610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Changes managed by SYNERGY/Change</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2"/>
          <p:cNvPicPr>
            <a:picLocks noChangeAspect="1" noChangeArrowheads="1"/>
          </p:cNvPicPr>
          <p:nvPr/>
        </p:nvPicPr>
        <p:blipFill>
          <a:blip r:embed="rId3"/>
          <a:srcRect/>
          <a:stretch>
            <a:fillRect/>
          </a:stretch>
        </p:blipFill>
        <p:spPr bwMode="auto">
          <a:xfrm>
            <a:off x="873125" y="1600200"/>
            <a:ext cx="7407275" cy="4462463"/>
          </a:xfrm>
          <a:prstGeom prst="rect">
            <a:avLst/>
          </a:prstGeom>
          <a:noFill/>
          <a:ln w="9525" algn="ctr">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5051425" y="2668588"/>
            <a:ext cx="3457575" cy="2317750"/>
          </a:xfrm>
          <a:prstGeom prst="rect">
            <a:avLst/>
          </a:prstGeom>
          <a:noFill/>
          <a:ln w="9525" algn="ctr">
            <a:noFill/>
            <a:miter lim="800000"/>
            <a:headEnd/>
            <a:tailEnd/>
          </a:ln>
          <a:effectLst/>
        </p:spPr>
      </p:pic>
      <p:pic>
        <p:nvPicPr>
          <p:cNvPr id="8" name="Picture 4"/>
          <p:cNvPicPr>
            <a:picLocks noChangeAspect="1" noChangeArrowheads="1"/>
          </p:cNvPicPr>
          <p:nvPr/>
        </p:nvPicPr>
        <p:blipFill>
          <a:blip r:embed="rId5"/>
          <a:srcRect/>
          <a:stretch>
            <a:fillRect/>
          </a:stretch>
        </p:blipFill>
        <p:spPr bwMode="auto">
          <a:xfrm>
            <a:off x="725488" y="1500188"/>
            <a:ext cx="6327775" cy="4721225"/>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86</a:t>
            </a:fld>
            <a:endParaRPr lang="en-CA"/>
          </a:p>
        </p:txBody>
      </p:sp>
      <p:sp>
        <p:nvSpPr>
          <p:cNvPr id="4" name="Rectangle 5"/>
          <p:cNvSpPr>
            <a:spLocks noGrp="1" noChangeArrowheads="1"/>
          </p:cNvSpPr>
          <p:nvPr>
            <p:ph type="title"/>
          </p:nvPr>
        </p:nvSpPr>
        <p:spPr>
          <a:xfrm>
            <a:off x="117475" y="548854"/>
            <a:ext cx="8907463" cy="608013"/>
          </a:xfrm>
        </p:spPr>
        <p:txBody>
          <a:bodyPr>
            <a:normAutofit/>
          </a:bodyPr>
          <a:lstStyle/>
          <a:p>
            <a:r>
              <a:rPr lang="en-CA" sz="2800" b="1" dirty="0">
                <a:latin typeface="Arial" pitchFamily="34" charset="0"/>
                <a:cs typeface="Arial" pitchFamily="34" charset="0"/>
              </a:rPr>
              <a:t>Change Management with DOORS/SYNERGY (5)</a:t>
            </a:r>
          </a:p>
        </p:txBody>
      </p:sp>
      <p:sp>
        <p:nvSpPr>
          <p:cNvPr id="5" name="Rectangle 6"/>
          <p:cNvSpPr txBox="1">
            <a:spLocks noChangeArrowheads="1"/>
          </p:cNvSpPr>
          <p:nvPr/>
        </p:nvSpPr>
        <p:spPr>
          <a:xfrm>
            <a:off x="117475" y="1322892"/>
            <a:ext cx="8907463" cy="4940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Once approved, the change request can be applied to DOORS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3" descr="apply"/>
          <p:cNvPicPr>
            <a:picLocks noChangeAspect="1" noChangeArrowheads="1"/>
          </p:cNvPicPr>
          <p:nvPr/>
        </p:nvPicPr>
        <p:blipFill>
          <a:blip r:embed="rId3"/>
          <a:srcRect/>
          <a:stretch>
            <a:fillRect/>
          </a:stretch>
        </p:blipFill>
        <p:spPr bwMode="auto">
          <a:xfrm>
            <a:off x="1562100" y="2320925"/>
            <a:ext cx="6019800" cy="305435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87</a:t>
            </a:fld>
            <a:endParaRPr lang="en-CA"/>
          </a:p>
        </p:txBody>
      </p:sp>
      <p:sp>
        <p:nvSpPr>
          <p:cNvPr id="4" name="Rectangle 2"/>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smtClean="0">
                <a:ln>
                  <a:noFill/>
                </a:ln>
                <a:solidFill>
                  <a:schemeClr val="accent1"/>
                </a:solidFill>
                <a:effectLst/>
                <a:uLnTx/>
                <a:uFillTx/>
                <a:latin typeface="Arial" pitchFamily="34" charset="0"/>
                <a:ea typeface="+mj-ea"/>
                <a:cs typeface="Arial" pitchFamily="34" charset="0"/>
              </a:rPr>
              <a:t>Requirements Management Tools</a:t>
            </a:r>
            <a:endParaRPr kumimoji="0" lang="en-CA" sz="36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88</a:t>
            </a:fld>
            <a:endParaRPr lang="en-CA"/>
          </a:p>
        </p:txBody>
      </p:sp>
      <p:sp>
        <p:nvSpPr>
          <p:cNvPr id="4" name="Rectangle 6"/>
          <p:cNvSpPr>
            <a:spLocks noGrp="1" noChangeArrowheads="1"/>
          </p:cNvSpPr>
          <p:nvPr>
            <p:ph type="title"/>
          </p:nvPr>
        </p:nvSpPr>
        <p:spPr>
          <a:xfrm>
            <a:off x="117475" y="412374"/>
            <a:ext cx="8907463" cy="608013"/>
          </a:xfrm>
        </p:spPr>
        <p:txBody>
          <a:bodyPr>
            <a:normAutofit/>
          </a:bodyPr>
          <a:lstStyle/>
          <a:p>
            <a:r>
              <a:rPr lang="en-CA" sz="2800" b="1" dirty="0">
                <a:latin typeface="Arial" pitchFamily="34" charset="0"/>
                <a:cs typeface="Arial" pitchFamily="34" charset="0"/>
              </a:rPr>
              <a:t>What Kind of Tool Do We Need?</a:t>
            </a:r>
          </a:p>
        </p:txBody>
      </p:sp>
      <p:sp>
        <p:nvSpPr>
          <p:cNvPr id="5" name="Rectangle 7"/>
          <p:cNvSpPr txBox="1">
            <a:spLocks noChangeArrowheads="1"/>
          </p:cNvSpPr>
          <p:nvPr/>
        </p:nvSpPr>
        <p:spPr>
          <a:xfrm>
            <a:off x="117475" y="1104524"/>
            <a:ext cx="8907463" cy="5321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Different companies will use different tools, which may or may not be tailored to the requirements management task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Word processor (Microsoft Word with templates…)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Spreadsheet (Microsoft Excel…)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Industrial-strength, commercial RM tools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IBM/</a:t>
            </a: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Telelogic</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DOORS, IBM Requisite Pro, Borland </a:t>
            </a: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CaliberRM</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Internal tools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GenSpec</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(Hydro-Quebec)…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Open source RM tools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OSRMT: http://sourceforge.net/projects/osrmt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Bug tracking tools (free or not)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Bugzilla</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Collaboration tools (free or not)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TWiki</a:t>
            </a: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4" descr="bild_windowsverktyg_small_thumb"/>
          <p:cNvPicPr>
            <a:picLocks noChangeAspect="1" noChangeArrowheads="1"/>
          </p:cNvPicPr>
          <p:nvPr/>
        </p:nvPicPr>
        <p:blipFill>
          <a:blip r:embed="rId3"/>
          <a:srcRect/>
          <a:stretch>
            <a:fillRect/>
          </a:stretch>
        </p:blipFill>
        <p:spPr bwMode="auto">
          <a:xfrm>
            <a:off x="6019800" y="4368424"/>
            <a:ext cx="2771775" cy="19402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89</a:t>
            </a:fld>
            <a:endParaRPr lang="en-CA"/>
          </a:p>
        </p:txBody>
      </p:sp>
      <p:sp>
        <p:nvSpPr>
          <p:cNvPr id="4" name="Rectangle 7"/>
          <p:cNvSpPr>
            <a:spLocks noGrp="1" noChangeArrowheads="1"/>
          </p:cNvSpPr>
          <p:nvPr>
            <p:ph type="title"/>
          </p:nvPr>
        </p:nvSpPr>
        <p:spPr>
          <a:xfrm>
            <a:off x="117475" y="576150"/>
            <a:ext cx="8907463" cy="608013"/>
          </a:xfrm>
        </p:spPr>
        <p:txBody>
          <a:bodyPr>
            <a:normAutofit/>
          </a:bodyPr>
          <a:lstStyle/>
          <a:p>
            <a:r>
              <a:rPr lang="en-CA" altLang="zh-CN" sz="2800" b="1" dirty="0">
                <a:latin typeface="Arial" pitchFamily="34" charset="0"/>
                <a:ea typeface="SimSun" pitchFamily="2" charset="-122"/>
                <a:cs typeface="Arial" pitchFamily="34" charset="0"/>
              </a:rPr>
              <a:t>What Should We Look For in a Tool?</a:t>
            </a:r>
          </a:p>
        </p:txBody>
      </p:sp>
      <p:sp>
        <p:nvSpPr>
          <p:cNvPr id="5" name="Rectangle 8"/>
          <p:cNvSpPr txBox="1">
            <a:spLocks noChangeArrowheads="1"/>
          </p:cNvSpPr>
          <p:nvPr/>
        </p:nvSpPr>
        <p:spPr>
          <a:xfrm>
            <a:off x="113705" y="1500316"/>
            <a:ext cx="4376738" cy="4483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Types/attributes for requirements and links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Specifications and models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Version and change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Database repository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Traceability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Analysis (impact, completeness, style, differences…)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Automatic inspection of requirements (according to rules)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Arial" pitchFamily="34" charset="0"/>
              </a:rPr>
              <a:t>Visualization and reports</a:t>
            </a:r>
            <a:endParaRPr kumimoji="0" lang="en-CA" altLang="zh-CN" sz="2000" b="0" i="0" u="none" strike="noStrike" kern="1200" cap="none" spc="0" normalizeH="0" baseline="0" noProof="0" dirty="0">
              <a:ln>
                <a:noFill/>
              </a:ln>
              <a:solidFill>
                <a:schemeClr val="tx1"/>
              </a:solidFill>
              <a:effectLst/>
              <a:uLnTx/>
              <a:uFillTx/>
              <a:latin typeface="Arial" pitchFamily="34" charset="0"/>
              <a:ea typeface="SimSun" pitchFamily="2" charset="-122"/>
              <a:cs typeface="Arial" pitchFamily="34" charset="0"/>
            </a:endParaRPr>
          </a:p>
        </p:txBody>
      </p:sp>
      <p:sp>
        <p:nvSpPr>
          <p:cNvPr id="6" name="Rectangle 9"/>
          <p:cNvSpPr txBox="1">
            <a:spLocks noChangeArrowheads="1"/>
          </p:cNvSpPr>
          <p:nvPr/>
        </p:nvSpPr>
        <p:spPr>
          <a:xfrm>
            <a:off x="4642843" y="1500316"/>
            <a:ext cx="4378325" cy="44831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Requirements document generation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Monitoring of requirements statuses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Access control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Import/export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Communication with stakeholders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Scripting language (for automation)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Reuse of requirements, models, projects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a:t>
            </a:r>
            <a:endParaRPr kumimoji="0" lang="en-CA" altLang="zh-CN" sz="2000" b="0" i="0" u="none" strike="noStrike" kern="1200" cap="none" spc="0" normalizeH="0" baseline="0" noProof="0">
              <a:ln>
                <a:noFill/>
              </a:ln>
              <a:solidFill>
                <a:schemeClr val="tx1"/>
              </a:solidFill>
              <a:effectLst/>
              <a:uLnTx/>
              <a:uFillTx/>
              <a:latin typeface="Arial" pitchFamily="34" charset="0"/>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a:t>
            </a:fld>
            <a:endParaRPr lang="en-CA"/>
          </a:p>
        </p:txBody>
      </p:sp>
      <p:sp>
        <p:nvSpPr>
          <p:cNvPr id="8" name="Rectangle 5"/>
          <p:cNvSpPr>
            <a:spLocks noGrp="1" noChangeArrowheads="1"/>
          </p:cNvSpPr>
          <p:nvPr>
            <p:ph type="title"/>
          </p:nvPr>
        </p:nvSpPr>
        <p:spPr>
          <a:xfrm>
            <a:off x="136480" y="726744"/>
            <a:ext cx="8907463" cy="608013"/>
          </a:xfrm>
        </p:spPr>
        <p:txBody>
          <a:bodyPr>
            <a:normAutofit/>
          </a:bodyPr>
          <a:lstStyle/>
          <a:p>
            <a:r>
              <a:rPr lang="en-CA" sz="2800" b="1" dirty="0">
                <a:latin typeface="Arial" pitchFamily="34" charset="0"/>
                <a:cs typeface="Arial" pitchFamily="34" charset="0"/>
              </a:rPr>
              <a:t>Requirements Management</a:t>
            </a:r>
          </a:p>
        </p:txBody>
      </p:sp>
      <p:sp>
        <p:nvSpPr>
          <p:cNvPr id="9" name="Rectangle 6"/>
          <p:cNvSpPr txBox="1">
            <a:spLocks noChangeArrowheads="1"/>
          </p:cNvSpPr>
          <p:nvPr/>
        </p:nvSpPr>
        <p:spPr>
          <a:xfrm>
            <a:off x="117475" y="1732332"/>
            <a:ext cx="8907463" cy="14351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 systematic approach to eliciting, organizing, and documenting the requirement of the system, and a process that establishes and maintains agreement between the customer and the project team on the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changing requirements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of the system.</a:t>
            </a:r>
            <a:r>
              <a:rPr kumimoji="0" lang="en-CA" sz="2000" b="0" i="0" u="none" strike="noStrike" kern="1200" cap="none" spc="0" normalizeH="0" baseline="30000" noProof="0" dirty="0" smtClean="0">
                <a:ln>
                  <a:noFill/>
                </a:ln>
                <a:solidFill>
                  <a:schemeClr val="tx1"/>
                </a:solidFill>
                <a:effectLst/>
                <a:uLnTx/>
                <a:uFillTx/>
                <a:latin typeface="Arial" pitchFamily="34" charset="0"/>
                <a:cs typeface="Arial" pitchFamily="34" charset="0"/>
              </a:rPr>
              <a:t>1</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90</a:t>
            </a:fld>
            <a:endParaRPr lang="en-CA"/>
          </a:p>
        </p:txBody>
      </p:sp>
      <p:sp>
        <p:nvSpPr>
          <p:cNvPr id="4" name="Rectangle 2"/>
          <p:cNvSpPr>
            <a:spLocks noGrp="1" noChangeArrowheads="1"/>
          </p:cNvSpPr>
          <p:nvPr>
            <p:ph type="title"/>
          </p:nvPr>
        </p:nvSpPr>
        <p:spPr>
          <a:xfrm>
            <a:off x="117475" y="548854"/>
            <a:ext cx="8907463" cy="608013"/>
          </a:xfrm>
        </p:spPr>
        <p:txBody>
          <a:bodyPr>
            <a:normAutofit/>
          </a:bodyPr>
          <a:lstStyle/>
          <a:p>
            <a:r>
              <a:rPr lang="en-CA" altLang="zh-CN" sz="2800" b="1" dirty="0">
                <a:latin typeface="Arial" pitchFamily="34" charset="0"/>
                <a:ea typeface="SimSun" pitchFamily="2" charset="-122"/>
                <a:cs typeface="Arial" pitchFamily="34" charset="0"/>
              </a:rPr>
              <a:t>RM Tool Architecture </a:t>
            </a:r>
            <a:r>
              <a:rPr lang="en-CA" sz="2800" b="1" dirty="0">
                <a:latin typeface="Arial" pitchFamily="34" charset="0"/>
                <a:cs typeface="Arial" pitchFamily="34" charset="0"/>
              </a:rPr>
              <a:t>–</a:t>
            </a:r>
            <a:r>
              <a:rPr lang="en-CA" altLang="zh-CN" sz="2800" b="1" dirty="0">
                <a:latin typeface="Arial" pitchFamily="34" charset="0"/>
                <a:ea typeface="SimSun" pitchFamily="2" charset="-122"/>
                <a:cs typeface="Arial" pitchFamily="34" charset="0"/>
              </a:rPr>
              <a:t> Example</a:t>
            </a:r>
          </a:p>
        </p:txBody>
      </p:sp>
      <p:pic>
        <p:nvPicPr>
          <p:cNvPr id="5" name="Picture 5"/>
          <p:cNvPicPr>
            <a:picLocks noChangeAspect="1" noChangeArrowheads="1"/>
          </p:cNvPicPr>
          <p:nvPr/>
        </p:nvPicPr>
        <p:blipFill>
          <a:blip r:embed="rId3"/>
          <a:srcRect/>
          <a:stretch>
            <a:fillRect/>
          </a:stretch>
        </p:blipFill>
        <p:spPr bwMode="auto">
          <a:xfrm>
            <a:off x="349250" y="1612900"/>
            <a:ext cx="8443913" cy="42814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91</a:t>
            </a:fld>
            <a:endParaRPr lang="en-CA"/>
          </a:p>
        </p:txBody>
      </p:sp>
      <p:sp>
        <p:nvSpPr>
          <p:cNvPr id="4" name="Rectangle 2"/>
          <p:cNvSpPr>
            <a:spLocks noGrp="1" noChangeArrowheads="1"/>
          </p:cNvSpPr>
          <p:nvPr>
            <p:ph type="title"/>
          </p:nvPr>
        </p:nvSpPr>
        <p:spPr>
          <a:xfrm>
            <a:off x="117475" y="535206"/>
            <a:ext cx="8907463" cy="608013"/>
          </a:xfrm>
        </p:spPr>
        <p:txBody>
          <a:bodyPr>
            <a:normAutofit/>
          </a:bodyPr>
          <a:lstStyle/>
          <a:p>
            <a:r>
              <a:rPr lang="en-CA" altLang="zh-CN" sz="2800" b="1" dirty="0">
                <a:latin typeface="Arial" pitchFamily="34" charset="0"/>
                <a:ea typeface="SimSun" pitchFamily="2" charset="-122"/>
                <a:cs typeface="Arial" pitchFamily="34" charset="0"/>
              </a:rPr>
              <a:t>Requirements Management Implies Integration!</a:t>
            </a:r>
          </a:p>
        </p:txBody>
      </p:sp>
      <p:graphicFrame>
        <p:nvGraphicFramePr>
          <p:cNvPr id="5" name="Object 3"/>
          <p:cNvGraphicFramePr>
            <a:graphicFrameLocks noChangeAspect="1"/>
          </p:cNvGraphicFramePr>
          <p:nvPr>
            <p:ph idx="4294967295"/>
          </p:nvPr>
        </p:nvGraphicFramePr>
        <p:xfrm>
          <a:off x="1251040" y="1459748"/>
          <a:ext cx="6629400" cy="4725211"/>
        </p:xfrm>
        <a:graphic>
          <a:graphicData uri="http://schemas.openxmlformats.org/presentationml/2006/ole">
            <p:oleObj spid="_x0000_s9218" name="Visio" r:id="rId4" imgW="3621476" imgH="2581221" progId="Visio.Drawing.6">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92</a:t>
            </a:fld>
            <a:endParaRPr lang="en-CA"/>
          </a:p>
        </p:txBody>
      </p:sp>
      <p:sp>
        <p:nvSpPr>
          <p:cNvPr id="4" name="Rectangle 6"/>
          <p:cNvSpPr>
            <a:spLocks noGrp="1" noChangeArrowheads="1"/>
          </p:cNvSpPr>
          <p:nvPr>
            <p:ph type="title"/>
          </p:nvPr>
        </p:nvSpPr>
        <p:spPr>
          <a:xfrm>
            <a:off x="0" y="658038"/>
            <a:ext cx="8907463" cy="608013"/>
          </a:xfrm>
        </p:spPr>
        <p:txBody>
          <a:bodyPr>
            <a:normAutofit/>
          </a:bodyPr>
          <a:lstStyle/>
          <a:p>
            <a:r>
              <a:rPr lang="en-CA" sz="2800" b="1" dirty="0">
                <a:latin typeface="Arial" pitchFamily="34" charset="0"/>
                <a:cs typeface="Arial" pitchFamily="34" charset="0"/>
              </a:rPr>
              <a:t>Approaches – Document or Database? (1)</a:t>
            </a:r>
          </a:p>
        </p:txBody>
      </p:sp>
      <p:sp>
        <p:nvSpPr>
          <p:cNvPr id="5" name="Rectangle 7"/>
          <p:cNvSpPr txBox="1">
            <a:spLocks noChangeArrowheads="1"/>
          </p:cNvSpPr>
          <p:nvPr/>
        </p:nvSpPr>
        <p:spPr>
          <a:xfrm>
            <a:off x="150128" y="1896108"/>
            <a:ext cx="8907463" cy="3721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have to be stored in such a way that they can be accessed easily and related to other requirements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Document (e.g., Word)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Easy to use, easy to access, simple training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are all stored in the requirements document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It is easy to produce the final requirements document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But: Traceability? Status reports? Granularity of requirements? Search and navigation facilities? Change management? Version control? Analysis? Simultaneous access control?...</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93</a:t>
            </a:fld>
            <a:endParaRPr lang="en-CA"/>
          </a:p>
        </p:txBody>
      </p:sp>
      <p:sp>
        <p:nvSpPr>
          <p:cNvPr id="4" name="Rectangle 2"/>
          <p:cNvSpPr>
            <a:spLocks noGrp="1" noChangeArrowheads="1"/>
          </p:cNvSpPr>
          <p:nvPr>
            <p:ph type="title"/>
          </p:nvPr>
        </p:nvSpPr>
        <p:spPr>
          <a:xfrm>
            <a:off x="117475" y="535206"/>
            <a:ext cx="8907463" cy="608013"/>
          </a:xfrm>
        </p:spPr>
        <p:txBody>
          <a:bodyPr>
            <a:normAutofit/>
          </a:bodyPr>
          <a:lstStyle/>
          <a:p>
            <a:r>
              <a:rPr lang="en-CA" sz="2800" b="1" dirty="0">
                <a:latin typeface="Arial" pitchFamily="34" charset="0"/>
                <a:cs typeface="Arial" pitchFamily="34" charset="0"/>
              </a:rPr>
              <a:t>Approaches – Document or Database? (2)</a:t>
            </a:r>
          </a:p>
        </p:txBody>
      </p:sp>
      <p:sp>
        <p:nvSpPr>
          <p:cNvPr id="5" name="Rectangle 3"/>
          <p:cNvSpPr txBox="1">
            <a:spLocks noChangeArrowheads="1"/>
          </p:cNvSpPr>
          <p:nvPr/>
        </p:nvSpPr>
        <p:spPr>
          <a:xfrm>
            <a:off x="117475" y="1827868"/>
            <a:ext cx="8907463" cy="3873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Database (e.g., DOORS)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Good for management, controlled access, links, analysis, reports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Good query and navigation facilities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Support for change and version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But: hard (and costly) to configure, manage, and use; link between the database and the requirements document must be maintained (final requirements document must be generated)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Ideally: Target the benefits of both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E.g., DOORS and </a:t>
            </a: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RequisitePro</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offer integrations with Word (import/export) as well as document-oriented views (for the “look and feel”…)</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94</a:t>
            </a:fld>
            <a:endParaRPr lang="en-CA"/>
          </a:p>
        </p:txBody>
      </p:sp>
      <p:sp>
        <p:nvSpPr>
          <p:cNvPr id="4" name="Rectangle 4"/>
          <p:cNvSpPr>
            <a:spLocks noGrp="1" noChangeArrowheads="1"/>
          </p:cNvSpPr>
          <p:nvPr>
            <p:ph type="title"/>
          </p:nvPr>
        </p:nvSpPr>
        <p:spPr>
          <a:xfrm>
            <a:off x="117475" y="548854"/>
            <a:ext cx="8907463" cy="608013"/>
          </a:xfrm>
        </p:spPr>
        <p:txBody>
          <a:bodyPr>
            <a:normAutofit/>
          </a:bodyPr>
          <a:lstStyle/>
          <a:p>
            <a:r>
              <a:rPr lang="en-US" sz="2800" b="1" dirty="0">
                <a:latin typeface="Arial" pitchFamily="34" charset="0"/>
                <a:cs typeface="Arial" pitchFamily="34" charset="0"/>
              </a:rPr>
              <a:t>How About Evolving the Process Itself?</a:t>
            </a:r>
          </a:p>
        </p:txBody>
      </p:sp>
      <p:sp>
        <p:nvSpPr>
          <p:cNvPr id="5" name="Rectangle 5"/>
          <p:cNvSpPr txBox="1">
            <a:spLocks noChangeArrowheads="1"/>
          </p:cNvSpPr>
          <p:nvPr/>
        </p:nvSpPr>
        <p:spPr>
          <a:xfrm>
            <a:off x="117475" y="1554908"/>
            <a:ext cx="8907463"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Evolution of requirements types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Adding / modifying / deleting</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Attributes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Link types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status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Evolution of change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Adding / modifying / deleting</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Attributes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Lifecycle status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Forms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endPar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95</a:t>
            </a:fld>
            <a:endParaRPr lang="en-CA"/>
          </a:p>
        </p:txBody>
      </p:sp>
      <p:sp>
        <p:nvSpPr>
          <p:cNvPr id="4" name="Rectangle 4"/>
          <p:cNvSpPr>
            <a:spLocks noGrp="1" noChangeArrowheads="1"/>
          </p:cNvSpPr>
          <p:nvPr>
            <p:ph type="title"/>
          </p:nvPr>
        </p:nvSpPr>
        <p:spPr>
          <a:xfrm>
            <a:off x="117475" y="562502"/>
            <a:ext cx="8907463" cy="608013"/>
          </a:xfrm>
        </p:spPr>
        <p:txBody>
          <a:bodyPr>
            <a:normAutofit/>
          </a:bodyPr>
          <a:lstStyle/>
          <a:p>
            <a:r>
              <a:rPr lang="en-CA" sz="2800" b="1" dirty="0">
                <a:latin typeface="Arial" pitchFamily="34" charset="0"/>
                <a:cs typeface="Arial" pitchFamily="34" charset="0"/>
              </a:rPr>
              <a:t>Thinking About Getting a RM Tool?</a:t>
            </a:r>
          </a:p>
        </p:txBody>
      </p:sp>
      <p:sp>
        <p:nvSpPr>
          <p:cNvPr id="5" name="Rectangle 5"/>
          <p:cNvSpPr txBox="1">
            <a:spLocks noChangeArrowheads="1"/>
          </p:cNvSpPr>
          <p:nvPr/>
        </p:nvSpPr>
        <p:spPr>
          <a:xfrm>
            <a:off x="117475" y="1882460"/>
            <a:ext cx="8907463" cy="2730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list of potential criteria and the list of products can be rather long…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See the INCOSE study:</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http://www.incose.org/ProductsPubs/Products/rmsurvey.aspx</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About 25 tools and 80 criteria, with explanations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Which are relevant to you, in your context (project, organization…)?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Need a goal model to define criteria and for assessment!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96</a:t>
            </a:fld>
            <a:endParaRPr lang="en-CA"/>
          </a:p>
        </p:txBody>
      </p:sp>
      <p:sp>
        <p:nvSpPr>
          <p:cNvPr id="4" name="Rectangle 3"/>
          <p:cNvSpPr>
            <a:spLocks noGrp="1" noChangeArrowheads="1"/>
          </p:cNvSpPr>
          <p:nvPr>
            <p:ph type="title"/>
          </p:nvPr>
        </p:nvSpPr>
        <p:spPr>
          <a:xfrm>
            <a:off x="117475" y="576150"/>
            <a:ext cx="8907463" cy="608013"/>
          </a:xfrm>
        </p:spPr>
        <p:txBody>
          <a:bodyPr>
            <a:normAutofit/>
          </a:bodyPr>
          <a:lstStyle/>
          <a:p>
            <a:r>
              <a:rPr lang="en-CA" sz="2800" b="1" dirty="0">
                <a:latin typeface="Arial" pitchFamily="34" charset="0"/>
                <a:cs typeface="Arial" pitchFamily="34" charset="0"/>
              </a:rPr>
              <a:t>DOORS – Database View</a:t>
            </a:r>
          </a:p>
        </p:txBody>
      </p:sp>
      <p:pic>
        <p:nvPicPr>
          <p:cNvPr id="5" name="Picture 32" descr="DB Explorer Trucks"/>
          <p:cNvPicPr>
            <a:picLocks noChangeAspect="1" noChangeArrowheads="1"/>
          </p:cNvPicPr>
          <p:nvPr/>
        </p:nvPicPr>
        <p:blipFill>
          <a:blip r:embed="rId3"/>
          <a:srcRect/>
          <a:stretch>
            <a:fillRect/>
          </a:stretch>
        </p:blipFill>
        <p:spPr bwMode="auto">
          <a:xfrm>
            <a:off x="1357313" y="1436688"/>
            <a:ext cx="6350000" cy="4497387"/>
          </a:xfrm>
          <a:prstGeom prst="rect">
            <a:avLst/>
          </a:prstGeom>
          <a:noFill/>
        </p:spPr>
      </p:pic>
      <p:sp>
        <p:nvSpPr>
          <p:cNvPr id="6" name="Text Box 33"/>
          <p:cNvSpPr txBox="1">
            <a:spLocks noChangeArrowheads="1"/>
          </p:cNvSpPr>
          <p:nvPr/>
        </p:nvSpPr>
        <p:spPr bwMode="auto">
          <a:xfrm>
            <a:off x="6759575" y="2960688"/>
            <a:ext cx="1514475" cy="336550"/>
          </a:xfrm>
          <a:prstGeom prst="rect">
            <a:avLst/>
          </a:prstGeom>
          <a:noFill/>
          <a:ln w="12700">
            <a:noFill/>
            <a:miter lim="800000"/>
            <a:headEnd type="none" w="sm" len="sm"/>
            <a:tailEnd type="none" w="sm" len="sm"/>
          </a:ln>
          <a:effectLst/>
        </p:spPr>
        <p:txBody>
          <a:bodyPr wrap="none">
            <a:spAutoFit/>
          </a:bodyPr>
          <a:lstStyle/>
          <a:p>
            <a:pPr eaLnBrk="0" hangingPunct="0">
              <a:spcBef>
                <a:spcPct val="0"/>
              </a:spcBef>
            </a:pPr>
            <a:r>
              <a:rPr lang="en-US">
                <a:solidFill>
                  <a:srgbClr val="006600"/>
                </a:solidFill>
              </a:rPr>
              <a:t>Deleted Folder</a:t>
            </a:r>
            <a:endParaRPr lang="en-US" sz="2400">
              <a:latin typeface="Times New Roman" pitchFamily="18" charset="0"/>
            </a:endParaRPr>
          </a:p>
        </p:txBody>
      </p:sp>
      <p:sp>
        <p:nvSpPr>
          <p:cNvPr id="7" name="Text Box 34"/>
          <p:cNvSpPr txBox="1">
            <a:spLocks noChangeArrowheads="1"/>
          </p:cNvSpPr>
          <p:nvPr/>
        </p:nvSpPr>
        <p:spPr bwMode="auto">
          <a:xfrm>
            <a:off x="4114800" y="4665663"/>
            <a:ext cx="1379538" cy="336550"/>
          </a:xfrm>
          <a:prstGeom prst="rect">
            <a:avLst/>
          </a:prstGeom>
          <a:noFill/>
          <a:ln w="12700">
            <a:noFill/>
            <a:miter lim="800000"/>
            <a:headEnd type="none" w="sm" len="sm"/>
            <a:tailEnd type="none" w="sm" len="sm"/>
          </a:ln>
          <a:effectLst/>
        </p:spPr>
        <p:txBody>
          <a:bodyPr wrap="none">
            <a:spAutoFit/>
          </a:bodyPr>
          <a:lstStyle/>
          <a:p>
            <a:pPr eaLnBrk="0" hangingPunct="0">
              <a:spcBef>
                <a:spcPct val="0"/>
              </a:spcBef>
            </a:pPr>
            <a:r>
              <a:rPr lang="en-US">
                <a:solidFill>
                  <a:srgbClr val="006600"/>
                </a:solidFill>
              </a:rPr>
              <a:t>Link modules</a:t>
            </a:r>
            <a:endParaRPr lang="en-US" sz="2400">
              <a:latin typeface="Times New Roman" pitchFamily="18" charset="0"/>
            </a:endParaRPr>
          </a:p>
        </p:txBody>
      </p:sp>
      <p:sp>
        <p:nvSpPr>
          <p:cNvPr id="8" name="Text Box 35"/>
          <p:cNvSpPr txBox="1">
            <a:spLocks noChangeArrowheads="1"/>
          </p:cNvSpPr>
          <p:nvPr/>
        </p:nvSpPr>
        <p:spPr bwMode="auto">
          <a:xfrm>
            <a:off x="706438" y="3621088"/>
            <a:ext cx="860425" cy="336550"/>
          </a:xfrm>
          <a:prstGeom prst="rect">
            <a:avLst/>
          </a:prstGeom>
          <a:noFill/>
          <a:ln w="12700">
            <a:noFill/>
            <a:miter lim="800000"/>
            <a:headEnd type="none" w="sm" len="sm"/>
            <a:tailEnd type="none" w="sm" len="sm"/>
          </a:ln>
          <a:effectLst/>
        </p:spPr>
        <p:txBody>
          <a:bodyPr wrap="none">
            <a:spAutoFit/>
          </a:bodyPr>
          <a:lstStyle/>
          <a:p>
            <a:pPr eaLnBrk="0" hangingPunct="0">
              <a:spcBef>
                <a:spcPct val="0"/>
              </a:spcBef>
            </a:pPr>
            <a:r>
              <a:rPr lang="en-US">
                <a:solidFill>
                  <a:srgbClr val="006600"/>
                </a:solidFill>
              </a:rPr>
              <a:t>Folders</a:t>
            </a:r>
            <a:endParaRPr lang="en-US" sz="2400">
              <a:latin typeface="Times New Roman" pitchFamily="18" charset="0"/>
            </a:endParaRPr>
          </a:p>
        </p:txBody>
      </p:sp>
      <p:sp>
        <p:nvSpPr>
          <p:cNvPr id="9" name="Text Box 36"/>
          <p:cNvSpPr txBox="1">
            <a:spLocks noChangeArrowheads="1"/>
          </p:cNvSpPr>
          <p:nvPr/>
        </p:nvSpPr>
        <p:spPr bwMode="auto">
          <a:xfrm>
            <a:off x="1057275" y="4364038"/>
            <a:ext cx="917575" cy="336550"/>
          </a:xfrm>
          <a:prstGeom prst="rect">
            <a:avLst/>
          </a:prstGeom>
          <a:noFill/>
          <a:ln w="12700">
            <a:noFill/>
            <a:miter lim="800000"/>
            <a:headEnd type="none" w="sm" len="sm"/>
            <a:tailEnd type="none" w="sm" len="sm"/>
          </a:ln>
          <a:effectLst/>
        </p:spPr>
        <p:txBody>
          <a:bodyPr wrap="none">
            <a:spAutoFit/>
          </a:bodyPr>
          <a:lstStyle/>
          <a:p>
            <a:pPr eaLnBrk="0" hangingPunct="0">
              <a:spcBef>
                <a:spcPct val="0"/>
              </a:spcBef>
            </a:pPr>
            <a:r>
              <a:rPr lang="en-US">
                <a:solidFill>
                  <a:srgbClr val="006600"/>
                </a:solidFill>
              </a:rPr>
              <a:t>Projects</a:t>
            </a:r>
            <a:endParaRPr lang="en-US" sz="2400">
              <a:latin typeface="Times New Roman" pitchFamily="18" charset="0"/>
            </a:endParaRPr>
          </a:p>
        </p:txBody>
      </p:sp>
      <p:sp>
        <p:nvSpPr>
          <p:cNvPr id="10" name="Line 37"/>
          <p:cNvSpPr>
            <a:spLocks noChangeShapeType="1"/>
          </p:cNvSpPr>
          <p:nvPr/>
        </p:nvSpPr>
        <p:spPr bwMode="auto">
          <a:xfrm flipV="1">
            <a:off x="1471613" y="2949575"/>
            <a:ext cx="492125" cy="696913"/>
          </a:xfrm>
          <a:prstGeom prst="line">
            <a:avLst/>
          </a:prstGeom>
          <a:noFill/>
          <a:ln w="19050">
            <a:solidFill>
              <a:srgbClr val="006600"/>
            </a:solidFill>
            <a:round/>
            <a:headEnd type="none" w="sm" len="sm"/>
            <a:tailEnd type="stealth" w="med" len="lg"/>
          </a:ln>
          <a:effectLst/>
        </p:spPr>
        <p:txBody>
          <a:bodyPr wrap="none" anchor="ctr"/>
          <a:lstStyle/>
          <a:p>
            <a:endParaRPr lang="en-US"/>
          </a:p>
        </p:txBody>
      </p:sp>
      <p:sp>
        <p:nvSpPr>
          <p:cNvPr id="11" name="Line 38"/>
          <p:cNvSpPr>
            <a:spLocks noChangeShapeType="1"/>
          </p:cNvSpPr>
          <p:nvPr/>
        </p:nvSpPr>
        <p:spPr bwMode="auto">
          <a:xfrm flipV="1">
            <a:off x="1870075" y="4092575"/>
            <a:ext cx="425450" cy="327025"/>
          </a:xfrm>
          <a:prstGeom prst="line">
            <a:avLst/>
          </a:prstGeom>
          <a:noFill/>
          <a:ln w="19050">
            <a:solidFill>
              <a:srgbClr val="006600"/>
            </a:solidFill>
            <a:round/>
            <a:headEnd type="none" w="sm" len="sm"/>
            <a:tailEnd type="stealth" w="med" len="lg"/>
          </a:ln>
          <a:effectLst/>
        </p:spPr>
        <p:txBody>
          <a:bodyPr wrap="none" anchor="ctr"/>
          <a:lstStyle/>
          <a:p>
            <a:endParaRPr lang="en-US"/>
          </a:p>
        </p:txBody>
      </p:sp>
      <p:sp>
        <p:nvSpPr>
          <p:cNvPr id="12" name="Line 39"/>
          <p:cNvSpPr>
            <a:spLocks noChangeShapeType="1"/>
          </p:cNvSpPr>
          <p:nvPr/>
        </p:nvSpPr>
        <p:spPr bwMode="auto">
          <a:xfrm flipH="1" flipV="1">
            <a:off x="4557713" y="2865438"/>
            <a:ext cx="2244725" cy="247650"/>
          </a:xfrm>
          <a:prstGeom prst="line">
            <a:avLst/>
          </a:prstGeom>
          <a:noFill/>
          <a:ln w="19050">
            <a:solidFill>
              <a:srgbClr val="006600"/>
            </a:solidFill>
            <a:round/>
            <a:headEnd type="none" w="sm" len="sm"/>
            <a:tailEnd type="stealth" w="med" len="lg"/>
          </a:ln>
          <a:effectLst/>
        </p:spPr>
        <p:txBody>
          <a:bodyPr wrap="none" anchor="ctr"/>
          <a:lstStyle/>
          <a:p>
            <a:endParaRPr lang="en-US"/>
          </a:p>
        </p:txBody>
      </p:sp>
      <p:sp>
        <p:nvSpPr>
          <p:cNvPr id="13" name="Line 40"/>
          <p:cNvSpPr>
            <a:spLocks noChangeShapeType="1"/>
          </p:cNvSpPr>
          <p:nvPr/>
        </p:nvSpPr>
        <p:spPr bwMode="auto">
          <a:xfrm flipH="1" flipV="1">
            <a:off x="4127500" y="4027488"/>
            <a:ext cx="388938" cy="685800"/>
          </a:xfrm>
          <a:prstGeom prst="line">
            <a:avLst/>
          </a:prstGeom>
          <a:noFill/>
          <a:ln w="19050">
            <a:solidFill>
              <a:srgbClr val="006600"/>
            </a:solidFill>
            <a:round/>
            <a:headEnd type="none" w="sm" len="sm"/>
            <a:tailEnd type="stealth" w="med" len="lg"/>
          </a:ln>
          <a:effectLst/>
        </p:spPr>
        <p:txBody>
          <a:bodyPr wrap="none" anchor="ctr"/>
          <a:lstStyle/>
          <a:p>
            <a:endParaRPr lang="en-US"/>
          </a:p>
        </p:txBody>
      </p:sp>
      <p:sp>
        <p:nvSpPr>
          <p:cNvPr id="14" name="Text Box 41"/>
          <p:cNvSpPr txBox="1">
            <a:spLocks noChangeArrowheads="1"/>
          </p:cNvSpPr>
          <p:nvPr/>
        </p:nvSpPr>
        <p:spPr bwMode="auto">
          <a:xfrm>
            <a:off x="5368925" y="4262438"/>
            <a:ext cx="1639888" cy="336550"/>
          </a:xfrm>
          <a:prstGeom prst="rect">
            <a:avLst/>
          </a:prstGeom>
          <a:noFill/>
          <a:ln w="12700">
            <a:noFill/>
            <a:miter lim="800000"/>
            <a:headEnd type="none" w="sm" len="sm"/>
            <a:tailEnd type="none" w="sm" len="sm"/>
          </a:ln>
          <a:effectLst/>
        </p:spPr>
        <p:txBody>
          <a:bodyPr wrap="none">
            <a:spAutoFit/>
          </a:bodyPr>
          <a:lstStyle/>
          <a:p>
            <a:pPr eaLnBrk="0" hangingPunct="0">
              <a:spcBef>
                <a:spcPct val="0"/>
              </a:spcBef>
            </a:pPr>
            <a:r>
              <a:rPr lang="en-US">
                <a:solidFill>
                  <a:srgbClr val="006600"/>
                </a:solidFill>
              </a:rPr>
              <a:t>Formal Modules</a:t>
            </a:r>
            <a:endParaRPr lang="en-US" sz="2400">
              <a:latin typeface="Times New Roman" pitchFamily="18" charset="0"/>
            </a:endParaRPr>
          </a:p>
        </p:txBody>
      </p:sp>
      <p:sp>
        <p:nvSpPr>
          <p:cNvPr id="15" name="Line 43"/>
          <p:cNvSpPr>
            <a:spLocks noChangeShapeType="1"/>
          </p:cNvSpPr>
          <p:nvPr/>
        </p:nvSpPr>
        <p:spPr bwMode="auto">
          <a:xfrm flipH="1" flipV="1">
            <a:off x="4821238" y="3417888"/>
            <a:ext cx="646112" cy="847725"/>
          </a:xfrm>
          <a:prstGeom prst="line">
            <a:avLst/>
          </a:prstGeom>
          <a:noFill/>
          <a:ln w="19050">
            <a:solidFill>
              <a:srgbClr val="006600"/>
            </a:solidFill>
            <a:round/>
            <a:headEnd type="none" w="sm" len="sm"/>
            <a:tailEnd type="stealth"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97</a:t>
            </a:fld>
            <a:endParaRPr lang="en-CA"/>
          </a:p>
        </p:txBody>
      </p:sp>
      <p:pic>
        <p:nvPicPr>
          <p:cNvPr id="4" name="Picture 2"/>
          <p:cNvPicPr>
            <a:picLocks noChangeAspect="1" noChangeArrowheads="1"/>
          </p:cNvPicPr>
          <p:nvPr/>
        </p:nvPicPr>
        <p:blipFill>
          <a:blip r:embed="rId3"/>
          <a:srcRect/>
          <a:stretch>
            <a:fillRect/>
          </a:stretch>
        </p:blipFill>
        <p:spPr bwMode="auto">
          <a:xfrm>
            <a:off x="2149475" y="2374900"/>
            <a:ext cx="4591050" cy="2066925"/>
          </a:xfrm>
          <a:prstGeom prst="rect">
            <a:avLst/>
          </a:prstGeom>
          <a:noFill/>
          <a:ln w="9525">
            <a:noFill/>
            <a:miter lim="800000"/>
            <a:headEnd/>
            <a:tailEnd/>
          </a:ln>
          <a:effectLst/>
        </p:spPr>
      </p:pic>
      <p:sp>
        <p:nvSpPr>
          <p:cNvPr id="5" name="Rectangle 3"/>
          <p:cNvSpPr>
            <a:spLocks noChangeArrowheads="1"/>
          </p:cNvSpPr>
          <p:nvPr/>
        </p:nvSpPr>
        <p:spPr bwMode="auto">
          <a:xfrm>
            <a:off x="3602038" y="1231900"/>
            <a:ext cx="1085850" cy="641350"/>
          </a:xfrm>
          <a:prstGeom prst="rect">
            <a:avLst/>
          </a:prstGeom>
          <a:noFill/>
          <a:ln w="9525">
            <a:noFill/>
            <a:miter lim="800000"/>
            <a:headEnd/>
            <a:tailEnd/>
          </a:ln>
          <a:effectLst/>
        </p:spPr>
        <p:txBody>
          <a:bodyPr wrap="none" lIns="92075" tIns="46038" rIns="92075" bIns="46038">
            <a:spAutoFit/>
          </a:bodyPr>
          <a:lstStyle/>
          <a:p>
            <a:pPr eaLnBrk="0" hangingPunct="0">
              <a:spcBef>
                <a:spcPct val="0"/>
              </a:spcBef>
            </a:pPr>
            <a:r>
              <a:rPr lang="en-CA" sz="1800" b="1"/>
              <a:t>Column</a:t>
            </a:r>
          </a:p>
          <a:p>
            <a:pPr eaLnBrk="0" hangingPunct="0">
              <a:spcBef>
                <a:spcPct val="0"/>
              </a:spcBef>
            </a:pPr>
            <a:r>
              <a:rPr lang="en-CA" sz="1800" b="1"/>
              <a:t>Heading</a:t>
            </a:r>
          </a:p>
        </p:txBody>
      </p:sp>
      <p:sp>
        <p:nvSpPr>
          <p:cNvPr id="6" name="Line 4"/>
          <p:cNvSpPr>
            <a:spLocks noChangeShapeType="1"/>
          </p:cNvSpPr>
          <p:nvPr/>
        </p:nvSpPr>
        <p:spPr bwMode="auto">
          <a:xfrm flipH="1">
            <a:off x="3270250" y="1911350"/>
            <a:ext cx="1738313" cy="925513"/>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7" name="Rectangle 5"/>
          <p:cNvSpPr>
            <a:spLocks noChangeArrowheads="1"/>
          </p:cNvSpPr>
          <p:nvPr/>
        </p:nvSpPr>
        <p:spPr bwMode="auto">
          <a:xfrm>
            <a:off x="6686550" y="5153025"/>
            <a:ext cx="1009650" cy="641350"/>
          </a:xfrm>
          <a:prstGeom prst="rect">
            <a:avLst/>
          </a:prstGeom>
          <a:noFill/>
          <a:ln w="9525">
            <a:noFill/>
            <a:miter lim="800000"/>
            <a:headEnd/>
            <a:tailEnd/>
          </a:ln>
          <a:effectLst/>
        </p:spPr>
        <p:txBody>
          <a:bodyPr wrap="none" lIns="92075" tIns="46038" rIns="92075" bIns="46038">
            <a:spAutoFit/>
          </a:bodyPr>
          <a:lstStyle/>
          <a:p>
            <a:pPr eaLnBrk="0" hangingPunct="0">
              <a:spcBef>
                <a:spcPct val="0"/>
              </a:spcBef>
            </a:pPr>
            <a:r>
              <a:rPr lang="en-CA" sz="1800" b="1"/>
              <a:t>Current</a:t>
            </a:r>
          </a:p>
          <a:p>
            <a:pPr eaLnBrk="0" hangingPunct="0">
              <a:spcBef>
                <a:spcPct val="0"/>
              </a:spcBef>
            </a:pPr>
            <a:r>
              <a:rPr lang="en-CA" sz="1800" b="1"/>
              <a:t>Object</a:t>
            </a:r>
          </a:p>
        </p:txBody>
      </p:sp>
      <p:sp>
        <p:nvSpPr>
          <p:cNvPr id="8" name="Rectangle 6"/>
          <p:cNvSpPr>
            <a:spLocks noChangeArrowheads="1"/>
          </p:cNvSpPr>
          <p:nvPr/>
        </p:nvSpPr>
        <p:spPr bwMode="auto">
          <a:xfrm>
            <a:off x="241300" y="3148013"/>
            <a:ext cx="1241425" cy="641350"/>
          </a:xfrm>
          <a:prstGeom prst="rect">
            <a:avLst/>
          </a:prstGeom>
          <a:noFill/>
          <a:ln w="9525">
            <a:noFill/>
            <a:miter lim="800000"/>
            <a:headEnd/>
            <a:tailEnd/>
          </a:ln>
          <a:effectLst/>
        </p:spPr>
        <p:txBody>
          <a:bodyPr lIns="92075" tIns="46038" rIns="92075" bIns="46038">
            <a:spAutoFit/>
          </a:bodyPr>
          <a:lstStyle/>
          <a:p>
            <a:pPr algn="r" eaLnBrk="0" hangingPunct="0">
              <a:spcBef>
                <a:spcPct val="0"/>
              </a:spcBef>
            </a:pPr>
            <a:r>
              <a:rPr lang="en-CA" sz="1800" b="1"/>
              <a:t>Object Identifier</a:t>
            </a:r>
          </a:p>
        </p:txBody>
      </p:sp>
      <p:sp>
        <p:nvSpPr>
          <p:cNvPr id="9" name="Rectangle 7"/>
          <p:cNvSpPr>
            <a:spLocks noChangeArrowheads="1"/>
          </p:cNvSpPr>
          <p:nvPr/>
        </p:nvSpPr>
        <p:spPr bwMode="auto">
          <a:xfrm>
            <a:off x="414338" y="1438275"/>
            <a:ext cx="3206750" cy="641350"/>
          </a:xfrm>
          <a:prstGeom prst="rect">
            <a:avLst/>
          </a:prstGeom>
          <a:noFill/>
          <a:ln w="9525">
            <a:noFill/>
            <a:miter lim="800000"/>
            <a:headEnd/>
            <a:tailEnd/>
          </a:ln>
          <a:effectLst/>
        </p:spPr>
        <p:txBody>
          <a:bodyPr wrap="none" lIns="92075" tIns="46038" rIns="92075" bIns="46038">
            <a:spAutoFit/>
          </a:bodyPr>
          <a:lstStyle/>
          <a:p>
            <a:pPr marL="95250" indent="-95250" eaLnBrk="0" hangingPunct="0">
              <a:spcBef>
                <a:spcPct val="0"/>
              </a:spcBef>
            </a:pPr>
            <a:r>
              <a:rPr lang="en-CA" sz="1800" b="1"/>
              <a:t>“No change since baseline”</a:t>
            </a:r>
          </a:p>
          <a:p>
            <a:pPr marL="95250" indent="-95250" eaLnBrk="0" hangingPunct="0">
              <a:spcBef>
                <a:spcPct val="0"/>
              </a:spcBef>
            </a:pPr>
            <a:r>
              <a:rPr lang="en-CA" sz="1800" b="1"/>
              <a:t>  change-bar (green / blue)</a:t>
            </a:r>
          </a:p>
        </p:txBody>
      </p:sp>
      <p:sp>
        <p:nvSpPr>
          <p:cNvPr id="10" name="Rectangle 8"/>
          <p:cNvSpPr>
            <a:spLocks noChangeArrowheads="1"/>
          </p:cNvSpPr>
          <p:nvPr/>
        </p:nvSpPr>
        <p:spPr bwMode="auto">
          <a:xfrm>
            <a:off x="427038" y="5064125"/>
            <a:ext cx="3041650" cy="641350"/>
          </a:xfrm>
          <a:prstGeom prst="rect">
            <a:avLst/>
          </a:prstGeom>
          <a:noFill/>
          <a:ln w="9525">
            <a:noFill/>
            <a:miter lim="800000"/>
            <a:headEnd/>
            <a:tailEnd/>
          </a:ln>
          <a:effectLst/>
        </p:spPr>
        <p:txBody>
          <a:bodyPr wrap="none" lIns="92075" tIns="46038" rIns="92075" bIns="46038">
            <a:spAutoFit/>
          </a:bodyPr>
          <a:lstStyle/>
          <a:p>
            <a:pPr algn="r" eaLnBrk="0" hangingPunct="0">
              <a:spcBef>
                <a:spcPct val="0"/>
              </a:spcBef>
            </a:pPr>
            <a:r>
              <a:rPr lang="en-CA" sz="1800" b="1"/>
              <a:t>“Changed this session”</a:t>
            </a:r>
          </a:p>
          <a:p>
            <a:pPr algn="r" eaLnBrk="0" hangingPunct="0">
              <a:spcBef>
                <a:spcPct val="0"/>
              </a:spcBef>
            </a:pPr>
            <a:r>
              <a:rPr lang="en-CA" sz="1800" b="1"/>
              <a:t>change-bar, unsaved (red)</a:t>
            </a:r>
          </a:p>
        </p:txBody>
      </p:sp>
      <p:sp>
        <p:nvSpPr>
          <p:cNvPr id="11" name="Rectangle 9"/>
          <p:cNvSpPr>
            <a:spLocks noChangeArrowheads="1"/>
          </p:cNvSpPr>
          <p:nvPr/>
        </p:nvSpPr>
        <p:spPr bwMode="auto">
          <a:xfrm>
            <a:off x="4781550" y="1057275"/>
            <a:ext cx="1201738" cy="915988"/>
          </a:xfrm>
          <a:prstGeom prst="rect">
            <a:avLst/>
          </a:prstGeom>
          <a:noFill/>
          <a:ln w="9525">
            <a:noFill/>
            <a:miter lim="800000"/>
            <a:headEnd/>
            <a:tailEnd/>
          </a:ln>
          <a:effectLst/>
        </p:spPr>
        <p:txBody>
          <a:bodyPr lIns="92075" tIns="46038" rIns="92075" bIns="46038">
            <a:spAutoFit/>
          </a:bodyPr>
          <a:lstStyle/>
          <a:p>
            <a:pPr eaLnBrk="0" hangingPunct="0">
              <a:spcBef>
                <a:spcPct val="0"/>
              </a:spcBef>
            </a:pPr>
            <a:r>
              <a:rPr lang="en-CA" sz="1800" b="1"/>
              <a:t>Object or Section Number</a:t>
            </a:r>
          </a:p>
        </p:txBody>
      </p:sp>
      <p:sp>
        <p:nvSpPr>
          <p:cNvPr id="12" name="Rectangle 10"/>
          <p:cNvSpPr>
            <a:spLocks noChangeArrowheads="1"/>
          </p:cNvSpPr>
          <p:nvPr/>
        </p:nvSpPr>
        <p:spPr bwMode="auto">
          <a:xfrm>
            <a:off x="3414713" y="5581650"/>
            <a:ext cx="3232150" cy="641350"/>
          </a:xfrm>
          <a:prstGeom prst="rect">
            <a:avLst/>
          </a:prstGeom>
          <a:noFill/>
          <a:ln w="9525">
            <a:noFill/>
            <a:miter lim="800000"/>
            <a:headEnd/>
            <a:tailEnd/>
          </a:ln>
          <a:effectLst/>
        </p:spPr>
        <p:txBody>
          <a:bodyPr wrap="none" lIns="92075" tIns="46038" rIns="92075" bIns="46038">
            <a:spAutoFit/>
          </a:bodyPr>
          <a:lstStyle/>
          <a:p>
            <a:pPr eaLnBrk="0" hangingPunct="0">
              <a:spcBef>
                <a:spcPct val="0"/>
              </a:spcBef>
            </a:pPr>
            <a:r>
              <a:rPr lang="en-CA" sz="1800" b="1"/>
              <a:t>“Changed since baseline”</a:t>
            </a:r>
          </a:p>
          <a:p>
            <a:pPr eaLnBrk="0" hangingPunct="0">
              <a:spcBef>
                <a:spcPct val="0"/>
              </a:spcBef>
            </a:pPr>
            <a:r>
              <a:rPr lang="en-CA" sz="1800" b="1"/>
              <a:t>  change-bar, saved (yellow)</a:t>
            </a:r>
          </a:p>
        </p:txBody>
      </p:sp>
      <p:sp>
        <p:nvSpPr>
          <p:cNvPr id="13" name="Line 11"/>
          <p:cNvSpPr>
            <a:spLocks noChangeShapeType="1"/>
          </p:cNvSpPr>
          <p:nvPr/>
        </p:nvSpPr>
        <p:spPr bwMode="auto">
          <a:xfrm flipH="1" flipV="1">
            <a:off x="2790825" y="4243388"/>
            <a:ext cx="1163638" cy="1412875"/>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14" name="Rectangle 12"/>
          <p:cNvSpPr>
            <a:spLocks noChangeArrowheads="1"/>
          </p:cNvSpPr>
          <p:nvPr/>
        </p:nvSpPr>
        <p:spPr bwMode="auto">
          <a:xfrm>
            <a:off x="5902325" y="1622425"/>
            <a:ext cx="1936750" cy="641350"/>
          </a:xfrm>
          <a:prstGeom prst="rect">
            <a:avLst/>
          </a:prstGeom>
          <a:noFill/>
          <a:ln w="9525">
            <a:noFill/>
            <a:miter lim="800000"/>
            <a:headEnd/>
            <a:tailEnd/>
          </a:ln>
          <a:effectLst/>
        </p:spPr>
        <p:txBody>
          <a:bodyPr lIns="92075" tIns="46038" rIns="92075" bIns="46038">
            <a:spAutoFit/>
          </a:bodyPr>
          <a:lstStyle/>
          <a:p>
            <a:pPr eaLnBrk="0" hangingPunct="0">
              <a:spcBef>
                <a:spcPct val="0"/>
              </a:spcBef>
            </a:pPr>
            <a:r>
              <a:rPr lang="en-CA" sz="1800" b="1"/>
              <a:t>Object</a:t>
            </a:r>
            <a:br>
              <a:rPr lang="en-CA" sz="1800" b="1"/>
            </a:br>
            <a:r>
              <a:rPr lang="en-CA" sz="1800" b="1"/>
              <a:t>Heading</a:t>
            </a:r>
          </a:p>
        </p:txBody>
      </p:sp>
      <p:sp>
        <p:nvSpPr>
          <p:cNvPr id="15" name="Rectangle 13"/>
          <p:cNvSpPr>
            <a:spLocks noChangeArrowheads="1"/>
          </p:cNvSpPr>
          <p:nvPr/>
        </p:nvSpPr>
        <p:spPr bwMode="auto">
          <a:xfrm>
            <a:off x="4694238" y="4787900"/>
            <a:ext cx="944562" cy="641350"/>
          </a:xfrm>
          <a:prstGeom prst="rect">
            <a:avLst/>
          </a:prstGeom>
          <a:noFill/>
          <a:ln w="9525">
            <a:noFill/>
            <a:miter lim="800000"/>
            <a:headEnd/>
            <a:tailEnd/>
          </a:ln>
          <a:effectLst/>
        </p:spPr>
        <p:txBody>
          <a:bodyPr lIns="92075" tIns="46038" rIns="92075" bIns="46038">
            <a:spAutoFit/>
          </a:bodyPr>
          <a:lstStyle/>
          <a:p>
            <a:pPr eaLnBrk="0" hangingPunct="0">
              <a:spcBef>
                <a:spcPct val="0"/>
              </a:spcBef>
            </a:pPr>
            <a:r>
              <a:rPr lang="en-CA" sz="1800" b="1"/>
              <a:t>Object Text</a:t>
            </a:r>
          </a:p>
        </p:txBody>
      </p:sp>
      <p:sp>
        <p:nvSpPr>
          <p:cNvPr id="16" name="Line 14"/>
          <p:cNvSpPr>
            <a:spLocks noChangeShapeType="1"/>
          </p:cNvSpPr>
          <p:nvPr/>
        </p:nvSpPr>
        <p:spPr bwMode="auto">
          <a:xfrm>
            <a:off x="1868488" y="2124075"/>
            <a:ext cx="873125" cy="604838"/>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17" name="Line 15"/>
          <p:cNvSpPr>
            <a:spLocks noChangeShapeType="1"/>
          </p:cNvSpPr>
          <p:nvPr/>
        </p:nvSpPr>
        <p:spPr bwMode="auto">
          <a:xfrm flipH="1">
            <a:off x="3519488" y="1866900"/>
            <a:ext cx="433387" cy="549275"/>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18" name="Line 16"/>
          <p:cNvSpPr>
            <a:spLocks noChangeShapeType="1"/>
          </p:cNvSpPr>
          <p:nvPr/>
        </p:nvSpPr>
        <p:spPr bwMode="auto">
          <a:xfrm flipH="1">
            <a:off x="4308475" y="2117725"/>
            <a:ext cx="1651000" cy="793750"/>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19" name="Line 17"/>
          <p:cNvSpPr>
            <a:spLocks noChangeShapeType="1"/>
          </p:cNvSpPr>
          <p:nvPr/>
        </p:nvSpPr>
        <p:spPr bwMode="auto">
          <a:xfrm flipH="1" flipV="1">
            <a:off x="5613400" y="3862388"/>
            <a:ext cx="1238250" cy="1263650"/>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20" name="Line 18"/>
          <p:cNvSpPr>
            <a:spLocks noChangeShapeType="1"/>
          </p:cNvSpPr>
          <p:nvPr/>
        </p:nvSpPr>
        <p:spPr bwMode="auto">
          <a:xfrm flipV="1">
            <a:off x="1639888" y="3252788"/>
            <a:ext cx="1108075" cy="1843087"/>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21" name="Line 19"/>
          <p:cNvSpPr>
            <a:spLocks noChangeShapeType="1"/>
          </p:cNvSpPr>
          <p:nvPr/>
        </p:nvSpPr>
        <p:spPr bwMode="auto">
          <a:xfrm flipH="1" flipV="1">
            <a:off x="4143375" y="4103688"/>
            <a:ext cx="860425" cy="706437"/>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22" name="Line 20"/>
          <p:cNvSpPr>
            <a:spLocks noChangeShapeType="1"/>
          </p:cNvSpPr>
          <p:nvPr/>
        </p:nvSpPr>
        <p:spPr bwMode="auto">
          <a:xfrm flipV="1">
            <a:off x="1409700" y="3165475"/>
            <a:ext cx="938213" cy="306388"/>
          </a:xfrm>
          <a:prstGeom prst="line">
            <a:avLst/>
          </a:prstGeom>
          <a:noFill/>
          <a:ln w="28575">
            <a:solidFill>
              <a:srgbClr val="CC0000"/>
            </a:solidFill>
            <a:round/>
            <a:headEnd type="none" w="sm" len="sm"/>
            <a:tailEnd type="stealth" w="med" len="lg"/>
          </a:ln>
          <a:effectLst/>
        </p:spPr>
        <p:txBody>
          <a:bodyPr wrap="none" anchor="ctr"/>
          <a:lstStyle/>
          <a:p>
            <a:endParaRPr lang="en-US"/>
          </a:p>
        </p:txBody>
      </p:sp>
      <p:sp>
        <p:nvSpPr>
          <p:cNvPr id="23" name="Line 21"/>
          <p:cNvSpPr>
            <a:spLocks noChangeShapeType="1"/>
          </p:cNvSpPr>
          <p:nvPr/>
        </p:nvSpPr>
        <p:spPr bwMode="auto">
          <a:xfrm flipV="1">
            <a:off x="6672263" y="2395538"/>
            <a:ext cx="536575" cy="36512"/>
          </a:xfrm>
          <a:prstGeom prst="line">
            <a:avLst/>
          </a:prstGeom>
          <a:noFill/>
          <a:ln w="28575">
            <a:solidFill>
              <a:srgbClr val="CC0000"/>
            </a:solidFill>
            <a:round/>
            <a:headEnd type="stealth" w="med" len="lg"/>
            <a:tailEnd type="none" w="sm" len="sm"/>
          </a:ln>
          <a:effectLst/>
        </p:spPr>
        <p:txBody>
          <a:bodyPr wrap="none" anchor="ctr"/>
          <a:lstStyle/>
          <a:p>
            <a:endParaRPr lang="en-US"/>
          </a:p>
        </p:txBody>
      </p:sp>
      <p:sp>
        <p:nvSpPr>
          <p:cNvPr id="24" name="Line 22"/>
          <p:cNvSpPr>
            <a:spLocks noChangeShapeType="1"/>
          </p:cNvSpPr>
          <p:nvPr/>
        </p:nvSpPr>
        <p:spPr bwMode="auto">
          <a:xfrm>
            <a:off x="6715125" y="2592388"/>
            <a:ext cx="996950" cy="612775"/>
          </a:xfrm>
          <a:prstGeom prst="line">
            <a:avLst/>
          </a:prstGeom>
          <a:noFill/>
          <a:ln w="28575">
            <a:solidFill>
              <a:srgbClr val="CC0000"/>
            </a:solidFill>
            <a:round/>
            <a:headEnd type="stealth" w="med" len="lg"/>
            <a:tailEnd type="none" w="sm" len="sm"/>
          </a:ln>
          <a:effectLst/>
        </p:spPr>
        <p:txBody>
          <a:bodyPr wrap="none" anchor="ctr"/>
          <a:lstStyle/>
          <a:p>
            <a:endParaRPr lang="en-US"/>
          </a:p>
        </p:txBody>
      </p:sp>
      <p:sp>
        <p:nvSpPr>
          <p:cNvPr id="25" name="Rectangle 23"/>
          <p:cNvSpPr>
            <a:spLocks noChangeArrowheads="1"/>
          </p:cNvSpPr>
          <p:nvPr/>
        </p:nvSpPr>
        <p:spPr bwMode="auto">
          <a:xfrm>
            <a:off x="7113588" y="2068513"/>
            <a:ext cx="1903412" cy="641350"/>
          </a:xfrm>
          <a:prstGeom prst="rect">
            <a:avLst/>
          </a:prstGeom>
          <a:noFill/>
          <a:ln w="9525">
            <a:noFill/>
            <a:miter lim="800000"/>
            <a:headEnd/>
            <a:tailEnd/>
          </a:ln>
          <a:effectLst/>
        </p:spPr>
        <p:txBody>
          <a:bodyPr lIns="92075" tIns="46038" rIns="92075" bIns="46038">
            <a:spAutoFit/>
          </a:bodyPr>
          <a:lstStyle/>
          <a:p>
            <a:pPr eaLnBrk="0" hangingPunct="0">
              <a:spcBef>
                <a:spcPct val="0"/>
              </a:spcBef>
            </a:pPr>
            <a:r>
              <a:rPr lang="en-CA" sz="1800" b="1"/>
              <a:t>Use in</a:t>
            </a:r>
          </a:p>
          <a:p>
            <a:pPr eaLnBrk="0" hangingPunct="0">
              <a:spcBef>
                <a:spcPct val="0"/>
              </a:spcBef>
            </a:pPr>
            <a:r>
              <a:rPr lang="en-CA" sz="1800" b="1"/>
              <a:t>Graphical view </a:t>
            </a:r>
          </a:p>
        </p:txBody>
      </p:sp>
      <p:sp>
        <p:nvSpPr>
          <p:cNvPr id="26" name="Rectangle 24"/>
          <p:cNvSpPr>
            <a:spLocks noChangeArrowheads="1"/>
          </p:cNvSpPr>
          <p:nvPr/>
        </p:nvSpPr>
        <p:spPr bwMode="auto">
          <a:xfrm>
            <a:off x="7716838" y="2897188"/>
            <a:ext cx="1022350" cy="641350"/>
          </a:xfrm>
          <a:prstGeom prst="rect">
            <a:avLst/>
          </a:prstGeom>
          <a:noFill/>
          <a:ln w="9525">
            <a:noFill/>
            <a:miter lim="800000"/>
            <a:headEnd/>
            <a:tailEnd/>
          </a:ln>
          <a:effectLst/>
        </p:spPr>
        <p:txBody>
          <a:bodyPr wrap="none" lIns="92075" tIns="46038" rIns="92075" bIns="46038">
            <a:spAutoFit/>
          </a:bodyPr>
          <a:lstStyle/>
          <a:p>
            <a:pPr eaLnBrk="0" hangingPunct="0">
              <a:spcBef>
                <a:spcPct val="0"/>
              </a:spcBef>
            </a:pPr>
            <a:r>
              <a:rPr lang="en-CA" sz="1800" b="1"/>
              <a:t>Use as</a:t>
            </a:r>
          </a:p>
          <a:p>
            <a:pPr eaLnBrk="0" hangingPunct="0">
              <a:spcBef>
                <a:spcPct val="0"/>
              </a:spcBef>
            </a:pPr>
            <a:r>
              <a:rPr lang="en-CA" sz="1800" b="1"/>
              <a:t>DataTip</a:t>
            </a:r>
          </a:p>
        </p:txBody>
      </p:sp>
      <p:sp>
        <p:nvSpPr>
          <p:cNvPr id="27" name="Rectangle 25"/>
          <p:cNvSpPr>
            <a:spLocks noChangeArrowheads="1"/>
          </p:cNvSpPr>
          <p:nvPr/>
        </p:nvSpPr>
        <p:spPr bwMode="auto">
          <a:xfrm>
            <a:off x="7540625" y="3900488"/>
            <a:ext cx="1149350" cy="641350"/>
          </a:xfrm>
          <a:prstGeom prst="rect">
            <a:avLst/>
          </a:prstGeom>
          <a:noFill/>
          <a:ln w="9525">
            <a:noFill/>
            <a:miter lim="800000"/>
            <a:headEnd/>
            <a:tailEnd/>
          </a:ln>
          <a:effectLst/>
        </p:spPr>
        <p:txBody>
          <a:bodyPr wrap="none" lIns="92075" tIns="46038" rIns="92075" bIns="46038">
            <a:spAutoFit/>
          </a:bodyPr>
          <a:lstStyle/>
          <a:p>
            <a:pPr eaLnBrk="0" hangingPunct="0">
              <a:spcBef>
                <a:spcPct val="0"/>
              </a:spcBef>
            </a:pPr>
            <a:r>
              <a:rPr lang="en-CA" sz="1800" b="1"/>
              <a:t>Link </a:t>
            </a:r>
          </a:p>
          <a:p>
            <a:pPr eaLnBrk="0" hangingPunct="0">
              <a:spcBef>
                <a:spcPct val="0"/>
              </a:spcBef>
            </a:pPr>
            <a:r>
              <a:rPr lang="en-CA" sz="1800" b="1"/>
              <a:t>Indicator</a:t>
            </a:r>
          </a:p>
        </p:txBody>
      </p:sp>
      <p:sp>
        <p:nvSpPr>
          <p:cNvPr id="28" name="Line 26"/>
          <p:cNvSpPr>
            <a:spLocks noChangeShapeType="1"/>
          </p:cNvSpPr>
          <p:nvPr/>
        </p:nvSpPr>
        <p:spPr bwMode="auto">
          <a:xfrm>
            <a:off x="6815138" y="4030663"/>
            <a:ext cx="784225" cy="146050"/>
          </a:xfrm>
          <a:prstGeom prst="line">
            <a:avLst/>
          </a:prstGeom>
          <a:noFill/>
          <a:ln w="28575">
            <a:solidFill>
              <a:srgbClr val="CC0000"/>
            </a:solidFill>
            <a:round/>
            <a:headEnd type="stealth" w="med" len="lg"/>
            <a:tailEnd type="none" w="sm" len="sm"/>
          </a:ln>
          <a:effectLst/>
        </p:spPr>
        <p:txBody>
          <a:bodyPr wrap="none" anchor="ctr"/>
          <a:lstStyle/>
          <a:p>
            <a:endParaRPr lang="en-US"/>
          </a:p>
        </p:txBody>
      </p:sp>
      <p:sp>
        <p:nvSpPr>
          <p:cNvPr id="29" name="Rectangle 29"/>
          <p:cNvSpPr>
            <a:spLocks noGrp="1" noChangeArrowheads="1"/>
          </p:cNvSpPr>
          <p:nvPr>
            <p:ph type="title"/>
          </p:nvPr>
        </p:nvSpPr>
        <p:spPr>
          <a:xfrm>
            <a:off x="117475" y="480614"/>
            <a:ext cx="8907463" cy="608013"/>
          </a:xfrm>
        </p:spPr>
        <p:txBody>
          <a:bodyPr>
            <a:normAutofit/>
          </a:bodyPr>
          <a:lstStyle/>
          <a:p>
            <a:pPr algn="l"/>
            <a:r>
              <a:rPr lang="en-CA" sz="2800" b="1" dirty="0">
                <a:latin typeface="Arial" pitchFamily="34" charset="0"/>
                <a:cs typeface="Arial" pitchFamily="34" charset="0"/>
              </a:rPr>
              <a:t>DOORS – Displayed Information</a:t>
            </a:r>
          </a:p>
        </p:txBody>
      </p:sp>
      <p:pic>
        <p:nvPicPr>
          <p:cNvPr id="30" name="Picture 3"/>
          <p:cNvPicPr>
            <a:picLocks noChangeAspect="1" noChangeArrowheads="1"/>
          </p:cNvPicPr>
          <p:nvPr/>
        </p:nvPicPr>
        <p:blipFill>
          <a:blip r:embed="rId4"/>
          <a:srcRect l="45132" t="33673" r="4869" b="31050"/>
          <a:stretch>
            <a:fillRect/>
          </a:stretch>
        </p:blipFill>
        <p:spPr bwMode="auto">
          <a:xfrm>
            <a:off x="6907213" y="873125"/>
            <a:ext cx="2233612"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98</a:t>
            </a:fld>
            <a:endParaRPr lang="en-CA"/>
          </a:p>
        </p:txBody>
      </p:sp>
      <p:sp>
        <p:nvSpPr>
          <p:cNvPr id="4" name="Rectangle 6"/>
          <p:cNvSpPr>
            <a:spLocks noGrp="1" noChangeArrowheads="1"/>
          </p:cNvSpPr>
          <p:nvPr>
            <p:ph type="title"/>
          </p:nvPr>
        </p:nvSpPr>
        <p:spPr>
          <a:xfrm>
            <a:off x="117475" y="453318"/>
            <a:ext cx="8907463" cy="608013"/>
          </a:xfrm>
        </p:spPr>
        <p:txBody>
          <a:bodyPr>
            <a:normAutofit/>
          </a:bodyPr>
          <a:lstStyle/>
          <a:p>
            <a:r>
              <a:rPr lang="en-CA" sz="2800" b="1" dirty="0">
                <a:latin typeface="Arial" pitchFamily="34" charset="0"/>
                <a:cs typeface="Arial" pitchFamily="34" charset="0"/>
              </a:rPr>
              <a:t>DOORS – Multi-User Editing</a:t>
            </a:r>
          </a:p>
        </p:txBody>
      </p:sp>
      <p:sp>
        <p:nvSpPr>
          <p:cNvPr id="5" name="Rectangle 7"/>
          <p:cNvSpPr txBox="1">
            <a:spLocks noChangeArrowheads="1"/>
          </p:cNvSpPr>
          <p:nvPr/>
        </p:nvSpPr>
        <p:spPr>
          <a:xfrm>
            <a:off x="117475" y="1063580"/>
            <a:ext cx="8907463" cy="5397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Make required edits, and unlock to allow others access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5"/>
          <p:cNvPicPr>
            <a:picLocks noChangeAspect="1" noChangeArrowheads="1"/>
          </p:cNvPicPr>
          <p:nvPr/>
        </p:nvPicPr>
        <p:blipFill>
          <a:blip r:embed="rId3"/>
          <a:srcRect/>
          <a:stretch>
            <a:fillRect/>
          </a:stretch>
        </p:blipFill>
        <p:spPr bwMode="auto">
          <a:xfrm>
            <a:off x="1023938" y="1560513"/>
            <a:ext cx="7096125" cy="4219575"/>
          </a:xfrm>
          <a:prstGeom prst="rect">
            <a:avLst/>
          </a:prstGeom>
          <a:noFill/>
          <a:ln w="9525">
            <a:noFill/>
            <a:miter lim="800000"/>
            <a:headEnd/>
            <a:tailEnd/>
          </a:ln>
          <a:effectLst/>
        </p:spPr>
      </p:pic>
      <p:sp>
        <p:nvSpPr>
          <p:cNvPr id="7" name="Rectangle 8"/>
          <p:cNvSpPr>
            <a:spLocks noChangeArrowheads="1"/>
          </p:cNvSpPr>
          <p:nvPr/>
        </p:nvSpPr>
        <p:spPr bwMode="auto">
          <a:xfrm>
            <a:off x="4237038" y="5973763"/>
            <a:ext cx="781050" cy="366712"/>
          </a:xfrm>
          <a:prstGeom prst="rect">
            <a:avLst/>
          </a:prstGeom>
          <a:noFill/>
          <a:ln w="9525">
            <a:noFill/>
            <a:miter lim="800000"/>
            <a:headEnd/>
            <a:tailEnd/>
          </a:ln>
          <a:effectLst/>
        </p:spPr>
        <p:txBody>
          <a:bodyPr wrap="none" lIns="92075" tIns="46038" rIns="92075" bIns="46038">
            <a:spAutoFit/>
          </a:bodyPr>
          <a:lstStyle/>
          <a:p>
            <a:pPr eaLnBrk="0" hangingPunct="0">
              <a:spcBef>
                <a:spcPct val="0"/>
              </a:spcBef>
            </a:pPr>
            <a:r>
              <a:rPr lang="en-CA" sz="1800" b="1"/>
              <a:t>Mode</a:t>
            </a:r>
          </a:p>
        </p:txBody>
      </p:sp>
      <p:sp>
        <p:nvSpPr>
          <p:cNvPr id="8" name="Line 9"/>
          <p:cNvSpPr>
            <a:spLocks noChangeShapeType="1"/>
          </p:cNvSpPr>
          <p:nvPr/>
        </p:nvSpPr>
        <p:spPr bwMode="auto">
          <a:xfrm>
            <a:off x="3808413" y="5676900"/>
            <a:ext cx="763587" cy="360363"/>
          </a:xfrm>
          <a:prstGeom prst="line">
            <a:avLst/>
          </a:prstGeom>
          <a:noFill/>
          <a:ln w="28575">
            <a:solidFill>
              <a:srgbClr val="CC0000"/>
            </a:solidFill>
            <a:round/>
            <a:headEnd type="stealth" w="med" len="lg"/>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99</a:t>
            </a:fld>
            <a:endParaRPr lang="en-CA"/>
          </a:p>
        </p:txBody>
      </p:sp>
      <p:sp>
        <p:nvSpPr>
          <p:cNvPr id="4" name="Rectangle 6"/>
          <p:cNvSpPr>
            <a:spLocks noGrp="1" noChangeArrowheads="1"/>
          </p:cNvSpPr>
          <p:nvPr>
            <p:ph type="title"/>
          </p:nvPr>
        </p:nvSpPr>
        <p:spPr>
          <a:xfrm>
            <a:off x="117475" y="466966"/>
            <a:ext cx="8907463" cy="608013"/>
          </a:xfrm>
        </p:spPr>
        <p:txBody>
          <a:bodyPr>
            <a:normAutofit/>
          </a:bodyPr>
          <a:lstStyle/>
          <a:p>
            <a:r>
              <a:rPr lang="en-CA" sz="2800" b="1" dirty="0">
                <a:latin typeface="Arial" pitchFamily="34" charset="0"/>
                <a:cs typeface="Arial" pitchFamily="34" charset="0"/>
              </a:rPr>
              <a:t>DOORS – Integration with UML 2.0 </a:t>
            </a:r>
          </a:p>
        </p:txBody>
      </p:sp>
      <p:pic>
        <p:nvPicPr>
          <p:cNvPr id="5" name="Picture 4" descr="Analyst"/>
          <p:cNvPicPr>
            <a:picLocks noChangeAspect="1" noChangeArrowheads="1"/>
          </p:cNvPicPr>
          <p:nvPr/>
        </p:nvPicPr>
        <p:blipFill>
          <a:blip r:embed="rId3"/>
          <a:srcRect/>
          <a:stretch>
            <a:fillRect/>
          </a:stretch>
        </p:blipFill>
        <p:spPr bwMode="auto">
          <a:xfrm>
            <a:off x="956569" y="1078676"/>
            <a:ext cx="7044431" cy="53221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1790</TotalTime>
  <Words>5101</Words>
  <Application>Microsoft Office PowerPoint</Application>
  <PresentationFormat>On-screen Show (4:3)</PresentationFormat>
  <Paragraphs>964</Paragraphs>
  <Slides>113</Slides>
  <Notes>111</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113</vt:i4>
      </vt:variant>
    </vt:vector>
  </HeadingPairs>
  <TitlesOfParts>
    <vt:vector size="119" baseType="lpstr">
      <vt:lpstr>2_Custom Design</vt:lpstr>
      <vt:lpstr>1_Custom Design</vt:lpstr>
      <vt:lpstr>Custom Design</vt:lpstr>
      <vt:lpstr>Document</vt:lpstr>
      <vt:lpstr>Microsoft Word Document</vt:lpstr>
      <vt:lpstr>Microsoft Visio Drawing</vt:lpstr>
      <vt:lpstr>Slide 1</vt:lpstr>
      <vt:lpstr>Slide 2</vt:lpstr>
      <vt:lpstr>BUKU PEMBELAJARAN</vt:lpstr>
      <vt:lpstr>REFERENSI</vt:lpstr>
      <vt:lpstr>Slide 5</vt:lpstr>
      <vt:lpstr>Slide 6</vt:lpstr>
      <vt:lpstr>Why Do Requirements Change?</vt:lpstr>
      <vt:lpstr>Some Problems Due to Changing Requirements</vt:lpstr>
      <vt:lpstr>Requirements Management</vt:lpstr>
      <vt:lpstr>Requirements Management Activities (1)</vt:lpstr>
      <vt:lpstr>Requirements Management Activities (2)</vt:lpstr>
      <vt:lpstr>Requirements Development (RD) and  Management (RM)</vt:lpstr>
      <vt:lpstr>From Management to Tools</vt:lpstr>
      <vt:lpstr>Requirements Change Factors (1)</vt:lpstr>
      <vt:lpstr>Requirements Change Factors (2)</vt:lpstr>
      <vt:lpstr>Requirements Volatility</vt:lpstr>
      <vt:lpstr>Types of Volatile Requirements</vt:lpstr>
      <vt:lpstr>Expectations of Requirements Management (1)</vt:lpstr>
      <vt:lpstr>Expectations of Requirements Management (2)</vt:lpstr>
      <vt:lpstr>Identification of Requirements</vt:lpstr>
      <vt:lpstr>Requirements Identification Techniques</vt:lpstr>
      <vt:lpstr>BTW, Requirements Have Attributes!</vt:lpstr>
      <vt:lpstr>Requirements Attributes</vt:lpstr>
      <vt:lpstr>DOORS – Objects and Attributes</vt:lpstr>
      <vt:lpstr>Requirements Statuses</vt:lpstr>
      <vt:lpstr>Version Control</vt:lpstr>
      <vt:lpstr>Slide 27</vt:lpstr>
      <vt:lpstr>Traceability?</vt:lpstr>
      <vt:lpstr>Traceability Quotes (1)</vt:lpstr>
      <vt:lpstr>Traceability Quotes (2)</vt:lpstr>
      <vt:lpstr>Importance of Traceability (1)</vt:lpstr>
      <vt:lpstr>Importance of Traceability (2)</vt:lpstr>
      <vt:lpstr>Traceability Difficulties</vt:lpstr>
      <vt:lpstr>Backward and Forward Traceability (1)</vt:lpstr>
      <vt:lpstr>Backward and Forward Traceability (2)</vt:lpstr>
      <vt:lpstr>Backward and Forward Traceability (3)</vt:lpstr>
      <vt:lpstr>Types of Traceability (1)</vt:lpstr>
      <vt:lpstr>Types of Traceability (2)</vt:lpstr>
      <vt:lpstr>Representation – Traceability Table</vt:lpstr>
      <vt:lpstr>Representation – Traceability Matrix</vt:lpstr>
      <vt:lpstr>Representation – Traceability List</vt:lpstr>
      <vt:lpstr>Example – DOORS Links</vt:lpstr>
      <vt:lpstr>DOORS – Creating and Accessing Links</vt:lpstr>
      <vt:lpstr>DOORS – Exploring Traceability Links</vt:lpstr>
      <vt:lpstr>DOORS – Link Matrix View</vt:lpstr>
      <vt:lpstr>DOORS – Hierarchical Link View</vt:lpstr>
      <vt:lpstr>DOORS – Filtering View (Query on Attributes)</vt:lpstr>
      <vt:lpstr>DOORS – Types of Analysis</vt:lpstr>
      <vt:lpstr>DOORS – Multi-Module Traceability</vt:lpstr>
      <vt:lpstr>DOORS – Traceability and Software Artefacts</vt:lpstr>
      <vt:lpstr>DOORS – Analysis with Wizard</vt:lpstr>
      <vt:lpstr>What are Suspect Links?</vt:lpstr>
      <vt:lpstr>Suspect Links</vt:lpstr>
      <vt:lpstr>Traceability Planning</vt:lpstr>
      <vt:lpstr>Factors to Consider during Planning (1)</vt:lpstr>
      <vt:lpstr>Factors to Consider during Planning (2)</vt:lpstr>
      <vt:lpstr>Modeling Traceability</vt:lpstr>
      <vt:lpstr>Example – UCM Models Imported in DOORS</vt:lpstr>
      <vt:lpstr>Example – UCM External Links in DOORS</vt:lpstr>
      <vt:lpstr>Example – UCM External Links in DOORS</vt:lpstr>
      <vt:lpstr>Example – Automatic Link Generation (2)</vt:lpstr>
      <vt:lpstr>Types of Traceability Links</vt:lpstr>
      <vt:lpstr>Other Example of Traceability Links</vt:lpstr>
      <vt:lpstr>Cardinality of Traceability Links</vt:lpstr>
      <vt:lpstr>Advice for DOORS Links</vt:lpstr>
      <vt:lpstr>Slide 66</vt:lpstr>
      <vt:lpstr>Baseline</vt:lpstr>
      <vt:lpstr>Baseline for Requirements</vt:lpstr>
      <vt:lpstr>Baseline Usage</vt:lpstr>
      <vt:lpstr>DOORS – Baseline Compare</vt:lpstr>
      <vt:lpstr>DOORS – Module Compare</vt:lpstr>
      <vt:lpstr>Slide 72</vt:lpstr>
      <vt:lpstr>Change Management (1)</vt:lpstr>
      <vt:lpstr>Change Management (2)</vt:lpstr>
      <vt:lpstr>Change Management Process</vt:lpstr>
      <vt:lpstr>Change Request Form</vt:lpstr>
      <vt:lpstr>Change Analysis and Costing – Example</vt:lpstr>
      <vt:lpstr>Different Management Aspects</vt:lpstr>
      <vt:lpstr>Tool Support for Change Management</vt:lpstr>
      <vt:lpstr>Example – DOORS Change Proposal System (1)</vt:lpstr>
      <vt:lpstr>Example – DOORS Change Proposal System (2)</vt:lpstr>
      <vt:lpstr>Change Management with DOORS/SYNERGY (1)</vt:lpstr>
      <vt:lpstr>Change Management with DOORS/SYNERGY (2)</vt:lpstr>
      <vt:lpstr>Change Management with DOORS/SYNERGY (3)</vt:lpstr>
      <vt:lpstr>Change Management with DOORS/SYNERGY (4)</vt:lpstr>
      <vt:lpstr>Change Management with DOORS/SYNERGY (5)</vt:lpstr>
      <vt:lpstr>Slide 87</vt:lpstr>
      <vt:lpstr>What Kind of Tool Do We Need?</vt:lpstr>
      <vt:lpstr>What Should We Look For in a Tool?</vt:lpstr>
      <vt:lpstr>RM Tool Architecture – Example</vt:lpstr>
      <vt:lpstr>Requirements Management Implies Integration!</vt:lpstr>
      <vt:lpstr>Approaches – Document or Database? (1)</vt:lpstr>
      <vt:lpstr>Approaches – Document or Database? (2)</vt:lpstr>
      <vt:lpstr>How About Evolving the Process Itself?</vt:lpstr>
      <vt:lpstr>Thinking About Getting a RM Tool?</vt:lpstr>
      <vt:lpstr>DOORS – Database View</vt:lpstr>
      <vt:lpstr>DOORS – Displayed Information</vt:lpstr>
      <vt:lpstr>DOORS – Multi-User Editing</vt:lpstr>
      <vt:lpstr>DOORS – Integration with UML 2.0 </vt:lpstr>
      <vt:lpstr>DOORS – Integration with URN </vt:lpstr>
      <vt:lpstr>TWiki Overview </vt:lpstr>
      <vt:lpstr>TWiki for Requirements Management</vt:lpstr>
      <vt:lpstr>Twiki – Requirement Example</vt:lpstr>
      <vt:lpstr>TWiki – Requirement Form Example</vt:lpstr>
      <vt:lpstr>Using TWiki…</vt:lpstr>
      <vt:lpstr>IBM Requisite Pro</vt:lpstr>
      <vt:lpstr>IBM Requisite Pro – Types, Attributes, and Views</vt:lpstr>
      <vt:lpstr>IBM Requisite Pro – Traceability</vt:lpstr>
      <vt:lpstr>IBM Requisite Pro – Change Management</vt:lpstr>
      <vt:lpstr>IBM Requisite Pro – Integration</vt:lpstr>
      <vt:lpstr>Genspec</vt:lpstr>
      <vt:lpstr>Genspec – Automated Inspection of Specification</vt:lpstr>
      <vt:lpstr>Slide 113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218</cp:revision>
  <dcterms:modified xsi:type="dcterms:W3CDTF">2018-06-13T19:41:36Z</dcterms:modified>
</cp:coreProperties>
</file>