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38"/>
  </p:notesMasterIdLst>
  <p:sldIdLst>
    <p:sldId id="342" r:id="rId4"/>
    <p:sldId id="411" r:id="rId5"/>
    <p:sldId id="346" r:id="rId6"/>
    <p:sldId id="349" r:id="rId7"/>
    <p:sldId id="351" r:id="rId8"/>
    <p:sldId id="318" r:id="rId9"/>
    <p:sldId id="319" r:id="rId10"/>
    <p:sldId id="320" r:id="rId11"/>
    <p:sldId id="352" r:id="rId12"/>
    <p:sldId id="321" r:id="rId13"/>
    <p:sldId id="333" r:id="rId14"/>
    <p:sldId id="322" r:id="rId15"/>
    <p:sldId id="324" r:id="rId16"/>
    <p:sldId id="325" r:id="rId17"/>
    <p:sldId id="327" r:id="rId18"/>
    <p:sldId id="334" r:id="rId19"/>
    <p:sldId id="335" r:id="rId20"/>
    <p:sldId id="338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403" r:id="rId33"/>
    <p:sldId id="404" r:id="rId34"/>
    <p:sldId id="400" r:id="rId35"/>
    <p:sldId id="412" r:id="rId36"/>
    <p:sldId id="417" r:id="rId37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Bile </a:t>
            </a:r>
            <a:r>
              <a:rPr lang="en-US" dirty="0" err="1" smtClean="0"/>
              <a:t>apllication</a:t>
            </a:r>
            <a:r>
              <a:rPr lang="en-US" dirty="0" smtClean="0"/>
              <a:t> </a:t>
            </a:r>
            <a:r>
              <a:rPr lang="en-US" dirty="0" err="1" smtClean="0"/>
              <a:t>Develp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" TargetMode="Externa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devcenter.com/pub/a/mac/2001/07/27/cocoa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sonyericsson.com/cws/companyandpress/pressreleases/pressreleaseovervie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boygeniusreport.com/2009/04/19/samsungs-says-smartphones-will-make-up-29-percent-of-the-market-" TargetMode="External"/><Relationship Id="rId11" Type="http://schemas.openxmlformats.org/officeDocument/2006/relationships/hyperlink" Target="http://www.limofoundation.org/images/stories/pdf/090211%20limo%20overview" TargetMode="External"/><Relationship Id="rId5" Type="http://schemas.openxmlformats.org/officeDocument/2006/relationships/hyperlink" Target="http://developer.symbian.com/main/documentation/books/books_files/pdf/Getting_Started_final.pdf" TargetMode="External"/><Relationship Id="rId10" Type="http://schemas.openxmlformats.org/officeDocument/2006/relationships/hyperlink" Target="http://venturebeat.com/2009/01/01/android-netbooks-on-their-way-likely-by-2010/" TargetMode="External"/><Relationship Id="rId4" Type="http://schemas.openxmlformats.org/officeDocument/2006/relationships/hyperlink" Target="http://developer.apple.com/iphone/library/documentation/iPhone/Conceptual/iPhoneOSProgrammingGuide/ApplicationEnvironment/ApplicationEnvironment.html" TargetMode="External"/><Relationship Id="rId9" Type="http://schemas.openxmlformats.org/officeDocument/2006/relationships/hyperlink" Target="http://www.betaversion.org/~stefano/linotype/news/1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PENGANTAR REKAYASA KEBUTUHAN PENGEMBANGAN APLIKASI MOBILE (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Lnjt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..)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"/>
          <p:cNvSpPr txBox="1"/>
          <p:nvPr/>
        </p:nvSpPr>
        <p:spPr>
          <a:xfrm>
            <a:off x="993140" y="683964"/>
            <a:ext cx="4187750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iP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HONE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73" name="object 6"/>
          <p:cNvSpPr txBox="1"/>
          <p:nvPr/>
        </p:nvSpPr>
        <p:spPr>
          <a:xfrm>
            <a:off x="979492" y="1086574"/>
            <a:ext cx="3627413" cy="5114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NTERFACE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B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UILDER</a:t>
            </a:r>
            <a:endParaRPr sz="2400">
              <a:latin typeface="Century Schoolbook"/>
              <a:cs typeface="Century Schoolbook"/>
            </a:endParaRPr>
          </a:p>
          <a:p>
            <a:pPr marL="292100" marR="582303" indent="-279400">
              <a:lnSpc>
                <a:spcPts val="2644"/>
              </a:lnSpc>
              <a:spcBef>
                <a:spcPts val="2345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200" spc="0" dirty="0" smtClean="0">
                <a:latin typeface="Century Schoolbook"/>
                <a:cs typeface="Century Schoolbook"/>
              </a:rPr>
              <a:t>Design for graphical, </a:t>
            </a:r>
            <a:endParaRPr sz="2200">
              <a:latin typeface="Century Schoolbook"/>
              <a:cs typeface="Century Schoolbook"/>
            </a:endParaRPr>
          </a:p>
          <a:p>
            <a:pPr marL="292100" marR="582303">
              <a:lnSpc>
                <a:spcPts val="2644"/>
              </a:lnSpc>
            </a:pPr>
            <a:r>
              <a:rPr sz="2200" spc="0" dirty="0" smtClean="0">
                <a:latin typeface="Century Schoolbook"/>
                <a:cs typeface="Century Schoolbook"/>
              </a:rPr>
              <a:t>event-driven </a:t>
            </a:r>
            <a:endParaRPr sz="2200">
              <a:latin typeface="Century Schoolbook"/>
              <a:cs typeface="Century Schoolbook"/>
            </a:endParaRPr>
          </a:p>
          <a:p>
            <a:pPr marL="292100" marR="582303">
              <a:lnSpc>
                <a:spcPts val="2644"/>
              </a:lnSpc>
            </a:pPr>
            <a:r>
              <a:rPr sz="2200" spc="0" dirty="0" smtClean="0">
                <a:latin typeface="Century Schoolbook"/>
                <a:cs typeface="Century Schoolbook"/>
              </a:rPr>
              <a:t>applications</a:t>
            </a:r>
            <a:endParaRPr sz="2200">
              <a:latin typeface="Century Schoolbook"/>
              <a:cs typeface="Century Schoolbook"/>
            </a:endParaRPr>
          </a:p>
          <a:p>
            <a:pPr marL="292100" marR="172905" indent="-279400">
              <a:lnSpc>
                <a:spcPts val="2200"/>
              </a:lnSpc>
              <a:spcBef>
                <a:spcPts val="169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200" spc="0" dirty="0" smtClean="0">
                <a:latin typeface="Century Schoolbook"/>
                <a:cs typeface="Century Schoolbook"/>
              </a:rPr>
              <a:t>Pallet of GUI widgets to use in your views.</a:t>
            </a:r>
            <a:endParaRPr sz="2200">
              <a:latin typeface="Century Schoolbook"/>
              <a:cs typeface="Century Schoolbook"/>
            </a:endParaRPr>
          </a:p>
          <a:p>
            <a:pPr marL="292100" marR="338871" indent="-279400">
              <a:lnSpc>
                <a:spcPts val="2300"/>
              </a:lnSpc>
              <a:spcBef>
                <a:spcPts val="425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200" spc="0" dirty="0" smtClean="0">
                <a:latin typeface="Century Schoolbook"/>
                <a:cs typeface="Century Schoolbook"/>
              </a:rPr>
              <a:t>Drag and drop widgets onto views</a:t>
            </a:r>
            <a:endParaRPr sz="2200">
              <a:latin typeface="Century Schoolbook"/>
              <a:cs typeface="Century Schoolbook"/>
            </a:endParaRPr>
          </a:p>
          <a:p>
            <a:pPr marL="292100" marR="436997" indent="-279400">
              <a:lnSpc>
                <a:spcPts val="2644"/>
              </a:lnSpc>
              <a:spcBef>
                <a:spcPts val="359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200" spc="0" dirty="0" smtClean="0">
                <a:latin typeface="Century Schoolbook"/>
                <a:cs typeface="Century Schoolbook"/>
              </a:rPr>
              <a:t>Links between objects </a:t>
            </a:r>
            <a:endParaRPr sz="2200">
              <a:latin typeface="Century Schoolbook"/>
              <a:cs typeface="Century Schoolbook"/>
            </a:endParaRPr>
          </a:p>
          <a:p>
            <a:pPr marL="292100" marR="436997">
              <a:lnSpc>
                <a:spcPts val="2644"/>
              </a:lnSpc>
            </a:pPr>
            <a:r>
              <a:rPr sz="2200" spc="0" dirty="0" smtClean="0">
                <a:latin typeface="Century Schoolbook"/>
                <a:cs typeface="Century Schoolbook"/>
              </a:rPr>
              <a:t>can be created </a:t>
            </a:r>
            <a:endParaRPr sz="2200">
              <a:latin typeface="Century Schoolbook"/>
              <a:cs typeface="Century Schoolbook"/>
            </a:endParaRPr>
          </a:p>
          <a:p>
            <a:pPr marL="292100" marR="436997">
              <a:lnSpc>
                <a:spcPts val="2644"/>
              </a:lnSpc>
            </a:pPr>
            <a:r>
              <a:rPr sz="2200" spc="0" dirty="0" smtClean="0">
                <a:latin typeface="Century Schoolbook"/>
                <a:cs typeface="Century Schoolbook"/>
              </a:rPr>
              <a:t>graphically</a:t>
            </a:r>
            <a:endParaRPr sz="2200">
              <a:latin typeface="Century Schoolbook"/>
              <a:cs typeface="Century Schoolbook"/>
            </a:endParaRPr>
          </a:p>
          <a:p>
            <a:pPr marL="647699" marR="392771" indent="-266699">
              <a:lnSpc>
                <a:spcPts val="1939"/>
              </a:lnSpc>
            </a:pPr>
            <a:r>
              <a:rPr sz="15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900" spc="0" dirty="0" smtClean="0">
                <a:latin typeface="Century Schoolbook"/>
                <a:cs typeface="Century Schoolbook"/>
              </a:rPr>
              <a:t>MVC pattern designed here</a:t>
            </a:r>
            <a:endParaRPr sz="1900">
              <a:latin typeface="Century Schoolbook"/>
              <a:cs typeface="Century Schoolbook"/>
            </a:endParaRPr>
          </a:p>
          <a:p>
            <a:pPr marL="647699" marR="567519" indent="-266699">
              <a:lnSpc>
                <a:spcPts val="1939"/>
              </a:lnSpc>
              <a:spcBef>
                <a:spcPts val="314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900" spc="0" dirty="0" smtClean="0">
                <a:latin typeface="Century Schoolbook"/>
                <a:cs typeface="Century Schoolbook"/>
              </a:rPr>
              <a:t>Graphically declare hooks into a program</a:t>
            </a:r>
            <a:endParaRPr sz="19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</a:pPr>
            <a:r>
              <a:rPr sz="15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200" spc="0" dirty="0" smtClean="0">
                <a:latin typeface="Century Schoolbook"/>
                <a:cs typeface="Century Schoolbook"/>
              </a:rPr>
              <a:t>Produces Nib Files</a:t>
            </a:r>
            <a:endParaRPr sz="2200">
              <a:latin typeface="Century Schoolbook"/>
              <a:cs typeface="Century Schoolbook"/>
            </a:endParaRPr>
          </a:p>
        </p:txBody>
      </p:sp>
      <p:sp>
        <p:nvSpPr>
          <p:cNvPr id="74" name="object 5"/>
          <p:cNvSpPr txBox="1"/>
          <p:nvPr/>
        </p:nvSpPr>
        <p:spPr>
          <a:xfrm>
            <a:off x="4630272" y="1086574"/>
            <a:ext cx="18840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/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4842108" y="1086574"/>
            <a:ext cx="126502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X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CODE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6"/>
          <p:cNvSpPr txBox="1"/>
          <p:nvPr/>
        </p:nvSpPr>
        <p:spPr>
          <a:xfrm>
            <a:off x="993140" y="1055157"/>
            <a:ext cx="3771513" cy="4207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95"/>
              </a:lnSpc>
              <a:spcBef>
                <a:spcPts val="144"/>
              </a:spcBef>
            </a:pPr>
            <a:r>
              <a:rPr sz="27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iP</a:t>
            </a:r>
            <a:r>
              <a:rPr sz="215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HONE</a:t>
            </a:r>
            <a:r>
              <a:rPr sz="2150" spc="154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7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15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27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2700">
              <a:latin typeface="Century Schoolbook"/>
              <a:cs typeface="Century Schoolbook"/>
            </a:endParaRPr>
          </a:p>
          <a:p>
            <a:pPr marL="12700" marR="51435">
              <a:lnSpc>
                <a:spcPts val="3200"/>
              </a:lnSpc>
              <a:spcBef>
                <a:spcPts val="15"/>
              </a:spcBef>
            </a:pPr>
            <a:r>
              <a:rPr sz="4050" spc="0" baseline="-1026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3225" spc="0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ESIGN</a:t>
            </a:r>
            <a:r>
              <a:rPr sz="3225" spc="154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4050" spc="0" baseline="-1026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</a:t>
            </a:r>
            <a:r>
              <a:rPr sz="3225" spc="0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ATTERNS</a:t>
            </a:r>
            <a:endParaRPr sz="2150">
              <a:latin typeface="Century Schoolbook"/>
              <a:cs typeface="Century Schoolbook"/>
            </a:endParaRPr>
          </a:p>
          <a:p>
            <a:pPr marL="12700" marR="51435">
              <a:lnSpc>
                <a:spcPct val="100179"/>
              </a:lnSpc>
              <a:spcBef>
                <a:spcPts val="2027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Delegation</a:t>
            </a:r>
            <a:endParaRPr sz="2400">
              <a:latin typeface="Century Schoolbook"/>
              <a:cs typeface="Century Schoolbook"/>
            </a:endParaRPr>
          </a:p>
          <a:p>
            <a:pPr marL="381000" marR="51435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Don’t Subclass</a:t>
            </a:r>
            <a:endParaRPr sz="2100">
              <a:latin typeface="Century Schoolbook"/>
              <a:cs typeface="Century Schoolbook"/>
            </a:endParaRPr>
          </a:p>
          <a:p>
            <a:pPr marL="292100" marR="1085233" indent="-279400">
              <a:lnSpc>
                <a:spcPct val="1006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Method calls are messages</a:t>
            </a:r>
            <a:endParaRPr sz="2400">
              <a:latin typeface="Century Schoolbook"/>
              <a:cs typeface="Century Schoolbook"/>
            </a:endParaRPr>
          </a:p>
          <a:p>
            <a:pPr marL="381000" marR="51435">
              <a:lnSpc>
                <a:spcPct val="100179"/>
              </a:lnSpc>
              <a:spcBef>
                <a:spcPts val="500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[Object Message]</a:t>
            </a:r>
            <a:endParaRPr sz="2100">
              <a:latin typeface="Century Schoolbook"/>
              <a:cs typeface="Century Schoolbook"/>
            </a:endParaRPr>
          </a:p>
          <a:p>
            <a:pPr marL="381000" marR="51435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Both are dynamic</a:t>
            </a:r>
            <a:endParaRPr sz="2100">
              <a:latin typeface="Century Schoolbook"/>
              <a:cs typeface="Century Schoolbook"/>
            </a:endParaRPr>
          </a:p>
          <a:p>
            <a:pPr marL="12700" marR="51435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Managed Memory</a:t>
            </a:r>
            <a:endParaRPr sz="2400">
              <a:latin typeface="Century Schoolbook"/>
              <a:cs typeface="Century Schoolbook"/>
            </a:endParaRPr>
          </a:p>
          <a:p>
            <a:pPr marL="381000" marR="51435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Auto release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4" name="object 5"/>
          <p:cNvSpPr txBox="1"/>
          <p:nvPr/>
        </p:nvSpPr>
        <p:spPr>
          <a:xfrm>
            <a:off x="5031740" y="2131553"/>
            <a:ext cx="3286803" cy="165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21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{</a:t>
            </a:r>
            <a:endParaRPr sz="1800">
              <a:latin typeface="Century Schoolbook"/>
              <a:cs typeface="Century Schoolbook"/>
            </a:endParaRPr>
          </a:p>
          <a:p>
            <a:pPr marL="12700">
              <a:lnSpc>
                <a:spcPts val="2163"/>
              </a:lnSpc>
              <a:spcBef>
                <a:spcPts val="537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NSString *string =[... Alloc]…; </a:t>
            </a:r>
            <a:endParaRPr sz="1800">
              <a:latin typeface="Century Schoolbook"/>
              <a:cs typeface="Century Schoolbook"/>
            </a:endParaRPr>
          </a:p>
          <a:p>
            <a:pPr marL="12700">
              <a:lnSpc>
                <a:spcPts val="2163"/>
              </a:lnSpc>
              <a:spcBef>
                <a:spcPts val="536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[string release];</a:t>
            </a:r>
            <a:endParaRPr sz="1800">
              <a:latin typeface="Century Schoolbook"/>
              <a:cs typeface="Century Schoolbook"/>
            </a:endParaRPr>
          </a:p>
          <a:p>
            <a:pPr marL="12700" marR="28521">
              <a:lnSpc>
                <a:spcPct val="100179"/>
              </a:lnSpc>
              <a:spcBef>
                <a:spcPts val="636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return string; //??</a:t>
            </a:r>
            <a:endParaRPr sz="1800">
              <a:latin typeface="Century Schoolbook"/>
              <a:cs typeface="Century Schoolbook"/>
            </a:endParaRPr>
          </a:p>
          <a:p>
            <a:pPr marL="12700" marR="28521">
              <a:lnSpc>
                <a:spcPct val="100179"/>
              </a:lnSpc>
              <a:spcBef>
                <a:spcPts val="536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}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5031740" y="4239753"/>
            <a:ext cx="3286803" cy="165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21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{</a:t>
            </a:r>
            <a:endParaRPr sz="1800">
              <a:latin typeface="Century Schoolbook"/>
              <a:cs typeface="Century Schoolbook"/>
            </a:endParaRPr>
          </a:p>
          <a:p>
            <a:pPr marL="12700">
              <a:lnSpc>
                <a:spcPts val="2163"/>
              </a:lnSpc>
              <a:spcBef>
                <a:spcPts val="437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NSString *string =[... Alloc]…; </a:t>
            </a:r>
            <a:endParaRPr sz="1800">
              <a:latin typeface="Century Schoolbook"/>
              <a:cs typeface="Century Schoolbook"/>
            </a:endParaRPr>
          </a:p>
          <a:p>
            <a:pPr marL="12700">
              <a:lnSpc>
                <a:spcPts val="2163"/>
              </a:lnSpc>
              <a:spcBef>
                <a:spcPts val="636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[string autorelease];</a:t>
            </a:r>
            <a:endParaRPr sz="1800">
              <a:latin typeface="Century Schoolbook"/>
              <a:cs typeface="Century Schoolbook"/>
            </a:endParaRPr>
          </a:p>
          <a:p>
            <a:pPr marL="12700" marR="28521">
              <a:lnSpc>
                <a:spcPts val="2065"/>
              </a:lnSpc>
              <a:spcBef>
                <a:spcPts val="739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return string;</a:t>
            </a:r>
            <a:endParaRPr sz="1800">
              <a:latin typeface="Century Schoolbook"/>
              <a:cs typeface="Century Schoolbook"/>
            </a:endParaRPr>
          </a:p>
          <a:p>
            <a:pPr marL="12700" marR="28521">
              <a:lnSpc>
                <a:spcPct val="100179"/>
              </a:lnSpc>
              <a:spcBef>
                <a:spcPts val="532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}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6"/>
          <p:cNvSpPr/>
          <p:nvPr/>
        </p:nvSpPr>
        <p:spPr>
          <a:xfrm>
            <a:off x="1828800" y="2013983"/>
            <a:ext cx="5334000" cy="3853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4"/>
          <p:cNvSpPr txBox="1"/>
          <p:nvPr/>
        </p:nvSpPr>
        <p:spPr>
          <a:xfrm>
            <a:off x="993140" y="779500"/>
            <a:ext cx="4491508" cy="863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iP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HONE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>
              <a:lnSpc>
                <a:spcPts val="3590"/>
              </a:lnSpc>
              <a:spcBef>
                <a:spcPts val="18"/>
              </a:spcBef>
            </a:pP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PPLICATION</a:t>
            </a:r>
            <a:r>
              <a:rPr sz="3600" spc="169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L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IFE</a:t>
            </a:r>
            <a:r>
              <a:rPr sz="3600" spc="169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C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YCLE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"/>
          <p:cNvSpPr txBox="1"/>
          <p:nvPr/>
        </p:nvSpPr>
        <p:spPr>
          <a:xfrm>
            <a:off x="993140" y="834092"/>
            <a:ext cx="4693895" cy="2774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iP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HONE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45720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ECURITY</a:t>
            </a:r>
            <a:r>
              <a:rPr sz="3600" spc="169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M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ODEL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Originally all applications ran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6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Not a whole lot better now</a:t>
            </a:r>
            <a:endParaRPr sz="2400">
              <a:latin typeface="Century Schoolbook"/>
              <a:cs typeface="Century Schoolbook"/>
            </a:endParaRPr>
          </a:p>
          <a:p>
            <a:pPr marL="348297" marR="407473" algn="ctr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All apps run as “mobile” user</a:t>
            </a:r>
            <a:endParaRPr sz="21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Survived this year’s Pwn2Own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4" name="object 6"/>
          <p:cNvSpPr txBox="1"/>
          <p:nvPr/>
        </p:nvSpPr>
        <p:spPr>
          <a:xfrm>
            <a:off x="5616427" y="2008784"/>
            <a:ext cx="10251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as root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5" name="object 5"/>
          <p:cNvSpPr txBox="1"/>
          <p:nvPr/>
        </p:nvSpPr>
        <p:spPr>
          <a:xfrm>
            <a:off x="993140" y="3723284"/>
            <a:ext cx="5971102" cy="2457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91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Security based on delivery mechanism</a:t>
            </a:r>
            <a:endParaRPr sz="2400">
              <a:latin typeface="Century Schoolbook"/>
              <a:cs typeface="Century Schoolbook"/>
            </a:endParaRPr>
          </a:p>
          <a:p>
            <a:pPr marL="647699" indent="-266699">
              <a:lnSpc>
                <a:spcPct val="102984"/>
              </a:lnSpc>
              <a:spcBef>
                <a:spcPts val="28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All applications must be delivered through iTunes App Store</a:t>
            </a:r>
            <a:endParaRPr sz="2100">
              <a:latin typeface="Century Schoolbook"/>
              <a:cs typeface="Century Schoolbook"/>
            </a:endParaRPr>
          </a:p>
          <a:p>
            <a:pPr marL="381000" marR="35391">
              <a:lnSpc>
                <a:spcPct val="100179"/>
              </a:lnSpc>
              <a:spcBef>
                <a:spcPts val="40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Requires apple approval and testing</a:t>
            </a:r>
            <a:endParaRPr sz="2100">
              <a:latin typeface="Century Schoolbook"/>
              <a:cs typeface="Century Schoolbook"/>
            </a:endParaRPr>
          </a:p>
          <a:p>
            <a:pPr marL="749299" marR="35391">
              <a:lnSpc>
                <a:spcPct val="100179"/>
              </a:lnSpc>
              <a:spcBef>
                <a:spcPts val="400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$99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App Store</a:t>
            </a:r>
            <a:endParaRPr sz="1800">
              <a:latin typeface="Century Schoolbook"/>
              <a:cs typeface="Century Schoolbook"/>
            </a:endParaRPr>
          </a:p>
          <a:p>
            <a:pPr marL="749299" marR="35391">
              <a:lnSpc>
                <a:spcPct val="100179"/>
              </a:lnSpc>
              <a:spcBef>
                <a:spcPts val="434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$299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Enterprise</a:t>
            </a:r>
            <a:endParaRPr sz="1800">
              <a:latin typeface="Century Schoolbook"/>
              <a:cs typeface="Century Schoolbook"/>
            </a:endParaRPr>
          </a:p>
          <a:p>
            <a:pPr marL="381000" marR="35391">
              <a:lnSpc>
                <a:spcPct val="100179"/>
              </a:lnSpc>
              <a:spcBef>
                <a:spcPts val="512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Digitally signed by developer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6" name="object 4"/>
          <p:cNvSpPr txBox="1"/>
          <p:nvPr/>
        </p:nvSpPr>
        <p:spPr>
          <a:xfrm>
            <a:off x="6977689" y="4136036"/>
            <a:ext cx="465454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the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4"/>
          <p:cNvSpPr txBox="1"/>
          <p:nvPr/>
        </p:nvSpPr>
        <p:spPr>
          <a:xfrm>
            <a:off x="993140" y="970572"/>
            <a:ext cx="4187750" cy="4578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iP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HONE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57150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F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UTURE</a:t>
            </a:r>
            <a:endParaRPr sz="24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iPhone OS 3.0</a:t>
            </a:r>
            <a:endParaRPr sz="24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In app purchases</a:t>
            </a:r>
            <a:endParaRPr sz="21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Accessory APIs</a:t>
            </a:r>
            <a:endParaRPr sz="21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Peer to Peer connectivity</a:t>
            </a:r>
            <a:endParaRPr sz="2100">
              <a:latin typeface="Century Schoolbook"/>
              <a:cs typeface="Century Schoolbook"/>
            </a:endParaRPr>
          </a:p>
          <a:p>
            <a:pPr marL="719454" marR="1676709" algn="ctr">
              <a:lnSpc>
                <a:spcPct val="100179"/>
              </a:lnSpc>
              <a:spcBef>
                <a:spcPts val="500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New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Game Kit</a:t>
            </a:r>
            <a:endParaRPr sz="18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409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iPod library access</a:t>
            </a:r>
            <a:endParaRPr sz="21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Embedded maps</a:t>
            </a:r>
            <a:endParaRPr sz="21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Copy &amp; Paste</a:t>
            </a:r>
            <a:endParaRPr sz="21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Video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4"/>
          <p:cNvSpPr txBox="1"/>
          <p:nvPr/>
        </p:nvSpPr>
        <p:spPr>
          <a:xfrm>
            <a:off x="2895600" y="2819400"/>
            <a:ext cx="3710979" cy="868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PERATING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YSTEMS</a:t>
            </a:r>
            <a:endParaRPr sz="2400">
              <a:latin typeface="Century Schoolbook"/>
              <a:cs typeface="Century Schoolbook"/>
            </a:endParaRPr>
          </a:p>
          <a:p>
            <a:pPr marL="12700" marR="57150">
              <a:lnSpc>
                <a:spcPct val="94685"/>
              </a:lnSpc>
              <a:spcBef>
                <a:spcPts val="39"/>
              </a:spcBef>
            </a:pPr>
            <a:r>
              <a:rPr sz="3000" spc="0" dirty="0" smtClean="0">
                <a:solidFill>
                  <a:srgbClr val="697280"/>
                </a:solidFill>
                <a:latin typeface="Georgia"/>
                <a:cs typeface="Georgia"/>
              </a:rPr>
              <a:t>Android</a:t>
            </a:r>
            <a:endParaRPr sz="3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12"/>
          <p:cNvSpPr/>
          <p:nvPr/>
        </p:nvSpPr>
        <p:spPr>
          <a:xfrm>
            <a:off x="6072758" y="1600200"/>
            <a:ext cx="2080642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4"/>
          <p:cNvSpPr txBox="1"/>
          <p:nvPr/>
        </p:nvSpPr>
        <p:spPr>
          <a:xfrm>
            <a:off x="993140" y="1427774"/>
            <a:ext cx="4476096" cy="3473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62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Y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EAR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OF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THE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?</a:t>
            </a:r>
            <a:endParaRPr sz="3000">
              <a:latin typeface="Century Schoolbook"/>
              <a:cs typeface="Century Schoolbook"/>
            </a:endParaRPr>
          </a:p>
          <a:p>
            <a:pPr marL="292100" marR="40075" indent="-279400">
              <a:lnSpc>
                <a:spcPct val="1006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Averaged 47% growth/month over first four months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00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iPhone 88%</a:t>
            </a:r>
            <a:endParaRPr sz="2400">
              <a:latin typeface="Century Schoolbook"/>
              <a:cs typeface="Century Schoolbook"/>
            </a:endParaRPr>
          </a:p>
          <a:p>
            <a:pPr marL="292100" marR="864392" indent="-279400">
              <a:lnSpc>
                <a:spcPct val="100679"/>
              </a:lnSpc>
              <a:spcBef>
                <a:spcPts val="5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Currently only on HTC Dream(G1)</a:t>
            </a:r>
            <a:endParaRPr sz="2400">
              <a:latin typeface="Century Schoolbook"/>
              <a:cs typeface="Century Schoolbook"/>
            </a:endParaRPr>
          </a:p>
          <a:p>
            <a:pPr marL="292100" indent="-279400">
              <a:lnSpc>
                <a:spcPct val="100679"/>
              </a:lnSpc>
              <a:spcBef>
                <a:spcPts val="600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Really cool concept but will it penetrate the market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6"/>
          <p:cNvSpPr txBox="1"/>
          <p:nvPr/>
        </p:nvSpPr>
        <p:spPr>
          <a:xfrm>
            <a:off x="993140" y="759022"/>
            <a:ext cx="3637988" cy="4679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W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HAT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IS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Full Stack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OS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Middleware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Applications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IDE</a:t>
            </a:r>
            <a:endParaRPr sz="21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Fully Open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Source and Ideology</a:t>
            </a:r>
            <a:endParaRPr sz="21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User Control</a:t>
            </a:r>
            <a:endParaRPr sz="2400">
              <a:latin typeface="Century Schoolbook"/>
              <a:cs typeface="Century Schoolbook"/>
            </a:endParaRPr>
          </a:p>
          <a:p>
            <a:pPr marL="381000" marR="8606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Can establish preferred</a:t>
            </a:r>
            <a:endParaRPr sz="21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Application Modularity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4" name="object 5"/>
          <p:cNvSpPr txBox="1"/>
          <p:nvPr/>
        </p:nvSpPr>
        <p:spPr>
          <a:xfrm>
            <a:off x="4631263" y="4708664"/>
            <a:ext cx="156220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applications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1361440" y="5534164"/>
            <a:ext cx="6931074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Apps provide functionality that can be used by others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6"/>
          <p:cNvSpPr/>
          <p:nvPr/>
        </p:nvSpPr>
        <p:spPr>
          <a:xfrm>
            <a:off x="1828799" y="2057401"/>
            <a:ext cx="6212851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4"/>
          <p:cNvSpPr txBox="1"/>
          <p:nvPr/>
        </p:nvSpPr>
        <p:spPr>
          <a:xfrm>
            <a:off x="993140" y="970572"/>
            <a:ext cx="4433168" cy="863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57150">
              <a:lnSpc>
                <a:spcPts val="3590"/>
              </a:lnSpc>
              <a:spcBef>
                <a:spcPts val="18"/>
              </a:spcBef>
            </a:pP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HE</a:t>
            </a:r>
            <a:r>
              <a:rPr sz="3600" spc="169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TACK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4"/>
          <p:cNvSpPr txBox="1"/>
          <p:nvPr/>
        </p:nvSpPr>
        <p:spPr>
          <a:xfrm>
            <a:off x="993140" y="970572"/>
            <a:ext cx="5244995" cy="4962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40004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JVM</a:t>
            </a:r>
            <a:endParaRPr sz="30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Dalvik</a:t>
            </a:r>
            <a:endParaRPr sz="2400">
              <a:latin typeface="Century Schoolbook"/>
              <a:cs typeface="Century Schoolbook"/>
            </a:endParaRPr>
          </a:p>
          <a:p>
            <a:pPr marL="38100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Register-based Java virtual machine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Runs .dex files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Similar to a JAR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Used a cross compiler tool ‘dx’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Optimized for multiple instances</a:t>
            </a:r>
            <a:endParaRPr sz="21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Why not Java ME?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Not fully open source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Still under control of Sun Micro</a:t>
            </a:r>
            <a:endParaRPr sz="2100">
              <a:latin typeface="Century Schoolbook"/>
              <a:cs typeface="Century Schoolbook"/>
            </a:endParaRPr>
          </a:p>
          <a:p>
            <a:pPr marL="719455" marR="1125811" algn="ctr">
              <a:lnSpc>
                <a:spcPct val="100179"/>
              </a:lnSpc>
              <a:spcBef>
                <a:spcPts val="400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Veto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on any proposed changes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BUKU PEMBELAJARAN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828801"/>
            <a:ext cx="7807590" cy="228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Jeremy Dick, Elizabeth Hull, Ken Jackson,  </a:t>
            </a:r>
            <a:r>
              <a:rPr lang="en-US" sz="1800" i="1" dirty="0" smtClean="0"/>
              <a:t>Requirements Engineering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2004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err="1" smtClean="0"/>
              <a:t>Soren</a:t>
            </a:r>
            <a:r>
              <a:rPr lang="en-US" sz="1800" dirty="0" smtClean="0"/>
              <a:t> </a:t>
            </a:r>
            <a:r>
              <a:rPr lang="en-US" sz="1800" dirty="0" err="1" smtClean="0"/>
              <a:t>Lauesen</a:t>
            </a:r>
            <a:r>
              <a:rPr lang="en-US" sz="1800" dirty="0" smtClean="0"/>
              <a:t> </a:t>
            </a:r>
            <a:r>
              <a:rPr lang="en-US" sz="1800" i="1" dirty="0" smtClean="0"/>
              <a:t>Software Requirements - Styles and Techniques</a:t>
            </a:r>
            <a:r>
              <a:rPr lang="en-US" sz="1800" dirty="0" smtClean="0"/>
              <a:t>, Addison Wesley, 2002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Ian K. Bray , </a:t>
            </a:r>
            <a:r>
              <a:rPr lang="en-US" sz="1800" i="1" dirty="0" smtClean="0"/>
              <a:t>An Introduction to Requirements Engineering</a:t>
            </a:r>
            <a:r>
              <a:rPr lang="en-US" sz="1800" dirty="0" smtClean="0"/>
              <a:t>, Addison Wesley, </a:t>
            </a:r>
            <a:br>
              <a:rPr lang="en-US" sz="1800" dirty="0" smtClean="0"/>
            </a:br>
            <a:r>
              <a:rPr lang="en-US" sz="1800" dirty="0" smtClean="0"/>
              <a:t>2002 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Colin Hood, Simon </a:t>
            </a:r>
            <a:r>
              <a:rPr lang="en-US" sz="1800" dirty="0" err="1" smtClean="0"/>
              <a:t>Wiedemann</a:t>
            </a:r>
            <a:r>
              <a:rPr lang="en-US" sz="1800" dirty="0" smtClean="0"/>
              <a:t> , Stefan </a:t>
            </a:r>
            <a:r>
              <a:rPr lang="en-US" sz="1800" dirty="0" err="1" smtClean="0"/>
              <a:t>FichtingerUrte</a:t>
            </a:r>
            <a:r>
              <a:rPr lang="en-US" sz="1800" dirty="0" smtClean="0"/>
              <a:t> </a:t>
            </a:r>
            <a:r>
              <a:rPr lang="en-US" sz="1800" dirty="0" err="1" smtClean="0"/>
              <a:t>Pautz</a:t>
            </a:r>
            <a:r>
              <a:rPr lang="en-US" sz="1800" dirty="0" smtClean="0"/>
              <a:t> ,</a:t>
            </a:r>
            <a:r>
              <a:rPr lang="en-US" sz="1800" i="1" dirty="0" smtClean="0"/>
              <a:t>Requirements Management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2008</a:t>
            </a:r>
          </a:p>
          <a:p>
            <a:pPr marL="231775" lvl="0" indent="-231775">
              <a:buFont typeface="Wingdings" pitchFamily="2" charset="2"/>
              <a:buChar char="q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12"/>
          <p:cNvSpPr txBox="1"/>
          <p:nvPr/>
        </p:nvSpPr>
        <p:spPr>
          <a:xfrm>
            <a:off x="993140" y="615724"/>
            <a:ext cx="4433168" cy="1504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57150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PPLICATION</a:t>
            </a:r>
            <a:r>
              <a:rPr sz="3600" spc="169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VERVIEW</a:t>
            </a:r>
            <a:endParaRPr sz="24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Packaged in one .apk file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5" name="object 11"/>
          <p:cNvSpPr txBox="1"/>
          <p:nvPr/>
        </p:nvSpPr>
        <p:spPr>
          <a:xfrm>
            <a:off x="993140" y="2234916"/>
            <a:ext cx="1063937" cy="1479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Each</a:t>
            </a:r>
            <a:endParaRPr sz="2400">
              <a:latin typeface="Century Schoolbook"/>
              <a:cs typeface="Century Schoolbook"/>
            </a:endParaRPr>
          </a:p>
          <a:p>
            <a:pPr marL="381000" marR="12666">
              <a:lnSpc>
                <a:spcPct val="100179"/>
              </a:lnSpc>
              <a:spcBef>
                <a:spcPts val="38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Its</a:t>
            </a:r>
            <a:endParaRPr sz="2100">
              <a:latin typeface="Century Schoolbook"/>
              <a:cs typeface="Century Schoolbook"/>
            </a:endParaRPr>
          </a:p>
          <a:p>
            <a:pPr marL="381000" marR="12666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Its</a:t>
            </a:r>
            <a:endParaRPr sz="2100">
              <a:latin typeface="Century Schoolbook"/>
              <a:cs typeface="Century Schoolbook"/>
            </a:endParaRPr>
          </a:p>
          <a:p>
            <a:pPr marL="381000" marR="12666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Its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6" name="object 10"/>
          <p:cNvSpPr txBox="1"/>
          <p:nvPr/>
        </p:nvSpPr>
        <p:spPr>
          <a:xfrm>
            <a:off x="2070689" y="2234916"/>
            <a:ext cx="318190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application lives in its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7" name="object 9"/>
          <p:cNvSpPr txBox="1"/>
          <p:nvPr/>
        </p:nvSpPr>
        <p:spPr>
          <a:xfrm>
            <a:off x="5266212" y="2234916"/>
            <a:ext cx="7654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“own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8" name="object 8"/>
          <p:cNvSpPr txBox="1"/>
          <p:nvPr/>
        </p:nvSpPr>
        <p:spPr>
          <a:xfrm>
            <a:off x="6045281" y="2234916"/>
            <a:ext cx="10419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phone”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9" name="object 7"/>
          <p:cNvSpPr txBox="1"/>
          <p:nvPr/>
        </p:nvSpPr>
        <p:spPr>
          <a:xfrm>
            <a:off x="2053074" y="2660368"/>
            <a:ext cx="569113" cy="1054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own</a:t>
            </a:r>
            <a:endParaRPr sz="2100">
              <a:latin typeface="Century Schoolbook"/>
              <a:cs typeface="Century Schoolbook"/>
            </a:endParaRPr>
          </a:p>
          <a:p>
            <a:pPr marL="12700" marR="4613">
              <a:lnSpc>
                <a:spcPct val="119047"/>
              </a:lnSpc>
              <a:spcBef>
                <a:spcPts val="398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own own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0" name="object 6"/>
          <p:cNvSpPr txBox="1"/>
          <p:nvPr/>
        </p:nvSpPr>
        <p:spPr>
          <a:xfrm>
            <a:off x="2631013" y="2660368"/>
            <a:ext cx="1774070" cy="1054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Linux process</a:t>
            </a:r>
            <a:endParaRPr sz="21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361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JVM</a:t>
            </a:r>
            <a:endParaRPr sz="21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475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“file system”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1" name="object 5"/>
          <p:cNvSpPr txBox="1"/>
          <p:nvPr/>
        </p:nvSpPr>
        <p:spPr>
          <a:xfrm>
            <a:off x="993140" y="3822416"/>
            <a:ext cx="5158479" cy="267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62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Component based architecture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38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Activities</a:t>
            </a:r>
            <a:endParaRPr sz="21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Services</a:t>
            </a:r>
            <a:endParaRPr sz="21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Broadcast receivers</a:t>
            </a:r>
            <a:endParaRPr sz="21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Content providers</a:t>
            </a:r>
            <a:endParaRPr sz="2100">
              <a:latin typeface="Century Schoolbook"/>
              <a:cs typeface="Century Schoolbook"/>
            </a:endParaRPr>
          </a:p>
          <a:p>
            <a:pPr marL="292100" indent="-279400">
              <a:lnSpc>
                <a:spcPct val="1006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Manifest file provides information components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2" name="object 4"/>
          <p:cNvSpPr txBox="1"/>
          <p:nvPr/>
        </p:nvSpPr>
        <p:spPr>
          <a:xfrm>
            <a:off x="6168725" y="5803616"/>
            <a:ext cx="8673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about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4"/>
          <p:cNvSpPr txBox="1"/>
          <p:nvPr/>
        </p:nvSpPr>
        <p:spPr>
          <a:xfrm>
            <a:off x="993140" y="1055157"/>
            <a:ext cx="7358972" cy="3490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895"/>
              </a:lnSpc>
              <a:spcBef>
                <a:spcPts val="144"/>
              </a:spcBef>
            </a:pPr>
            <a:r>
              <a:rPr sz="27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15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150" spc="154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7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15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27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2700">
              <a:latin typeface="Century Schoolbook"/>
              <a:cs typeface="Century Schoolbook"/>
            </a:endParaRPr>
          </a:p>
          <a:p>
            <a:pPr marL="12700" marR="45720">
              <a:lnSpc>
                <a:spcPts val="3200"/>
              </a:lnSpc>
              <a:spcBef>
                <a:spcPts val="15"/>
              </a:spcBef>
            </a:pPr>
            <a:r>
              <a:rPr sz="4050" spc="0" baseline="-1026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3225" spc="0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CTIVITIES</a:t>
            </a:r>
            <a:endParaRPr sz="215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2027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 visual interface for one task a user will attempt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6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Each activity gets a window to draw in.</a:t>
            </a:r>
            <a:endParaRPr sz="2400">
              <a:latin typeface="Century Schoolbook"/>
              <a:cs typeface="Century Schoolbook"/>
            </a:endParaRPr>
          </a:p>
          <a:p>
            <a:pPr marL="292100" marR="833382" indent="-279400">
              <a:lnSpc>
                <a:spcPts val="2800"/>
              </a:lnSpc>
              <a:spcBef>
                <a:spcPts val="8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Similar to a controller, takes view objects to display in the window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330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Views can nest within each other</a:t>
            </a:r>
            <a:endParaRPr sz="21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Application can designate one activity as first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5"/>
          <p:cNvSpPr txBox="1"/>
          <p:nvPr/>
        </p:nvSpPr>
        <p:spPr>
          <a:xfrm>
            <a:off x="993140" y="970572"/>
            <a:ext cx="5762211" cy="4794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62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42262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ERVICES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Background process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No UI</a:t>
            </a:r>
            <a:endParaRPr sz="21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Example: Media player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Can connect (bind) to a service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Currently running</a:t>
            </a:r>
            <a:endParaRPr sz="21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Or by starting it</a:t>
            </a:r>
            <a:endParaRPr sz="2100">
              <a:latin typeface="Century Schoolbook"/>
              <a:cs typeface="Century Schoolbook"/>
            </a:endParaRPr>
          </a:p>
          <a:p>
            <a:pPr marL="292100" indent="-279400">
              <a:lnSpc>
                <a:spcPct val="1006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Once bound can communicate through interface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00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Media Player: start, stop..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3" name="object 4"/>
          <p:cNvSpPr txBox="1"/>
          <p:nvPr/>
        </p:nvSpPr>
        <p:spPr>
          <a:xfrm>
            <a:off x="6772534" y="4621764"/>
            <a:ext cx="15723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predefined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19"/>
          <p:cNvSpPr/>
          <p:nvPr/>
        </p:nvSpPr>
        <p:spPr>
          <a:xfrm>
            <a:off x="457236" y="4577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E99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4"/>
          <p:cNvSpPr txBox="1"/>
          <p:nvPr/>
        </p:nvSpPr>
        <p:spPr>
          <a:xfrm>
            <a:off x="993140" y="1055157"/>
            <a:ext cx="7205769" cy="4776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434">
              <a:lnSpc>
                <a:spcPts val="2895"/>
              </a:lnSpc>
              <a:spcBef>
                <a:spcPts val="144"/>
              </a:spcBef>
            </a:pPr>
            <a:r>
              <a:rPr sz="27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15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150" spc="154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7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15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27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2700">
              <a:latin typeface="Century Schoolbook"/>
              <a:cs typeface="Century Schoolbook"/>
            </a:endParaRPr>
          </a:p>
          <a:p>
            <a:pPr marL="12700">
              <a:lnSpc>
                <a:spcPts val="3200"/>
              </a:lnSpc>
              <a:spcBef>
                <a:spcPts val="15"/>
              </a:spcBef>
            </a:pPr>
            <a:r>
              <a:rPr sz="4050" spc="0" baseline="-1026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B</a:t>
            </a:r>
            <a:r>
              <a:rPr sz="3225" spc="0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ROADCAST</a:t>
            </a:r>
            <a:r>
              <a:rPr sz="3225" spc="154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4050" spc="0" baseline="-1026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R</a:t>
            </a:r>
            <a:r>
              <a:rPr sz="3225" spc="0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ECEIVERS</a:t>
            </a:r>
            <a:r>
              <a:rPr sz="3225" spc="154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4050" spc="0" baseline="-1026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/ </a:t>
            </a:r>
            <a:r>
              <a:rPr sz="3225" spc="0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CONTENT</a:t>
            </a:r>
            <a:r>
              <a:rPr sz="3225" spc="154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225" spc="0" baseline="-128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PROVIDERS</a:t>
            </a:r>
            <a:endParaRPr sz="2150">
              <a:latin typeface="Century Schoolbook"/>
              <a:cs typeface="Century Schoolbook"/>
            </a:endParaRPr>
          </a:p>
          <a:p>
            <a:pPr marL="12700" marR="51434">
              <a:lnSpc>
                <a:spcPct val="100179"/>
              </a:lnSpc>
              <a:spcBef>
                <a:spcPts val="2027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Broadcast Receivers</a:t>
            </a:r>
            <a:endParaRPr sz="2400">
              <a:latin typeface="Century Schoolbook"/>
              <a:cs typeface="Century Schoolbook"/>
            </a:endParaRPr>
          </a:p>
          <a:p>
            <a:pPr marL="381000" marR="51434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Event listeners</a:t>
            </a:r>
            <a:endParaRPr sz="2100">
              <a:latin typeface="Century Schoolbook"/>
              <a:cs typeface="Century Schoolbook"/>
            </a:endParaRPr>
          </a:p>
          <a:p>
            <a:pPr marL="749299" marR="51434">
              <a:lnSpc>
                <a:spcPct val="100179"/>
              </a:lnSpc>
              <a:spcBef>
                <a:spcPts val="400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No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UI</a:t>
            </a:r>
            <a:endParaRPr sz="1800">
              <a:latin typeface="Century Schoolbook"/>
              <a:cs typeface="Century Schoolbook"/>
            </a:endParaRPr>
          </a:p>
          <a:p>
            <a:pPr marL="381000" marR="51434">
              <a:lnSpc>
                <a:spcPct val="100179"/>
              </a:lnSpc>
              <a:spcBef>
                <a:spcPts val="512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Can broadcast events</a:t>
            </a:r>
            <a:endParaRPr sz="2100">
              <a:latin typeface="Century Schoolbook"/>
              <a:cs typeface="Century Schoolbook"/>
            </a:endParaRPr>
          </a:p>
          <a:p>
            <a:pPr marL="381000" marR="5143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On event execute activity or display notification</a:t>
            </a:r>
            <a:endParaRPr sz="2100">
              <a:latin typeface="Century Schoolbook"/>
              <a:cs typeface="Century Schoolbook"/>
            </a:endParaRPr>
          </a:p>
          <a:p>
            <a:pPr marL="12700" marR="51434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Content Providers</a:t>
            </a:r>
            <a:endParaRPr sz="2400">
              <a:latin typeface="Century Schoolbook"/>
              <a:cs typeface="Century Schoolbook"/>
            </a:endParaRPr>
          </a:p>
          <a:p>
            <a:pPr marL="381000" marR="51434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Opens specific part of an applications data</a:t>
            </a:r>
            <a:endParaRPr sz="2100">
              <a:latin typeface="Century Schoolbook"/>
              <a:cs typeface="Century Schoolbook"/>
            </a:endParaRPr>
          </a:p>
          <a:p>
            <a:pPr marL="381000" marR="5143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Uses Content Resolvers</a:t>
            </a:r>
            <a:endParaRPr sz="2100">
              <a:latin typeface="Century Schoolbook"/>
              <a:cs typeface="Century Schoolbook"/>
            </a:endParaRPr>
          </a:p>
          <a:p>
            <a:pPr marL="749299" marR="51434">
              <a:lnSpc>
                <a:spcPct val="100179"/>
              </a:lnSpc>
              <a:spcBef>
                <a:spcPts val="500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Not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called directly</a:t>
            </a:r>
            <a:endParaRPr sz="1800">
              <a:latin typeface="Century Schoolbook"/>
              <a:cs typeface="Century Schoolbook"/>
            </a:endParaRPr>
          </a:p>
          <a:p>
            <a:pPr marL="749299" marR="51434">
              <a:lnSpc>
                <a:spcPct val="100179"/>
              </a:lnSpc>
              <a:spcBef>
                <a:spcPts val="434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Returns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a cursor object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"/>
          <p:cNvSpPr txBox="1"/>
          <p:nvPr/>
        </p:nvSpPr>
        <p:spPr>
          <a:xfrm>
            <a:off x="993140" y="970572"/>
            <a:ext cx="4633952" cy="2692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62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42262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NTENTS</a:t>
            </a:r>
            <a:endParaRPr sz="2400">
              <a:latin typeface="Century Schoolbook"/>
              <a:cs typeface="Century Schoolbook"/>
            </a:endParaRPr>
          </a:p>
          <a:p>
            <a:pPr marL="292100" indent="-279400">
              <a:lnSpc>
                <a:spcPct val="1006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Contains the target object, the and a URI of data to act on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00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Activates components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Aside from content providers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4" name="object 5"/>
          <p:cNvSpPr txBox="1"/>
          <p:nvPr/>
        </p:nvSpPr>
        <p:spPr>
          <a:xfrm>
            <a:off x="5644164" y="2145264"/>
            <a:ext cx="21541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target method,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5" name="object 4"/>
          <p:cNvSpPr txBox="1"/>
          <p:nvPr/>
        </p:nvSpPr>
        <p:spPr>
          <a:xfrm>
            <a:off x="993140" y="3783564"/>
            <a:ext cx="6240178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Intent can call startActivity, startService,</a:t>
            </a:r>
            <a:endParaRPr sz="2400">
              <a:latin typeface="Century Schoolbook"/>
              <a:cs typeface="Century Schoolbook"/>
            </a:endParaRPr>
          </a:p>
          <a:p>
            <a:pPr marL="292100" marR="45720">
              <a:lnSpc>
                <a:spcPts val="2800"/>
              </a:lnSpc>
              <a:spcBef>
                <a:spcPts val="10"/>
              </a:spcBef>
            </a:pPr>
            <a:r>
              <a:rPr sz="3600" spc="0" baseline="-1155" dirty="0" smtClean="0">
                <a:latin typeface="Century Schoolbook"/>
                <a:cs typeface="Century Schoolbook"/>
              </a:rPr>
              <a:t>sendBroadcast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"/>
          <p:cNvSpPr txBox="1"/>
          <p:nvPr/>
        </p:nvSpPr>
        <p:spPr>
          <a:xfrm>
            <a:off x="993140" y="970572"/>
            <a:ext cx="5150994" cy="4254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S60 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40004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IDE</a:t>
            </a:r>
            <a:endParaRPr sz="30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Carbide.c++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Developed by Nokia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IDE based on Eclipse platform</a:t>
            </a:r>
            <a:endParaRPr sz="2100">
              <a:latin typeface="Century Schoolbook"/>
              <a:cs typeface="Century Schoolbook"/>
            </a:endParaRPr>
          </a:p>
          <a:p>
            <a:pPr marL="38100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Provides a set of tools for debugging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SDK independent</a:t>
            </a:r>
            <a:endParaRPr sz="21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Carbide.vs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Visual studio implementation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Similar feature set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12"/>
          <p:cNvSpPr/>
          <p:nvPr/>
        </p:nvSpPr>
        <p:spPr>
          <a:xfrm>
            <a:off x="4175841" y="665320"/>
            <a:ext cx="3596559" cy="584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4"/>
          <p:cNvSpPr txBox="1"/>
          <p:nvPr/>
        </p:nvSpPr>
        <p:spPr>
          <a:xfrm>
            <a:off x="457200" y="970572"/>
            <a:ext cx="3706418" cy="863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59">
              <a:lnSpc>
                <a:spcPts val="3210"/>
              </a:lnSpc>
              <a:spcBef>
                <a:spcPts val="160"/>
              </a:spcBef>
            </a:pPr>
            <a:r>
              <a:rPr sz="2400" b="1" spc="0" smtClean="0">
                <a:solidFill>
                  <a:srgbClr val="697280"/>
                </a:solidFill>
                <a:latin typeface="Century Schoolbook"/>
                <a:cs typeface="Century Schoolbook"/>
              </a:rPr>
              <a:t>ANDROID</a:t>
            </a:r>
            <a:r>
              <a:rPr sz="2400" b="1" spc="169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400" b="1" spc="0" smtClean="0">
                <a:solidFill>
                  <a:srgbClr val="697280"/>
                </a:solidFill>
                <a:latin typeface="Century Schoolbook"/>
                <a:cs typeface="Century Schoolbook"/>
              </a:rPr>
              <a:t>DEVELO</a:t>
            </a:r>
            <a:r>
              <a:rPr lang="en-US" sz="2400" b="1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PMENT :</a:t>
            </a:r>
            <a:endParaRPr sz="2400" b="1">
              <a:latin typeface="Century Schoolbook"/>
              <a:cs typeface="Century Schoolbook"/>
            </a:endParaRPr>
          </a:p>
          <a:p>
            <a:pPr marL="12700">
              <a:lnSpc>
                <a:spcPts val="3590"/>
              </a:lnSpc>
              <a:spcBef>
                <a:spcPts val="18"/>
              </a:spcBef>
            </a:pPr>
            <a:r>
              <a:rPr sz="2400" b="1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b="1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CTIVITY</a:t>
            </a:r>
            <a:r>
              <a:rPr sz="2400" b="1" spc="169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400" b="1" spc="0" baseline="-1848" smtClean="0">
                <a:solidFill>
                  <a:srgbClr val="697280"/>
                </a:solidFill>
                <a:latin typeface="Century Schoolbook"/>
                <a:cs typeface="Century Schoolbook"/>
              </a:rPr>
              <a:t>L</a:t>
            </a:r>
            <a:r>
              <a:rPr sz="2400" b="1" spc="0" baseline="-2310" smtClean="0">
                <a:solidFill>
                  <a:srgbClr val="697280"/>
                </a:solidFill>
                <a:latin typeface="Century Schoolbook"/>
                <a:cs typeface="Century Schoolbook"/>
              </a:rPr>
              <a:t>IFE</a:t>
            </a:r>
            <a:r>
              <a:rPr sz="2400" b="1" spc="169" baseline="-231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400" b="1" spc="0" baseline="-1848" smtClean="0">
                <a:solidFill>
                  <a:srgbClr val="697280"/>
                </a:solidFill>
                <a:latin typeface="Century Schoolbook"/>
                <a:cs typeface="Century Schoolbook"/>
              </a:rPr>
              <a:t>C</a:t>
            </a:r>
            <a:r>
              <a:rPr sz="2400" b="1" spc="0" baseline="-2310" smtClean="0">
                <a:solidFill>
                  <a:srgbClr val="697280"/>
                </a:solidFill>
                <a:latin typeface="Century Schoolbook"/>
                <a:cs typeface="Century Schoolbook"/>
              </a:rPr>
              <a:t>Y</a:t>
            </a:r>
            <a:r>
              <a:rPr lang="en-US" sz="2400" b="1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CLE</a:t>
            </a:r>
            <a:endParaRPr sz="2400" b="1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4"/>
          <p:cNvSpPr txBox="1"/>
          <p:nvPr/>
        </p:nvSpPr>
        <p:spPr>
          <a:xfrm>
            <a:off x="993140" y="970572"/>
            <a:ext cx="7242183" cy="2526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91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35391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EMO</a:t>
            </a:r>
            <a:endParaRPr sz="2400">
              <a:latin typeface="Century Schoolbook"/>
              <a:cs typeface="Century Schoolbook"/>
            </a:endParaRPr>
          </a:p>
          <a:p>
            <a:pPr marL="12700" marR="35391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Video: Example integration using android</a:t>
            </a:r>
            <a:endParaRPr sz="2400">
              <a:latin typeface="Century Schoolbook"/>
              <a:cs typeface="Century Schoolbook"/>
            </a:endParaRPr>
          </a:p>
          <a:p>
            <a:pPr marL="647699" indent="-266699">
              <a:lnSpc>
                <a:spcPct val="99077"/>
              </a:lnSpc>
              <a:spcBef>
                <a:spcPts val="537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  <a:hlinkClick r:id="rId2"/>
              </a:rPr>
              <a:t>http://www.youtube.com/watch?</a:t>
            </a:r>
            <a:r>
              <a:rPr sz="2100" spc="0" dirty="0" smtClean="0">
                <a:latin typeface="Century Schoolbook"/>
                <a:cs typeface="Century Schoolbook"/>
              </a:rPr>
              <a:t> v=3LkNlTNHZzE&amp;feature=PlayList&amp;p=611F8C5DB F49CEC6&amp;index=2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12"/>
          <p:cNvSpPr/>
          <p:nvPr/>
        </p:nvSpPr>
        <p:spPr>
          <a:xfrm>
            <a:off x="5874441" y="1676401"/>
            <a:ext cx="189796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4"/>
          <p:cNvSpPr txBox="1"/>
          <p:nvPr/>
        </p:nvSpPr>
        <p:spPr>
          <a:xfrm>
            <a:off x="638292" y="943276"/>
            <a:ext cx="4433168" cy="5079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57150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ECURITY</a:t>
            </a:r>
            <a:endParaRPr sz="24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Sand Box</a:t>
            </a:r>
            <a:endParaRPr sz="2400">
              <a:latin typeface="Century Schoolbook"/>
              <a:cs typeface="Century Schoolbook"/>
            </a:endParaRPr>
          </a:p>
          <a:p>
            <a:pPr marL="647699" marR="304671" indent="-266699">
              <a:lnSpc>
                <a:spcPts val="2500"/>
              </a:lnSpc>
              <a:spcBef>
                <a:spcPts val="711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Without explicit permission can’t get outside</a:t>
            </a:r>
            <a:endParaRPr sz="2100">
              <a:latin typeface="Century Schoolbook"/>
              <a:cs typeface="Century Schoolbook"/>
            </a:endParaRPr>
          </a:p>
          <a:p>
            <a:pPr marL="647699" marR="561395" indent="-266699">
              <a:lnSpc>
                <a:spcPts val="2500"/>
              </a:lnSpc>
              <a:spcBef>
                <a:spcPts val="503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Each application can control what gets exposed</a:t>
            </a:r>
            <a:endParaRPr sz="2100">
              <a:latin typeface="Century Schoolbook"/>
              <a:cs typeface="Century Schoolbook"/>
            </a:endParaRPr>
          </a:p>
          <a:p>
            <a:pPr marL="647699" marR="304249" indent="-266699">
              <a:lnSpc>
                <a:spcPct val="99077"/>
              </a:lnSpc>
              <a:spcBef>
                <a:spcPts val="430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Permissions are declared at install time and can’t change</a:t>
            </a:r>
            <a:endParaRPr sz="21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58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App signing</a:t>
            </a:r>
            <a:endParaRPr sz="2400">
              <a:latin typeface="Century Schoolbook"/>
              <a:cs typeface="Century Schoolbook"/>
            </a:endParaRPr>
          </a:p>
          <a:p>
            <a:pPr marL="647699" marR="1400399" indent="-266699">
              <a:lnSpc>
                <a:spcPts val="2500"/>
              </a:lnSpc>
              <a:spcBef>
                <a:spcPts val="711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Digitally signed by developer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12"/>
          <p:cNvSpPr/>
          <p:nvPr/>
        </p:nvSpPr>
        <p:spPr>
          <a:xfrm>
            <a:off x="4953000" y="1447800"/>
            <a:ext cx="3124200" cy="3679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4"/>
          <p:cNvSpPr txBox="1"/>
          <p:nvPr/>
        </p:nvSpPr>
        <p:spPr>
          <a:xfrm>
            <a:off x="406276" y="779500"/>
            <a:ext cx="4433168" cy="5579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NDROID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57150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F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UTURE</a:t>
            </a:r>
            <a:endParaRPr sz="2400">
              <a:latin typeface="Century Schoolbook"/>
              <a:cs typeface="Century Schoolbook"/>
            </a:endParaRPr>
          </a:p>
          <a:p>
            <a:pPr marL="292100" marR="1486372" indent="-279400">
              <a:lnSpc>
                <a:spcPts val="2200"/>
              </a:lnSpc>
              <a:spcBef>
                <a:spcPts val="2440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200" spc="0" dirty="0" smtClean="0">
                <a:latin typeface="Century Schoolbook"/>
                <a:cs typeface="Century Schoolbook"/>
              </a:rPr>
              <a:t>Could have changed everything</a:t>
            </a:r>
            <a:endParaRPr sz="22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</a:pPr>
            <a:r>
              <a:rPr sz="15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900" spc="0" dirty="0" smtClean="0">
                <a:latin typeface="Century Schoolbook"/>
                <a:cs typeface="Century Schoolbook"/>
              </a:rPr>
              <a:t>iPhone got there first</a:t>
            </a:r>
            <a:endParaRPr sz="1900">
              <a:latin typeface="Century Schoolbook"/>
              <a:cs typeface="Century Schoolbook"/>
            </a:endParaRPr>
          </a:p>
          <a:p>
            <a:pPr marL="292100" marR="456569" indent="-279400">
              <a:lnSpc>
                <a:spcPts val="2300"/>
              </a:lnSpc>
              <a:spcBef>
                <a:spcPts val="545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200" spc="0" dirty="0" smtClean="0">
                <a:latin typeface="Century Schoolbook"/>
                <a:cs typeface="Century Schoolbook"/>
              </a:rPr>
              <a:t>True value of “Apps without boarders?”</a:t>
            </a:r>
            <a:endParaRPr sz="22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</a:pPr>
            <a:r>
              <a:rPr sz="15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200" spc="0" dirty="0" smtClean="0">
                <a:latin typeface="Century Schoolbook"/>
                <a:cs typeface="Century Schoolbook"/>
              </a:rPr>
              <a:t>Solid development platform</a:t>
            </a:r>
            <a:endParaRPr sz="2200">
              <a:latin typeface="Century Schoolbook"/>
              <a:cs typeface="Century Schoolbook"/>
            </a:endParaRPr>
          </a:p>
          <a:p>
            <a:pPr marL="647699" marR="920897" indent="-266699">
              <a:lnSpc>
                <a:spcPts val="1939"/>
              </a:lnSpc>
              <a:spcBef>
                <a:spcPts val="487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900" spc="0" dirty="0" smtClean="0">
                <a:latin typeface="Century Schoolbook"/>
                <a:cs typeface="Century Schoolbook"/>
              </a:rPr>
              <a:t>Build on a language with millions of developers</a:t>
            </a:r>
            <a:endParaRPr sz="1900">
              <a:latin typeface="Century Schoolbook"/>
              <a:cs typeface="Century Schoolbook"/>
            </a:endParaRPr>
          </a:p>
          <a:p>
            <a:pPr marL="381000" marR="57150">
              <a:lnSpc>
                <a:spcPts val="2265"/>
              </a:lnSpc>
              <a:spcBef>
                <a:spcPts val="16"/>
              </a:spcBef>
            </a:pPr>
            <a:r>
              <a:rPr sz="2250" spc="0" baseline="-2107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2250" spc="0" baseline="-1718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2250" spc="454" baseline="-171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850" spc="0" baseline="-1459" dirty="0" smtClean="0">
                <a:latin typeface="Century Schoolbook"/>
                <a:cs typeface="Century Schoolbook"/>
              </a:rPr>
              <a:t>Without limitations of Java</a:t>
            </a:r>
            <a:endParaRPr sz="1900">
              <a:latin typeface="Century Schoolbook"/>
              <a:cs typeface="Century Schoolbook"/>
            </a:endParaRPr>
          </a:p>
          <a:p>
            <a:pPr marL="616902" marR="3352661" algn="ctr">
              <a:lnSpc>
                <a:spcPts val="1955"/>
              </a:lnSpc>
            </a:pPr>
            <a:r>
              <a:rPr sz="1900" spc="0" dirty="0" smtClean="0">
                <a:latin typeface="Century Schoolbook"/>
                <a:cs typeface="Century Schoolbook"/>
              </a:rPr>
              <a:t>ME</a:t>
            </a:r>
            <a:endParaRPr sz="19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</a:pPr>
            <a:r>
              <a:rPr sz="15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200" spc="0" dirty="0" smtClean="0">
                <a:latin typeface="Century Schoolbook"/>
                <a:cs typeface="Century Schoolbook"/>
              </a:rPr>
              <a:t>Net Books?</a:t>
            </a:r>
            <a:endParaRPr sz="22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65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900" spc="0" dirty="0" smtClean="0">
                <a:latin typeface="Century Schoolbook"/>
                <a:cs typeface="Century Schoolbook"/>
              </a:rPr>
              <a:t>Still far away</a:t>
            </a:r>
            <a:endParaRPr sz="1900">
              <a:latin typeface="Century Schoolbook"/>
              <a:cs typeface="Century Schoolbook"/>
            </a:endParaRPr>
          </a:p>
          <a:p>
            <a:pPr marL="647699" marR="733808" indent="-266699">
              <a:lnSpc>
                <a:spcPts val="1939"/>
              </a:lnSpc>
              <a:spcBef>
                <a:spcPts val="531"/>
              </a:spcBef>
            </a:pPr>
            <a:r>
              <a:rPr sz="15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5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900" spc="0" dirty="0" smtClean="0">
                <a:latin typeface="Century Schoolbook"/>
                <a:cs typeface="Century Schoolbook"/>
              </a:rPr>
              <a:t>Android doesn’t support X- Server</a:t>
            </a:r>
            <a:endParaRPr sz="1900">
              <a:latin typeface="Century Schoolbook"/>
              <a:cs typeface="Century Schoolbook"/>
            </a:endParaRPr>
          </a:p>
          <a:p>
            <a:pPr marL="381000" marR="57150">
              <a:lnSpc>
                <a:spcPts val="2280"/>
              </a:lnSpc>
              <a:spcBef>
                <a:spcPts val="17"/>
              </a:spcBef>
            </a:pPr>
            <a:r>
              <a:rPr sz="2250" spc="0" baseline="-2107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2250" spc="0" baseline="-1718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2250" spc="454" baseline="-171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850" spc="0" baseline="-1459" dirty="0" smtClean="0">
                <a:latin typeface="Century Schoolbook"/>
                <a:cs typeface="Century Schoolbook"/>
              </a:rPr>
              <a:t>Tech demo already complete.</a:t>
            </a:r>
            <a:endParaRPr sz="19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209800"/>
            <a:ext cx="8143803" cy="160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 fontAlgn="base">
              <a:buFont typeface="Wingdings" pitchFamily="2" charset="2"/>
              <a:buChar char="q"/>
            </a:pP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sejarah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mobile</a:t>
            </a:r>
          </a:p>
          <a:p>
            <a:pPr marL="341313" lvl="0" indent="-341313" fontAlgn="base">
              <a:buFont typeface="Wingdings" pitchFamily="2" charset="2"/>
              <a:buChar char="q"/>
            </a:pP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ekosistem</a:t>
            </a:r>
            <a:r>
              <a:rPr lang="en-US" sz="1800" dirty="0" smtClean="0"/>
              <a:t>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mobile</a:t>
            </a:r>
          </a:p>
          <a:p>
            <a:pPr marL="341313" lvl="0" indent="-341313" fontAlgn="base">
              <a:buFont typeface="Wingdings" pitchFamily="2" charset="2"/>
              <a:buChar char="q"/>
            </a:pP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perbedaan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smtClean="0"/>
              <a:t>mobile</a:t>
            </a:r>
            <a:endParaRPr lang="en-US" sz="1800" dirty="0" smtClean="0"/>
          </a:p>
          <a:p>
            <a:pPr marL="341313" lvl="0" indent="-341313" fontAlgn="base">
              <a:buFont typeface="Wingdings" pitchFamily="2" charset="2"/>
              <a:buChar char="q"/>
            </a:pP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mobile</a:t>
            </a: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538" indent="-109538" algn="just">
              <a:buFont typeface="Arial" pitchFamily="34" charset="0"/>
              <a:buChar char="•"/>
            </a:pP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"/>
          <p:cNvSpPr txBox="1"/>
          <p:nvPr/>
        </p:nvSpPr>
        <p:spPr>
          <a:xfrm>
            <a:off x="2971800" y="3124200"/>
            <a:ext cx="308668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THE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ORIZON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11"/>
          <p:cNvSpPr/>
          <p:nvPr/>
        </p:nvSpPr>
        <p:spPr>
          <a:xfrm>
            <a:off x="8286096" y="555804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19"/>
                </a:moveTo>
                <a:lnTo>
                  <a:pt x="909" y="296818"/>
                </a:lnTo>
                <a:lnTo>
                  <a:pt x="3590" y="318816"/>
                </a:lnTo>
                <a:lnTo>
                  <a:pt x="7972" y="340242"/>
                </a:lnTo>
                <a:lnTo>
                  <a:pt x="13984" y="361026"/>
                </a:lnTo>
                <a:lnTo>
                  <a:pt x="21557" y="381097"/>
                </a:lnTo>
                <a:lnTo>
                  <a:pt x="30618" y="400385"/>
                </a:lnTo>
                <a:lnTo>
                  <a:pt x="41099" y="418820"/>
                </a:lnTo>
                <a:lnTo>
                  <a:pt x="52927" y="436329"/>
                </a:lnTo>
                <a:lnTo>
                  <a:pt x="66033" y="452844"/>
                </a:lnTo>
                <a:lnTo>
                  <a:pt x="80346" y="468293"/>
                </a:lnTo>
                <a:lnTo>
                  <a:pt x="95795" y="482606"/>
                </a:lnTo>
                <a:lnTo>
                  <a:pt x="112309" y="495712"/>
                </a:lnTo>
                <a:lnTo>
                  <a:pt x="129819" y="507540"/>
                </a:lnTo>
                <a:lnTo>
                  <a:pt x="148253" y="518020"/>
                </a:lnTo>
                <a:lnTo>
                  <a:pt x="167542" y="527082"/>
                </a:lnTo>
                <a:lnTo>
                  <a:pt x="187613" y="534655"/>
                </a:lnTo>
                <a:lnTo>
                  <a:pt x="208397" y="540667"/>
                </a:lnTo>
                <a:lnTo>
                  <a:pt x="229823" y="545049"/>
                </a:lnTo>
                <a:lnTo>
                  <a:pt x="251821" y="547730"/>
                </a:lnTo>
                <a:lnTo>
                  <a:pt x="274320" y="548640"/>
                </a:lnTo>
                <a:lnTo>
                  <a:pt x="296818" y="547730"/>
                </a:lnTo>
                <a:lnTo>
                  <a:pt x="318816" y="545049"/>
                </a:lnTo>
                <a:lnTo>
                  <a:pt x="340242" y="540667"/>
                </a:lnTo>
                <a:lnTo>
                  <a:pt x="361026" y="534655"/>
                </a:lnTo>
                <a:lnTo>
                  <a:pt x="381097" y="527082"/>
                </a:lnTo>
                <a:lnTo>
                  <a:pt x="400386" y="518020"/>
                </a:lnTo>
                <a:lnTo>
                  <a:pt x="418820" y="507540"/>
                </a:lnTo>
                <a:lnTo>
                  <a:pt x="436330" y="495712"/>
                </a:lnTo>
                <a:lnTo>
                  <a:pt x="452844" y="482606"/>
                </a:lnTo>
                <a:lnTo>
                  <a:pt x="468293" y="468293"/>
                </a:lnTo>
                <a:lnTo>
                  <a:pt x="482606" y="452844"/>
                </a:lnTo>
                <a:lnTo>
                  <a:pt x="495712" y="436329"/>
                </a:lnTo>
                <a:lnTo>
                  <a:pt x="507540" y="418820"/>
                </a:lnTo>
                <a:lnTo>
                  <a:pt x="518021" y="400385"/>
                </a:lnTo>
                <a:lnTo>
                  <a:pt x="527082" y="381097"/>
                </a:lnTo>
                <a:lnTo>
                  <a:pt x="534655" y="361026"/>
                </a:lnTo>
                <a:lnTo>
                  <a:pt x="540667" y="340242"/>
                </a:lnTo>
                <a:lnTo>
                  <a:pt x="545049" y="318816"/>
                </a:lnTo>
                <a:lnTo>
                  <a:pt x="547730" y="296818"/>
                </a:lnTo>
                <a:lnTo>
                  <a:pt x="548640" y="274319"/>
                </a:lnTo>
                <a:lnTo>
                  <a:pt x="547730" y="251821"/>
                </a:lnTo>
                <a:lnTo>
                  <a:pt x="545049" y="229823"/>
                </a:lnTo>
                <a:lnTo>
                  <a:pt x="540667" y="208397"/>
                </a:lnTo>
                <a:lnTo>
                  <a:pt x="534655" y="187613"/>
                </a:lnTo>
                <a:lnTo>
                  <a:pt x="527082" y="167542"/>
                </a:lnTo>
                <a:lnTo>
                  <a:pt x="518021" y="148253"/>
                </a:lnTo>
                <a:lnTo>
                  <a:pt x="507540" y="129819"/>
                </a:lnTo>
                <a:lnTo>
                  <a:pt x="495712" y="112309"/>
                </a:lnTo>
                <a:lnTo>
                  <a:pt x="482606" y="95795"/>
                </a:lnTo>
                <a:lnTo>
                  <a:pt x="468293" y="80346"/>
                </a:lnTo>
                <a:lnTo>
                  <a:pt x="452844" y="66033"/>
                </a:lnTo>
                <a:lnTo>
                  <a:pt x="436330" y="52927"/>
                </a:lnTo>
                <a:lnTo>
                  <a:pt x="418820" y="41099"/>
                </a:lnTo>
                <a:lnTo>
                  <a:pt x="400386" y="30618"/>
                </a:lnTo>
                <a:lnTo>
                  <a:pt x="381097" y="21557"/>
                </a:lnTo>
                <a:lnTo>
                  <a:pt x="361026" y="13984"/>
                </a:lnTo>
                <a:lnTo>
                  <a:pt x="340242" y="7972"/>
                </a:lnTo>
                <a:lnTo>
                  <a:pt x="318816" y="3590"/>
                </a:lnTo>
                <a:lnTo>
                  <a:pt x="296818" y="909"/>
                </a:lnTo>
                <a:lnTo>
                  <a:pt x="274320" y="0"/>
                </a:lnTo>
                <a:lnTo>
                  <a:pt x="251821" y="909"/>
                </a:lnTo>
                <a:lnTo>
                  <a:pt x="229824" y="3590"/>
                </a:lnTo>
                <a:lnTo>
                  <a:pt x="208397" y="7972"/>
                </a:lnTo>
                <a:lnTo>
                  <a:pt x="187613" y="13984"/>
                </a:lnTo>
                <a:lnTo>
                  <a:pt x="167542" y="21557"/>
                </a:lnTo>
                <a:lnTo>
                  <a:pt x="148254" y="30618"/>
                </a:lnTo>
                <a:lnTo>
                  <a:pt x="129820" y="41099"/>
                </a:lnTo>
                <a:lnTo>
                  <a:pt x="112310" y="52927"/>
                </a:lnTo>
                <a:lnTo>
                  <a:pt x="95795" y="66033"/>
                </a:lnTo>
                <a:lnTo>
                  <a:pt x="80346" y="80346"/>
                </a:lnTo>
                <a:lnTo>
                  <a:pt x="66033" y="95795"/>
                </a:lnTo>
                <a:lnTo>
                  <a:pt x="52928" y="112309"/>
                </a:lnTo>
                <a:lnTo>
                  <a:pt x="41099" y="129819"/>
                </a:lnTo>
                <a:lnTo>
                  <a:pt x="30619" y="148253"/>
                </a:lnTo>
                <a:lnTo>
                  <a:pt x="21557" y="167542"/>
                </a:lnTo>
                <a:lnTo>
                  <a:pt x="13985" y="187613"/>
                </a:lnTo>
                <a:lnTo>
                  <a:pt x="7972" y="208397"/>
                </a:lnTo>
                <a:lnTo>
                  <a:pt x="3590" y="229823"/>
                </a:lnTo>
                <a:lnTo>
                  <a:pt x="909" y="251821"/>
                </a:lnTo>
                <a:lnTo>
                  <a:pt x="0" y="274319"/>
                </a:lnTo>
                <a:close/>
              </a:path>
            </a:pathLst>
          </a:custGeom>
          <a:solidFill>
            <a:srgbClr val="FE99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12"/>
          <p:cNvSpPr/>
          <p:nvPr/>
        </p:nvSpPr>
        <p:spPr>
          <a:xfrm>
            <a:off x="3634848" y="3150237"/>
            <a:ext cx="5197475" cy="3017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10"/>
          <p:cNvSpPr txBox="1"/>
          <p:nvPr/>
        </p:nvSpPr>
        <p:spPr>
          <a:xfrm>
            <a:off x="665588" y="813614"/>
            <a:ext cx="6619261" cy="1047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LiMo</a:t>
            </a:r>
            <a:endParaRPr sz="30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“LiMo believes that the growth of the mobile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5" name="object 9"/>
          <p:cNvSpPr txBox="1"/>
          <p:nvPr/>
        </p:nvSpPr>
        <p:spPr>
          <a:xfrm>
            <a:off x="944988" y="1899404"/>
            <a:ext cx="48631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industry depends on the existence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6" name="object 8"/>
          <p:cNvSpPr txBox="1"/>
          <p:nvPr/>
        </p:nvSpPr>
        <p:spPr>
          <a:xfrm>
            <a:off x="5821788" y="1899404"/>
            <a:ext cx="3250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of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7" name="object 7"/>
          <p:cNvSpPr txBox="1"/>
          <p:nvPr/>
        </p:nvSpPr>
        <p:spPr>
          <a:xfrm>
            <a:off x="6160420" y="1899404"/>
            <a:ext cx="2406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a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8" name="object 6"/>
          <p:cNvSpPr txBox="1"/>
          <p:nvPr/>
        </p:nvSpPr>
        <p:spPr>
          <a:xfrm>
            <a:off x="6414624" y="1899404"/>
            <a:ext cx="11325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broadly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9" name="object 5"/>
          <p:cNvSpPr txBox="1"/>
          <p:nvPr/>
        </p:nvSpPr>
        <p:spPr>
          <a:xfrm>
            <a:off x="665588" y="2267704"/>
            <a:ext cx="2997790" cy="3892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1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accepted operating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38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SDKs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Native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Java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Web</a:t>
            </a:r>
            <a:endParaRPr sz="21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Major Players: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Verizon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Motorola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Docomo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Vodafone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0" name="object 4"/>
          <p:cNvSpPr txBox="1"/>
          <p:nvPr/>
        </p:nvSpPr>
        <p:spPr>
          <a:xfrm>
            <a:off x="3676910" y="2267704"/>
            <a:ext cx="12623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system.”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"/>
          <p:cNvSpPr txBox="1"/>
          <p:nvPr/>
        </p:nvSpPr>
        <p:spPr>
          <a:xfrm>
            <a:off x="993140" y="1086574"/>
            <a:ext cx="7104010" cy="4552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62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ALM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webOS / MOJO</a:t>
            </a:r>
            <a:endParaRPr sz="30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Blurs the line between phone and web sources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Native</a:t>
            </a:r>
            <a:endParaRPr sz="21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Application</a:t>
            </a:r>
            <a:endParaRPr sz="21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Cloud</a:t>
            </a:r>
            <a:endParaRPr sz="2100">
              <a:latin typeface="Century Schoolbook"/>
              <a:cs typeface="Century Schoolbook"/>
            </a:endParaRPr>
          </a:p>
          <a:p>
            <a:pPr marL="292100" indent="-279400">
              <a:lnSpc>
                <a:spcPct val="99778"/>
              </a:lnSpc>
              <a:spcBef>
                <a:spcPts val="68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“Palm has extended the standard web development environment through a JavaScript framework that gives standardized UI widgets, and access to selected device hardware and services.”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16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Video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"/>
          <p:cNvSpPr txBox="1"/>
          <p:nvPr/>
        </p:nvSpPr>
        <p:spPr>
          <a:xfrm>
            <a:off x="993140" y="1427774"/>
            <a:ext cx="7273338" cy="2564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Q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UESTIONS</a:t>
            </a:r>
            <a:endParaRPr sz="24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Can the development space ever be consolidated?</a:t>
            </a:r>
            <a:endParaRPr sz="2400">
              <a:latin typeface="Century Schoolbook"/>
              <a:cs typeface="Century Schoolbook"/>
            </a:endParaRPr>
          </a:p>
          <a:p>
            <a:pPr marL="292100" marR="584444" indent="-279400">
              <a:lnSpc>
                <a:spcPct val="100679"/>
              </a:lnSpc>
              <a:spcBef>
                <a:spcPts val="6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How big a roll does a centralized distribution mechanism play?</a:t>
            </a:r>
            <a:endParaRPr sz="2400">
              <a:latin typeface="Century Schoolbook"/>
              <a:cs typeface="Century Schoolbook"/>
            </a:endParaRPr>
          </a:p>
          <a:p>
            <a:pPr marL="647699" marR="289436" indent="-266699">
              <a:lnSpc>
                <a:spcPct val="102984"/>
              </a:lnSpc>
              <a:spcBef>
                <a:spcPts val="400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Does the safety of the App Store warrant having to pay $99 to develop something?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447800" y="2286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THANK YOU 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2133600"/>
            <a:ext cx="7807590" cy="289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200">
              <a:lnSpc>
                <a:spcPct val="100179"/>
              </a:lnSpc>
              <a:spcBef>
                <a:spcPts val="1944"/>
              </a:spcBef>
            </a:pPr>
            <a:endParaRPr lang="en-US" sz="2400" dirty="0" smtClean="0">
              <a:latin typeface="Century Schoolbook"/>
              <a:cs typeface="Century Schoolbook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990600" y="1821984"/>
            <a:ext cx="6774054" cy="2438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marR="10200" indent="-219075">
              <a:lnSpc>
                <a:spcPct val="100179"/>
              </a:lnSpc>
              <a:spcBef>
                <a:spcPts val="1944"/>
              </a:spcBef>
              <a:buFont typeface="Courier New" pitchFamily="49" charset="0"/>
              <a:buChar char="o"/>
            </a:pPr>
            <a:r>
              <a:rPr sz="1100" spc="0" smtClean="0">
                <a:latin typeface="Arial" pitchFamily="34" charset="0"/>
                <a:cs typeface="Arial" pitchFamily="34" charset="0"/>
              </a:rPr>
              <a:t>iPhone</a:t>
            </a:r>
            <a:r>
              <a:rPr sz="1100" spc="17" smtClean="0">
                <a:latin typeface="Arial" pitchFamily="34" charset="0"/>
                <a:cs typeface="Arial" pitchFamily="34" charset="0"/>
              </a:rPr>
              <a:t> </a:t>
            </a:r>
            <a:r>
              <a:rPr sz="1100" spc="0" dirty="0" smtClean="0">
                <a:latin typeface="Arial" pitchFamily="34" charset="0"/>
                <a:cs typeface="Arial" pitchFamily="34" charset="0"/>
              </a:rPr>
              <a:t>Application Programming Guide: The </a:t>
            </a:r>
            <a:r>
              <a:rPr sz="1100" spc="0" smtClean="0">
                <a:latin typeface="Arial" pitchFamily="34" charset="0"/>
                <a:cs typeface="Arial" pitchFamily="34" charset="0"/>
              </a:rPr>
              <a:t>Core Application</a:t>
            </a:r>
            <a:r>
              <a:rPr lang="en-US" sz="1100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spc="0" smtClean="0">
                <a:latin typeface="Arial" pitchFamily="34" charset="0"/>
                <a:cs typeface="Arial" pitchFamily="34" charset="0"/>
                <a:hlinkClick r:id="rId4"/>
              </a:rPr>
              <a:t>http://developer.apple.com/iphone/library/documentation/iPhone/Conceptual/iPhoneOSProgrammingGuide/ApplicationEnvironment/ApplicationEnvironment.html#//apple_ref/doc/uid/TP40007072-CH7-SW1</a:t>
            </a:r>
            <a:endParaRPr lang="en-US" sz="1100" spc="0" dirty="0" smtClean="0">
              <a:latin typeface="Arial" pitchFamily="34" charset="0"/>
              <a:cs typeface="Arial" pitchFamily="34" charset="0"/>
            </a:endParaRPr>
          </a:p>
          <a:p>
            <a:pPr marL="231775" marR="19050" indent="-219075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Using</a:t>
            </a:r>
            <a:r>
              <a:rPr lang="en-US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Symbian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OS: Getting Started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5"/>
              </a:rPr>
              <a:t>http://developer.symbian.com/main/documentation/books/books_files/pdf/Getting_Started_final.pdf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marR="10200" indent="-2206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Smartphone</a:t>
            </a:r>
            <a:r>
              <a:rPr lang="en-US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6"/>
              </a:rPr>
              <a:t>u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mbers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6"/>
              </a:rPr>
              <a:t>http://www.boygeniusreport.com/2009/04/19/samsungs-says-smartphones-will-make-up-29-percent-of-the-market- in-2012/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marR="22900" indent="-2206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fr-FR" sz="1100" dirty="0" smtClean="0">
                <a:latin typeface="Arial" pitchFamily="34" charset="0"/>
                <a:cs typeface="Arial" pitchFamily="34" charset="0"/>
              </a:rPr>
              <a:t>UIQ</a:t>
            </a:r>
            <a:r>
              <a:rPr lang="fr-FR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Symbian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aseline="-277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http://www.sonyericsson.com/cws/companyandpress/pressreleases/pressreleaseoverview/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key.PressResource.Foundation_second_update_release_FINAL</a:t>
            </a:r>
            <a:r>
              <a:rPr lang="fr-FR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-20080909</a:t>
            </a:r>
          </a:p>
          <a:p>
            <a:pPr marL="233363" marR="19050" indent="-2333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Obj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-C</a:t>
            </a:r>
            <a:r>
              <a:rPr lang="en-US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memory </a:t>
            </a:r>
            <a:r>
              <a:rPr lang="en-US" sz="1100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  <a:hlinkClick r:id="rId8"/>
              </a:rPr>
              <a:t> 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8"/>
              </a:rPr>
              <a:t>http://www.macdevcenter.com/pub/a/mac/2001/07/27/cocoa.html?page=3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marR="19050" indent="-2333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Dalvik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9"/>
              </a:rPr>
              <a:t>http://www.betaversion.org/~stefano/linotype/news/110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marR="19050" indent="-2333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Android</a:t>
            </a:r>
            <a:r>
              <a:rPr lang="en-US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Tech Demo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0"/>
              </a:rPr>
              <a:t>http://venturebeat.com/2009/01/01/android-netbooks-on-their-way-likely-by-2010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indent="-233363">
              <a:lnSpc>
                <a:spcPct val="100179"/>
              </a:lnSpc>
              <a:buFont typeface="Courier New" pitchFamily="49" charset="0"/>
              <a:buChar char="o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Overview of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LiMo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1"/>
              </a:rPr>
              <a:t>http://www.limofoundation.org/images/stories/pdf/090211%20limo%20overview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%20v3.pdf</a:t>
            </a:r>
          </a:p>
          <a:p>
            <a:pPr>
              <a:lnSpc>
                <a:spcPct val="100179"/>
              </a:lnSpc>
              <a:buFont typeface="Courier New" pitchFamily="49" charset="0"/>
              <a:buChar char="o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indent="171450">
              <a:lnSpc>
                <a:spcPct val="100179"/>
              </a:lnSpc>
            </a:pPr>
            <a:endParaRPr lang="fr-FR" sz="1100" dirty="0" smtClean="0">
              <a:latin typeface="Arial" pitchFamily="34" charset="0"/>
              <a:cs typeface="Arial" pitchFamily="34" charset="0"/>
            </a:endParaRPr>
          </a:p>
          <a:p>
            <a:pPr marL="233363" indent="-233363">
              <a:lnSpc>
                <a:spcPts val="1060"/>
              </a:lnSpc>
              <a:spcBef>
                <a:spcPts val="266"/>
              </a:spcBef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179"/>
              </a:lnSpc>
            </a:pPr>
            <a:endParaRPr lang="en-US" sz="1000" dirty="0" smtClean="0">
              <a:latin typeface="Century Schoolbook"/>
              <a:cs typeface="Century Schoolbook"/>
            </a:endParaRPr>
          </a:p>
          <a:p>
            <a:pPr>
              <a:lnSpc>
                <a:spcPts val="1202"/>
              </a:lnSpc>
            </a:pPr>
            <a:endParaRPr lang="en-US" sz="1000" spc="0" dirty="0" smtClean="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78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4"/>
          <p:cNvSpPr txBox="1"/>
          <p:nvPr/>
        </p:nvSpPr>
        <p:spPr>
          <a:xfrm>
            <a:off x="1981200" y="2895600"/>
            <a:ext cx="4343400" cy="868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210"/>
              </a:lnSpc>
              <a:spcBef>
                <a:spcPts val="160"/>
              </a:spcBef>
            </a:pPr>
            <a:r>
              <a:rPr sz="3000" b="1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</a:t>
            </a:r>
            <a:r>
              <a:rPr sz="2400" b="1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PERATING</a:t>
            </a:r>
            <a:r>
              <a:rPr sz="2400" b="1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b="1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2400" b="1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YSTEMS</a:t>
            </a:r>
            <a:endParaRPr sz="2400" b="1">
              <a:latin typeface="Century Schoolbook"/>
              <a:cs typeface="Century Schoolbook"/>
            </a:endParaRPr>
          </a:p>
          <a:p>
            <a:pPr marL="12700" marR="57150" algn="ctr">
              <a:lnSpc>
                <a:spcPts val="3610"/>
              </a:lnSpc>
              <a:spcBef>
                <a:spcPts val="19"/>
              </a:spcBef>
            </a:pPr>
            <a:r>
              <a:rPr sz="3000" b="1" spc="0" dirty="0" smtClean="0">
                <a:solidFill>
                  <a:srgbClr val="697280"/>
                </a:solidFill>
                <a:latin typeface="Georgia"/>
                <a:cs typeface="Georgia"/>
              </a:rPr>
              <a:t>i</a:t>
            </a:r>
            <a:r>
              <a:rPr sz="3000" b="1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</a:t>
            </a:r>
            <a:r>
              <a:rPr sz="3600" b="1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HONE</a:t>
            </a:r>
            <a:endParaRPr sz="2400" b="1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5"/>
          <p:cNvSpPr/>
          <p:nvPr/>
        </p:nvSpPr>
        <p:spPr>
          <a:xfrm>
            <a:off x="849576" y="1219200"/>
            <a:ext cx="7467600" cy="4138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9"/>
          <p:cNvSpPr txBox="1"/>
          <p:nvPr/>
        </p:nvSpPr>
        <p:spPr>
          <a:xfrm>
            <a:off x="993140" y="950094"/>
            <a:ext cx="3361375" cy="1047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UMBERS</a:t>
            </a:r>
            <a:endParaRPr sz="24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SDK Released March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8" name="object 8"/>
          <p:cNvSpPr txBox="1"/>
          <p:nvPr/>
        </p:nvSpPr>
        <p:spPr>
          <a:xfrm>
            <a:off x="4368271" y="1659462"/>
            <a:ext cx="444732" cy="338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30"/>
              </a:lnSpc>
              <a:spcBef>
                <a:spcPts val="131"/>
              </a:spcBef>
            </a:pPr>
            <a:r>
              <a:rPr sz="3600" spc="-4" baseline="-1155" dirty="0" smtClean="0">
                <a:latin typeface="Century Schoolbook"/>
                <a:cs typeface="Century Schoolbook"/>
              </a:rPr>
              <a:t>6</a:t>
            </a:r>
            <a:r>
              <a:rPr sz="2400" spc="0" baseline="24262" dirty="0" smtClean="0">
                <a:latin typeface="Century Schoolbook"/>
                <a:cs typeface="Century Schoolbook"/>
              </a:rPr>
              <a:t>th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9" name="object 7"/>
          <p:cNvSpPr txBox="1"/>
          <p:nvPr/>
        </p:nvSpPr>
        <p:spPr>
          <a:xfrm>
            <a:off x="4825400" y="1667584"/>
            <a:ext cx="7491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2008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80" name="object 6"/>
          <p:cNvSpPr txBox="1"/>
          <p:nvPr/>
        </p:nvSpPr>
        <p:spPr>
          <a:xfrm>
            <a:off x="6344290" y="2103962"/>
            <a:ext cx="618190" cy="338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30"/>
              </a:lnSpc>
              <a:spcBef>
                <a:spcPts val="131"/>
              </a:spcBef>
            </a:pPr>
            <a:r>
              <a:rPr sz="3600" spc="0" baseline="-1155" dirty="0" smtClean="0">
                <a:latin typeface="Century Schoolbook"/>
                <a:cs typeface="Century Schoolbook"/>
              </a:rPr>
              <a:t>23</a:t>
            </a:r>
            <a:r>
              <a:rPr sz="2400" spc="0" baseline="24262" dirty="0" smtClean="0">
                <a:latin typeface="Century Schoolbook"/>
                <a:cs typeface="Century Schoolbook"/>
              </a:rPr>
              <a:t>rd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1" name="object 5"/>
          <p:cNvSpPr txBox="1"/>
          <p:nvPr/>
        </p:nvSpPr>
        <p:spPr>
          <a:xfrm>
            <a:off x="993140" y="2112084"/>
            <a:ext cx="5337571" cy="1860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Billion apps downloaded as of April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38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Includes both pay and free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Assuming 10% paid downloads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lowest price of $.99/app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$99 Million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82" name="object 4"/>
          <p:cNvSpPr txBox="1"/>
          <p:nvPr/>
        </p:nvSpPr>
        <p:spPr>
          <a:xfrm>
            <a:off x="993140" y="4525084"/>
            <a:ext cx="7093857" cy="774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17% Market share just in front of Blackberry</a:t>
            </a:r>
            <a:endParaRPr sz="24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8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Still well behind Symbian but growing very fast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11"/>
          <p:cNvSpPr txBox="1"/>
          <p:nvPr/>
        </p:nvSpPr>
        <p:spPr>
          <a:xfrm>
            <a:off x="993140" y="970572"/>
            <a:ext cx="4081896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iP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HONE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84" name="object 10"/>
          <p:cNvSpPr txBox="1"/>
          <p:nvPr/>
        </p:nvSpPr>
        <p:spPr>
          <a:xfrm>
            <a:off x="993140" y="1580616"/>
            <a:ext cx="4133044" cy="1051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 algn="just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Objective-C</a:t>
            </a:r>
            <a:endParaRPr sz="2400">
              <a:latin typeface="Century Schoolbook"/>
              <a:cs typeface="Century Schoolbook"/>
            </a:endParaRPr>
          </a:p>
          <a:p>
            <a:pPr marL="381000" algn="just">
              <a:lnSpc>
                <a:spcPct val="100179"/>
              </a:lnSpc>
              <a:spcBef>
                <a:spcPts val="11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Message based architecture</a:t>
            </a:r>
            <a:endParaRPr sz="2100">
              <a:latin typeface="Century Schoolbook"/>
              <a:cs typeface="Century Schoolbook"/>
            </a:endParaRPr>
          </a:p>
          <a:p>
            <a:pPr marL="381000" marR="40004" algn="just">
              <a:lnSpc>
                <a:spcPct val="100179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Similar to Smalltalk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85" name="object 9"/>
          <p:cNvSpPr txBox="1"/>
          <p:nvPr/>
        </p:nvSpPr>
        <p:spPr>
          <a:xfrm>
            <a:off x="4311883" y="2715494"/>
            <a:ext cx="448535" cy="338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630"/>
              </a:lnSpc>
              <a:spcBef>
                <a:spcPts val="131"/>
              </a:spcBef>
            </a:pPr>
            <a:r>
              <a:rPr sz="3600" spc="0" baseline="-1155" dirty="0" smtClean="0">
                <a:latin typeface="Century Schoolbook"/>
                <a:cs typeface="Century Schoolbook"/>
              </a:rPr>
              <a:t>3</a:t>
            </a:r>
            <a:r>
              <a:rPr sz="2400" spc="0" baseline="24262" dirty="0" smtClean="0">
                <a:latin typeface="Century Schoolbook"/>
                <a:cs typeface="Century Schoolbook"/>
              </a:rPr>
              <a:t>rd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86" name="object 8"/>
          <p:cNvSpPr txBox="1"/>
          <p:nvPr/>
        </p:nvSpPr>
        <p:spPr>
          <a:xfrm>
            <a:off x="993140" y="2723616"/>
            <a:ext cx="33050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No Java VM or other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87" name="object 7"/>
          <p:cNvSpPr txBox="1"/>
          <p:nvPr/>
        </p:nvSpPr>
        <p:spPr>
          <a:xfrm>
            <a:off x="4772814" y="2723616"/>
            <a:ext cx="8332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party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88" name="object 6"/>
          <p:cNvSpPr txBox="1"/>
          <p:nvPr/>
        </p:nvSpPr>
        <p:spPr>
          <a:xfrm>
            <a:off x="5610331" y="2723616"/>
            <a:ext cx="2391093" cy="749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64" marR="45720" algn="just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plugins</a:t>
            </a:r>
            <a:endParaRPr sz="2400">
              <a:latin typeface="Century Schoolbook"/>
              <a:cs typeface="Century Schoolbook"/>
            </a:endParaRPr>
          </a:p>
          <a:p>
            <a:pPr marL="12700" algn="just">
              <a:lnSpc>
                <a:spcPct val="100179"/>
              </a:lnSpc>
              <a:spcBef>
                <a:spcPts val="285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install or launch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89" name="object 5"/>
          <p:cNvSpPr txBox="1"/>
          <p:nvPr/>
        </p:nvSpPr>
        <p:spPr>
          <a:xfrm>
            <a:off x="993140" y="3142716"/>
            <a:ext cx="46035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“An Application may not itself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90" name="object 4"/>
          <p:cNvSpPr txBox="1"/>
          <p:nvPr/>
        </p:nvSpPr>
        <p:spPr>
          <a:xfrm>
            <a:off x="1272540" y="3485616"/>
            <a:ext cx="7061558" cy="2628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62" algn="just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other executable code by any means, including</a:t>
            </a:r>
            <a:endParaRPr sz="2400">
              <a:latin typeface="Century Schoolbook"/>
              <a:cs typeface="Century Schoolbook"/>
            </a:endParaRPr>
          </a:p>
          <a:p>
            <a:pPr marL="12700" marR="411771" algn="just">
              <a:lnSpc>
                <a:spcPts val="2600"/>
              </a:lnSpc>
              <a:spcBef>
                <a:spcPts val="0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without limitation through the use of a plug-in architecture, calling other frameworks, other APIs or otherwise. No interpreted code may be</a:t>
            </a:r>
            <a:endParaRPr sz="2400">
              <a:latin typeface="Century Schoolbook"/>
              <a:cs typeface="Century Schoolbook"/>
            </a:endParaRPr>
          </a:p>
          <a:p>
            <a:pPr marL="12700" algn="just">
              <a:lnSpc>
                <a:spcPts val="2600"/>
              </a:lnSpc>
            </a:pPr>
            <a:r>
              <a:rPr sz="2400" spc="0" dirty="0" smtClean="0">
                <a:latin typeface="Century Schoolbook"/>
                <a:cs typeface="Century Schoolbook"/>
              </a:rPr>
              <a:t>downloaded and used in an Application except for code that is interpreted and run by Apple’s Published APIs and built-in interpreter(s).” –</a:t>
            </a:r>
            <a:endParaRPr sz="2400">
              <a:latin typeface="Century Schoolbook"/>
              <a:cs typeface="Century Schoolbook"/>
            </a:endParaRPr>
          </a:p>
          <a:p>
            <a:pPr marL="12700" marR="42262" algn="just">
              <a:lnSpc>
                <a:spcPts val="2500"/>
              </a:lnSpc>
            </a:pPr>
            <a:r>
              <a:rPr sz="2400" spc="0" dirty="0" smtClean="0">
                <a:latin typeface="Century Schoolbook"/>
                <a:cs typeface="Century Schoolbook"/>
              </a:rPr>
              <a:t>iPhone SDK EULA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92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9"/>
          <p:cNvSpPr/>
          <p:nvPr/>
        </p:nvSpPr>
        <p:spPr>
          <a:xfrm>
            <a:off x="4481008" y="2778170"/>
            <a:ext cx="3302000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7"/>
          <p:cNvSpPr txBox="1"/>
          <p:nvPr/>
        </p:nvSpPr>
        <p:spPr>
          <a:xfrm>
            <a:off x="597348" y="834092"/>
            <a:ext cx="4213622" cy="4635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871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iP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HONE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45720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SDK</a:t>
            </a:r>
            <a:endParaRPr sz="30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Four distinctive framework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Cocoa Touch Layer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Media Layer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Core Services Layer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Core OS Layer</a:t>
            </a:r>
            <a:endParaRPr sz="21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IDE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Xcode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Interface Builder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iPhone Simulator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824700" y="2008784"/>
            <a:ext cx="8219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API’s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965648" y="5558436"/>
            <a:ext cx="2984894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On phone application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3959170" y="5558436"/>
            <a:ext cx="1636174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development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421</Words>
  <Application>Microsoft Office PowerPoint</Application>
  <PresentationFormat>On-screen Show (4:3)</PresentationFormat>
  <Paragraphs>300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2_Custom Design</vt:lpstr>
      <vt:lpstr>1_Custom Design</vt:lpstr>
      <vt:lpstr>Custom Design</vt:lpstr>
      <vt:lpstr>Slide 1</vt:lpstr>
      <vt:lpstr>BUKU PEMBELAJARAN</vt:lpstr>
      <vt:lpstr>Slide 3</vt:lpstr>
      <vt:lpstr>REFERENSI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151</cp:revision>
  <dcterms:modified xsi:type="dcterms:W3CDTF">2018-05-03T18:58:42Z</dcterms:modified>
</cp:coreProperties>
</file>