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2" r:id="rId2"/>
    <p:sldMasterId id="2147483650" r:id="rId3"/>
  </p:sldMasterIdLst>
  <p:notesMasterIdLst>
    <p:notesMasterId r:id="rId23"/>
  </p:notesMasterIdLst>
  <p:sldIdLst>
    <p:sldId id="342" r:id="rId4"/>
    <p:sldId id="346" r:id="rId5"/>
    <p:sldId id="392" r:id="rId6"/>
    <p:sldId id="349" r:id="rId7"/>
    <p:sldId id="351" r:id="rId8"/>
    <p:sldId id="318" r:id="rId9"/>
    <p:sldId id="319" r:id="rId10"/>
    <p:sldId id="320" r:id="rId11"/>
    <p:sldId id="352" r:id="rId12"/>
    <p:sldId id="321" r:id="rId13"/>
    <p:sldId id="333" r:id="rId14"/>
    <p:sldId id="322" r:id="rId15"/>
    <p:sldId id="324" r:id="rId16"/>
    <p:sldId id="325" r:id="rId17"/>
    <p:sldId id="327" r:id="rId18"/>
    <p:sldId id="334" r:id="rId19"/>
    <p:sldId id="335" r:id="rId20"/>
    <p:sldId id="338" r:id="rId21"/>
    <p:sldId id="391" r:id="rId22"/>
  </p:sldIdLst>
  <p:sldSz cx="9144000" cy="6858000" type="screen4x3"/>
  <p:notesSz cx="10083800" cy="7556500"/>
  <p:defaultTextStyle>
    <a:defPPr>
      <a:defRPr lang="en-US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30"/>
      </p:cViewPr>
      <p:guideLst>
        <p:guide orient="horz" pos="2614"/>
        <p:guide pos="19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A1EB-4388-484E-8D37-0AEF5C21B570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2775" y="566738"/>
            <a:ext cx="3778250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4746B-4B6E-43CA-B13A-5460FBD74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2775" y="566738"/>
            <a:ext cx="3778250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4746B-4B6E-43CA-B13A-5460FBD748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E598-A760-4B8B-82A8-04F60070A06F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5179-D86D-497D-8D7B-43D973D83A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13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93A6-A9DC-4EF7-B0FE-A2FC29D070EB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9E524-7343-4232-90CB-1E91B920A3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9A25-EBE9-445C-84CD-F4B6BE89B3FA}" type="datetimeFigureOut">
              <a:rPr lang="en-US" smtClean="0"/>
              <a:pPr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C603A-1FE3-4B09-8523-9E1214C1B3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dio.com/home/id-i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ndowsphone.com/en-us/store/app/candy-crush-saga/aebbdef8-1792-488b-a7be-7596a1720166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3840752"/>
            <a:ext cx="5638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PILIHAN TEKNOLOGI PENGEMBANGAN APLIKASI MOBILE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PERTEMUAN 3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AGUNG MULYO WIDODO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TEKNIK INFORMATIKA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685800" y="1371600"/>
            <a:ext cx="7772400" cy="1676400"/>
          </a:xfrm>
          <a:prstGeom prst="rect">
            <a:avLst/>
          </a:prstGeom>
        </p:spPr>
        <p:txBody>
          <a:bodyPr/>
          <a:lstStyle/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Jika</a:t>
            </a:r>
            <a:r>
              <a:rPr lang="en-US" sz="2000" dirty="0" smtClean="0"/>
              <a:t> </a:t>
            </a:r>
            <a:r>
              <a:rPr lang="en-US" sz="2000" i="1" dirty="0" smtClean="0"/>
              <a:t>user experience</a:t>
            </a:r>
            <a:r>
              <a:rPr lang="en-US" sz="2000" dirty="0" smtClean="0"/>
              <a:t> 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kemudahan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, </a:t>
            </a:r>
            <a:r>
              <a:rPr lang="en-US" sz="2000" i="1" dirty="0" smtClean="0"/>
              <a:t>mobile web</a:t>
            </a:r>
            <a:r>
              <a:rPr lang="en-US" sz="2000" dirty="0" smtClean="0"/>
              <a:t> 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.</a:t>
            </a:r>
          </a:p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i="1" dirty="0" smtClean="0"/>
              <a:t>Mobile web 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agar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dependensi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diakses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 </a:t>
            </a:r>
            <a:r>
              <a:rPr lang="en-US" sz="2000" i="1" dirty="0" smtClean="0"/>
              <a:t>web browser</a:t>
            </a:r>
            <a:r>
              <a:rPr lang="en-US" sz="2000" dirty="0" smtClean="0"/>
              <a:t> 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762000" y="1600200"/>
            <a:ext cx="7772400" cy="18288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000" i="1" dirty="0" smtClean="0">
                <a:solidFill>
                  <a:schemeClr val="tx2"/>
                </a:solidFill>
              </a:rPr>
              <a:t>Mobile web</a:t>
            </a:r>
            <a:r>
              <a:rPr lang="en-US" sz="2000" dirty="0" smtClean="0">
                <a:solidFill>
                  <a:schemeClr val="tx2"/>
                </a:solidFill>
              </a:rPr>
              <a:t> </a:t>
            </a:r>
            <a:r>
              <a:rPr lang="en-US" sz="2000" dirty="0" err="1" smtClean="0">
                <a:solidFill>
                  <a:schemeClr val="tx2"/>
                </a:solidFill>
              </a:rPr>
              <a:t>adalah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aplikasi</a:t>
            </a:r>
            <a:r>
              <a:rPr lang="en-US" sz="2000" dirty="0" smtClean="0">
                <a:solidFill>
                  <a:schemeClr val="tx2"/>
                </a:solidFill>
              </a:rPr>
              <a:t> web </a:t>
            </a:r>
            <a:r>
              <a:rPr lang="en-US" sz="2000" dirty="0" err="1" smtClean="0">
                <a:solidFill>
                  <a:schemeClr val="tx2"/>
                </a:solidFill>
              </a:rPr>
              <a:t>seperti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layaknya</a:t>
            </a:r>
            <a:r>
              <a:rPr lang="en-US" sz="2000" dirty="0" smtClean="0">
                <a:solidFill>
                  <a:schemeClr val="tx2"/>
                </a:solidFill>
              </a:rPr>
              <a:t> yang </a:t>
            </a:r>
            <a:r>
              <a:rPr lang="en-US" sz="2000" dirty="0" err="1" smtClean="0">
                <a:solidFill>
                  <a:schemeClr val="tx2"/>
                </a:solidFill>
              </a:rPr>
              <a:t>biasa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diakses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melalui</a:t>
            </a:r>
            <a:r>
              <a:rPr lang="en-US" sz="2000" dirty="0" smtClean="0">
                <a:solidFill>
                  <a:schemeClr val="tx2"/>
                </a:solidFill>
              </a:rPr>
              <a:t> browser </a:t>
            </a:r>
            <a:r>
              <a:rPr lang="en-US" sz="2000" dirty="0" err="1" smtClean="0">
                <a:solidFill>
                  <a:schemeClr val="tx2"/>
                </a:solidFill>
              </a:rPr>
              <a:t>di</a:t>
            </a:r>
            <a:r>
              <a:rPr lang="en-US" sz="2000" dirty="0" smtClean="0">
                <a:solidFill>
                  <a:schemeClr val="tx2"/>
                </a:solidFill>
              </a:rPr>
              <a:t> desktop </a:t>
            </a:r>
            <a:r>
              <a:rPr lang="en-US" sz="2000" dirty="0" err="1" smtClean="0">
                <a:solidFill>
                  <a:schemeClr val="tx2"/>
                </a:solidFill>
              </a:rPr>
              <a:t>namun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desain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khusus</a:t>
            </a:r>
            <a:r>
              <a:rPr lang="en-US" sz="2000" dirty="0" smtClean="0">
                <a:solidFill>
                  <a:schemeClr val="tx2"/>
                </a:solidFill>
              </a:rPr>
              <a:t> agar </a:t>
            </a:r>
            <a:r>
              <a:rPr lang="en-US" sz="2000" dirty="0" err="1" smtClean="0">
                <a:solidFill>
                  <a:schemeClr val="tx2"/>
                </a:solidFill>
              </a:rPr>
              <a:t>mudah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dapat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digunakan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di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perangkat</a:t>
            </a:r>
            <a:r>
              <a:rPr lang="en-US" sz="2000" dirty="0" smtClean="0">
                <a:solidFill>
                  <a:schemeClr val="tx2"/>
                </a:solidFill>
              </a:rPr>
              <a:t> </a:t>
            </a:r>
            <a:r>
              <a:rPr lang="en-US" sz="2000" i="1" dirty="0" smtClean="0">
                <a:solidFill>
                  <a:schemeClr val="tx2"/>
                </a:solidFill>
              </a:rPr>
              <a:t>mobile</a:t>
            </a:r>
            <a:r>
              <a:rPr lang="en-US" sz="2000" dirty="0" smtClean="0">
                <a:solidFill>
                  <a:schemeClr val="tx2"/>
                </a:solidFill>
              </a:rPr>
              <a:t>.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HTML5,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 </a:t>
            </a:r>
            <a:r>
              <a:rPr lang="en-US" sz="2000" i="1" dirty="0" smtClean="0"/>
              <a:t>framework</a:t>
            </a:r>
            <a:r>
              <a:rPr lang="en-US" sz="2000" dirty="0" smtClean="0"/>
              <a:t> 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jQuery</a:t>
            </a:r>
            <a:r>
              <a:rPr lang="en-US" sz="2000" dirty="0" smtClean="0"/>
              <a:t> Mobile, </a:t>
            </a:r>
            <a:r>
              <a:rPr lang="en-US" sz="2000" dirty="0" err="1" smtClean="0"/>
              <a:t>Sencha</a:t>
            </a:r>
            <a:r>
              <a:rPr lang="en-US" sz="2000" dirty="0" smtClean="0"/>
              <a:t> Touch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3505200"/>
          </a:xfrm>
          <a:prstGeom prst="rect">
            <a:avLst/>
          </a:prstGeom>
        </p:spPr>
        <p:txBody>
          <a:bodyPr/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Dengan</a:t>
            </a:r>
            <a:r>
              <a:rPr lang="en-US" sz="2000" dirty="0" smtClean="0"/>
              <a:t> </a:t>
            </a:r>
            <a:r>
              <a:rPr lang="en-US" sz="2000" i="1" dirty="0" smtClean="0"/>
              <a:t>mobile web</a:t>
            </a:r>
            <a:r>
              <a:rPr lang="en-US" sz="2000" dirty="0" smtClean="0"/>
              <a:t>, </a:t>
            </a: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native</a:t>
            </a:r>
            <a:r>
              <a:rPr lang="en-US" sz="2000" dirty="0" smtClean="0"/>
              <a:t> — </a:t>
            </a:r>
            <a:r>
              <a:rPr lang="en-US" sz="2000" dirty="0" err="1" smtClean="0"/>
              <a:t>tergantung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kompleksitas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diinginkan</a:t>
            </a:r>
            <a:r>
              <a:rPr lang="en-US" sz="2000" dirty="0" smtClean="0"/>
              <a:t>.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mengorbankan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 </a:t>
            </a:r>
            <a:r>
              <a:rPr lang="en-US" sz="2000" i="1" dirty="0" smtClean="0"/>
              <a:t>hardware, 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device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dukungan</a:t>
            </a:r>
            <a:r>
              <a:rPr lang="en-US" sz="2000" dirty="0" smtClean="0"/>
              <a:t> </a:t>
            </a:r>
            <a:r>
              <a:rPr lang="en-US" sz="2000" i="1" dirty="0" smtClean="0"/>
              <a:t>offline</a:t>
            </a:r>
            <a:r>
              <a:rPr lang="en-US" sz="2000" dirty="0" smtClean="0"/>
              <a:t>.</a:t>
            </a:r>
          </a:p>
          <a:p>
            <a:pPr marL="34290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Bonusnya</a:t>
            </a:r>
            <a:r>
              <a:rPr lang="en-US" sz="2000" dirty="0" smtClean="0"/>
              <a:t>, </a:t>
            </a:r>
            <a:r>
              <a:rPr lang="en-US" sz="2000" i="1" dirty="0" smtClean="0"/>
              <a:t>time to market</a:t>
            </a:r>
            <a:r>
              <a:rPr lang="en-US" sz="2000" dirty="0" smtClean="0"/>
              <a:t> 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.</a:t>
            </a:r>
          </a:p>
          <a:p>
            <a:pPr marL="34290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Jika</a:t>
            </a:r>
            <a:r>
              <a:rPr lang="en-US" sz="2000" dirty="0" smtClean="0"/>
              <a:t> </a:t>
            </a:r>
            <a:r>
              <a:rPr lang="en-US" sz="2000" i="1" dirty="0" smtClean="0"/>
              <a:t>brand</a:t>
            </a:r>
            <a:r>
              <a:rPr lang="en-US" sz="2000" dirty="0" smtClean="0"/>
              <a:t>/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kecepetan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murah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mengorbankan</a:t>
            </a:r>
            <a:r>
              <a:rPr lang="en-US" sz="2000" dirty="0" smtClean="0"/>
              <a:t> </a:t>
            </a:r>
            <a:r>
              <a:rPr lang="en-US" sz="2000" i="1" dirty="0" smtClean="0"/>
              <a:t>user experience</a:t>
            </a:r>
            <a:r>
              <a:rPr lang="en-US" sz="2000" dirty="0" smtClean="0"/>
              <a:t> 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 </a:t>
            </a:r>
            <a:r>
              <a:rPr lang="en-US" sz="2000" i="1" dirty="0" err="1" smtClean="0"/>
              <a:t>mobileweb</a:t>
            </a:r>
            <a:r>
              <a:rPr lang="en-US" sz="2000" dirty="0" smtClean="0"/>
              <a:t> 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patut</a:t>
            </a:r>
            <a:r>
              <a:rPr lang="en-US" sz="2000" dirty="0" smtClean="0"/>
              <a:t> </a:t>
            </a:r>
            <a:r>
              <a:rPr lang="en-US" sz="2000" dirty="0" err="1" smtClean="0"/>
              <a:t>dicoba</a:t>
            </a:r>
            <a:r>
              <a:rPr lang="en-US" sz="2000" dirty="0" smtClean="0"/>
              <a:t>.</a:t>
            </a:r>
          </a:p>
          <a:p>
            <a:pPr marL="34290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TextBox 70"/>
          <p:cNvSpPr txBox="1"/>
          <p:nvPr/>
        </p:nvSpPr>
        <p:spPr>
          <a:xfrm>
            <a:off x="1295400" y="20574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Aplikasi</a:t>
            </a:r>
            <a:r>
              <a:rPr lang="en-US" sz="2800" b="1" dirty="0" smtClean="0"/>
              <a:t> hybrid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dukungan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multi-platform </a:t>
            </a:r>
            <a:r>
              <a:rPr lang="en-US" sz="2800" b="1" dirty="0" err="1" smtClean="0"/>
              <a:t>dengan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sedikit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mengorbankan</a:t>
            </a:r>
            <a:r>
              <a:rPr lang="en-US" sz="2800" b="1" dirty="0" smtClean="0"/>
              <a:t> user experience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685800" y="1066800"/>
            <a:ext cx="7772400" cy="5105400"/>
          </a:xfrm>
          <a:prstGeom prst="rect">
            <a:avLst/>
          </a:prstGeom>
        </p:spPr>
        <p:txBody>
          <a:bodyPr/>
          <a:lstStyle/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tengah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mobile, 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populer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pendekatan</a:t>
            </a:r>
            <a:r>
              <a:rPr lang="en-US" sz="2000" dirty="0" smtClean="0"/>
              <a:t> </a:t>
            </a:r>
            <a:r>
              <a:rPr lang="en-US" sz="2000" i="1" dirty="0" smtClean="0"/>
              <a:t>hybrid</a:t>
            </a:r>
          </a:p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mobile</a:t>
            </a:r>
            <a:r>
              <a:rPr lang="en-US" sz="2000" dirty="0" smtClean="0"/>
              <a:t> 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web (HTML5) yang </a:t>
            </a:r>
            <a:r>
              <a:rPr lang="en-US" sz="2000" dirty="0" err="1" smtClean="0"/>
              <a:t>dibungkus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 </a:t>
            </a:r>
            <a:r>
              <a:rPr lang="en-US" sz="2000" i="1" dirty="0" smtClean="0"/>
              <a:t>wrapper </a:t>
            </a:r>
            <a:r>
              <a:rPr lang="en-US" sz="2000" dirty="0" smtClean="0"/>
              <a:t>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native. Hal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menjembatani</a:t>
            </a:r>
            <a:r>
              <a:rPr lang="en-US" sz="2000" dirty="0" smtClean="0"/>
              <a:t> </a:t>
            </a:r>
            <a:r>
              <a:rPr lang="en-US" sz="2000" dirty="0" err="1" smtClean="0"/>
              <a:t>kelemahan</a:t>
            </a:r>
            <a:r>
              <a:rPr lang="en-US" sz="2000" dirty="0" smtClean="0"/>
              <a:t> </a:t>
            </a:r>
            <a:r>
              <a:rPr lang="en-US" sz="2000" i="1" dirty="0" smtClean="0"/>
              <a:t>mobile web</a:t>
            </a:r>
            <a:r>
              <a:rPr lang="en-US" sz="2000" dirty="0" smtClean="0"/>
              <a:t> 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 </a:t>
            </a:r>
            <a:r>
              <a:rPr lang="en-US" sz="2000" i="1" dirty="0" smtClean="0"/>
              <a:t>hardware</a:t>
            </a:r>
            <a:r>
              <a:rPr lang="en-US" sz="2000" dirty="0" smtClean="0"/>
              <a:t> 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 </a:t>
            </a:r>
            <a:r>
              <a:rPr lang="en-US" sz="2000" i="1" dirty="0" smtClean="0"/>
              <a:t>mobile</a:t>
            </a:r>
            <a:r>
              <a:rPr lang="en-US" sz="2000" dirty="0" smtClean="0"/>
              <a:t>.</a:t>
            </a:r>
          </a:p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Contoh</a:t>
            </a:r>
            <a:r>
              <a:rPr lang="en-US" sz="2000" dirty="0" smtClean="0"/>
              <a:t> framework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Appcelerator</a:t>
            </a:r>
            <a:r>
              <a:rPr lang="en-US" sz="2000" dirty="0" smtClean="0"/>
              <a:t> Titanium </a:t>
            </a:r>
            <a:r>
              <a:rPr lang="en-US" sz="2000" dirty="0" err="1" smtClean="0"/>
              <a:t>dan</a:t>
            </a:r>
            <a:r>
              <a:rPr lang="en-US" sz="2000" dirty="0" smtClean="0"/>
              <a:t> Apache Cordova (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 </a:t>
            </a:r>
            <a:r>
              <a:rPr lang="en-US" sz="2000" dirty="0" err="1" smtClean="0"/>
              <a:t>Phonegap</a:t>
            </a:r>
            <a:r>
              <a:rPr lang="en-US" sz="2000" dirty="0" smtClean="0"/>
              <a:t>)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Hybrid.</a:t>
            </a:r>
          </a:p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Aplikasi</a:t>
            </a:r>
            <a:r>
              <a:rPr lang="en-US" sz="2000" dirty="0" smtClean="0"/>
              <a:t> Hybrid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persis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mencolok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dijalankan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device yang </a:t>
            </a:r>
            <a:r>
              <a:rPr lang="en-US" sz="2000" dirty="0" err="1" smtClean="0"/>
              <a:t>berbeda</a:t>
            </a:r>
            <a:endParaRPr lang="en-US" sz="2000" dirty="0" smtClean="0"/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Kadang</a:t>
            </a:r>
            <a:r>
              <a:rPr lang="en-US" sz="2000" dirty="0" smtClean="0"/>
              <a:t> </a:t>
            </a:r>
            <a:r>
              <a:rPr lang="en-US" sz="2000" dirty="0" err="1" smtClean="0"/>
              <a:t>konsistensi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diinginkan</a:t>
            </a:r>
            <a:r>
              <a:rPr lang="en-US" sz="2000" dirty="0" smtClean="0"/>
              <a:t> 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 smtClean="0"/>
              <a:t>kadang</a:t>
            </a:r>
            <a:r>
              <a:rPr lang="en-US" sz="2000" dirty="0" smtClean="0"/>
              <a:t> </a:t>
            </a:r>
            <a:r>
              <a:rPr lang="en-US" sz="2000" dirty="0" err="1" smtClean="0"/>
              <a:t>tiap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“design language”-</a:t>
            </a:r>
            <a:r>
              <a:rPr lang="en-US" sz="2000" dirty="0" err="1" smtClean="0"/>
              <a:t>nya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“</a:t>
            </a:r>
            <a:r>
              <a:rPr lang="en-US" sz="2000" dirty="0" err="1" smtClean="0"/>
              <a:t>sama</a:t>
            </a:r>
            <a:r>
              <a:rPr lang="en-US" sz="2000" dirty="0" smtClean="0"/>
              <a:t>”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berarti</a:t>
            </a:r>
            <a:r>
              <a:rPr lang="en-US" sz="2000" dirty="0" smtClean="0"/>
              <a:t> “</a:t>
            </a:r>
            <a:r>
              <a:rPr lang="en-US" sz="2000" dirty="0" err="1" smtClean="0"/>
              <a:t>bagus</a:t>
            </a:r>
            <a:r>
              <a:rPr lang="en-US" sz="2000" dirty="0" smtClean="0"/>
              <a:t>”.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Apple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Flat Design, Google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Material Design,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tergolong</a:t>
            </a:r>
            <a:r>
              <a:rPr lang="en-US" sz="2000" dirty="0" smtClean="0"/>
              <a:t> </a:t>
            </a:r>
            <a:r>
              <a:rPr lang="en-US" sz="2000" dirty="0" err="1" smtClean="0"/>
              <a:t>sama-sama</a:t>
            </a:r>
            <a:r>
              <a:rPr lang="en-US" sz="2000" dirty="0" smtClean="0"/>
              <a:t> non-</a:t>
            </a:r>
            <a:r>
              <a:rPr lang="en-US" sz="2000" dirty="0" err="1" smtClean="0"/>
              <a:t>skeumorphic</a:t>
            </a:r>
            <a:r>
              <a:rPr lang="en-US" sz="2000" dirty="0" smtClean="0"/>
              <a:t> design,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aspek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.</a:t>
            </a:r>
          </a:p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342900" lvl="0" indent="-342900" algn="just" defTabSz="9144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685800" y="990600"/>
            <a:ext cx="7772400" cy="38100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Tabel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perbandingan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penggunaan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Native, Hybrid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30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Mobile web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69" descr="https://cdn-images-1.medium.com/max/1600/0*bkm0zYOfaFagSa4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24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609600" y="1676400"/>
            <a:ext cx="7772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err="1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Xamarin</a:t>
            </a:r>
            <a:endParaRPr lang="en-US" sz="2000" b="1" dirty="0" smtClean="0">
              <a:solidFill>
                <a:srgbClr val="030305"/>
              </a:solidFill>
              <a:latin typeface="Arial" charset="0"/>
              <a:cs typeface="Times New Roman" pitchFamily="18" charset="0"/>
            </a:endParaRP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S</a:t>
            </a:r>
            <a:r>
              <a:rPr lang="en-US" sz="2000" dirty="0" err="1" smtClean="0"/>
              <a:t>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multi-platform.</a:t>
            </a:r>
          </a:p>
          <a:p>
            <a:pPr marL="914400" lvl="0" indent="-519113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Tergolong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Hybrid,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sisi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.</a:t>
            </a:r>
          </a:p>
          <a:p>
            <a:pPr marL="914400" lvl="0" indent="-519113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Xamarin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bukanlah</a:t>
            </a:r>
            <a:r>
              <a:rPr lang="en-US" sz="2000" b="1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web</a:t>
            </a:r>
            <a:r>
              <a:rPr lang="en-US" sz="2000" dirty="0" smtClean="0"/>
              <a:t> yang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 </a:t>
            </a:r>
            <a:r>
              <a:rPr lang="en-US" sz="2000" i="1" dirty="0" smtClean="0"/>
              <a:t>wrapper</a:t>
            </a:r>
            <a:r>
              <a:rPr lang="en-US" sz="2000" dirty="0" smtClean="0"/>
              <a:t>.</a:t>
            </a:r>
          </a:p>
          <a:p>
            <a:pPr marL="914400" lvl="0" indent="-519113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Xamarin</a:t>
            </a:r>
            <a:r>
              <a:rPr lang="en-US" sz="2000" dirty="0" smtClean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 </a:t>
            </a:r>
            <a:r>
              <a:rPr lang="en-US" sz="2000" i="1" dirty="0" smtClean="0"/>
              <a:t>skill</a:t>
            </a:r>
            <a:r>
              <a:rPr lang="en-US" sz="2000" dirty="0" smtClean="0"/>
              <a:t> C# </a:t>
            </a:r>
            <a:r>
              <a:rPr lang="en-US" sz="2000" dirty="0" err="1" smtClean="0"/>
              <a:t>dan</a:t>
            </a:r>
            <a:r>
              <a:rPr lang="en-US" sz="2000" dirty="0" smtClean="0"/>
              <a:t> .NET yang </a:t>
            </a:r>
            <a:r>
              <a:rPr lang="en-US" sz="2000" dirty="0" err="1" smtClean="0"/>
              <a:t>dimiliki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iOS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Android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dikompilasi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di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9600" y="11430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Beberapa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Teknologi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Pengembangan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Aplikasi</a:t>
            </a:r>
            <a:r>
              <a:rPr lang="en-US" sz="2400" b="1" dirty="0" smtClean="0"/>
              <a:t> Mobile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762000" y="1066800"/>
            <a:ext cx="77724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 err="1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Xamarin</a:t>
            </a:r>
            <a:endParaRPr lang="en-US" sz="2000" b="1" dirty="0" smtClean="0">
              <a:solidFill>
                <a:srgbClr val="030305"/>
              </a:solidFill>
              <a:latin typeface="Arial" charset="0"/>
              <a:cs typeface="Times New Roman" pitchFamily="18" charset="0"/>
            </a:endParaRP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Xamarin</a:t>
            </a:r>
            <a:r>
              <a:rPr lang="en-US" sz="2000" dirty="0" smtClean="0"/>
              <a:t>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bukanlah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</a:t>
            </a:r>
            <a:r>
              <a:rPr lang="en-US" sz="2000" dirty="0" err="1" smtClean="0"/>
              <a:t>murni</a:t>
            </a:r>
            <a:r>
              <a:rPr lang="en-US" sz="2000" dirty="0" smtClean="0"/>
              <a:t> </a:t>
            </a:r>
            <a:r>
              <a:rPr lang="en-US" sz="2000" i="1" dirty="0" smtClean="0"/>
              <a:t>multi-platform 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 </a:t>
            </a:r>
            <a:r>
              <a:rPr lang="en-US" sz="2000" b="1" dirty="0" err="1" smtClean="0"/>
              <a:t>meningkatkan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kode</a:t>
            </a:r>
            <a:r>
              <a:rPr lang="en-US" sz="2000" dirty="0" smtClean="0"/>
              <a:t> 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platform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. </a:t>
            </a: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, </a:t>
            </a:r>
            <a:r>
              <a:rPr lang="en-US" sz="2000" dirty="0" err="1" smtClean="0"/>
              <a:t>hampir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70% </a:t>
            </a:r>
            <a:r>
              <a:rPr lang="en-US" sz="2000" dirty="0" err="1" smtClean="0"/>
              <a:t>kode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3 platform, </a:t>
            </a:r>
            <a:r>
              <a:rPr lang="en-US" sz="2000" dirty="0" err="1" smtClean="0"/>
              <a:t>sementara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kode</a:t>
            </a:r>
            <a:r>
              <a:rPr lang="en-US" sz="2000" dirty="0" smtClean="0"/>
              <a:t> UI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kebiasaan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native.</a:t>
            </a: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Xamarin</a:t>
            </a:r>
            <a:r>
              <a:rPr lang="en-US" sz="2000" dirty="0" smtClean="0"/>
              <a:t> </a:t>
            </a:r>
            <a:r>
              <a:rPr lang="en-US" sz="2000" dirty="0" err="1" smtClean="0"/>
              <a:t>versi</a:t>
            </a:r>
            <a:r>
              <a:rPr lang="en-US" sz="2000" dirty="0" smtClean="0"/>
              <a:t> </a:t>
            </a:r>
            <a:r>
              <a:rPr lang="en-US" sz="2000" dirty="0" err="1" smtClean="0"/>
              <a:t>terbaru</a:t>
            </a:r>
            <a:r>
              <a:rPr lang="en-US" sz="2000" dirty="0" smtClean="0"/>
              <a:t>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Xamarin.Form</a:t>
            </a:r>
            <a:r>
              <a:rPr lang="en-US" sz="2000" dirty="0" smtClean="0"/>
              <a:t> </a:t>
            </a:r>
            <a:r>
              <a:rPr lang="en-US" sz="2000" dirty="0" err="1" smtClean="0"/>
              <a:t>mengklaim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XAML+C#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di</a:t>
            </a:r>
            <a:r>
              <a:rPr lang="en-US" sz="2000" dirty="0" smtClean="0"/>
              <a:t> 3 platform </a:t>
            </a:r>
            <a:r>
              <a:rPr lang="en-US" sz="2000" dirty="0" err="1" smtClean="0"/>
              <a:t>sekaligus</a:t>
            </a:r>
            <a:endParaRPr lang="en-US" sz="2000" dirty="0" smtClean="0"/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cari</a:t>
            </a:r>
            <a:r>
              <a:rPr lang="en-US" sz="2000" dirty="0" smtClean="0"/>
              <a:t>. </a:t>
            </a:r>
            <a:r>
              <a:rPr lang="en-US" sz="2000" dirty="0" err="1" smtClean="0"/>
              <a:t>Namun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menghadirkan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antarmuka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kompleks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</a:t>
            </a:r>
            <a:r>
              <a:rPr lang="en-US" sz="2000" dirty="0" smtClean="0"/>
              <a:t> </a:t>
            </a:r>
            <a:r>
              <a:rPr lang="en-US" sz="2000" i="1" dirty="0" smtClean="0"/>
              <a:t>out-of-the-box</a:t>
            </a:r>
            <a:r>
              <a:rPr lang="en-US" sz="2000" dirty="0" smtClean="0"/>
              <a:t> yang </a:t>
            </a:r>
            <a:r>
              <a:rPr lang="en-US" sz="2000" dirty="0" err="1" smtClean="0"/>
              <a:t>disediakan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Xamarin</a:t>
            </a:r>
            <a:r>
              <a:rPr lang="en-US" sz="2000" dirty="0" smtClean="0"/>
              <a:t> Form .</a:t>
            </a:r>
          </a:p>
          <a:p>
            <a:pPr marL="91440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Xamarin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 </a:t>
            </a:r>
            <a:r>
              <a:rPr lang="en-US" sz="2000" b="1" dirty="0" err="1" smtClean="0">
                <a:hlinkClick r:id="rId3"/>
              </a:rPr>
              <a:t>Rdio</a:t>
            </a:r>
            <a:r>
              <a:rPr lang="en-US" sz="2000" dirty="0" smtClean="0"/>
              <a:t>.</a:t>
            </a: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2000" dirty="0" smtClean="0"/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762000" y="1066800"/>
            <a:ext cx="77724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Project </a:t>
            </a:r>
            <a:r>
              <a:rPr lang="en-US" sz="1800" b="1" dirty="0" err="1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Islandwood</a:t>
            </a:r>
            <a:r>
              <a:rPr lang="en-US" sz="1800" b="1" dirty="0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dan</a:t>
            </a:r>
            <a:r>
              <a:rPr lang="en-US" sz="1800" b="1" dirty="0" smtClean="0">
                <a:solidFill>
                  <a:srgbClr val="030305"/>
                </a:solidFill>
                <a:latin typeface="Arial" charset="0"/>
                <a:cs typeface="Times New Roman" pitchFamily="18" charset="0"/>
              </a:rPr>
              <a:t> Astoria</a:t>
            </a: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memungkinkan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</a:t>
            </a:r>
            <a:r>
              <a:rPr lang="en-US" sz="1800" dirty="0" smtClean="0"/>
              <a:t>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Android/</a:t>
            </a:r>
            <a:r>
              <a:rPr lang="en-US" sz="1800" dirty="0" err="1" smtClean="0"/>
              <a:t>iOS</a:t>
            </a:r>
            <a:r>
              <a:rPr lang="en-US" sz="1800" dirty="0" smtClean="0"/>
              <a:t>,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 </a:t>
            </a:r>
            <a:r>
              <a:rPr lang="en-US" sz="1800" i="1" dirty="0" smtClean="0"/>
              <a:t>source code</a:t>
            </a:r>
            <a:r>
              <a:rPr lang="en-US" sz="1800" dirty="0" smtClean="0"/>
              <a:t> yang </a:t>
            </a:r>
            <a:r>
              <a:rPr lang="en-US" sz="1800" dirty="0" err="1" smtClean="0"/>
              <a:t>mereka</a:t>
            </a:r>
            <a:r>
              <a:rPr lang="en-US" sz="1800" dirty="0" smtClean="0"/>
              <a:t> </a:t>
            </a:r>
            <a:r>
              <a:rPr lang="en-US" sz="1800" dirty="0" err="1" smtClean="0"/>
              <a:t>miliki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membangun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berjalan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Windows 10Secara </a:t>
            </a:r>
            <a:r>
              <a:rPr lang="en-US" sz="1800" dirty="0" err="1" smtClean="0"/>
              <a:t>teori</a:t>
            </a:r>
            <a:r>
              <a:rPr lang="en-US" sz="1800" dirty="0" smtClean="0"/>
              <a:t>, </a:t>
            </a:r>
            <a:r>
              <a:rPr lang="en-US" sz="1800" dirty="0" err="1" smtClean="0"/>
              <a:t>hampir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70% </a:t>
            </a:r>
            <a:r>
              <a:rPr lang="en-US" sz="1800" dirty="0" err="1" smtClean="0"/>
              <a:t>kode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3 platform, </a:t>
            </a:r>
            <a:r>
              <a:rPr lang="en-US" sz="1800" dirty="0" err="1" smtClean="0"/>
              <a:t>sementara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kode</a:t>
            </a:r>
            <a:r>
              <a:rPr lang="en-US" sz="1800" dirty="0" smtClean="0"/>
              <a:t> UI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dikembangkan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native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</a:t>
            </a:r>
            <a:r>
              <a:rPr lang="en-US" sz="1800" dirty="0" err="1" smtClean="0"/>
              <a:t>kebiasaan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native.</a:t>
            </a: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800" dirty="0" smtClean="0"/>
              <a:t>Hal </a:t>
            </a:r>
            <a:r>
              <a:rPr lang="en-US" sz="1800" dirty="0" err="1" smtClean="0"/>
              <a:t>ini</a:t>
            </a:r>
            <a:r>
              <a:rPr lang="en-US" sz="1800" dirty="0" smtClean="0"/>
              <a:t> </a:t>
            </a:r>
            <a:r>
              <a:rPr lang="en-US" sz="1800" b="1" dirty="0" err="1" smtClean="0"/>
              <a:t>bukan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berarti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aplikasi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Android </a:t>
            </a:r>
            <a:r>
              <a:rPr lang="en-US" sz="1800" b="1" dirty="0" err="1" smtClean="0"/>
              <a:t>dapat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berjalan</a:t>
            </a:r>
            <a:r>
              <a:rPr lang="en-US" sz="1800" dirty="0" smtClean="0"/>
              <a:t> 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Windows 10, </a:t>
            </a:r>
            <a:r>
              <a:rPr lang="en-US" sz="1800" dirty="0" err="1" smtClean="0"/>
              <a:t>melainkan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 </a:t>
            </a:r>
            <a:r>
              <a:rPr lang="en-US" sz="1800" i="1" dirty="0" smtClean="0"/>
              <a:t>source code</a:t>
            </a:r>
            <a:r>
              <a:rPr lang="en-US" sz="1800" dirty="0" smtClean="0"/>
              <a:t> yang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miliki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,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Windows 10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perubahan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penyesuaian</a:t>
            </a:r>
            <a:r>
              <a:rPr lang="en-US" sz="1800" dirty="0" smtClean="0"/>
              <a:t>.</a:t>
            </a:r>
          </a:p>
          <a:p>
            <a:pPr marL="914400" lvl="0" indent="-573088" algn="just" defTabSz="914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1800" dirty="0" err="1" smtClean="0"/>
              <a:t>Kemampuan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belum</a:t>
            </a:r>
            <a:r>
              <a:rPr lang="en-US" sz="1800" dirty="0" smtClean="0"/>
              <a:t> </a:t>
            </a:r>
            <a:r>
              <a:rPr lang="en-US" sz="1800" dirty="0" err="1" smtClean="0"/>
              <a:t>begitu</a:t>
            </a:r>
            <a:r>
              <a:rPr lang="en-US" sz="1800" dirty="0" smtClean="0"/>
              <a:t> </a:t>
            </a:r>
            <a:r>
              <a:rPr lang="en-US" sz="1800" dirty="0" err="1" smtClean="0"/>
              <a:t>jelas</a:t>
            </a:r>
            <a:r>
              <a:rPr lang="en-US" sz="1800" dirty="0" smtClean="0"/>
              <a:t>,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</a:t>
            </a:r>
            <a:r>
              <a:rPr lang="en-US" sz="1800" dirty="0" err="1" smtClean="0"/>
              <a:t>sejauh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</a:t>
            </a:r>
            <a:r>
              <a:rPr lang="en-US" sz="1800" dirty="0" err="1" smtClean="0"/>
              <a:t>kemungkinan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.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misi</a:t>
            </a:r>
            <a:r>
              <a:rPr lang="en-US" sz="1800" dirty="0" smtClean="0"/>
              <a:t> </a:t>
            </a:r>
            <a:r>
              <a:rPr lang="en-US" sz="1800" dirty="0" err="1" smtClean="0"/>
              <a:t>utama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ketersediaan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Android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iOS</a:t>
            </a:r>
            <a:r>
              <a:rPr lang="en-US" sz="1800" dirty="0" smtClean="0"/>
              <a:t>,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memutuskan</a:t>
            </a:r>
            <a:r>
              <a:rPr lang="en-US" sz="1800" dirty="0" smtClean="0"/>
              <a:t> </a:t>
            </a:r>
            <a:r>
              <a:rPr lang="en-US" sz="1800" dirty="0" err="1" smtClean="0"/>
              <a:t>ingin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Windows 10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asset </a:t>
            </a:r>
            <a:r>
              <a:rPr lang="en-US" sz="1800" dirty="0" err="1" smtClean="0"/>
              <a:t>dan</a:t>
            </a:r>
            <a:r>
              <a:rPr lang="en-US" sz="1800" dirty="0" smtClean="0"/>
              <a:t> skill </a:t>
            </a:r>
            <a:r>
              <a:rPr lang="en-US" sz="1800" dirty="0" err="1" smtClean="0"/>
              <a:t>mereka</a:t>
            </a:r>
            <a:r>
              <a:rPr lang="en-US" sz="1800" dirty="0" smtClean="0"/>
              <a:t>, </a:t>
            </a:r>
            <a:r>
              <a:rPr lang="en-US" sz="1800" dirty="0" err="1" smtClean="0"/>
              <a:t>mengubah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tetap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sebagian</a:t>
            </a:r>
            <a:r>
              <a:rPr lang="en-US" sz="1800" dirty="0" smtClean="0"/>
              <a:t> </a:t>
            </a:r>
            <a:r>
              <a:rPr lang="en-US" sz="1800" dirty="0" err="1" smtClean="0"/>
              <a:t>besar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. </a:t>
            </a:r>
            <a:r>
              <a:rPr lang="en-US" sz="1800" dirty="0" err="1" smtClean="0"/>
              <a:t>Aplikasi</a:t>
            </a:r>
            <a:r>
              <a:rPr lang="en-US" sz="1800" dirty="0" smtClean="0"/>
              <a:t> </a:t>
            </a:r>
            <a:r>
              <a:rPr lang="en-US" sz="1800" b="1" dirty="0" smtClean="0">
                <a:hlinkClick r:id="rId2"/>
              </a:rPr>
              <a:t>Candy Crush</a:t>
            </a:r>
            <a:r>
              <a:rPr lang="en-US" sz="1800" dirty="0" smtClean="0"/>
              <a:t> </a:t>
            </a:r>
            <a:r>
              <a:rPr lang="en-US" sz="1800" dirty="0" err="1" smtClean="0"/>
              <a:t>untuk</a:t>
            </a:r>
            <a:r>
              <a:rPr lang="en-US" sz="1800" dirty="0" smtClean="0"/>
              <a:t> Windows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produk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. Kita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paham</a:t>
            </a:r>
            <a:r>
              <a:rPr lang="en-US" sz="1800" dirty="0" smtClean="0"/>
              <a:t> </a:t>
            </a:r>
            <a:r>
              <a:rPr lang="en-US" sz="1800" dirty="0" err="1" smtClean="0"/>
              <a:t>betul</a:t>
            </a:r>
            <a:r>
              <a:rPr lang="en-US" sz="1800" dirty="0" smtClean="0"/>
              <a:t> </a:t>
            </a:r>
            <a:r>
              <a:rPr lang="en-US" sz="1800" dirty="0" err="1" smtClean="0"/>
              <a:t>sejauh</a:t>
            </a:r>
            <a:r>
              <a:rPr lang="en-US" sz="1800" dirty="0" smtClean="0"/>
              <a:t> </a:t>
            </a:r>
            <a:r>
              <a:rPr lang="en-US" sz="1800" dirty="0" err="1" smtClean="0"/>
              <a:t>apa</a:t>
            </a:r>
            <a:r>
              <a:rPr lang="en-US" sz="1800" dirty="0" smtClean="0"/>
              <a:t>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membantu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.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disampaikan</a:t>
            </a:r>
            <a:r>
              <a:rPr lang="en-US" sz="1800" dirty="0" smtClean="0"/>
              <a:t> 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TERIMA KASIH</a:t>
            </a:r>
            <a:endParaRPr lang="en-US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3400" y="2209800"/>
            <a:ext cx="8143803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mobile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kerugian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09538" indent="-109538" algn="just">
              <a:buFont typeface="Arial" pitchFamily="34" charset="0"/>
              <a:buChar char="•"/>
            </a:pPr>
            <a:endParaRPr sz="1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5"/>
          <p:cNvSpPr txBox="1">
            <a:spLocks/>
          </p:cNvSpPr>
          <p:nvPr/>
        </p:nvSpPr>
        <p:spPr>
          <a:xfrm>
            <a:off x="533400" y="986056"/>
            <a:ext cx="8229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KEMAMPUAN AKHIR YANG DIHARAPKAN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BUKU PEMBELAJARAN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685800" y="1828801"/>
            <a:ext cx="7807590" cy="228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Jeremy Dick, Elizabeth Hull, Ken Jackson,  </a:t>
            </a:r>
            <a:r>
              <a:rPr lang="en-US" sz="1800" i="1" dirty="0" smtClean="0"/>
              <a:t>Requirements Engineering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2004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err="1" smtClean="0"/>
              <a:t>Soren</a:t>
            </a:r>
            <a:r>
              <a:rPr lang="en-US" sz="1800" dirty="0" smtClean="0"/>
              <a:t> </a:t>
            </a:r>
            <a:r>
              <a:rPr lang="en-US" sz="1800" dirty="0" err="1" smtClean="0"/>
              <a:t>Lauesen</a:t>
            </a:r>
            <a:r>
              <a:rPr lang="en-US" sz="1800" dirty="0" smtClean="0"/>
              <a:t> </a:t>
            </a:r>
            <a:r>
              <a:rPr lang="en-US" sz="1800" i="1" dirty="0" smtClean="0"/>
              <a:t>Software Requirements - Styles and Techniques</a:t>
            </a:r>
            <a:r>
              <a:rPr lang="en-US" sz="1800" dirty="0" smtClean="0"/>
              <a:t>, Addison Wesley, 2002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Ian K. Bray , </a:t>
            </a:r>
            <a:r>
              <a:rPr lang="en-US" sz="1800" i="1" dirty="0" smtClean="0"/>
              <a:t>An Introduction to Requirements Engineering</a:t>
            </a:r>
            <a:r>
              <a:rPr lang="en-US" sz="1800" dirty="0" smtClean="0"/>
              <a:t>, Addison Wesley, </a:t>
            </a:r>
            <a:br>
              <a:rPr lang="en-US" sz="1800" dirty="0" smtClean="0"/>
            </a:br>
            <a:r>
              <a:rPr lang="en-US" sz="1800" dirty="0" smtClean="0"/>
              <a:t>2002 </a:t>
            </a:r>
          </a:p>
          <a:p>
            <a:pPr marL="341313" lvl="0" indent="-341313">
              <a:buFont typeface="Wingdings" pitchFamily="2" charset="2"/>
              <a:buChar char="q"/>
            </a:pPr>
            <a:r>
              <a:rPr lang="en-US" sz="1800" dirty="0" smtClean="0"/>
              <a:t>Colin Hood, Simon </a:t>
            </a:r>
            <a:r>
              <a:rPr lang="en-US" sz="1800" dirty="0" err="1" smtClean="0"/>
              <a:t>Wiedemann</a:t>
            </a:r>
            <a:r>
              <a:rPr lang="en-US" sz="1800" dirty="0" smtClean="0"/>
              <a:t> , Stefan </a:t>
            </a:r>
            <a:r>
              <a:rPr lang="en-US" sz="1800" dirty="0" err="1" smtClean="0"/>
              <a:t>FichtingerUrte</a:t>
            </a:r>
            <a:r>
              <a:rPr lang="en-US" sz="1800" dirty="0" smtClean="0"/>
              <a:t> </a:t>
            </a:r>
            <a:r>
              <a:rPr lang="en-US" sz="1800" dirty="0" err="1" smtClean="0"/>
              <a:t>Pautz</a:t>
            </a:r>
            <a:r>
              <a:rPr lang="en-US" sz="1800" dirty="0" smtClean="0"/>
              <a:t> ,</a:t>
            </a:r>
            <a:r>
              <a:rPr lang="en-US" sz="1800" i="1" dirty="0" smtClean="0"/>
              <a:t>Requirements Management</a:t>
            </a:r>
            <a:r>
              <a:rPr lang="en-US" sz="1800" dirty="0" smtClean="0"/>
              <a:t>, Springer-</a:t>
            </a:r>
            <a:r>
              <a:rPr lang="en-US" sz="1800" dirty="0" err="1" smtClean="0"/>
              <a:t>Verlag</a:t>
            </a:r>
            <a:r>
              <a:rPr lang="en-US" sz="1800" dirty="0" smtClean="0"/>
              <a:t>, 2008</a:t>
            </a:r>
          </a:p>
          <a:p>
            <a:pPr marL="231775" lvl="0" indent="-231775">
              <a:buFont typeface="Wingdings" pitchFamily="2" charset="2"/>
              <a:buChar char="q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1876368"/>
            <a:ext cx="7807590" cy="3206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478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212029" y="1976718"/>
            <a:ext cx="7946297" cy="13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pilihan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mobile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990600" y="1143000"/>
            <a:ext cx="7543800" cy="457200"/>
          </a:xfrm>
          <a:prstGeom prst="rect">
            <a:avLst/>
          </a:prstGeom>
        </p:spPr>
        <p:txBody>
          <a:bodyPr/>
          <a:lstStyle/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err="1" smtClean="0"/>
              <a:t>Aplikasi</a:t>
            </a:r>
            <a:r>
              <a:rPr lang="en-US" sz="2400" b="1" dirty="0" smtClean="0"/>
              <a:t> native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 user experience yang </a:t>
            </a:r>
            <a:r>
              <a:rPr lang="en-US" sz="2400" b="1" dirty="0" err="1" smtClean="0"/>
              <a:t>terbaik</a:t>
            </a:r>
            <a:endParaRPr lang="en-US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66800" y="1828801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just">
              <a:buFont typeface="Arial" pitchFamily="34" charset="0"/>
              <a:buChar char="•"/>
            </a:pPr>
            <a:r>
              <a:rPr lang="en-US" sz="2000" dirty="0" err="1" smtClean="0"/>
              <a:t>Aplikasi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 </a:t>
            </a:r>
            <a:r>
              <a:rPr lang="en-US" sz="2000" i="1" dirty="0" smtClean="0"/>
              <a:t>device</a:t>
            </a:r>
            <a:r>
              <a:rPr lang="en-US" sz="2000" dirty="0" smtClean="0"/>
              <a:t> 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.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,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iOS</a:t>
            </a:r>
            <a:r>
              <a:rPr lang="en-US" sz="2000" dirty="0" smtClean="0"/>
              <a:t> (</a:t>
            </a:r>
            <a:r>
              <a:rPr lang="en-US" sz="2000" dirty="0" err="1" smtClean="0"/>
              <a:t>iPhone,iPad</a:t>
            </a:r>
            <a:r>
              <a:rPr lang="en-US" sz="2000" dirty="0" smtClean="0"/>
              <a:t>) </a:t>
            </a:r>
            <a:r>
              <a:rPr lang="en-US" sz="2000" dirty="0" err="1" smtClean="0"/>
              <a:t>dibangun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Objective C </a:t>
            </a:r>
            <a:r>
              <a:rPr lang="en-US" sz="2000" dirty="0" err="1" smtClean="0"/>
              <a:t>atau</a:t>
            </a:r>
            <a:r>
              <a:rPr lang="en-US" sz="2000" dirty="0" smtClean="0"/>
              <a:t> Swift.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Android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 Java, </a:t>
            </a:r>
            <a:r>
              <a:rPr lang="en-US" sz="2000" dirty="0" err="1" smtClean="0"/>
              <a:t>atau</a:t>
            </a:r>
            <a:r>
              <a:rPr lang="en-US" sz="2000" dirty="0" smtClean="0"/>
              <a:t> Windows Phone </a:t>
            </a:r>
            <a:r>
              <a:rPr lang="en-US" sz="2000" dirty="0" err="1" smtClean="0"/>
              <a:t>dengan</a:t>
            </a:r>
            <a:r>
              <a:rPr lang="en-US" sz="2000" dirty="0" smtClean="0"/>
              <a:t> .NET/</a:t>
            </a:r>
            <a:r>
              <a:rPr lang="en-US" sz="2000" dirty="0" err="1" smtClean="0"/>
              <a:t>WinRT</a:t>
            </a:r>
            <a:r>
              <a:rPr lang="en-US" sz="2000" dirty="0" smtClean="0"/>
              <a:t>.</a:t>
            </a:r>
          </a:p>
          <a:p>
            <a:pPr marL="231775" indent="-231775" algn="just">
              <a:buFont typeface="Arial" pitchFamily="34" charset="0"/>
              <a:buChar char="•"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native</a:t>
            </a:r>
            <a:r>
              <a:rPr lang="en-US" sz="2000" dirty="0" smtClean="0"/>
              <a:t> 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 smtClean="0"/>
              <a:t>penuh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prinsipal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Apple, Google </a:t>
            </a:r>
            <a:r>
              <a:rPr lang="en-US" sz="2000" dirty="0" err="1" smtClean="0"/>
              <a:t>atau</a:t>
            </a:r>
            <a:r>
              <a:rPr lang="en-US" sz="2000" dirty="0" smtClean="0"/>
              <a:t> Microsoft.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685800" y="1143000"/>
            <a:ext cx="7772400" cy="4648200"/>
          </a:xfrm>
          <a:prstGeom prst="rect">
            <a:avLst/>
          </a:prstGeom>
        </p:spPr>
        <p:txBody>
          <a:bodyPr/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Aplikasi</a:t>
            </a:r>
            <a:r>
              <a:rPr lang="en-US" sz="2000" dirty="0" smtClean="0"/>
              <a:t> Native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 </a:t>
            </a:r>
            <a:r>
              <a:rPr lang="en-US" sz="2000" i="1" dirty="0" smtClean="0"/>
              <a:t>rich user experience</a:t>
            </a:r>
            <a:r>
              <a:rPr lang="en-US" sz="2000" dirty="0" smtClean="0"/>
              <a:t> 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mobile</a:t>
            </a:r>
            <a:r>
              <a:rPr lang="en-US" sz="2000" dirty="0" smtClean="0"/>
              <a:t> yang </a:t>
            </a:r>
            <a:r>
              <a:rPr lang="en-US" sz="2000" dirty="0" err="1" smtClean="0"/>
              <a:t>dikembangkan</a:t>
            </a:r>
            <a:r>
              <a:rPr lang="en-US" sz="2000" dirty="0" smtClean="0"/>
              <a:t>.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familiar </a:t>
            </a:r>
            <a:r>
              <a:rPr lang="en-US" sz="2000" dirty="0" err="1" smtClean="0"/>
              <a:t>dengan</a:t>
            </a:r>
            <a:r>
              <a:rPr lang="en-US" sz="2000" dirty="0" smtClean="0"/>
              <a:t> </a:t>
            </a:r>
            <a:r>
              <a:rPr lang="en-US" sz="2000" i="1" dirty="0" smtClean="0"/>
              <a:t>device 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GPS, </a:t>
            </a:r>
            <a:r>
              <a:rPr lang="en-US" sz="2000" dirty="0" err="1" smtClean="0"/>
              <a:t>kamera</a:t>
            </a:r>
            <a:r>
              <a:rPr lang="en-US" sz="2000" dirty="0" smtClean="0"/>
              <a:t>, </a:t>
            </a:r>
            <a:r>
              <a:rPr lang="en-US" sz="2000" dirty="0" err="1" smtClean="0"/>
              <a:t>grafis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bawaan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kalender</a:t>
            </a:r>
            <a:r>
              <a:rPr lang="en-US" sz="2000" dirty="0" smtClean="0"/>
              <a:t>, </a:t>
            </a:r>
            <a:r>
              <a:rPr lang="en-US" sz="2000" dirty="0" err="1" smtClean="0"/>
              <a:t>kontak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.</a:t>
            </a:r>
          </a:p>
          <a:p>
            <a:pPr marL="34290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native</a:t>
            </a:r>
            <a:r>
              <a:rPr lang="en-US" sz="2000" dirty="0" smtClean="0"/>
              <a:t> 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identik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 </a:t>
            </a:r>
            <a:r>
              <a:rPr lang="en-US" sz="2000" i="1" dirty="0" smtClean="0"/>
              <a:t>off-line</a:t>
            </a:r>
            <a:r>
              <a:rPr lang="en-US" sz="2000" dirty="0" smtClean="0"/>
              <a:t>.</a:t>
            </a:r>
          </a:p>
          <a:p>
            <a:pPr marL="34290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native</a:t>
            </a:r>
            <a:r>
              <a:rPr lang="en-US" sz="2000" dirty="0" smtClean="0"/>
              <a:t> 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 smtClean="0"/>
              <a:t>fitur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platform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Live Tile </a:t>
            </a:r>
            <a:r>
              <a:rPr lang="en-US" sz="2000" dirty="0" err="1" smtClean="0"/>
              <a:t>di</a:t>
            </a:r>
            <a:r>
              <a:rPr lang="en-US" sz="2000" dirty="0" smtClean="0"/>
              <a:t> Windows Phone, </a:t>
            </a:r>
            <a:r>
              <a:rPr lang="en-US" sz="2000" i="1" dirty="0" smtClean="0"/>
              <a:t>push notification</a:t>
            </a:r>
            <a:r>
              <a:rPr lang="en-US" sz="2000" dirty="0" smtClean="0"/>
              <a:t> </a:t>
            </a:r>
            <a:r>
              <a:rPr lang="en-US" sz="2000" dirty="0" err="1" smtClean="0"/>
              <a:t>dan</a:t>
            </a:r>
            <a:r>
              <a:rPr lang="en-US" sz="2000" dirty="0" smtClean="0"/>
              <a:t> </a:t>
            </a:r>
            <a:r>
              <a:rPr lang="en-US" sz="2000" i="1" dirty="0" smtClean="0"/>
              <a:t>action center</a:t>
            </a:r>
            <a:r>
              <a:rPr lang="en-US" sz="2000" dirty="0" smtClean="0"/>
              <a:t>.</a:t>
            </a:r>
          </a:p>
          <a:p>
            <a:pPr marL="34290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Toolset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-</a:t>
            </a:r>
            <a:r>
              <a:rPr lang="en-US" sz="2000" i="1" dirty="0" smtClean="0"/>
              <a:t>update</a:t>
            </a:r>
            <a:r>
              <a:rPr lang="en-US" sz="2000" dirty="0" smtClean="0"/>
              <a:t> 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Prinsipal</a:t>
            </a:r>
            <a:r>
              <a:rPr lang="en-US" sz="2000" dirty="0" smtClean="0"/>
              <a:t>, </a:t>
            </a:r>
            <a:r>
              <a:rPr lang="en-US" sz="2000" dirty="0" err="1" smtClean="0"/>
              <a:t>setidaknya</a:t>
            </a:r>
            <a:r>
              <a:rPr lang="en-US" sz="2000" dirty="0" smtClean="0"/>
              <a:t> 1x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setahun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 </a:t>
            </a:r>
            <a:r>
              <a:rPr lang="en-US" sz="2000" i="1" dirty="0" smtClean="0"/>
              <a:t>device</a:t>
            </a:r>
            <a:r>
              <a:rPr lang="en-US" sz="2000" dirty="0" smtClean="0"/>
              <a:t> 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terbaru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platform.</a:t>
            </a:r>
          </a:p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/>
          <p:nvPr/>
        </p:nvSpPr>
        <p:spPr>
          <a:xfrm>
            <a:off x="-1152" y="66793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15240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152" y="67600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152" y="67830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2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152" y="6817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6868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152" y="68522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8A8A8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152" y="68868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8E8E8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152" y="69213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9292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152" y="69559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6969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152" y="69905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152" y="70193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9D9D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152" y="7048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1A1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152" y="70885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152" y="71173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A9A9A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152" y="71519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ADAD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152" y="71864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1B1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152" y="72210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4B4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-1152" y="72556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152" y="72902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-1152" y="73248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0C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152" y="734786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4C4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-1152" y="738243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C8C8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152" y="74170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CCC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-1152" y="745158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-1152" y="74861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3D3D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-1152" y="752075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7D7D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-1152" y="755532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DBDB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-1152" y="75899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DFDF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1152" y="761871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3E3E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-1152" y="76533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6349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-1152" y="768210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EAE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-1152" y="771669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EEEEE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-1152" y="775127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79">
            <a:solidFill>
              <a:srgbClr val="F2F2F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-1152" y="778584"/>
            <a:ext cx="9141697" cy="0"/>
          </a:xfrm>
          <a:custGeom>
            <a:avLst/>
            <a:gdLst/>
            <a:ahLst/>
            <a:cxnLst/>
            <a:rect l="l" t="t" r="r" b="b"/>
            <a:pathLst>
              <a:path w="10081260">
                <a:moveTo>
                  <a:pt x="10079990" y="0"/>
                </a:moveTo>
                <a:lnTo>
                  <a:pt x="1270" y="0"/>
                </a:lnTo>
              </a:path>
              <a:path w="10081260">
                <a:moveTo>
                  <a:pt x="1270" y="1"/>
                </a:moveTo>
                <a:lnTo>
                  <a:pt x="10079990" y="0"/>
                </a:lnTo>
              </a:path>
            </a:pathLst>
          </a:custGeom>
          <a:ln w="5080">
            <a:solidFill>
              <a:srgbClr val="F6F6F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3" y="6753114"/>
            <a:ext cx="9137090" cy="107191"/>
          </a:xfrm>
          <a:custGeom>
            <a:avLst/>
            <a:gdLst/>
            <a:ahLst/>
            <a:cxnLst/>
            <a:rect l="l" t="t" r="r" b="b"/>
            <a:pathLst>
              <a:path w="10076180" h="118109">
                <a:moveTo>
                  <a:pt x="10076180" y="0"/>
                </a:moveTo>
                <a:lnTo>
                  <a:pt x="0" y="0"/>
                </a:lnTo>
                <a:lnTo>
                  <a:pt x="0" y="115570"/>
                </a:lnTo>
                <a:lnTo>
                  <a:pt x="10076180" y="115570"/>
                </a:lnTo>
                <a:lnTo>
                  <a:pt x="10076180" y="0"/>
                </a:lnTo>
                <a:close/>
              </a:path>
            </a:pathLst>
          </a:custGeom>
          <a:solidFill>
            <a:srgbClr val="9916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152" y="6775011"/>
            <a:ext cx="9141697" cy="24205"/>
          </a:xfrm>
          <a:custGeom>
            <a:avLst/>
            <a:gdLst/>
            <a:ahLst/>
            <a:cxnLst/>
            <a:rect l="l" t="t" r="r" b="b"/>
            <a:pathLst>
              <a:path w="10081260" h="26670">
                <a:moveTo>
                  <a:pt x="1270" y="2"/>
                </a:moveTo>
                <a:lnTo>
                  <a:pt x="1270" y="8890"/>
                </a:lnTo>
                <a:lnTo>
                  <a:pt x="5040630" y="889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152" y="677155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5040630" y="12700"/>
                </a:lnTo>
                <a:lnTo>
                  <a:pt x="7754815" y="12700"/>
                </a:lnTo>
                <a:lnTo>
                  <a:pt x="1270" y="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152" y="6768097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270" y="2"/>
                </a:moveTo>
                <a:lnTo>
                  <a:pt x="1270" y="3812"/>
                </a:lnTo>
                <a:lnTo>
                  <a:pt x="7200899" y="16509"/>
                </a:lnTo>
                <a:lnTo>
                  <a:pt x="9361170" y="16509"/>
                </a:lnTo>
                <a:lnTo>
                  <a:pt x="1270" y="2"/>
                </a:lnTo>
                <a:close/>
              </a:path>
            </a:pathLst>
          </a:custGeom>
          <a:solidFill>
            <a:srgbClr val="8484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152" y="6764640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9361170" y="20320"/>
                </a:lnTo>
                <a:lnTo>
                  <a:pt x="10079990" y="20320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152" y="6761181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8E8E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152" y="6757723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152" y="675426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152" y="6751960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152" y="6748503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152" y="6745045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152" y="674158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152" y="6738129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152" y="6734671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152" y="6731214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152" y="6727756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152" y="6724298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152" y="6720840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1270" y="2"/>
                </a:lnTo>
                <a:lnTo>
                  <a:pt x="1270" y="5082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152" y="6718535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1270" y="2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152" y="6715077"/>
            <a:ext cx="9141697" cy="18441"/>
          </a:xfrm>
          <a:custGeom>
            <a:avLst/>
            <a:gdLst/>
            <a:ahLst/>
            <a:cxnLst/>
            <a:rect l="l" t="t" r="r" b="b"/>
            <a:pathLst>
              <a:path w="10081260" h="20320">
                <a:moveTo>
                  <a:pt x="10079990" y="16507"/>
                </a:moveTo>
                <a:lnTo>
                  <a:pt x="775481" y="1269"/>
                </a:lnTo>
                <a:lnTo>
                  <a:pt x="1270" y="1269"/>
                </a:lnTo>
                <a:lnTo>
                  <a:pt x="1270" y="3812"/>
                </a:lnTo>
                <a:lnTo>
                  <a:pt x="10079990" y="2031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152" y="6711619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3101926" y="5080"/>
                </a:lnTo>
                <a:lnTo>
                  <a:pt x="720089" y="5080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152" y="6708162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6507"/>
                </a:moveTo>
                <a:lnTo>
                  <a:pt x="5428370" y="8889"/>
                </a:lnTo>
                <a:lnTo>
                  <a:pt x="2880359" y="8889"/>
                </a:lnTo>
                <a:lnTo>
                  <a:pt x="10079990" y="21587"/>
                </a:lnTo>
                <a:lnTo>
                  <a:pt x="10079990" y="1650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152" y="6704704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7200899" y="12699"/>
                </a:lnTo>
                <a:lnTo>
                  <a:pt x="5040629" y="12699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152" y="6701246"/>
            <a:ext cx="9141697" cy="19593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17777"/>
                </a:moveTo>
                <a:lnTo>
                  <a:pt x="9361169" y="16510"/>
                </a:lnTo>
                <a:lnTo>
                  <a:pt x="7200899" y="16510"/>
                </a:lnTo>
                <a:lnTo>
                  <a:pt x="10079990" y="21587"/>
                </a:lnTo>
                <a:lnTo>
                  <a:pt x="10079990" y="17777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152" y="6697788"/>
            <a:ext cx="9141697" cy="19594"/>
          </a:xfrm>
          <a:custGeom>
            <a:avLst/>
            <a:gdLst/>
            <a:ahLst/>
            <a:cxnLst/>
            <a:rect l="l" t="t" r="r" b="b"/>
            <a:pathLst>
              <a:path w="10081260" h="21590">
                <a:moveTo>
                  <a:pt x="10079990" y="20319"/>
                </a:moveTo>
                <a:lnTo>
                  <a:pt x="9361169" y="20319"/>
                </a:lnTo>
                <a:lnTo>
                  <a:pt x="10079990" y="21587"/>
                </a:lnTo>
                <a:lnTo>
                  <a:pt x="10079990" y="2031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685800" y="1600200"/>
            <a:ext cx="7772400" cy="1066800"/>
          </a:xfrm>
          <a:prstGeom prst="rect">
            <a:avLst/>
          </a:prstGeom>
        </p:spPr>
        <p:txBody>
          <a:bodyPr/>
          <a:lstStyle/>
          <a:p>
            <a:pPr marL="342900" lvl="0" indent="-342900" algn="just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err="1" smtClean="0"/>
              <a:t>Jika</a:t>
            </a:r>
            <a:r>
              <a:rPr lang="en-US" sz="2000" dirty="0" smtClean="0"/>
              <a:t> </a:t>
            </a:r>
            <a:r>
              <a:rPr lang="en-US" sz="2000" i="1" dirty="0" smtClean="0"/>
              <a:t>brand</a:t>
            </a:r>
            <a:r>
              <a:rPr lang="en-US" sz="2000" dirty="0" smtClean="0"/>
              <a:t>/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peduli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 </a:t>
            </a:r>
            <a:r>
              <a:rPr lang="en-US" sz="2000" i="1" dirty="0" smtClean="0"/>
              <a:t>concern</a:t>
            </a:r>
            <a:r>
              <a:rPr lang="en-US" sz="2000" dirty="0" smtClean="0"/>
              <a:t> 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spirit </a:t>
            </a:r>
            <a:r>
              <a:rPr lang="en-US" sz="2000" dirty="0" err="1" smtClean="0"/>
              <a:t>serta</a:t>
            </a:r>
            <a:r>
              <a:rPr lang="en-US" sz="2000" dirty="0" smtClean="0"/>
              <a:t> </a:t>
            </a:r>
            <a:r>
              <a:rPr lang="en-US" sz="2000" i="1" dirty="0" smtClean="0"/>
              <a:t>brand</a:t>
            </a:r>
            <a:r>
              <a:rPr lang="en-US" sz="2000" dirty="0" smtClean="0"/>
              <a:t> </a:t>
            </a:r>
            <a:r>
              <a:rPr lang="en-US" sz="2000" i="1" dirty="0" smtClean="0"/>
              <a:t>image</a:t>
            </a:r>
            <a:r>
              <a:rPr lang="en-US" sz="2000" dirty="0" smtClean="0"/>
              <a:t> yang </a:t>
            </a:r>
            <a:r>
              <a:rPr lang="en-US" sz="2000" dirty="0" err="1" smtClean="0"/>
              <a:t>ingin</a:t>
            </a:r>
            <a:r>
              <a:rPr lang="en-US" sz="2000" dirty="0" smtClean="0"/>
              <a:t> </a:t>
            </a:r>
            <a:r>
              <a:rPr lang="en-US" sz="2000" dirty="0" err="1" smtClean="0"/>
              <a:t>ditanamkan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 </a:t>
            </a:r>
            <a:r>
              <a:rPr lang="en-US" sz="2000" i="1" dirty="0" smtClean="0"/>
              <a:t>native</a:t>
            </a:r>
            <a:r>
              <a:rPr lang="en-US" sz="2000" dirty="0" smtClean="0"/>
              <a:t> 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ditempuh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3030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7"/>
          <p:cNvSpPr txBox="1"/>
          <p:nvPr/>
        </p:nvSpPr>
        <p:spPr>
          <a:xfrm>
            <a:off x="212029" y="1976718"/>
            <a:ext cx="7946297" cy="13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dirty="0" err="1" smtClean="0"/>
              <a:t>Aplikasi</a:t>
            </a:r>
            <a:r>
              <a:rPr lang="en-US" sz="3200" b="1" dirty="0" smtClean="0"/>
              <a:t> mobile web 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kemudahan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akses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perangkat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melalui</a:t>
            </a:r>
            <a:r>
              <a:rPr lang="en-US" sz="3200" b="1" dirty="0" smtClean="0"/>
              <a:t> web browser</a:t>
            </a:r>
            <a:endParaRPr lang="en-US" sz="3200" b="1" dirty="0"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167</Words>
  <Application>Microsoft Office PowerPoint</Application>
  <PresentationFormat>On-screen Show (4:3)</PresentationFormat>
  <Paragraphs>64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2_Custom Design</vt:lpstr>
      <vt:lpstr>1_Custom Design</vt:lpstr>
      <vt:lpstr>Custom Design</vt:lpstr>
      <vt:lpstr>Slide 1</vt:lpstr>
      <vt:lpstr>Slide 2</vt:lpstr>
      <vt:lpstr>BUKU PEMBELAJARAN</vt:lpstr>
      <vt:lpstr>REFERENSI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136</cp:revision>
  <dcterms:modified xsi:type="dcterms:W3CDTF">2018-05-03T19:16:48Z</dcterms:modified>
</cp:coreProperties>
</file>