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33"/>
  </p:notesMasterIdLst>
  <p:sldIdLst>
    <p:sldId id="342" r:id="rId4"/>
    <p:sldId id="411" r:id="rId5"/>
    <p:sldId id="346" r:id="rId6"/>
    <p:sldId id="349" r:id="rId7"/>
    <p:sldId id="351" r:id="rId8"/>
    <p:sldId id="318" r:id="rId9"/>
    <p:sldId id="319" r:id="rId10"/>
    <p:sldId id="320" r:id="rId11"/>
    <p:sldId id="352" r:id="rId12"/>
    <p:sldId id="321" r:id="rId13"/>
    <p:sldId id="327" r:id="rId14"/>
    <p:sldId id="333" r:id="rId15"/>
    <p:sldId id="334" r:id="rId16"/>
    <p:sldId id="418" r:id="rId17"/>
    <p:sldId id="420" r:id="rId18"/>
    <p:sldId id="419" r:id="rId19"/>
    <p:sldId id="403" r:id="rId20"/>
    <p:sldId id="404" r:id="rId21"/>
    <p:sldId id="421" r:id="rId22"/>
    <p:sldId id="424" r:id="rId23"/>
    <p:sldId id="422" r:id="rId24"/>
    <p:sldId id="423" r:id="rId25"/>
    <p:sldId id="425" r:id="rId26"/>
    <p:sldId id="426" r:id="rId27"/>
    <p:sldId id="427" r:id="rId28"/>
    <p:sldId id="428" r:id="rId29"/>
    <p:sldId id="429" r:id="rId30"/>
    <p:sldId id="430" r:id="rId31"/>
    <p:sldId id="417" r:id="rId32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290" y="3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Bile </a:t>
            </a:r>
            <a:r>
              <a:rPr lang="en-US" dirty="0" err="1" smtClean="0"/>
              <a:t>apllication</a:t>
            </a:r>
            <a:r>
              <a:rPr lang="en-US" dirty="0" smtClean="0"/>
              <a:t> </a:t>
            </a:r>
            <a:r>
              <a:rPr lang="en-US" dirty="0" err="1" smtClean="0"/>
              <a:t>Develp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840752"/>
            <a:ext cx="5638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PENGANTAR REKAYASA KEBUTUHAN PENGEMBANGAN APLIKASI MOBILE (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Lnjt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..)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2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TEKNIK INFORMATIKA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1295400" y="17526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fleksibilitas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,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pilihan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kombinasi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fitur</a:t>
            </a:r>
            <a:r>
              <a:rPr lang="en-US" sz="2000" dirty="0" smtClean="0"/>
              <a:t> native </a:t>
            </a:r>
            <a:r>
              <a:rPr lang="en-US" sz="2000" dirty="0" err="1" smtClean="0"/>
              <a:t>dan</a:t>
            </a:r>
            <a:r>
              <a:rPr lang="en-US" sz="2000" dirty="0" smtClean="0"/>
              <a:t> web.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4"/>
          <p:cNvSpPr txBox="1"/>
          <p:nvPr/>
        </p:nvSpPr>
        <p:spPr>
          <a:xfrm>
            <a:off x="1371600" y="2590800"/>
            <a:ext cx="6553200" cy="868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en-US" sz="3200" b="1" dirty="0" err="1" smtClean="0">
                <a:solidFill>
                  <a:schemeClr val="accent1"/>
                </a:solidFill>
              </a:rPr>
              <a:t>Kapan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sebuah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perusahaan</a:t>
            </a:r>
            <a:r>
              <a:rPr lang="en-US" sz="3200" b="1" dirty="0" smtClean="0">
                <a:solidFill>
                  <a:schemeClr val="accent1"/>
                </a:solidFill>
              </a:rPr>
              <a:t>/ </a:t>
            </a:r>
            <a:r>
              <a:rPr lang="en-US" sz="3200" b="1" dirty="0" err="1" smtClean="0">
                <a:solidFill>
                  <a:schemeClr val="accent1"/>
                </a:solidFill>
              </a:rPr>
              <a:t>organisasi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memilih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aplikasi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hibrida</a:t>
            </a:r>
            <a:r>
              <a:rPr lang="en-US" sz="3200" b="1" dirty="0" smtClean="0">
                <a:solidFill>
                  <a:schemeClr val="accent1"/>
                </a:solidFill>
              </a:rPr>
              <a:t>?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914400" y="1600200"/>
            <a:ext cx="723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smtClean="0"/>
              <a:t>Perusahaan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ingin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jangkauan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bertujuan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memanfaatkan</a:t>
            </a:r>
            <a:r>
              <a:rPr lang="en-US" sz="2000" dirty="0" smtClean="0"/>
              <a:t> </a:t>
            </a:r>
            <a:r>
              <a:rPr lang="en-US" sz="2000" dirty="0" err="1" smtClean="0"/>
              <a:t>fitur-fitur</a:t>
            </a:r>
            <a:r>
              <a:rPr lang="en-US" sz="2000" dirty="0" smtClean="0"/>
              <a:t> </a:t>
            </a:r>
            <a:r>
              <a:rPr lang="en-US" sz="2000" dirty="0" err="1" smtClean="0"/>
              <a:t>murni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web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diakses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endParaRPr lang="en-US" sz="2000" dirty="0" smtClean="0"/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Tampilan</a:t>
            </a:r>
            <a:r>
              <a:rPr lang="en-US" sz="2000" dirty="0" smtClean="0"/>
              <a:t> web </a:t>
            </a: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 </a:t>
            </a:r>
            <a:r>
              <a:rPr lang="en-US" sz="2000" dirty="0" err="1" smtClean="0"/>
              <a:t>kode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konten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browser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iOS</a:t>
            </a:r>
            <a:r>
              <a:rPr lang="en-US" sz="2000" dirty="0" smtClean="0"/>
              <a:t>, Android,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Windows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Hanya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</a:t>
            </a:r>
            <a:r>
              <a:rPr lang="en-US" sz="2000" dirty="0" err="1" smtClean="0"/>
              <a:t>ulang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,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menciptakan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cukup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penghematan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TextBox 76"/>
          <p:cNvSpPr txBox="1"/>
          <p:nvPr/>
        </p:nvSpPr>
        <p:spPr>
          <a:xfrm>
            <a:off x="914400" y="1371600"/>
            <a:ext cx="708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Pilihan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ditentukan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konten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fitur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iterasi</a:t>
            </a:r>
            <a:r>
              <a:rPr lang="en-US" sz="2000" dirty="0" smtClean="0"/>
              <a:t> </a:t>
            </a:r>
            <a:r>
              <a:rPr lang="en-US" sz="2000" dirty="0" err="1" smtClean="0"/>
              <a:t>konstan</a:t>
            </a:r>
            <a:r>
              <a:rPr lang="en-US" sz="2000" dirty="0" smtClean="0"/>
              <a:t>.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web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</a:t>
            </a: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gesit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mengutak-atik</a:t>
            </a:r>
            <a:r>
              <a:rPr lang="en-US" sz="2000" dirty="0" smtClean="0"/>
              <a:t>, </a:t>
            </a:r>
            <a:r>
              <a:rPr lang="en-US" sz="2000" dirty="0" err="1" smtClean="0"/>
              <a:t>mengubah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memisahkan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pengujian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perbaikan</a:t>
            </a:r>
            <a:r>
              <a:rPr lang="en-US" sz="2000" dirty="0" smtClean="0"/>
              <a:t> </a:t>
            </a:r>
            <a:r>
              <a:rPr lang="en-US" sz="2000" dirty="0" err="1" smtClean="0"/>
              <a:t>konstan</a:t>
            </a:r>
            <a:endParaRPr lang="en-US" sz="2000" dirty="0" smtClean="0"/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Sedangkan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kode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berarti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sulit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mengirimkan</a:t>
            </a:r>
            <a:r>
              <a:rPr lang="en-US" sz="2000" dirty="0" smtClean="0"/>
              <a:t> </a:t>
            </a:r>
            <a:r>
              <a:rPr lang="en-US" sz="2000" dirty="0" err="1" smtClean="0"/>
              <a:t>pembaruan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bahkan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terkecil</a:t>
            </a:r>
            <a:r>
              <a:rPr lang="en-US" sz="2000" dirty="0" smtClean="0"/>
              <a:t> </a:t>
            </a:r>
            <a:r>
              <a:rPr lang="en-US" sz="2000" dirty="0" err="1" smtClean="0"/>
              <a:t>sekalipun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TextBox 76"/>
          <p:cNvSpPr txBox="1"/>
          <p:nvPr/>
        </p:nvSpPr>
        <p:spPr>
          <a:xfrm>
            <a:off x="914400" y="13716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Keterampilan</a:t>
            </a:r>
            <a:r>
              <a:rPr lang="en-US" sz="2000" dirty="0" smtClean="0"/>
              <a:t> </a:t>
            </a:r>
            <a:r>
              <a:rPr lang="en-US" sz="2000" dirty="0" err="1" smtClean="0"/>
              <a:t>karyawan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  <a:r>
              <a:rPr lang="en-US" sz="2000" dirty="0" err="1" smtClean="0"/>
              <a:t>penentu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.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,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</a:t>
            </a:r>
            <a:r>
              <a:rPr lang="en-US" sz="2000" dirty="0" err="1" smtClean="0"/>
              <a:t>memerlukan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sedikit</a:t>
            </a:r>
            <a:r>
              <a:rPr lang="en-US" sz="2000" dirty="0" smtClean="0"/>
              <a:t> Objective-C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pemrograman</a:t>
            </a:r>
            <a:r>
              <a:rPr lang="en-US" sz="2000" dirty="0" smtClean="0"/>
              <a:t> Java.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Sebaliknya</a:t>
            </a:r>
            <a:r>
              <a:rPr lang="en-US" sz="2000" dirty="0" smtClean="0"/>
              <a:t>,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dikembangkan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bakat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front-end yang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staf</a:t>
            </a:r>
            <a:r>
              <a:rPr lang="en-US" sz="2000" dirty="0" smtClean="0"/>
              <a:t>.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mengurangi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integrasi</a:t>
            </a:r>
            <a:r>
              <a:rPr lang="en-US" sz="2000" dirty="0" smtClean="0"/>
              <a:t> </a:t>
            </a:r>
            <a:r>
              <a:rPr lang="en-US" sz="2000" i="1" dirty="0" smtClean="0"/>
              <a:t>backend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menghindari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membangun</a:t>
            </a:r>
            <a:r>
              <a:rPr lang="en-US" sz="2000" dirty="0" smtClean="0"/>
              <a:t> </a:t>
            </a:r>
            <a:r>
              <a:rPr lang="en-US" sz="2000" i="1" dirty="0" smtClean="0"/>
              <a:t>API</a:t>
            </a:r>
            <a:r>
              <a:rPr lang="en-US" sz="2000" dirty="0" smtClean="0"/>
              <a:t>. </a:t>
            </a:r>
            <a:r>
              <a:rPr lang="en-US" sz="2000" dirty="0" err="1" smtClean="0"/>
              <a:t>Membangun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i="1" dirty="0" smtClean="0"/>
              <a:t>API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tak</a:t>
            </a:r>
            <a:r>
              <a:rPr lang="en-US" sz="2000" dirty="0" smtClean="0"/>
              <a:t> </a:t>
            </a:r>
            <a:r>
              <a:rPr lang="en-US" sz="2000" dirty="0" err="1" smtClean="0"/>
              <a:t>terduga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TextBox 76"/>
          <p:cNvSpPr txBox="1"/>
          <p:nvPr/>
        </p:nvSpPr>
        <p:spPr>
          <a:xfrm>
            <a:off x="914400" y="1371601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Trienens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Fuzz Productions 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41696" y="2483888"/>
            <a:ext cx="7440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“…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kasus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API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sepenuhnya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pengeluaran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jauh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.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web,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enterprise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melewati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web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membangun</a:t>
            </a:r>
            <a:r>
              <a:rPr lang="en-US" sz="2000" dirty="0" smtClean="0"/>
              <a:t> API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fungsionalitas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TextBox 76"/>
          <p:cNvSpPr txBox="1"/>
          <p:nvPr/>
        </p:nvSpPr>
        <p:spPr>
          <a:xfrm>
            <a:off x="914400" y="13716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smtClean="0"/>
              <a:t>Platform </a:t>
            </a:r>
            <a:r>
              <a:rPr lang="en-US" sz="2000" dirty="0" err="1" smtClean="0"/>
              <a:t>Moovweb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memanfaatkan</a:t>
            </a:r>
            <a:r>
              <a:rPr lang="en-US" sz="2000" dirty="0" smtClean="0"/>
              <a:t> </a:t>
            </a:r>
            <a:r>
              <a:rPr lang="en-US" sz="2000" dirty="0" err="1" smtClean="0"/>
              <a:t>logika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konten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situs</a:t>
            </a:r>
            <a:r>
              <a:rPr lang="en-US" sz="2000" dirty="0" smtClean="0"/>
              <a:t> web desktop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API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4"/>
          <p:cNvSpPr txBox="1"/>
          <p:nvPr/>
        </p:nvSpPr>
        <p:spPr>
          <a:xfrm>
            <a:off x="1219200" y="3124200"/>
            <a:ext cx="71628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lang="en-US" sz="3000" spc="0" dirty="0" err="1" smtClean="0">
                <a:solidFill>
                  <a:srgbClr val="697280"/>
                </a:solidFill>
                <a:latin typeface="Century Schoolbook"/>
                <a:cs typeface="Century Schoolbook"/>
              </a:rPr>
              <a:t>Kapan</a:t>
            </a:r>
            <a:r>
              <a:rPr lang="en-US"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lang="en-US" sz="3000" spc="0" dirty="0" err="1" smtClean="0">
                <a:solidFill>
                  <a:srgbClr val="697280"/>
                </a:solidFill>
                <a:latin typeface="Century Schoolbook"/>
                <a:cs typeface="Century Schoolbook"/>
              </a:rPr>
              <a:t>perusahaan</a:t>
            </a:r>
            <a:r>
              <a:rPr lang="en-US"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/ </a:t>
            </a:r>
            <a:r>
              <a:rPr lang="en-US" sz="3000" spc="0" dirty="0" err="1" smtClean="0">
                <a:solidFill>
                  <a:srgbClr val="697280"/>
                </a:solidFill>
                <a:latin typeface="Century Schoolbook"/>
                <a:cs typeface="Century Schoolbook"/>
              </a:rPr>
              <a:t>organisasi</a:t>
            </a:r>
            <a:r>
              <a:rPr lang="en-US"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lang="en-US" sz="3000" spc="0" dirty="0" err="1" smtClean="0">
                <a:solidFill>
                  <a:srgbClr val="697280"/>
                </a:solidFill>
                <a:latin typeface="Century Schoolbook"/>
                <a:cs typeface="Century Schoolbook"/>
              </a:rPr>
              <a:t>tidak</a:t>
            </a:r>
            <a:r>
              <a:rPr lang="en-US"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lang="en-US" sz="3000" spc="0" dirty="0" err="1" smtClean="0">
                <a:solidFill>
                  <a:srgbClr val="697280"/>
                </a:solidFill>
                <a:latin typeface="Century Schoolbook"/>
                <a:cs typeface="Century Schoolbook"/>
              </a:rPr>
              <a:t>perlu</a:t>
            </a:r>
            <a:r>
              <a:rPr lang="en-US"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lang="en-US" sz="3000" spc="0" dirty="0" err="1" smtClean="0">
                <a:solidFill>
                  <a:srgbClr val="697280"/>
                </a:solidFill>
                <a:latin typeface="Century Schoolbook"/>
                <a:cs typeface="Century Schoolbook"/>
              </a:rPr>
              <a:t>memilih</a:t>
            </a:r>
            <a:r>
              <a:rPr lang="en-US"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lang="en-US" sz="3000" spc="0" dirty="0" err="1" smtClean="0">
                <a:solidFill>
                  <a:srgbClr val="697280"/>
                </a:solidFill>
                <a:latin typeface="Century Schoolbook"/>
                <a:cs typeface="Century Schoolbook"/>
              </a:rPr>
              <a:t>Aplikasi</a:t>
            </a:r>
            <a:r>
              <a:rPr lang="en-US"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Hybrid ?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806360" y="1112289"/>
            <a:ext cx="7467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didiskusikan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sebelumnya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unggul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interaktif</a:t>
            </a:r>
            <a:r>
              <a:rPr lang="en-US" sz="2000" dirty="0" smtClean="0"/>
              <a:t> </a:t>
            </a:r>
            <a:r>
              <a:rPr lang="en-US" sz="2000" dirty="0" err="1" smtClean="0"/>
              <a:t>berkinerja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r>
              <a:rPr lang="en-US" sz="2000" dirty="0" smtClean="0"/>
              <a:t> </a:t>
            </a:r>
            <a:r>
              <a:rPr lang="en-US" sz="2000" dirty="0" err="1" smtClean="0"/>
              <a:t>latensi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seluler</a:t>
            </a:r>
            <a:r>
              <a:rPr lang="en-US" sz="2000" dirty="0" smtClean="0"/>
              <a:t>.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, </a:t>
            </a:r>
            <a:r>
              <a:rPr lang="en-US" sz="2000" i="1" dirty="0" smtClean="0"/>
              <a:t>augmented reality, 3D rendering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multimedia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kandidat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i="1" dirty="0" smtClean="0"/>
              <a:t>native</a:t>
            </a:r>
            <a:r>
              <a:rPr lang="en-US" sz="2000" dirty="0" smtClean="0"/>
              <a:t>. Di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desktop,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melihat</a:t>
            </a:r>
            <a:r>
              <a:rPr lang="en-US" sz="2000" dirty="0" smtClean="0"/>
              <a:t> </a:t>
            </a:r>
            <a:r>
              <a:rPr lang="en-US" sz="2000" dirty="0" err="1" smtClean="0"/>
              <a:t>menutup</a:t>
            </a:r>
            <a:r>
              <a:rPr lang="en-US" sz="2000" dirty="0" smtClean="0"/>
              <a:t> </a:t>
            </a:r>
            <a:r>
              <a:rPr lang="en-US" sz="2000" dirty="0" err="1" smtClean="0"/>
              <a:t>celah</a:t>
            </a:r>
            <a:r>
              <a:rPr lang="en-US" sz="2000" dirty="0" smtClean="0"/>
              <a:t> </a:t>
            </a:r>
            <a:r>
              <a:rPr lang="en-US" sz="2000" i="1" dirty="0" smtClean="0"/>
              <a:t>browser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i="1" dirty="0" smtClean="0"/>
              <a:t>native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mengharapkan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terjadinya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seluler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.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Aplikasi</a:t>
            </a:r>
            <a:r>
              <a:rPr lang="en-US" sz="2000" dirty="0" smtClean="0"/>
              <a:t> hybrid </a:t>
            </a:r>
            <a:r>
              <a:rPr lang="en-US" sz="2000" dirty="0" err="1" smtClean="0"/>
              <a:t>dapat</a:t>
            </a:r>
            <a:r>
              <a:rPr lang="en-US" sz="2000" dirty="0" smtClean="0"/>
              <a:t> "</a:t>
            </a:r>
            <a:r>
              <a:rPr lang="en-US" sz="2000" dirty="0" err="1" smtClean="0"/>
              <a:t>membagi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"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konten</a:t>
            </a:r>
            <a:r>
              <a:rPr lang="en-US" sz="2000" dirty="0" smtClean="0"/>
              <a:t> web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area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mencadangkan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berkinerja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Misalnya</a:t>
            </a:r>
            <a:r>
              <a:rPr lang="en-US" sz="2000" dirty="0" smtClean="0"/>
              <a:t>,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Macy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fitur</a:t>
            </a:r>
            <a:r>
              <a:rPr lang="en-US" sz="2000" dirty="0" smtClean="0"/>
              <a:t> </a:t>
            </a:r>
            <a:r>
              <a:rPr lang="en-US" sz="2000" dirty="0" err="1" smtClean="0"/>
              <a:t>pemetaan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tokonya</a:t>
            </a:r>
            <a:r>
              <a:rPr lang="en-US" sz="2000" dirty="0" smtClean="0"/>
              <a:t> </a:t>
            </a:r>
            <a:r>
              <a:rPr lang="en-US" sz="2000" dirty="0" err="1" smtClean="0"/>
              <a:t>didukung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Meridian,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registry </a:t>
            </a:r>
            <a:r>
              <a:rPr lang="en-US" sz="2000" dirty="0" err="1" smtClean="0"/>
              <a:t>diwariskan</a:t>
            </a:r>
            <a:r>
              <a:rPr lang="en-US" sz="2000" dirty="0" smtClean="0"/>
              <a:t> </a:t>
            </a:r>
            <a:r>
              <a:rPr lang="en-US" sz="2000" dirty="0" err="1" smtClean="0"/>
              <a:t>situs</a:t>
            </a:r>
            <a:r>
              <a:rPr lang="en-US" sz="2000" dirty="0" smtClean="0"/>
              <a:t> web desktop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web </a:t>
            </a:r>
            <a:r>
              <a:rPr lang="en-US" sz="2000" dirty="0" err="1" smtClean="0"/>
              <a:t>dan</a:t>
            </a:r>
            <a:r>
              <a:rPr lang="en-US" sz="2000" dirty="0" smtClean="0"/>
              <a:t> platform </a:t>
            </a:r>
            <a:r>
              <a:rPr lang="en-US" sz="2000" dirty="0" err="1" smtClean="0"/>
              <a:t>Moovweb</a:t>
            </a:r>
            <a:r>
              <a:rPr lang="en-US" sz="2000" dirty="0" smtClean="0"/>
              <a:t>.</a:t>
            </a:r>
          </a:p>
          <a:p>
            <a:pPr marL="341313" indent="-341313" algn="just">
              <a:buFont typeface="Wingdings" pitchFamily="2" charset="2"/>
              <a:buChar char="q"/>
            </a:pP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806360" y="825680"/>
            <a:ext cx="746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kasus</a:t>
            </a:r>
            <a:r>
              <a:rPr lang="en-US" sz="2000" dirty="0" smtClean="0"/>
              <a:t>, </a:t>
            </a:r>
            <a:r>
              <a:rPr lang="en-US" sz="2000" dirty="0" err="1" smtClean="0"/>
              <a:t>latensi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interaktif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.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LinkedIn –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terkenal</a:t>
            </a:r>
            <a:r>
              <a:rPr lang="en-US" sz="2000" dirty="0" smtClean="0"/>
              <a:t> </a:t>
            </a:r>
            <a:r>
              <a:rPr lang="en-US" sz="2000" dirty="0" err="1" smtClean="0"/>
              <a:t>berputar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HTML 5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-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sana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laba</a:t>
            </a:r>
            <a:r>
              <a:rPr lang="en-US" sz="2000" dirty="0" smtClean="0"/>
              <a:t> </a:t>
            </a:r>
            <a:r>
              <a:rPr lang="en-US" sz="2000" dirty="0" err="1" smtClean="0"/>
              <a:t>positif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membangun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mengelola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terpisah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.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Namun</a:t>
            </a:r>
            <a:r>
              <a:rPr lang="en-US" sz="2000" dirty="0" smtClean="0"/>
              <a:t>, </a:t>
            </a:r>
            <a:r>
              <a:rPr lang="en-US" sz="2000" dirty="0" err="1" smtClean="0"/>
              <a:t>ada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rumit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alasan</a:t>
            </a:r>
            <a:r>
              <a:rPr lang="en-US" sz="2000" dirty="0" smtClean="0"/>
              <a:t> </a:t>
            </a:r>
            <a:r>
              <a:rPr lang="en-US" sz="2000" dirty="0" err="1" smtClean="0"/>
              <a:t>kontroversial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perusahaan-perusahaan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beralih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HTML5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(</a:t>
            </a:r>
            <a:r>
              <a:rPr lang="en-US" sz="2000" dirty="0" err="1" smtClean="0"/>
              <a:t>lihat</a:t>
            </a:r>
            <a:r>
              <a:rPr lang="en-US" sz="2000" dirty="0" smtClean="0"/>
              <a:t> </a:t>
            </a:r>
            <a:r>
              <a:rPr lang="en-US" sz="2000" dirty="0" err="1" smtClean="0"/>
              <a:t>bilah</a:t>
            </a:r>
            <a:r>
              <a:rPr lang="en-US" sz="2000" dirty="0" smtClean="0"/>
              <a:t> </a:t>
            </a:r>
            <a:r>
              <a:rPr lang="en-US" sz="2000" dirty="0" err="1" smtClean="0"/>
              <a:t>sisi</a:t>
            </a:r>
            <a:r>
              <a:rPr lang="en-US" sz="2000" dirty="0" smtClean="0"/>
              <a:t>). Paling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rekayasa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mengabdikan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kasus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kendala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</a:t>
            </a:r>
            <a:r>
              <a:rPr lang="en-US" sz="2000" dirty="0" smtClean="0"/>
              <a:t> </a:t>
            </a:r>
            <a:r>
              <a:rPr lang="en-US" sz="2000" dirty="0" err="1" smtClean="0"/>
              <a:t>jejaring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.. </a:t>
            </a:r>
            <a:r>
              <a:rPr lang="en-US" sz="2000" dirty="0" err="1" smtClean="0"/>
              <a:t>Dalam</a:t>
            </a:r>
            <a:r>
              <a:rPr lang="en-US" sz="2000" dirty="0" smtClean="0"/>
              <a:t> scenario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platform </a:t>
            </a:r>
            <a:r>
              <a:rPr lang="en-US" sz="2000" dirty="0" err="1" smtClean="0"/>
              <a:t>didukung</a:t>
            </a:r>
            <a:r>
              <a:rPr lang="en-US" sz="2000" dirty="0" smtClean="0"/>
              <a:t>,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pergi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asal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pergi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</a:t>
            </a:r>
            <a:r>
              <a:rPr lang="en-US" sz="2000" dirty="0" err="1" smtClean="0"/>
              <a:t>peningkatan</a:t>
            </a:r>
            <a:r>
              <a:rPr lang="en-US" sz="2000" dirty="0" smtClean="0"/>
              <a:t> UX yang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.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pertimbangan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persaingan</a:t>
            </a:r>
            <a:r>
              <a:rPr lang="en-US" sz="2000" dirty="0" smtClean="0"/>
              <a:t>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pertimbangan</a:t>
            </a:r>
            <a:r>
              <a:rPr lang="en-US" sz="2000" dirty="0" smtClean="0"/>
              <a:t> ROI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terpenting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BUKU PEMBELAJARAN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685800" y="1828801"/>
            <a:ext cx="7807590" cy="228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Jeremy Dick, Elizabeth Hull, Ken Jackson,  </a:t>
            </a:r>
            <a:r>
              <a:rPr lang="en-US" sz="1800" i="1" dirty="0" smtClean="0"/>
              <a:t>Requirements Engineering</a:t>
            </a:r>
            <a:r>
              <a:rPr lang="en-US" sz="1800" dirty="0" smtClean="0"/>
              <a:t>, Springer-</a:t>
            </a:r>
            <a:r>
              <a:rPr lang="en-US" sz="1800" dirty="0" err="1" smtClean="0"/>
              <a:t>Verlag</a:t>
            </a:r>
            <a:r>
              <a:rPr lang="en-US" sz="1800" dirty="0" smtClean="0"/>
              <a:t>, 2004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err="1" smtClean="0"/>
              <a:t>Soren</a:t>
            </a:r>
            <a:r>
              <a:rPr lang="en-US" sz="1800" dirty="0" smtClean="0"/>
              <a:t> </a:t>
            </a:r>
            <a:r>
              <a:rPr lang="en-US" sz="1800" dirty="0" err="1" smtClean="0"/>
              <a:t>Lauesen</a:t>
            </a:r>
            <a:r>
              <a:rPr lang="en-US" sz="1800" dirty="0" smtClean="0"/>
              <a:t> </a:t>
            </a:r>
            <a:r>
              <a:rPr lang="en-US" sz="1800" i="1" dirty="0" smtClean="0"/>
              <a:t>Software Requirements - Styles and Techniques</a:t>
            </a:r>
            <a:r>
              <a:rPr lang="en-US" sz="1800" dirty="0" smtClean="0"/>
              <a:t>, Addison Wesley, 2002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Ian K. Bray , </a:t>
            </a:r>
            <a:r>
              <a:rPr lang="en-US" sz="1800" i="1" dirty="0" smtClean="0"/>
              <a:t>An Introduction to Requirements Engineering</a:t>
            </a:r>
            <a:r>
              <a:rPr lang="en-US" sz="1800" dirty="0" smtClean="0"/>
              <a:t>, Addison Wesley, </a:t>
            </a:r>
            <a:br>
              <a:rPr lang="en-US" sz="1800" dirty="0" smtClean="0"/>
            </a:br>
            <a:r>
              <a:rPr lang="en-US" sz="1800" dirty="0" smtClean="0"/>
              <a:t>2002 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Colin Hood, Simon </a:t>
            </a:r>
            <a:r>
              <a:rPr lang="en-US" sz="1800" dirty="0" err="1" smtClean="0"/>
              <a:t>Wiedemann</a:t>
            </a:r>
            <a:r>
              <a:rPr lang="en-US" sz="1800" dirty="0" smtClean="0"/>
              <a:t> , Stefan </a:t>
            </a:r>
            <a:r>
              <a:rPr lang="en-US" sz="1800" dirty="0" err="1" smtClean="0"/>
              <a:t>FichtingerUrte</a:t>
            </a:r>
            <a:r>
              <a:rPr lang="en-US" sz="1800" dirty="0" smtClean="0"/>
              <a:t> </a:t>
            </a:r>
            <a:r>
              <a:rPr lang="en-US" sz="1800" dirty="0" err="1" smtClean="0"/>
              <a:t>Pautz</a:t>
            </a:r>
            <a:r>
              <a:rPr lang="en-US" sz="1800" dirty="0" smtClean="0"/>
              <a:t> ,</a:t>
            </a:r>
            <a:r>
              <a:rPr lang="en-US" sz="1800" i="1" dirty="0" smtClean="0"/>
              <a:t>Requirements Management</a:t>
            </a:r>
            <a:r>
              <a:rPr lang="en-US" sz="1800" dirty="0" smtClean="0"/>
              <a:t>, Springer-</a:t>
            </a:r>
            <a:r>
              <a:rPr lang="en-US" sz="1800" dirty="0" err="1" smtClean="0"/>
              <a:t>Verlag</a:t>
            </a:r>
            <a:r>
              <a:rPr lang="en-US" sz="1800" dirty="0" smtClean="0"/>
              <a:t>, 2008</a:t>
            </a:r>
          </a:p>
          <a:p>
            <a:pPr marL="231775" lvl="0" indent="-231775">
              <a:buFont typeface="Wingdings" pitchFamily="2" charset="2"/>
              <a:buChar char="q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4"/>
          <p:cNvSpPr txBox="1"/>
          <p:nvPr/>
        </p:nvSpPr>
        <p:spPr>
          <a:xfrm>
            <a:off x="1219200" y="3124200"/>
            <a:ext cx="68580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en-US" sz="3200" b="1" dirty="0" err="1" smtClean="0">
                <a:solidFill>
                  <a:schemeClr val="accent1"/>
                </a:solidFill>
              </a:rPr>
              <a:t>Batasan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Aplikasi</a:t>
            </a:r>
            <a:r>
              <a:rPr lang="en-US" sz="3200" b="1" dirty="0" smtClean="0">
                <a:solidFill>
                  <a:schemeClr val="accent1"/>
                </a:solidFill>
              </a:rPr>
              <a:t> Hybrid </a:t>
            </a:r>
            <a:r>
              <a:rPr lang="en-US" sz="3200" b="1" dirty="0" err="1" smtClean="0">
                <a:solidFill>
                  <a:schemeClr val="accent1"/>
                </a:solidFill>
              </a:rPr>
              <a:t>pada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Facebook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762000" y="1066800"/>
            <a:ext cx="7467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berpengaruh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</a:t>
            </a:r>
            <a:r>
              <a:rPr lang="en-US" sz="2000" dirty="0" err="1" smtClean="0"/>
              <a:t>pindah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yang </a:t>
            </a:r>
            <a:r>
              <a:rPr lang="en-US" sz="2000" dirty="0" err="1" smtClean="0"/>
              <a:t>pasti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dibuatnya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.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melihat</a:t>
            </a:r>
            <a:r>
              <a:rPr lang="en-US" sz="2000" dirty="0" smtClean="0"/>
              <a:t> </a:t>
            </a:r>
            <a:r>
              <a:rPr lang="en-US" sz="2000" dirty="0" err="1" smtClean="0"/>
              <a:t>faktor-faktor</a:t>
            </a:r>
            <a:r>
              <a:rPr lang="en-US" sz="2000" dirty="0" smtClean="0"/>
              <a:t> yang </a:t>
            </a: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 smtClean="0"/>
              <a:t>keputusan</a:t>
            </a:r>
            <a:r>
              <a:rPr lang="en-US" sz="2000" dirty="0" smtClean="0"/>
              <a:t>,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kasus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terbuka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ditutup</a:t>
            </a:r>
            <a:r>
              <a:rPr lang="en-US" sz="2000" dirty="0" smtClean="0"/>
              <a:t> </a:t>
            </a:r>
            <a:r>
              <a:rPr lang="en-US" sz="2000" dirty="0" err="1" smtClean="0"/>
              <a:t>melawan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.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permulaan</a:t>
            </a:r>
            <a:r>
              <a:rPr lang="en-US" sz="2000" dirty="0" smtClean="0"/>
              <a:t>,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akun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saling</a:t>
            </a:r>
            <a:r>
              <a:rPr lang="en-US" sz="2000" dirty="0" smtClean="0"/>
              <a:t> </a:t>
            </a:r>
            <a:r>
              <a:rPr lang="en-US" sz="2000" dirty="0" err="1" smtClean="0"/>
              <a:t>bertentangan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alasan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transisi</a:t>
            </a:r>
            <a:r>
              <a:rPr lang="en-US" sz="2000" dirty="0" smtClean="0"/>
              <a:t>.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teknis</a:t>
            </a:r>
            <a:r>
              <a:rPr lang="en-US" sz="2000" dirty="0" smtClean="0"/>
              <a:t> </a:t>
            </a:r>
            <a:r>
              <a:rPr lang="en-US" sz="2000" dirty="0" err="1" smtClean="0"/>
              <a:t>disamping</a:t>
            </a:r>
            <a:r>
              <a:rPr lang="en-US" sz="2000" dirty="0" smtClean="0"/>
              <a:t>, </a:t>
            </a:r>
            <a:r>
              <a:rPr lang="en-US" sz="2000" dirty="0" err="1" smtClean="0"/>
              <a:t>staf</a:t>
            </a:r>
            <a:r>
              <a:rPr lang="en-US" sz="2000" dirty="0" smtClean="0"/>
              <a:t>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mengarahkan</a:t>
            </a:r>
            <a:r>
              <a:rPr lang="en-US" sz="2000" dirty="0" smtClean="0"/>
              <a:t> </a:t>
            </a:r>
            <a:r>
              <a:rPr lang="en-US" sz="2000" dirty="0" err="1" smtClean="0"/>
              <a:t>jari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antarmuka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.. </a:t>
            </a:r>
            <a:r>
              <a:rPr lang="en-US" sz="2000" dirty="0" err="1" smtClean="0"/>
              <a:t>Meskipun</a:t>
            </a:r>
            <a:r>
              <a:rPr lang="en-US" sz="2000" dirty="0" smtClean="0"/>
              <a:t> </a:t>
            </a:r>
            <a:r>
              <a:rPr lang="en-US" sz="2000" dirty="0" err="1" smtClean="0"/>
              <a:t>penampilannya</a:t>
            </a:r>
            <a:r>
              <a:rPr lang="en-US" sz="2000" dirty="0" smtClean="0"/>
              <a:t> </a:t>
            </a:r>
            <a:r>
              <a:rPr lang="en-US" sz="2000" dirty="0" err="1" smtClean="0"/>
              <a:t>sederhana</a:t>
            </a:r>
            <a:r>
              <a:rPr lang="en-US" sz="2000" dirty="0" smtClean="0"/>
              <a:t>, </a:t>
            </a:r>
            <a:r>
              <a:rPr lang="en-US" sz="2000" dirty="0" err="1" smtClean="0"/>
              <a:t>umpan</a:t>
            </a:r>
            <a:r>
              <a:rPr lang="en-US" sz="2000" dirty="0" smtClean="0"/>
              <a:t> </a:t>
            </a:r>
            <a:r>
              <a:rPr lang="en-US" sz="2000" dirty="0" err="1" smtClean="0"/>
              <a:t>berita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batas</a:t>
            </a:r>
            <a:r>
              <a:rPr lang="en-US" sz="2000" dirty="0" smtClean="0"/>
              <a:t>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media </a:t>
            </a:r>
            <a:r>
              <a:rPr lang="en-US" sz="2000" dirty="0" err="1" smtClean="0"/>
              <a:t>campuran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, </a:t>
            </a:r>
            <a:r>
              <a:rPr lang="en-US" sz="2000" dirty="0" err="1" smtClean="0"/>
              <a:t>tautan</a:t>
            </a:r>
            <a:r>
              <a:rPr lang="en-US" sz="2000" dirty="0" smtClean="0"/>
              <a:t>, </a:t>
            </a:r>
            <a:r>
              <a:rPr lang="en-US" sz="2000" dirty="0" err="1" smtClean="0"/>
              <a:t>galeri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video </a:t>
            </a:r>
            <a:r>
              <a:rPr lang="en-US" sz="2000" dirty="0" err="1" smtClean="0"/>
              <a:t>semuanya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layar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. </a:t>
            </a:r>
            <a:r>
              <a:rPr lang="en-US" sz="2000" dirty="0" err="1" smtClean="0"/>
              <a:t>Mengelola</a:t>
            </a:r>
            <a:r>
              <a:rPr lang="en-US" sz="2000" dirty="0" smtClean="0"/>
              <a:t> </a:t>
            </a:r>
            <a:r>
              <a:rPr lang="en-US" sz="2000" dirty="0" err="1" smtClean="0"/>
              <a:t>memori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menggulir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tak</a:t>
            </a:r>
            <a:r>
              <a:rPr lang="en-US" sz="2000" dirty="0" smtClean="0"/>
              <a:t> </a:t>
            </a:r>
            <a:r>
              <a:rPr lang="en-US" sz="2000" dirty="0" err="1" smtClean="0"/>
              <a:t>terbatas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menyegarkan</a:t>
            </a:r>
            <a:r>
              <a:rPr lang="en-US" sz="2000" dirty="0" smtClean="0"/>
              <a:t> </a:t>
            </a:r>
            <a:r>
              <a:rPr lang="en-US" sz="2000" dirty="0" err="1" smtClean="0"/>
              <a:t>dinamis</a:t>
            </a:r>
            <a:r>
              <a:rPr lang="en-US" sz="2000" dirty="0" smtClean="0"/>
              <a:t> </a:t>
            </a:r>
            <a:r>
              <a:rPr lang="en-US" sz="2000" dirty="0" err="1" smtClean="0"/>
              <a:t>sulit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web, </a:t>
            </a:r>
            <a:r>
              <a:rPr lang="en-US" sz="2000" dirty="0" err="1" smtClean="0"/>
              <a:t>khususnya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dukungan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perkakas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tepat</a:t>
            </a:r>
            <a:r>
              <a:rPr lang="en-US" sz="2000" dirty="0" smtClean="0"/>
              <a:t>.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HTML5 </a:t>
            </a:r>
            <a:r>
              <a:rPr lang="en-US" sz="2000" dirty="0" err="1" smtClean="0"/>
              <a:t>Sencha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menantang</a:t>
            </a:r>
            <a:r>
              <a:rPr lang="en-US" sz="2000" dirty="0" smtClean="0"/>
              <a:t> </a:t>
            </a:r>
            <a:r>
              <a:rPr lang="en-US" sz="2000" dirty="0" err="1" smtClean="0"/>
              <a:t>klaim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membangun</a:t>
            </a:r>
            <a:r>
              <a:rPr lang="en-US" sz="2000" dirty="0" smtClean="0"/>
              <a:t> </a:t>
            </a:r>
            <a:r>
              <a:rPr lang="en-US" sz="2000" dirty="0" err="1" smtClean="0"/>
              <a:t>versi</a:t>
            </a:r>
            <a:r>
              <a:rPr lang="en-US" sz="2000" dirty="0" smtClean="0"/>
              <a:t> </a:t>
            </a:r>
            <a:r>
              <a:rPr lang="en-US" sz="2000" dirty="0" err="1" smtClean="0"/>
              <a:t>performans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newsfeed yang </a:t>
            </a:r>
            <a:r>
              <a:rPr lang="en-US" sz="2000" dirty="0" err="1" smtClean="0"/>
              <a:t>dijuluki</a:t>
            </a:r>
            <a:r>
              <a:rPr lang="en-US" sz="2000" dirty="0" smtClean="0"/>
              <a:t> "</a:t>
            </a:r>
            <a:r>
              <a:rPr lang="en-US" sz="2000" dirty="0" err="1" smtClean="0"/>
              <a:t>FastBook</a:t>
            </a:r>
            <a:r>
              <a:rPr lang="en-US" sz="2000" dirty="0" smtClean="0"/>
              <a:t>"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API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.</a:t>
            </a:r>
          </a:p>
          <a:p>
            <a:pPr marL="341313" indent="-341313" algn="just">
              <a:buFont typeface="Wingdings" pitchFamily="2" charset="2"/>
              <a:buChar char="q"/>
            </a:pP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806360" y="1371600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Sementara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dilaporkan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alih-alih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keputusan</a:t>
            </a:r>
            <a:r>
              <a:rPr lang="en-US" sz="2000" dirty="0" smtClean="0"/>
              <a:t> </a:t>
            </a:r>
            <a:r>
              <a:rPr lang="en-US" sz="2000" dirty="0" err="1" smtClean="0"/>
              <a:t>murni</a:t>
            </a:r>
            <a:r>
              <a:rPr lang="en-US" sz="2000" dirty="0" smtClean="0"/>
              <a:t> </a:t>
            </a:r>
            <a:r>
              <a:rPr lang="en-US" sz="2000" dirty="0" err="1" smtClean="0"/>
              <a:t>teknis</a:t>
            </a:r>
            <a:r>
              <a:rPr lang="en-US" sz="2000" dirty="0" smtClean="0"/>
              <a:t>, </a:t>
            </a:r>
            <a:r>
              <a:rPr lang="en-US" sz="2000" dirty="0" err="1" smtClean="0"/>
              <a:t>Transisi</a:t>
            </a:r>
            <a:r>
              <a:rPr lang="en-US" sz="2000" dirty="0" smtClean="0"/>
              <a:t>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kurangnya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ponsel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gangguan</a:t>
            </a:r>
            <a:r>
              <a:rPr lang="en-US" sz="2000" dirty="0" smtClean="0"/>
              <a:t> </a:t>
            </a:r>
            <a:r>
              <a:rPr lang="en-US" sz="2000" dirty="0" err="1" smtClean="0"/>
              <a:t>politik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tim</a:t>
            </a:r>
            <a:r>
              <a:rPr lang="en-US" sz="2000" dirty="0" smtClean="0"/>
              <a:t> </a:t>
            </a:r>
            <a:r>
              <a:rPr lang="en-US" sz="2000" dirty="0" err="1" smtClean="0"/>
              <a:t>teknik</a:t>
            </a:r>
            <a:r>
              <a:rPr lang="en-US" sz="2000" dirty="0" smtClean="0"/>
              <a:t>.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“</a:t>
            </a:r>
            <a:r>
              <a:rPr lang="en-US" sz="2000" dirty="0" err="1" smtClean="0"/>
              <a:t>asli</a:t>
            </a:r>
            <a:r>
              <a:rPr lang="en-US" sz="2000" dirty="0" smtClean="0"/>
              <a:t>”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web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fallback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konten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. </a:t>
            </a:r>
            <a:r>
              <a:rPr lang="en-US" sz="2000" dirty="0" err="1" smtClean="0"/>
              <a:t>Akhirnya</a:t>
            </a:r>
            <a:r>
              <a:rPr lang="en-US" sz="2000" dirty="0" smtClean="0"/>
              <a:t>,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dicatat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menerapkan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pengalaman</a:t>
            </a:r>
            <a:r>
              <a:rPr lang="en-US" sz="2000" dirty="0" smtClean="0"/>
              <a:t>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lain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arah</a:t>
            </a:r>
            <a:endParaRPr lang="en-US" sz="2000" dirty="0" smtClean="0"/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Facebook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rekayasa</a:t>
            </a:r>
            <a:r>
              <a:rPr lang="en-US" sz="2000" dirty="0" smtClean="0"/>
              <a:t> yang </a:t>
            </a:r>
            <a:r>
              <a:rPr lang="en-US" sz="2000" dirty="0" err="1" smtClean="0"/>
              <a:t>signifikan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curahkan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native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dinamika</a:t>
            </a:r>
            <a:r>
              <a:rPr lang="en-US" sz="2000" dirty="0" smtClean="0"/>
              <a:t> </a:t>
            </a:r>
            <a:r>
              <a:rPr lang="en-US" sz="2000" dirty="0" err="1" smtClean="0"/>
              <a:t>unik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</a:t>
            </a:r>
            <a:r>
              <a:rPr lang="en-US" sz="2000" dirty="0" smtClean="0"/>
              <a:t> </a:t>
            </a:r>
            <a:r>
              <a:rPr lang="en-US" sz="2000" dirty="0" err="1" smtClean="0"/>
              <a:t>jejaring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.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menarik</a:t>
            </a:r>
            <a:r>
              <a:rPr lang="en-US" sz="2000" dirty="0" smtClean="0"/>
              <a:t>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studi</a:t>
            </a:r>
            <a:r>
              <a:rPr lang="en-US" sz="2000" dirty="0" smtClean="0"/>
              <a:t> </a:t>
            </a:r>
            <a:r>
              <a:rPr lang="en-US" sz="2000" dirty="0" err="1" smtClean="0"/>
              <a:t>kasus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representatif</a:t>
            </a:r>
            <a:r>
              <a:rPr lang="en-US" sz="2000" dirty="0" smtClean="0"/>
              <a:t>.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keuntungan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pasti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mendekati</a:t>
            </a:r>
            <a:r>
              <a:rPr lang="en-US" sz="2000" dirty="0" smtClean="0"/>
              <a:t> native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pastikan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tahu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4"/>
          <p:cNvSpPr txBox="1"/>
          <p:nvPr/>
        </p:nvSpPr>
        <p:spPr>
          <a:xfrm>
            <a:off x="4572000" y="4876800"/>
            <a:ext cx="30480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en-US" sz="3200" b="1" dirty="0" err="1" smtClean="0">
                <a:solidFill>
                  <a:schemeClr val="accent1"/>
                </a:solidFill>
              </a:rPr>
              <a:t>Praktek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Terbaik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838200" y="815448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praktik</a:t>
            </a:r>
            <a:r>
              <a:rPr lang="en-US" sz="2000" dirty="0" smtClean="0"/>
              <a:t> </a:t>
            </a:r>
            <a:r>
              <a:rPr lang="en-US" sz="2000" dirty="0" err="1" smtClean="0"/>
              <a:t>terbaik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maksimal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hybrid :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914400" y="1560385"/>
            <a:ext cx="6705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 algn="just">
              <a:buFont typeface="Wingdings" pitchFamily="2" charset="2"/>
              <a:buChar char="q"/>
            </a:pPr>
            <a:r>
              <a:rPr lang="en-US" sz="2000" b="1" dirty="0" err="1" smtClean="0"/>
              <a:t>Jangan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meniru</a:t>
            </a:r>
            <a:r>
              <a:rPr lang="en-US" sz="2000" b="1" dirty="0" smtClean="0"/>
              <a:t> OS</a:t>
            </a:r>
            <a:endParaRPr lang="en-US" sz="2000" dirty="0" smtClean="0"/>
          </a:p>
          <a:p>
            <a:pPr marL="341313" indent="-341313" algn="just">
              <a:tabLst>
                <a:tab pos="341313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Mencoba</a:t>
            </a:r>
            <a:r>
              <a:rPr lang="en-US" sz="2000" dirty="0" smtClean="0"/>
              <a:t> </a:t>
            </a:r>
            <a:r>
              <a:rPr lang="en-US" sz="2000" dirty="0" err="1" smtClean="0"/>
              <a:t>menduplikasi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</a:t>
            </a:r>
            <a:r>
              <a:rPr lang="en-US" sz="2000" dirty="0" err="1" smtClean="0"/>
              <a:t>desain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web </a:t>
            </a:r>
            <a:r>
              <a:rPr lang="en-US" sz="2000" dirty="0" err="1" smtClean="0"/>
              <a:t>pandangannya</a:t>
            </a:r>
            <a:r>
              <a:rPr lang="en-US" sz="2000" dirty="0" smtClean="0"/>
              <a:t> </a:t>
            </a:r>
            <a:r>
              <a:rPr lang="en-US" sz="2000" dirty="0" err="1" smtClean="0"/>
              <a:t>genting</a:t>
            </a:r>
            <a:r>
              <a:rPr lang="en-US" sz="2000" dirty="0" smtClean="0"/>
              <a:t>.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berisiko</a:t>
            </a:r>
            <a:r>
              <a:rPr lang="en-US" sz="2000" dirty="0" smtClean="0"/>
              <a:t> </a:t>
            </a:r>
            <a:r>
              <a:rPr lang="en-US" sz="2000" dirty="0" err="1" smtClean="0"/>
              <a:t>meluncur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Lembah</a:t>
            </a:r>
            <a:r>
              <a:rPr lang="en-US" sz="2000" dirty="0" smtClean="0"/>
              <a:t> </a:t>
            </a:r>
            <a:r>
              <a:rPr lang="en-US" sz="2000" dirty="0" err="1" smtClean="0"/>
              <a:t>Tak</a:t>
            </a:r>
            <a:r>
              <a:rPr lang="en-US" sz="2000" dirty="0" smtClean="0"/>
              <a:t> </a:t>
            </a:r>
            <a:r>
              <a:rPr lang="en-US" sz="2000" dirty="0" err="1" smtClean="0"/>
              <a:t>Biasa</a:t>
            </a:r>
            <a:r>
              <a:rPr lang="en-US" sz="2000" dirty="0" smtClean="0"/>
              <a:t> -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merasa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beres</a:t>
            </a:r>
            <a:r>
              <a:rPr lang="en-US" sz="2000" dirty="0" smtClean="0"/>
              <a:t>.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tahu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seharusnya</a:t>
            </a:r>
            <a:r>
              <a:rPr lang="en-US" sz="2000" dirty="0" smtClean="0"/>
              <a:t> </a:t>
            </a:r>
            <a:r>
              <a:rPr lang="en-US" sz="2000" dirty="0" err="1" smtClean="0"/>
              <a:t>berperilaku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alasan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sedikit</a:t>
            </a:r>
            <a:r>
              <a:rPr lang="en-US" sz="2000" dirty="0" smtClean="0"/>
              <a:t>, yang </a:t>
            </a:r>
            <a:r>
              <a:rPr lang="en-US" sz="2000" dirty="0" err="1" smtClean="0"/>
              <a:t>agak</a:t>
            </a:r>
            <a:r>
              <a:rPr lang="en-US" sz="2000" dirty="0" smtClean="0"/>
              <a:t> </a:t>
            </a:r>
            <a:r>
              <a:rPr lang="en-US" sz="2000" dirty="0" err="1" smtClean="0"/>
              <a:t>mengganggu</a:t>
            </a:r>
            <a:r>
              <a:rPr lang="en-US" sz="2000" dirty="0" smtClean="0"/>
              <a:t>. </a:t>
            </a:r>
            <a:r>
              <a:rPr lang="en-US" sz="2000" dirty="0" err="1" smtClean="0"/>
              <a:t>Alih-alih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pengalaman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web, </a:t>
            </a:r>
            <a:r>
              <a:rPr lang="en-US" sz="2000" dirty="0" err="1" smtClean="0"/>
              <a:t>tinggalkan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unik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transisi</a:t>
            </a:r>
            <a:r>
              <a:rPr lang="en-US" sz="2000" dirty="0" smtClean="0"/>
              <a:t>,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lapisan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.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menghindari</a:t>
            </a:r>
            <a:r>
              <a:rPr lang="en-US" sz="2000" dirty="0" smtClean="0"/>
              <a:t> </a:t>
            </a:r>
            <a:r>
              <a:rPr lang="en-US" sz="2000" dirty="0" err="1" smtClean="0"/>
              <a:t>situasi</a:t>
            </a:r>
            <a:r>
              <a:rPr lang="en-US" sz="2000" dirty="0" smtClean="0"/>
              <a:t> </a:t>
            </a:r>
            <a:r>
              <a:rPr lang="en-US" sz="2000" dirty="0" err="1" smtClean="0"/>
              <a:t>canggung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</a:t>
            </a:r>
            <a:r>
              <a:rPr lang="en-US" sz="2000" dirty="0" err="1" smtClean="0"/>
              <a:t>desain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keliru</a:t>
            </a:r>
            <a:r>
              <a:rPr lang="en-US" sz="2000" dirty="0" smtClean="0"/>
              <a:t> </a:t>
            </a:r>
            <a:r>
              <a:rPr lang="en-US" sz="2000" dirty="0" err="1" smtClean="0"/>
              <a:t>dikirim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yang lain.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disana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Android </a:t>
            </a:r>
            <a:r>
              <a:rPr lang="en-US" sz="2000" dirty="0" err="1" smtClean="0"/>
              <a:t>merasa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nyaman</a:t>
            </a:r>
            <a:r>
              <a:rPr lang="en-US" sz="2000" dirty="0" smtClean="0"/>
              <a:t> </a:t>
            </a:r>
            <a:r>
              <a:rPr lang="en-US" sz="2000" dirty="0" err="1" smtClean="0"/>
              <a:t>selain</a:t>
            </a:r>
            <a:r>
              <a:rPr lang="en-US" sz="2000" dirty="0" smtClean="0"/>
              <a:t> </a:t>
            </a:r>
            <a:r>
              <a:rPr lang="en-US" sz="2000" dirty="0" err="1" smtClean="0"/>
              <a:t>mengirim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</a:t>
            </a:r>
            <a:r>
              <a:rPr lang="en-US" sz="2000" dirty="0" err="1" smtClean="0"/>
              <a:t>iOS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990600" y="12192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 algn="just">
              <a:buFont typeface="Wingdings" pitchFamily="2" charset="2"/>
              <a:buChar char="q"/>
            </a:pPr>
            <a:r>
              <a:rPr lang="en-US" sz="2000" b="1" dirty="0" err="1" smtClean="0"/>
              <a:t>Jangan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meniru</a:t>
            </a:r>
            <a:r>
              <a:rPr lang="en-US" sz="2000" b="1" dirty="0" smtClean="0"/>
              <a:t> OS</a:t>
            </a:r>
            <a:endParaRPr lang="en-US" sz="2000" dirty="0" smtClean="0"/>
          </a:p>
          <a:p>
            <a:pPr marL="341313" indent="-341313" algn="just">
              <a:tabLst>
                <a:tab pos="341313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Alih-alih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pengalaman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web, </a:t>
            </a:r>
            <a:r>
              <a:rPr lang="en-US" sz="2000" dirty="0" err="1" smtClean="0"/>
              <a:t>tinggalkan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unik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transisi</a:t>
            </a:r>
            <a:r>
              <a:rPr lang="en-US" sz="2000" dirty="0" smtClean="0"/>
              <a:t>,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lapisan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.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menghindari</a:t>
            </a:r>
            <a:r>
              <a:rPr lang="en-US" sz="2000" dirty="0" smtClean="0"/>
              <a:t> </a:t>
            </a:r>
            <a:r>
              <a:rPr lang="en-US" sz="2000" dirty="0" err="1" smtClean="0"/>
              <a:t>situasi</a:t>
            </a:r>
            <a:r>
              <a:rPr lang="en-US" sz="2000" dirty="0" smtClean="0"/>
              <a:t> </a:t>
            </a:r>
            <a:r>
              <a:rPr lang="en-US" sz="2000" dirty="0" err="1" smtClean="0"/>
              <a:t>canggung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</a:t>
            </a:r>
            <a:r>
              <a:rPr lang="en-US" sz="2000" dirty="0" err="1" smtClean="0"/>
              <a:t>desain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keliru</a:t>
            </a:r>
            <a:r>
              <a:rPr lang="en-US" sz="2000" dirty="0" smtClean="0"/>
              <a:t> </a:t>
            </a:r>
            <a:r>
              <a:rPr lang="en-US" sz="2000" dirty="0" err="1" smtClean="0"/>
              <a:t>dikirim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yang lain.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disana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Android </a:t>
            </a:r>
            <a:r>
              <a:rPr lang="en-US" sz="2000" dirty="0" err="1" smtClean="0"/>
              <a:t>merasa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nyaman</a:t>
            </a:r>
            <a:r>
              <a:rPr lang="en-US" sz="2000" dirty="0" smtClean="0"/>
              <a:t> </a:t>
            </a:r>
            <a:r>
              <a:rPr lang="en-US" sz="2000" dirty="0" err="1" smtClean="0"/>
              <a:t>selain</a:t>
            </a:r>
            <a:r>
              <a:rPr lang="en-US" sz="2000" dirty="0" smtClean="0"/>
              <a:t> </a:t>
            </a:r>
            <a:r>
              <a:rPr lang="en-US" sz="2000" dirty="0" err="1" smtClean="0"/>
              <a:t>mengirim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</a:t>
            </a:r>
            <a:r>
              <a:rPr lang="en-US" sz="2000" dirty="0" err="1" smtClean="0"/>
              <a:t>iOS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990600" y="1219200"/>
            <a:ext cx="716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 algn="just">
              <a:buFont typeface="Wingdings" pitchFamily="2" charset="2"/>
              <a:buChar char="q"/>
            </a:pPr>
            <a:r>
              <a:rPr lang="en-US" sz="2000" b="1" dirty="0" err="1" smtClean="0"/>
              <a:t>Buatlah</a:t>
            </a:r>
            <a:r>
              <a:rPr lang="en-US" sz="2000" b="1" dirty="0" smtClean="0"/>
              <a:t> smooth</a:t>
            </a:r>
            <a:endParaRPr lang="en-US" sz="2000" dirty="0" smtClean="0"/>
          </a:p>
          <a:p>
            <a:pPr marL="341313" indent="-341313" algn="just">
              <a:tabLst>
                <a:tab pos="341313" algn="l"/>
              </a:tabLst>
            </a:pPr>
            <a:r>
              <a:rPr lang="en-US" sz="2000" dirty="0" smtClean="0"/>
              <a:t>	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</a:t>
            </a:r>
            <a:r>
              <a:rPr lang="en-US" sz="2000" dirty="0" err="1" smtClean="0"/>
              <a:t>terbaik</a:t>
            </a:r>
            <a:r>
              <a:rPr lang="en-US" sz="2000" dirty="0" smtClean="0"/>
              <a:t> </a:t>
            </a:r>
            <a:r>
              <a:rPr lang="en-US" sz="2000" dirty="0" err="1" smtClean="0"/>
              <a:t>sulit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membedakan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fitur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web.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game, </a:t>
            </a:r>
            <a:r>
              <a:rPr lang="en-US" sz="2000" dirty="0" err="1" smtClean="0"/>
              <a:t>rasanya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pengalaman</a:t>
            </a:r>
            <a:r>
              <a:rPr lang="en-US" sz="2000" dirty="0" smtClean="0"/>
              <a:t> </a:t>
            </a:r>
            <a:r>
              <a:rPr lang="en-US" sz="2000" dirty="0" err="1" smtClean="0"/>
              <a:t>mulus</a:t>
            </a:r>
            <a:r>
              <a:rPr lang="en-US" sz="2000" dirty="0" smtClean="0"/>
              <a:t>.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membutuhkan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lapisan</a:t>
            </a:r>
            <a:r>
              <a:rPr lang="en-US" sz="2000" dirty="0" smtClean="0"/>
              <a:t> </a:t>
            </a:r>
            <a:r>
              <a:rPr lang="en-US" sz="2000" dirty="0" err="1" smtClean="0"/>
              <a:t>menginformasikan</a:t>
            </a:r>
            <a:r>
              <a:rPr lang="en-US" sz="2000" dirty="0" smtClean="0"/>
              <a:t> yang lain,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hasilnya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pernah</a:t>
            </a:r>
            <a:r>
              <a:rPr lang="en-US" sz="2000" dirty="0" smtClean="0"/>
              <a:t> </a:t>
            </a:r>
            <a:r>
              <a:rPr lang="en-US" sz="2000" dirty="0" err="1" smtClean="0"/>
              <a:t>merusak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</a:t>
            </a:r>
            <a:r>
              <a:rPr lang="en-US" sz="2000" dirty="0" smtClean="0"/>
              <a:t>.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,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1-800-Flowers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dikembangkan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Moovweb</a:t>
            </a:r>
            <a:r>
              <a:rPr lang="en-US" sz="2000" dirty="0" smtClean="0"/>
              <a:t>, Product list screen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web,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mengetuk</a:t>
            </a:r>
            <a:r>
              <a:rPr lang="en-US" sz="2000" dirty="0" smtClean="0"/>
              <a:t> (tapping) </a:t>
            </a:r>
            <a:r>
              <a:rPr lang="en-US" sz="2000" dirty="0" err="1" smtClean="0"/>
              <a:t>tombol</a:t>
            </a:r>
            <a:r>
              <a:rPr lang="en-US" sz="2000" dirty="0" smtClean="0"/>
              <a:t> </a:t>
            </a:r>
            <a:r>
              <a:rPr lang="en-US" sz="2000" dirty="0" err="1" smtClean="0"/>
              <a:t>galeri</a:t>
            </a:r>
            <a:r>
              <a:rPr lang="en-US" sz="2000" dirty="0" smtClean="0"/>
              <a:t> </a:t>
            </a:r>
            <a:r>
              <a:rPr lang="en-US" sz="2000" dirty="0" err="1" smtClean="0"/>
              <a:t>mengambil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layar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. </a:t>
            </a:r>
            <a:r>
              <a:rPr lang="en-US" sz="2000" dirty="0" err="1" smtClean="0"/>
              <a:t>Meskipun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dibangun</a:t>
            </a:r>
            <a:r>
              <a:rPr lang="en-US" sz="2000" dirty="0" smtClean="0"/>
              <a:t>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, </a:t>
            </a:r>
            <a:r>
              <a:rPr lang="en-US" sz="2000" dirty="0" err="1" smtClean="0"/>
              <a:t>penduduk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layar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web </a:t>
            </a:r>
            <a:r>
              <a:rPr lang="en-US" sz="2000" dirty="0" err="1" smtClean="0"/>
              <a:t>berkomunikasi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ditampilkan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antarmuka</a:t>
            </a:r>
            <a:r>
              <a:rPr lang="en-US" sz="2000" dirty="0" smtClean="0"/>
              <a:t>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990600" y="1219200"/>
            <a:ext cx="708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 algn="just">
              <a:buFont typeface="Wingdings" pitchFamily="2" charset="2"/>
              <a:buChar char="q"/>
            </a:pPr>
            <a:r>
              <a:rPr lang="en-US" sz="2000" b="1" dirty="0" err="1" smtClean="0"/>
              <a:t>Buatlah</a:t>
            </a:r>
            <a:r>
              <a:rPr lang="en-US" sz="2000" b="1" dirty="0" smtClean="0"/>
              <a:t> smooth</a:t>
            </a:r>
            <a:endParaRPr lang="en-US" sz="2000" dirty="0" smtClean="0"/>
          </a:p>
          <a:p>
            <a:pPr marL="341313" indent="-341313" algn="just">
              <a:tabLst>
                <a:tab pos="341313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menyentuh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batas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web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hambatan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menjaga</a:t>
            </a:r>
            <a:r>
              <a:rPr lang="en-US" sz="2000" dirty="0" smtClean="0"/>
              <a:t> </a:t>
            </a:r>
            <a:r>
              <a:rPr lang="en-US" sz="2000" dirty="0" err="1" smtClean="0"/>
              <a:t>pengalaman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konsisten</a:t>
            </a:r>
            <a:r>
              <a:rPr lang="en-US" sz="2000" dirty="0" smtClean="0"/>
              <a:t>.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konten</a:t>
            </a:r>
            <a:r>
              <a:rPr lang="en-US" sz="2000" dirty="0" smtClean="0"/>
              <a:t> HTML </a:t>
            </a:r>
            <a:r>
              <a:rPr lang="en-US" sz="2000" dirty="0" err="1" smtClean="0"/>
              <a:t>dirancang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berkualitas</a:t>
            </a:r>
            <a:r>
              <a:rPr lang="en-US" sz="2000" dirty="0" smtClean="0"/>
              <a:t>. </a:t>
            </a:r>
            <a:r>
              <a:rPr lang="en-US" sz="2000" dirty="0" err="1" smtClean="0"/>
              <a:t>Layar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memuat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transisi</a:t>
            </a:r>
            <a:r>
              <a:rPr lang="en-US" sz="2000" dirty="0" smtClean="0"/>
              <a:t> </a:t>
            </a:r>
            <a:r>
              <a:rPr lang="en-US" sz="2000" dirty="0" err="1" smtClean="0"/>
              <a:t>geser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menu </a:t>
            </a:r>
            <a:r>
              <a:rPr lang="en-US" sz="2000" dirty="0" err="1" smtClean="0"/>
              <a:t>tajuk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situs</a:t>
            </a:r>
            <a:r>
              <a:rPr lang="en-US" sz="2000" dirty="0" smtClean="0"/>
              <a:t> web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mematahkan</a:t>
            </a:r>
            <a:r>
              <a:rPr lang="en-US" sz="2000" dirty="0" smtClean="0"/>
              <a:t> </a:t>
            </a:r>
            <a:r>
              <a:rPr lang="en-US" sz="2000" dirty="0" err="1" smtClean="0"/>
              <a:t>harapan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pengalaman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.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akademis</a:t>
            </a:r>
            <a:r>
              <a:rPr lang="en-US" sz="2000" dirty="0" smtClean="0"/>
              <a:t> </a:t>
            </a:r>
            <a:r>
              <a:rPr lang="en-US" sz="2000" dirty="0" err="1" smtClean="0"/>
              <a:t>sejak</a:t>
            </a:r>
            <a:r>
              <a:rPr lang="en-US" sz="2000" dirty="0" smtClean="0"/>
              <a:t> Apple App.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persetujuan</a:t>
            </a:r>
            <a:r>
              <a:rPr lang="en-US" sz="2000" dirty="0" smtClean="0"/>
              <a:t> </a:t>
            </a:r>
            <a:r>
              <a:rPr lang="en-US" sz="2000" dirty="0" err="1" smtClean="0"/>
              <a:t>toko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menolak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gagal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.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bilah</a:t>
            </a:r>
            <a:r>
              <a:rPr lang="en-US" sz="2000" dirty="0" smtClean="0"/>
              <a:t> </a:t>
            </a:r>
            <a:r>
              <a:rPr lang="en-US" sz="2000" dirty="0" err="1" smtClean="0"/>
              <a:t>samping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menyertainya</a:t>
            </a:r>
            <a:r>
              <a:rPr lang="en-US" sz="2000" dirty="0" smtClean="0"/>
              <a:t>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praktik</a:t>
            </a:r>
            <a:r>
              <a:rPr lang="en-US" sz="2000" dirty="0" smtClean="0"/>
              <a:t> </a:t>
            </a:r>
            <a:r>
              <a:rPr lang="en-US" sz="2000" dirty="0" err="1" smtClean="0"/>
              <a:t>terbaik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merasa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, </a:t>
            </a: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situs</a:t>
            </a:r>
            <a:r>
              <a:rPr lang="en-US" sz="2000" dirty="0" smtClean="0"/>
              <a:t> web.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990600" y="12192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, </a:t>
            </a:r>
            <a:r>
              <a:rPr lang="en-US" sz="2000" dirty="0" err="1" smtClean="0"/>
              <a:t>keindahan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</a:t>
            </a:r>
            <a:r>
              <a:rPr lang="en-US" sz="2000" dirty="0" err="1" smtClean="0"/>
              <a:t>terletak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implementasinya</a:t>
            </a:r>
            <a:r>
              <a:rPr lang="en-US" sz="2000" dirty="0" smtClean="0"/>
              <a:t>. </a:t>
            </a:r>
            <a:r>
              <a:rPr lang="en-US" sz="2000" dirty="0" err="1" smtClean="0"/>
              <a:t>Jutaan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jutaan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iPad</a:t>
            </a:r>
            <a:r>
              <a:rPr lang="en-US" sz="2000" dirty="0" smtClean="0"/>
              <a:t> </a:t>
            </a:r>
            <a:r>
              <a:rPr lang="en-US" sz="2000" dirty="0" err="1" smtClean="0"/>
              <a:t>menjalankan</a:t>
            </a:r>
            <a:r>
              <a:rPr lang="en-US" sz="2000" dirty="0" smtClean="0"/>
              <a:t> Apple App Store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mengunduh</a:t>
            </a:r>
            <a:r>
              <a:rPr lang="en-US" sz="2000" dirty="0" smtClean="0"/>
              <a:t> </a:t>
            </a:r>
            <a:r>
              <a:rPr lang="en-US" sz="2000" dirty="0" err="1" smtClean="0"/>
              <a:t>miliaran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pernah</a:t>
            </a:r>
            <a:r>
              <a:rPr lang="en-US" sz="2000" dirty="0" smtClean="0"/>
              <a:t> </a:t>
            </a:r>
            <a:r>
              <a:rPr lang="en-US" sz="2000" dirty="0" err="1" smtClean="0"/>
              <a:t>menyadari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melihat</a:t>
            </a:r>
            <a:r>
              <a:rPr lang="en-US" sz="2000" dirty="0" smtClean="0"/>
              <a:t> web.</a:t>
            </a:r>
          </a:p>
          <a:p>
            <a:pPr lvl="0" algn="just"/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benar</a:t>
            </a:r>
            <a:r>
              <a:rPr lang="en-US" sz="2000" dirty="0" smtClean="0"/>
              <a:t>, Apple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web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App Store </a:t>
            </a:r>
            <a:r>
              <a:rPr lang="en-US" sz="2000" dirty="0" err="1" smtClean="0"/>
              <a:t>tampilkan</a:t>
            </a:r>
            <a:r>
              <a:rPr lang="en-US" sz="2000" dirty="0" smtClean="0"/>
              <a:t> </a:t>
            </a:r>
            <a:r>
              <a:rPr lang="en-US" sz="2000" dirty="0" err="1" smtClean="0"/>
              <a:t>kartu</a:t>
            </a:r>
            <a:r>
              <a:rPr lang="en-US" sz="2000" dirty="0" smtClean="0"/>
              <a:t> </a:t>
            </a:r>
            <a:r>
              <a:rPr lang="en-US" sz="2000" dirty="0" err="1" smtClean="0"/>
              <a:t>pencarian</a:t>
            </a:r>
            <a:r>
              <a:rPr lang="en-US" sz="2000" dirty="0" smtClean="0"/>
              <a:t>.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terlihat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pikirkan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memikirkan</a:t>
            </a:r>
            <a:r>
              <a:rPr lang="en-US" sz="2000" dirty="0" smtClean="0"/>
              <a:t> HTML. Dan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.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membungkus</a:t>
            </a:r>
            <a:r>
              <a:rPr lang="en-US" sz="2000" dirty="0" smtClean="0"/>
              <a:t> </a:t>
            </a:r>
            <a:r>
              <a:rPr lang="en-US" sz="2000" dirty="0" err="1" smtClean="0"/>
              <a:t>situs</a:t>
            </a:r>
            <a:r>
              <a:rPr lang="en-US" sz="2000" dirty="0" smtClean="0"/>
              <a:t> </a:t>
            </a:r>
            <a:r>
              <a:rPr lang="en-US" sz="2000" dirty="0" err="1" smtClean="0"/>
              <a:t>seluler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. </a:t>
            </a:r>
            <a:r>
              <a:rPr lang="en-US" sz="2000" dirty="0" err="1" smtClean="0"/>
              <a:t>Implementasi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</a:t>
            </a:r>
            <a:r>
              <a:rPr lang="en-US" sz="2000" dirty="0" smtClean="0"/>
              <a:t> </a:t>
            </a:r>
            <a:r>
              <a:rPr lang="en-US" sz="2000" dirty="0" err="1" smtClean="0"/>
              <a:t>terbaik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HTML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mengirimkan</a:t>
            </a:r>
            <a:r>
              <a:rPr lang="en-US" sz="2000" dirty="0" smtClean="0"/>
              <a:t> </a:t>
            </a:r>
            <a:r>
              <a:rPr lang="en-US" sz="2000" dirty="0" err="1" smtClean="0"/>
              <a:t>konten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terlihat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terasa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</a:t>
            </a:r>
            <a:r>
              <a:rPr lang="en-US" sz="2000" dirty="0" err="1" smtClean="0"/>
              <a:t>bahasa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dimiliki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</a:t>
            </a:r>
            <a:r>
              <a:rPr lang="en-US" sz="2000" dirty="0" smtClean="0"/>
              <a:t> web.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1447800" y="22860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THANK YOU 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400" y="2209800"/>
            <a:ext cx="8143803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313" lvl="0" indent="-341313" fontAlgn="base">
              <a:buFont typeface="Wingdings" pitchFamily="2" charset="2"/>
              <a:buChar char="q"/>
            </a:pPr>
            <a:r>
              <a:rPr lang="en-US" sz="1800" dirty="0" err="1" smtClean="0"/>
              <a:t>Memahami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hybrid</a:t>
            </a:r>
            <a:endParaRPr lang="en-US" sz="1800" dirty="0" smtClean="0"/>
          </a:p>
          <a:p>
            <a:pPr marL="231775" indent="-231775" algn="just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31775" indent="-231775" algn="just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31775" indent="-231775" algn="just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9538" indent="-109538" algn="just">
              <a:buFont typeface="Arial" pitchFamily="34" charset="0"/>
              <a:buChar char="•"/>
            </a:pPr>
            <a:endParaRPr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685800" y="2133600"/>
            <a:ext cx="7807590" cy="289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200">
              <a:lnSpc>
                <a:spcPct val="100179"/>
              </a:lnSpc>
              <a:spcBef>
                <a:spcPts val="1944"/>
              </a:spcBef>
            </a:pPr>
            <a:endParaRPr lang="en-US" sz="2400" dirty="0" smtClean="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478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4"/>
          <p:cNvSpPr txBox="1"/>
          <p:nvPr/>
        </p:nvSpPr>
        <p:spPr>
          <a:xfrm>
            <a:off x="1981200" y="2895600"/>
            <a:ext cx="4343400" cy="868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210"/>
              </a:lnSpc>
              <a:spcBef>
                <a:spcPts val="160"/>
              </a:spcBef>
            </a:pPr>
            <a:r>
              <a:rPr lang="en-US" sz="3000" b="1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W</a:t>
            </a:r>
            <a:r>
              <a:rPr lang="en-US" sz="2400" b="1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HAT</a:t>
            </a:r>
            <a:r>
              <a:rPr sz="2400" b="1" spc="169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lang="en-US" sz="3000" b="1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Is</a:t>
            </a:r>
            <a:endParaRPr sz="2400" b="1" smtClean="0">
              <a:latin typeface="Century Schoolbook"/>
              <a:cs typeface="Century Schoolbook"/>
            </a:endParaRPr>
          </a:p>
          <a:p>
            <a:pPr marL="12700" marR="57150" algn="ctr">
              <a:lnSpc>
                <a:spcPts val="3610"/>
              </a:lnSpc>
              <a:spcBef>
                <a:spcPts val="19"/>
              </a:spcBef>
            </a:pPr>
            <a:r>
              <a:rPr lang="en-US" sz="3000" b="1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H</a:t>
            </a:r>
            <a:r>
              <a:rPr lang="en-US" sz="3600" b="1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YBRID</a:t>
            </a:r>
            <a:r>
              <a:rPr lang="en-US" sz="3600" b="1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APPS ?</a:t>
            </a:r>
            <a:endParaRPr sz="3600" b="1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TextBox 74"/>
          <p:cNvSpPr txBox="1"/>
          <p:nvPr/>
        </p:nvSpPr>
        <p:spPr>
          <a:xfrm>
            <a:off x="1066800" y="12192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“…</a:t>
            </a:r>
            <a:r>
              <a:rPr lang="en-US" sz="2000" dirty="0" err="1" smtClean="0"/>
              <a:t>hal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wajar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web,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rangkaian</a:t>
            </a:r>
            <a:r>
              <a:rPr lang="en-US" sz="2000" dirty="0" smtClean="0"/>
              <a:t> </a:t>
            </a:r>
            <a:r>
              <a:rPr lang="en-US" sz="2000" dirty="0" err="1" smtClean="0"/>
              <a:t>keuntungan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kerugian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..”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1219200" y="26670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Klasifikasi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ketiga</a:t>
            </a:r>
            <a:r>
              <a:rPr lang="en-US" sz="2800" dirty="0" smtClean="0"/>
              <a:t> : </a:t>
            </a:r>
          </a:p>
          <a:p>
            <a:pPr algn="ctr"/>
            <a:r>
              <a:rPr lang="en-US" sz="2800" b="1" dirty="0" err="1" smtClean="0"/>
              <a:t>Aplikasi</a:t>
            </a:r>
            <a:r>
              <a:rPr lang="en-US" sz="2800" b="1" dirty="0" smtClean="0"/>
              <a:t> - </a:t>
            </a:r>
            <a:r>
              <a:rPr lang="en-US" sz="2800" b="1" dirty="0" err="1" smtClean="0"/>
              <a:t>aplikasi</a:t>
            </a:r>
            <a:r>
              <a:rPr lang="en-US" sz="2800" b="1" dirty="0" smtClean="0"/>
              <a:t> hybrid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609600" y="1066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</a:rPr>
              <a:t>Aplikasi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</a:rPr>
              <a:t>hibrida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5800" y="20574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memanfaatkan</a:t>
            </a:r>
            <a:r>
              <a:rPr lang="en-US" sz="2000" dirty="0" smtClean="0"/>
              <a:t> “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web”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menampilkan</a:t>
            </a:r>
            <a:r>
              <a:rPr lang="en-US" sz="2000" dirty="0" smtClean="0"/>
              <a:t> </a:t>
            </a:r>
            <a:r>
              <a:rPr lang="en-US" sz="2000" dirty="0" err="1" smtClean="0"/>
              <a:t>konten</a:t>
            </a:r>
            <a:r>
              <a:rPr lang="en-US" sz="2000" dirty="0" smtClean="0"/>
              <a:t> HTML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Tampilan</a:t>
            </a:r>
            <a:r>
              <a:rPr lang="en-US" sz="2000" dirty="0" smtClean="0"/>
              <a:t> web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widget </a:t>
            </a:r>
            <a:r>
              <a:rPr lang="en-US" sz="2000" dirty="0" err="1" smtClean="0"/>
              <a:t>asli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ditampilkan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web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bilah</a:t>
            </a:r>
            <a:r>
              <a:rPr lang="en-US" sz="2000" dirty="0" smtClean="0"/>
              <a:t> </a:t>
            </a:r>
            <a:r>
              <a:rPr lang="en-US" sz="2000" dirty="0" err="1" smtClean="0"/>
              <a:t>alamat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</a:t>
            </a:r>
            <a:r>
              <a:rPr lang="en-US" sz="2000" dirty="0" smtClean="0"/>
              <a:t> </a:t>
            </a:r>
            <a:r>
              <a:rPr lang="en-US" sz="2000" dirty="0" err="1" smtClean="0"/>
              <a:t>navigasi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muncul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peramban</a:t>
            </a:r>
            <a:r>
              <a:rPr lang="en-US" sz="2000" dirty="0" smtClean="0"/>
              <a:t> normal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</a:t>
            </a:r>
            <a:r>
              <a:rPr lang="en-US" sz="2000" dirty="0" smtClean="0"/>
              <a:t> </a:t>
            </a:r>
            <a:r>
              <a:rPr lang="en-US" sz="2000" dirty="0" err="1" smtClean="0"/>
              <a:t>menyematkan</a:t>
            </a:r>
            <a:r>
              <a:rPr lang="en-US" sz="2000" dirty="0" smtClean="0"/>
              <a:t> </a:t>
            </a:r>
            <a:r>
              <a:rPr lang="en-US" sz="2000" dirty="0" err="1" smtClean="0"/>
              <a:t>konten</a:t>
            </a:r>
            <a:r>
              <a:rPr lang="en-US" sz="2000" dirty="0" smtClean="0"/>
              <a:t> web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perpaduan</a:t>
            </a:r>
            <a:r>
              <a:rPr lang="en-US" sz="2000" dirty="0" smtClean="0"/>
              <a:t> </a:t>
            </a:r>
            <a:r>
              <a:rPr lang="en-US" sz="2000" dirty="0" err="1" smtClean="0"/>
              <a:t>sempurna</a:t>
            </a:r>
            <a:r>
              <a:rPr lang="en-US" sz="2000" dirty="0" smtClean="0"/>
              <a:t> </a:t>
            </a:r>
            <a:r>
              <a:rPr lang="en-US" sz="2000" dirty="0" err="1" smtClean="0"/>
              <a:t>antaraa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konten</a:t>
            </a:r>
            <a:r>
              <a:rPr lang="en-US" sz="2000" dirty="0" smtClean="0"/>
              <a:t> web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layar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TextBox 90"/>
          <p:cNvSpPr txBox="1"/>
          <p:nvPr/>
        </p:nvSpPr>
        <p:spPr>
          <a:xfrm>
            <a:off x="762000" y="1219200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/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terbaik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web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.</a:t>
            </a: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, </a:t>
            </a:r>
            <a:r>
              <a:rPr lang="en-US" sz="2000" dirty="0" err="1" smtClean="0"/>
              <a:t>pertanyaannya</a:t>
            </a:r>
            <a:r>
              <a:rPr lang="en-US" sz="2000" dirty="0" smtClean="0"/>
              <a:t> </a:t>
            </a:r>
            <a:r>
              <a:rPr lang="en-US" sz="2000" dirty="0" err="1" smtClean="0"/>
              <a:t>bukan</a:t>
            </a:r>
            <a:r>
              <a:rPr lang="en-US" sz="2000" dirty="0" smtClean="0"/>
              <a:t> web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sebaliknya</a:t>
            </a:r>
            <a:r>
              <a:rPr lang="en-US" sz="2000" dirty="0" smtClean="0"/>
              <a:t> </a:t>
            </a:r>
            <a:r>
              <a:rPr lang="en-US" sz="2000" dirty="0" err="1" smtClean="0"/>
              <a:t>kapan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menggunakannya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" y="15240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klasifikasi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web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biner</a:t>
            </a:r>
            <a:r>
              <a:rPr lang="en-US" sz="2000" dirty="0" smtClean="0"/>
              <a:t>,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hibrida</a:t>
            </a:r>
            <a:r>
              <a:rPr lang="en-US" sz="2000" dirty="0" smtClean="0"/>
              <a:t> </a:t>
            </a:r>
            <a:r>
              <a:rPr lang="en-US" sz="2000" dirty="0" err="1" smtClean="0"/>
              <a:t>memiiki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spektrum</a:t>
            </a:r>
            <a:r>
              <a:rPr lang="en-US" sz="2000" dirty="0" smtClean="0"/>
              <a:t>.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hampir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seluruhnya</a:t>
            </a:r>
            <a:r>
              <a:rPr lang="en-US" sz="2000" dirty="0" smtClean="0"/>
              <a:t> </a:t>
            </a:r>
            <a:r>
              <a:rPr lang="en-US" sz="2000" dirty="0" err="1" smtClean="0"/>
              <a:t>dibangun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HTML, CSS,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Javascript</a:t>
            </a:r>
            <a:r>
              <a:rPr lang="en-US" sz="2000" dirty="0" smtClean="0"/>
              <a:t>,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ditambahkan</a:t>
            </a:r>
            <a:r>
              <a:rPr lang="en-US" sz="2000" dirty="0" smtClean="0"/>
              <a:t>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menu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statis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navigasi</a:t>
            </a:r>
            <a:r>
              <a:rPr lang="en-US" sz="2000" dirty="0" smtClean="0"/>
              <a:t>, </a:t>
            </a:r>
            <a:r>
              <a:rPr lang="en-US" sz="2000" dirty="0" err="1" smtClean="0"/>
              <a:t>panggilan</a:t>
            </a:r>
            <a:r>
              <a:rPr lang="en-US" sz="2000" dirty="0" smtClean="0"/>
              <a:t> GPS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pencarian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</a:t>
            </a:r>
            <a:r>
              <a:rPr lang="en-US" sz="2000" dirty="0" err="1" smtClean="0"/>
              <a:t>kamera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pemindaian</a:t>
            </a:r>
            <a:r>
              <a:rPr lang="en-US" sz="2000" dirty="0" smtClean="0"/>
              <a:t> barcode. Di flipside,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kebanyakan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layar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didukung</a:t>
            </a:r>
            <a:r>
              <a:rPr lang="en-US" sz="2000" dirty="0" smtClean="0"/>
              <a:t> 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web.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1326</Words>
  <Application>Microsoft Office PowerPoint</Application>
  <PresentationFormat>On-screen Show (4:3)</PresentationFormat>
  <Paragraphs>72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2_Custom Design</vt:lpstr>
      <vt:lpstr>1_Custom Design</vt:lpstr>
      <vt:lpstr>Custom Design</vt:lpstr>
      <vt:lpstr>Slide 1</vt:lpstr>
      <vt:lpstr>BUKU PEMBELAJARAN</vt:lpstr>
      <vt:lpstr>Slide 3</vt:lpstr>
      <vt:lpstr>REFERENSI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160</cp:revision>
  <dcterms:modified xsi:type="dcterms:W3CDTF">2018-05-03T19:56:08Z</dcterms:modified>
</cp:coreProperties>
</file>