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47"/>
  </p:notesMasterIdLst>
  <p:sldIdLst>
    <p:sldId id="342" r:id="rId4"/>
    <p:sldId id="346" r:id="rId5"/>
    <p:sldId id="402" r:id="rId6"/>
    <p:sldId id="349" r:id="rId7"/>
    <p:sldId id="403" r:id="rId8"/>
    <p:sldId id="404" r:id="rId9"/>
    <p:sldId id="351" r:id="rId10"/>
    <p:sldId id="405" r:id="rId11"/>
    <p:sldId id="406" r:id="rId12"/>
    <p:sldId id="407" r:id="rId13"/>
    <p:sldId id="318" r:id="rId14"/>
    <p:sldId id="397" r:id="rId15"/>
    <p:sldId id="319" r:id="rId16"/>
    <p:sldId id="392" r:id="rId17"/>
    <p:sldId id="320" r:id="rId18"/>
    <p:sldId id="393" r:id="rId19"/>
    <p:sldId id="394" r:id="rId20"/>
    <p:sldId id="395" r:id="rId21"/>
    <p:sldId id="396" r:id="rId22"/>
    <p:sldId id="398" r:id="rId23"/>
    <p:sldId id="399" r:id="rId24"/>
    <p:sldId id="400" r:id="rId25"/>
    <p:sldId id="401" r:id="rId26"/>
    <p:sldId id="408" r:id="rId27"/>
    <p:sldId id="409" r:id="rId28"/>
    <p:sldId id="410" r:id="rId29"/>
    <p:sldId id="412" r:id="rId30"/>
    <p:sldId id="413" r:id="rId31"/>
    <p:sldId id="414" r:id="rId32"/>
    <p:sldId id="415" r:id="rId33"/>
    <p:sldId id="416" r:id="rId34"/>
    <p:sldId id="418" r:id="rId35"/>
    <p:sldId id="419" r:id="rId36"/>
    <p:sldId id="420" r:id="rId37"/>
    <p:sldId id="421" r:id="rId38"/>
    <p:sldId id="422" r:id="rId39"/>
    <p:sldId id="417" r:id="rId40"/>
    <p:sldId id="423" r:id="rId41"/>
    <p:sldId id="424" r:id="rId42"/>
    <p:sldId id="425" r:id="rId43"/>
    <p:sldId id="426" r:id="rId44"/>
    <p:sldId id="391" r:id="rId45"/>
    <p:sldId id="427" r:id="rId46"/>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60"/>
  </p:normalViewPr>
  <p:slideViewPr>
    <p:cSldViewPr>
      <p:cViewPr>
        <p:scale>
          <a:sx n="70" d="100"/>
          <a:sy n="70" d="100"/>
        </p:scale>
        <p:origin x="-1290" y="30"/>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5/4/2018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840752"/>
            <a:ext cx="5638800" cy="1415772"/>
          </a:xfrm>
          <a:prstGeom prst="rect">
            <a:avLst/>
          </a:prstGeom>
          <a:noFill/>
          <a:ln w="9525">
            <a:noFill/>
            <a:miter lim="800000"/>
            <a:headEnd/>
            <a:tailEnd/>
          </a:ln>
        </p:spPr>
        <p:txBody>
          <a:bodyPr>
            <a:spAutoFit/>
          </a:bodyPr>
          <a:lstStyle/>
          <a:p>
            <a:pPr algn="ctr"/>
            <a:r>
              <a:rPr lang="en-CA" sz="1800" b="1" dirty="0" smtClean="0">
                <a:solidFill>
                  <a:schemeClr val="bg1"/>
                </a:solidFill>
                <a:latin typeface="Arial" pitchFamily="34" charset="0"/>
                <a:cs typeface="Arial" pitchFamily="34" charset="0"/>
              </a:rPr>
              <a:t>RE BASICS : </a:t>
            </a:r>
            <a:br>
              <a:rPr lang="en-CA" sz="1800" b="1" dirty="0" smtClean="0">
                <a:solidFill>
                  <a:schemeClr val="bg1"/>
                </a:solidFill>
                <a:latin typeface="Arial" pitchFamily="34" charset="0"/>
                <a:cs typeface="Arial" pitchFamily="34" charset="0"/>
              </a:rPr>
            </a:br>
            <a:r>
              <a:rPr lang="en-CA" sz="1800" b="1" dirty="0" smtClean="0">
                <a:solidFill>
                  <a:schemeClr val="bg1"/>
                </a:solidFill>
                <a:latin typeface="Arial" pitchFamily="34" charset="0"/>
                <a:cs typeface="Arial" pitchFamily="34" charset="0"/>
              </a:rPr>
              <a:t>PURPOSE AND NATURE OF  REQUIREMENTS</a:t>
            </a:r>
          </a:p>
          <a:p>
            <a:pPr algn="ctr"/>
            <a:r>
              <a:rPr lang="en-US" sz="1800" b="1" dirty="0" smtClean="0">
                <a:solidFill>
                  <a:schemeClr val="bg1"/>
                </a:solidFill>
                <a:latin typeface="Arial" pitchFamily="34" charset="0"/>
                <a:cs typeface="Arial" pitchFamily="34" charset="0"/>
              </a:rPr>
              <a:t>PERTEMUAN 7</a:t>
            </a:r>
            <a:endParaRPr lang="en-US" sz="1800" b="1" dirty="0" smtClean="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28575" y="40944"/>
            <a:ext cx="9172575" cy="6858000"/>
          </a:xfrm>
          <a:prstGeom prst="rect">
            <a:avLst/>
          </a:prstGeom>
          <a:noFill/>
          <a:ln w="9525">
            <a:noFill/>
            <a:miter lim="800000"/>
            <a:headEnd/>
            <a:tailEnd/>
          </a:ln>
        </p:spPr>
      </p:pic>
      <p:sp>
        <p:nvSpPr>
          <p:cNvPr id="3" name="Rectangle 5"/>
          <p:cNvSpPr txBox="1">
            <a:spLocks noChangeArrowheads="1"/>
          </p:cNvSpPr>
          <p:nvPr/>
        </p:nvSpPr>
        <p:spPr>
          <a:xfrm>
            <a:off x="609600" y="1193048"/>
            <a:ext cx="7696200" cy="4293352"/>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A </a:t>
            </a:r>
            <a:r>
              <a:rPr kumimoji="0" lang="en-CA" sz="2000" b="0" i="0" u="none" strike="noStrike" kern="1200" cap="none" spc="0" normalizeH="0" baseline="0" noProof="0" dirty="0" smtClean="0">
                <a:ln>
                  <a:noFill/>
                </a:ln>
                <a:solidFill>
                  <a:srgbClr val="FF0000"/>
                </a:solidFill>
                <a:effectLst/>
                <a:uLnTx/>
                <a:uFillTx/>
                <a:latin typeface="+mn-lt"/>
                <a:ea typeface="+mn-ea"/>
                <a:cs typeface="+mn-cs"/>
              </a:rPr>
              <a:t>requirement</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is: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Capturing the purpose of a system</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An expression of the ideas to be embodied in the system or application under development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A statement about the proposed system that all stakeholders agree must be made true in order for the customer’s problem to be adequately solved</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Short and concise piece of information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Says something about the system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All the stakeholders have agreed that it is valid</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It helps solve the customer’s problem</a:t>
            </a:r>
            <a:endParaRPr kumimoji="0" lang="en-CA"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5"/>
          <p:cNvSpPr txBox="1">
            <a:spLocks noChangeArrowheads="1"/>
          </p:cNvSpPr>
          <p:nvPr/>
        </p:nvSpPr>
        <p:spPr>
          <a:xfrm>
            <a:off x="855264" y="1268300"/>
            <a:ext cx="7620000" cy="26543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requirement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is defined as: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condition or capability needed by a user to solve a problem or achieve an objective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condition or a capability that must be met or possessed by a system … to satisfy a contract, standard, specification, or other formally imposed document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5"/>
          <p:cNvSpPr txBox="1">
            <a:spLocks noChangeArrowheads="1"/>
          </p:cNvSpPr>
          <p:nvPr/>
        </p:nvSpPr>
        <p:spPr>
          <a:xfrm>
            <a:off x="533400" y="927100"/>
            <a:ext cx="7924800" cy="52451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FF0000"/>
                </a:solidFill>
                <a:effectLst/>
                <a:uLnTx/>
                <a:uFillTx/>
                <a:latin typeface="+mn-lt"/>
                <a:ea typeface="+mn-ea"/>
                <a:cs typeface="+mn-cs"/>
              </a:rPr>
              <a:t>Requirements Engineering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(RE) is: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activity of development, elicitation, specification, analysis, and management of the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stakeholder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requirements, which are to be met by a new or evolving system</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 is concerned with identifying the purpose of a software system… and the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contexts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in which it will be used</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How/where the system will be used</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Big picture is important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Captures real world needs of stakeholders affected by a software system and expresses them as artifacts that can be implemented by a computing system</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Bridge to design and construction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How to communicate and negotiate?</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Is anything lost in the translation between different worlds?</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grpSp>
        <p:nvGrpSpPr>
          <p:cNvPr id="72" name="Group 30"/>
          <p:cNvGrpSpPr>
            <a:grpSpLocks/>
          </p:cNvGrpSpPr>
          <p:nvPr/>
        </p:nvGrpSpPr>
        <p:grpSpPr bwMode="auto">
          <a:xfrm>
            <a:off x="446727" y="4447221"/>
            <a:ext cx="3927475" cy="1450975"/>
            <a:chOff x="290" y="2191"/>
            <a:chExt cx="2474" cy="914"/>
          </a:xfrm>
        </p:grpSpPr>
        <p:sp>
          <p:nvSpPr>
            <p:cNvPr id="73" name="Text Box 11"/>
            <p:cNvSpPr txBox="1">
              <a:spLocks noChangeArrowheads="1"/>
            </p:cNvSpPr>
            <p:nvPr/>
          </p:nvSpPr>
          <p:spPr bwMode="auto">
            <a:xfrm>
              <a:off x="290" y="2787"/>
              <a:ext cx="1262" cy="318"/>
            </a:xfrm>
            <a:prstGeom prst="rect">
              <a:avLst/>
            </a:prstGeom>
            <a:solidFill>
              <a:srgbClr val="CC6600"/>
            </a:solidFill>
            <a:ln w="25400">
              <a:solidFill>
                <a:schemeClr val="tx1"/>
              </a:solidFill>
              <a:miter lim="800000"/>
              <a:headEnd/>
              <a:tailEnd/>
            </a:ln>
            <a:effectLst/>
          </p:spPr>
          <p:txBody>
            <a:bodyPr/>
            <a:lstStyle/>
            <a:p>
              <a:pPr algn="ctr" eaLnBrk="0" hangingPunct="0">
                <a:spcBef>
                  <a:spcPct val="0"/>
                </a:spcBef>
              </a:pPr>
              <a:r>
                <a:rPr lang="en-US" sz="2400" b="1" i="1">
                  <a:solidFill>
                    <a:schemeClr val="bg1"/>
                  </a:solidFill>
                </a:rPr>
                <a:t>Elicitation</a:t>
              </a:r>
            </a:p>
          </p:txBody>
        </p:sp>
        <p:sp>
          <p:nvSpPr>
            <p:cNvPr id="74" name="Line 12"/>
            <p:cNvSpPr>
              <a:spLocks noChangeShapeType="1"/>
            </p:cNvSpPr>
            <p:nvPr/>
          </p:nvSpPr>
          <p:spPr bwMode="auto">
            <a:xfrm flipH="1">
              <a:off x="967" y="2191"/>
              <a:ext cx="1797" cy="595"/>
            </a:xfrm>
            <a:prstGeom prst="line">
              <a:avLst/>
            </a:prstGeom>
            <a:noFill/>
            <a:ln w="25400">
              <a:solidFill>
                <a:schemeClr val="tx1"/>
              </a:solidFill>
              <a:round/>
              <a:headEnd type="none" w="sm" len="sm"/>
              <a:tailEnd type="none" w="sm" len="sm"/>
            </a:ln>
            <a:effectLst/>
          </p:spPr>
          <p:txBody>
            <a:bodyPr wrap="none" anchor="ctr"/>
            <a:lstStyle/>
            <a:p>
              <a:endParaRPr lang="en-US"/>
            </a:p>
          </p:txBody>
        </p:sp>
      </p:grpSp>
      <p:grpSp>
        <p:nvGrpSpPr>
          <p:cNvPr id="75" name="Group 31"/>
          <p:cNvGrpSpPr>
            <a:grpSpLocks/>
          </p:cNvGrpSpPr>
          <p:nvPr/>
        </p:nvGrpSpPr>
        <p:grpSpPr bwMode="auto">
          <a:xfrm>
            <a:off x="2662877" y="4439283"/>
            <a:ext cx="1701800" cy="1470025"/>
            <a:chOff x="1686" y="2186"/>
            <a:chExt cx="1072" cy="926"/>
          </a:xfrm>
        </p:grpSpPr>
        <p:sp>
          <p:nvSpPr>
            <p:cNvPr id="76" name="Text Box 14"/>
            <p:cNvSpPr txBox="1">
              <a:spLocks noChangeArrowheads="1"/>
            </p:cNvSpPr>
            <p:nvPr/>
          </p:nvSpPr>
          <p:spPr bwMode="auto">
            <a:xfrm>
              <a:off x="1686" y="2786"/>
              <a:ext cx="1072" cy="326"/>
            </a:xfrm>
            <a:prstGeom prst="rect">
              <a:avLst/>
            </a:prstGeom>
            <a:solidFill>
              <a:srgbClr val="CC6600"/>
            </a:solidFill>
            <a:ln w="25400">
              <a:solidFill>
                <a:schemeClr val="tx1"/>
              </a:solidFill>
              <a:miter lim="800000"/>
              <a:headEnd/>
              <a:tailEnd/>
            </a:ln>
            <a:effectLst/>
          </p:spPr>
          <p:txBody>
            <a:bodyPr/>
            <a:lstStyle/>
            <a:p>
              <a:pPr algn="ctr" eaLnBrk="0" hangingPunct="0">
                <a:spcBef>
                  <a:spcPct val="0"/>
                </a:spcBef>
              </a:pPr>
              <a:r>
                <a:rPr lang="en-US" sz="2400" b="1" i="1">
                  <a:solidFill>
                    <a:schemeClr val="bg1"/>
                  </a:solidFill>
                </a:rPr>
                <a:t>Analysis</a:t>
              </a:r>
            </a:p>
          </p:txBody>
        </p:sp>
        <p:sp>
          <p:nvSpPr>
            <p:cNvPr id="77" name="Line 15"/>
            <p:cNvSpPr>
              <a:spLocks noChangeShapeType="1"/>
            </p:cNvSpPr>
            <p:nvPr/>
          </p:nvSpPr>
          <p:spPr bwMode="auto">
            <a:xfrm flipH="1">
              <a:off x="2215" y="2186"/>
              <a:ext cx="526" cy="600"/>
            </a:xfrm>
            <a:prstGeom prst="line">
              <a:avLst/>
            </a:prstGeom>
            <a:noFill/>
            <a:ln w="25400">
              <a:solidFill>
                <a:schemeClr val="tx1"/>
              </a:solidFill>
              <a:round/>
              <a:headEnd type="none" w="sm" len="sm"/>
              <a:tailEnd type="none" w="sm" len="sm"/>
            </a:ln>
            <a:effectLst/>
          </p:spPr>
          <p:txBody>
            <a:bodyPr wrap="none" anchor="ctr"/>
            <a:lstStyle/>
            <a:p>
              <a:endParaRPr lang="en-US"/>
            </a:p>
          </p:txBody>
        </p:sp>
      </p:grpSp>
      <p:grpSp>
        <p:nvGrpSpPr>
          <p:cNvPr id="78" name="Group 32"/>
          <p:cNvGrpSpPr>
            <a:grpSpLocks/>
          </p:cNvGrpSpPr>
          <p:nvPr/>
        </p:nvGrpSpPr>
        <p:grpSpPr bwMode="auto">
          <a:xfrm>
            <a:off x="4329752" y="4455158"/>
            <a:ext cx="2417763" cy="1450975"/>
            <a:chOff x="2736" y="2196"/>
            <a:chExt cx="1523" cy="914"/>
          </a:xfrm>
        </p:grpSpPr>
        <p:sp>
          <p:nvSpPr>
            <p:cNvPr id="79" name="Text Box 17"/>
            <p:cNvSpPr txBox="1">
              <a:spLocks noChangeArrowheads="1"/>
            </p:cNvSpPr>
            <p:nvPr/>
          </p:nvSpPr>
          <p:spPr bwMode="auto">
            <a:xfrm>
              <a:off x="2883" y="2786"/>
              <a:ext cx="1376" cy="324"/>
            </a:xfrm>
            <a:prstGeom prst="rect">
              <a:avLst/>
            </a:prstGeom>
            <a:solidFill>
              <a:srgbClr val="CC6600"/>
            </a:solidFill>
            <a:ln w="25400">
              <a:solidFill>
                <a:schemeClr val="tx1"/>
              </a:solidFill>
              <a:miter lim="800000"/>
              <a:headEnd/>
              <a:tailEnd/>
            </a:ln>
            <a:effectLst/>
          </p:spPr>
          <p:txBody>
            <a:bodyPr/>
            <a:lstStyle/>
            <a:p>
              <a:pPr algn="ctr" eaLnBrk="0" hangingPunct="0">
                <a:spcBef>
                  <a:spcPct val="0"/>
                </a:spcBef>
              </a:pPr>
              <a:r>
                <a:rPr lang="en-US" sz="2400" b="1" i="1">
                  <a:solidFill>
                    <a:schemeClr val="bg1"/>
                  </a:solidFill>
                </a:rPr>
                <a:t>Specification</a:t>
              </a:r>
            </a:p>
          </p:txBody>
        </p:sp>
        <p:sp>
          <p:nvSpPr>
            <p:cNvPr id="80" name="Line 18"/>
            <p:cNvSpPr>
              <a:spLocks noChangeShapeType="1"/>
            </p:cNvSpPr>
            <p:nvPr/>
          </p:nvSpPr>
          <p:spPr bwMode="auto">
            <a:xfrm>
              <a:off x="2736" y="2196"/>
              <a:ext cx="787" cy="590"/>
            </a:xfrm>
            <a:prstGeom prst="line">
              <a:avLst/>
            </a:prstGeom>
            <a:noFill/>
            <a:ln w="25400">
              <a:solidFill>
                <a:schemeClr val="tx1"/>
              </a:solidFill>
              <a:round/>
              <a:headEnd type="none" w="sm" len="sm"/>
              <a:tailEnd type="none" w="sm" len="sm"/>
            </a:ln>
            <a:effectLst/>
          </p:spPr>
          <p:txBody>
            <a:bodyPr wrap="none" anchor="ctr"/>
            <a:lstStyle/>
            <a:p>
              <a:endParaRPr lang="en-US"/>
            </a:p>
          </p:txBody>
        </p:sp>
      </p:grpSp>
      <p:grpSp>
        <p:nvGrpSpPr>
          <p:cNvPr id="81" name="Group 33"/>
          <p:cNvGrpSpPr>
            <a:grpSpLocks/>
          </p:cNvGrpSpPr>
          <p:nvPr/>
        </p:nvGrpSpPr>
        <p:grpSpPr bwMode="auto">
          <a:xfrm>
            <a:off x="4321815" y="4455158"/>
            <a:ext cx="4732337" cy="1463675"/>
            <a:chOff x="2731" y="2196"/>
            <a:chExt cx="2981" cy="922"/>
          </a:xfrm>
        </p:grpSpPr>
        <p:sp>
          <p:nvSpPr>
            <p:cNvPr id="82" name="Text Box 20"/>
            <p:cNvSpPr txBox="1">
              <a:spLocks noChangeArrowheads="1"/>
            </p:cNvSpPr>
            <p:nvPr/>
          </p:nvSpPr>
          <p:spPr bwMode="auto">
            <a:xfrm>
              <a:off x="4416" y="2786"/>
              <a:ext cx="1296" cy="332"/>
            </a:xfrm>
            <a:prstGeom prst="rect">
              <a:avLst/>
            </a:prstGeom>
            <a:solidFill>
              <a:srgbClr val="CC6600"/>
            </a:solidFill>
            <a:ln w="25400">
              <a:solidFill>
                <a:schemeClr val="tx1"/>
              </a:solidFill>
              <a:miter lim="800000"/>
              <a:headEnd/>
              <a:tailEnd/>
            </a:ln>
            <a:effectLst/>
          </p:spPr>
          <p:txBody>
            <a:bodyPr/>
            <a:lstStyle/>
            <a:p>
              <a:pPr algn="ctr" eaLnBrk="0" hangingPunct="0">
                <a:spcBef>
                  <a:spcPct val="0"/>
                </a:spcBef>
              </a:pPr>
              <a:r>
                <a:rPr lang="en-US" sz="2400" b="1" i="1">
                  <a:solidFill>
                    <a:schemeClr val="bg1"/>
                  </a:solidFill>
                </a:rPr>
                <a:t>Verification</a:t>
              </a:r>
            </a:p>
          </p:txBody>
        </p:sp>
        <p:sp>
          <p:nvSpPr>
            <p:cNvPr id="83" name="Line 21"/>
            <p:cNvSpPr>
              <a:spLocks noChangeShapeType="1"/>
            </p:cNvSpPr>
            <p:nvPr/>
          </p:nvSpPr>
          <p:spPr bwMode="auto">
            <a:xfrm>
              <a:off x="2731" y="2196"/>
              <a:ext cx="2316" cy="590"/>
            </a:xfrm>
            <a:prstGeom prst="line">
              <a:avLst/>
            </a:prstGeom>
            <a:noFill/>
            <a:ln w="25400">
              <a:solidFill>
                <a:schemeClr val="tx1"/>
              </a:solidFill>
              <a:round/>
              <a:headEnd type="none" w="sm" len="sm"/>
              <a:tailEnd type="none" w="sm" len="sm"/>
            </a:ln>
            <a:effectLst/>
          </p:spPr>
          <p:txBody>
            <a:bodyPr wrap="none" anchor="ctr"/>
            <a:lstStyle/>
            <a:p>
              <a:endParaRPr lang="en-US"/>
            </a:p>
          </p:txBody>
        </p:sp>
      </p:grpSp>
      <p:grpSp>
        <p:nvGrpSpPr>
          <p:cNvPr id="84" name="Group 27"/>
          <p:cNvGrpSpPr>
            <a:grpSpLocks/>
          </p:cNvGrpSpPr>
          <p:nvPr/>
        </p:nvGrpSpPr>
        <p:grpSpPr bwMode="auto">
          <a:xfrm>
            <a:off x="160977" y="2799396"/>
            <a:ext cx="4910138" cy="1655762"/>
            <a:chOff x="110" y="1153"/>
            <a:chExt cx="3093" cy="1043"/>
          </a:xfrm>
        </p:grpSpPr>
        <p:sp>
          <p:nvSpPr>
            <p:cNvPr id="85" name="Text Box 25"/>
            <p:cNvSpPr txBox="1">
              <a:spLocks noChangeArrowheads="1"/>
            </p:cNvSpPr>
            <p:nvPr/>
          </p:nvSpPr>
          <p:spPr bwMode="auto">
            <a:xfrm>
              <a:off x="110" y="1722"/>
              <a:ext cx="1712" cy="474"/>
            </a:xfrm>
            <a:prstGeom prst="rect">
              <a:avLst/>
            </a:prstGeom>
            <a:solidFill>
              <a:srgbClr val="CC6600"/>
            </a:solidFill>
            <a:ln w="25400">
              <a:solidFill>
                <a:schemeClr val="tx1"/>
              </a:solidFill>
              <a:miter lim="800000"/>
              <a:headEnd/>
              <a:tailEnd/>
            </a:ln>
            <a:effectLst/>
          </p:spPr>
          <p:txBody>
            <a:bodyPr/>
            <a:lstStyle/>
            <a:p>
              <a:pPr algn="ctr" eaLnBrk="0" hangingPunct="0">
                <a:lnSpc>
                  <a:spcPct val="90000"/>
                </a:lnSpc>
                <a:spcBef>
                  <a:spcPct val="0"/>
                </a:spcBef>
              </a:pPr>
              <a:r>
                <a:rPr lang="en-US" sz="2400" b="1" i="1">
                  <a:solidFill>
                    <a:schemeClr val="bg1"/>
                  </a:solidFill>
                </a:rPr>
                <a:t>Requirements Inception</a:t>
              </a:r>
            </a:p>
          </p:txBody>
        </p:sp>
        <p:sp>
          <p:nvSpPr>
            <p:cNvPr id="86" name="Line 26"/>
            <p:cNvSpPr>
              <a:spLocks noChangeShapeType="1"/>
            </p:cNvSpPr>
            <p:nvPr/>
          </p:nvSpPr>
          <p:spPr bwMode="auto">
            <a:xfrm flipH="1">
              <a:off x="974" y="1153"/>
              <a:ext cx="2229" cy="568"/>
            </a:xfrm>
            <a:prstGeom prst="line">
              <a:avLst/>
            </a:prstGeom>
            <a:noFill/>
            <a:ln w="25400">
              <a:solidFill>
                <a:schemeClr val="tx1"/>
              </a:solidFill>
              <a:round/>
              <a:headEnd type="none" w="sm" len="sm"/>
              <a:tailEnd type="none" w="sm" len="sm"/>
            </a:ln>
            <a:effectLst/>
          </p:spPr>
          <p:txBody>
            <a:bodyPr wrap="none" anchor="ctr"/>
            <a:lstStyle/>
            <a:p>
              <a:endParaRPr lang="en-US"/>
            </a:p>
          </p:txBody>
        </p:sp>
      </p:grpSp>
      <p:grpSp>
        <p:nvGrpSpPr>
          <p:cNvPr id="87" name="Group 29"/>
          <p:cNvGrpSpPr>
            <a:grpSpLocks/>
          </p:cNvGrpSpPr>
          <p:nvPr/>
        </p:nvGrpSpPr>
        <p:grpSpPr bwMode="auto">
          <a:xfrm>
            <a:off x="5061590" y="2808921"/>
            <a:ext cx="3613150" cy="1654175"/>
            <a:chOff x="3197" y="1159"/>
            <a:chExt cx="2276" cy="1042"/>
          </a:xfrm>
        </p:grpSpPr>
        <p:sp>
          <p:nvSpPr>
            <p:cNvPr id="88" name="Line 9"/>
            <p:cNvSpPr>
              <a:spLocks noChangeShapeType="1"/>
            </p:cNvSpPr>
            <p:nvPr/>
          </p:nvSpPr>
          <p:spPr bwMode="auto">
            <a:xfrm>
              <a:off x="3197" y="1159"/>
              <a:ext cx="1453" cy="58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89" name="Text Box 8"/>
            <p:cNvSpPr txBox="1">
              <a:spLocks noChangeArrowheads="1"/>
            </p:cNvSpPr>
            <p:nvPr/>
          </p:nvSpPr>
          <p:spPr bwMode="auto">
            <a:xfrm>
              <a:off x="3761" y="1733"/>
              <a:ext cx="1712" cy="468"/>
            </a:xfrm>
            <a:prstGeom prst="rect">
              <a:avLst/>
            </a:prstGeom>
            <a:solidFill>
              <a:srgbClr val="CC6600"/>
            </a:solidFill>
            <a:ln w="25400">
              <a:solidFill>
                <a:schemeClr val="tx1"/>
              </a:solidFill>
              <a:miter lim="800000"/>
              <a:headEnd/>
              <a:tailEnd/>
            </a:ln>
            <a:effectLst/>
          </p:spPr>
          <p:txBody>
            <a:bodyPr/>
            <a:lstStyle/>
            <a:p>
              <a:pPr algn="ctr" eaLnBrk="0" hangingPunct="0">
                <a:lnSpc>
                  <a:spcPct val="90000"/>
                </a:lnSpc>
                <a:spcBef>
                  <a:spcPct val="0"/>
                </a:spcBef>
              </a:pPr>
              <a:r>
                <a:rPr lang="en-US" sz="2400" b="1" i="1">
                  <a:solidFill>
                    <a:schemeClr val="bg1"/>
                  </a:solidFill>
                </a:rPr>
                <a:t>Requirements Management</a:t>
              </a:r>
            </a:p>
          </p:txBody>
        </p:sp>
      </p:grpSp>
      <p:sp>
        <p:nvSpPr>
          <p:cNvPr id="90" name="Text Box 3"/>
          <p:cNvSpPr txBox="1">
            <a:spLocks noChangeArrowheads="1"/>
          </p:cNvSpPr>
          <p:nvPr/>
        </p:nvSpPr>
        <p:spPr bwMode="auto">
          <a:xfrm>
            <a:off x="2567627" y="2264408"/>
            <a:ext cx="4248150" cy="533400"/>
          </a:xfrm>
          <a:prstGeom prst="rect">
            <a:avLst/>
          </a:prstGeom>
          <a:solidFill>
            <a:srgbClr val="CC6600"/>
          </a:solidFill>
          <a:ln w="38100">
            <a:solidFill>
              <a:schemeClr val="tx1"/>
            </a:solidFill>
            <a:miter lim="800000"/>
            <a:headEnd/>
            <a:tailEnd/>
          </a:ln>
        </p:spPr>
        <p:txBody>
          <a:bodyPr/>
          <a:lstStyle/>
          <a:p>
            <a:pPr algn="ctr" eaLnBrk="0" hangingPunct="0">
              <a:spcBef>
                <a:spcPct val="0"/>
              </a:spcBef>
            </a:pPr>
            <a:r>
              <a:rPr lang="en-US" sz="2400" b="1" i="1">
                <a:solidFill>
                  <a:schemeClr val="bg1"/>
                </a:solidFill>
              </a:rPr>
              <a:t>Requirements Engineering</a:t>
            </a:r>
          </a:p>
        </p:txBody>
      </p:sp>
      <p:grpSp>
        <p:nvGrpSpPr>
          <p:cNvPr id="91" name="Group 28"/>
          <p:cNvGrpSpPr>
            <a:grpSpLocks/>
          </p:cNvGrpSpPr>
          <p:nvPr/>
        </p:nvGrpSpPr>
        <p:grpSpPr bwMode="auto">
          <a:xfrm>
            <a:off x="3058165" y="2807333"/>
            <a:ext cx="2717800" cy="1647825"/>
            <a:chOff x="1935" y="1158"/>
            <a:chExt cx="1712" cy="1038"/>
          </a:xfrm>
        </p:grpSpPr>
        <p:sp>
          <p:nvSpPr>
            <p:cNvPr id="92" name="Text Box 5"/>
            <p:cNvSpPr txBox="1">
              <a:spLocks noChangeArrowheads="1"/>
            </p:cNvSpPr>
            <p:nvPr/>
          </p:nvSpPr>
          <p:spPr bwMode="auto">
            <a:xfrm>
              <a:off x="1935" y="1722"/>
              <a:ext cx="1712" cy="474"/>
            </a:xfrm>
            <a:prstGeom prst="rect">
              <a:avLst/>
            </a:prstGeom>
            <a:solidFill>
              <a:srgbClr val="CC6600"/>
            </a:solidFill>
            <a:ln w="25400">
              <a:solidFill>
                <a:schemeClr val="tx1"/>
              </a:solidFill>
              <a:miter lim="800000"/>
              <a:headEnd/>
              <a:tailEnd/>
            </a:ln>
            <a:effectLst/>
          </p:spPr>
          <p:txBody>
            <a:bodyPr/>
            <a:lstStyle/>
            <a:p>
              <a:pPr algn="ctr" eaLnBrk="0" hangingPunct="0">
                <a:lnSpc>
                  <a:spcPct val="90000"/>
                </a:lnSpc>
                <a:spcBef>
                  <a:spcPct val="0"/>
                </a:spcBef>
              </a:pPr>
              <a:r>
                <a:rPr lang="en-US" sz="2400" b="1" i="1">
                  <a:solidFill>
                    <a:schemeClr val="bg1"/>
                  </a:solidFill>
                </a:rPr>
                <a:t>Requirements Development</a:t>
              </a:r>
            </a:p>
          </p:txBody>
        </p:sp>
        <p:sp>
          <p:nvSpPr>
            <p:cNvPr id="93" name="Line 6"/>
            <p:cNvSpPr>
              <a:spLocks noChangeShapeType="1"/>
            </p:cNvSpPr>
            <p:nvPr/>
          </p:nvSpPr>
          <p:spPr bwMode="auto">
            <a:xfrm flipH="1">
              <a:off x="2793" y="1158"/>
              <a:ext cx="410" cy="558"/>
            </a:xfrm>
            <a:prstGeom prst="line">
              <a:avLst/>
            </a:prstGeom>
            <a:noFill/>
            <a:ln w="25400">
              <a:solidFill>
                <a:schemeClr val="tx1"/>
              </a:solidFill>
              <a:round/>
              <a:headEnd type="none" w="sm" len="sm"/>
              <a:tailEnd type="none" w="sm" len="sm"/>
            </a:ln>
            <a:effectLst/>
          </p:spPr>
          <p:txBody>
            <a:bodyPr wrap="none" anchor="ctr"/>
            <a:lstStyle/>
            <a:p>
              <a:endParaRPr lang="en-US"/>
            </a:p>
          </p:txBody>
        </p:sp>
      </p:grpSp>
      <p:sp>
        <p:nvSpPr>
          <p:cNvPr id="94" name="Rectangle 2"/>
          <p:cNvSpPr txBox="1">
            <a:spLocks noChangeArrowheads="1"/>
          </p:cNvSpPr>
          <p:nvPr/>
        </p:nvSpPr>
        <p:spPr>
          <a:xfrm>
            <a:off x="685800" y="990600"/>
            <a:ext cx="76962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Requirements Engineering Activities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3"/>
          <p:cNvSpPr txBox="1">
            <a:spLocks noChangeArrowheads="1"/>
          </p:cNvSpPr>
          <p:nvPr/>
        </p:nvSpPr>
        <p:spPr>
          <a:xfrm>
            <a:off x="540563" y="1582204"/>
            <a:ext cx="8112125" cy="45593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smtClean="0">
                <a:ln>
                  <a:noFill/>
                </a:ln>
                <a:solidFill>
                  <a:schemeClr val="tx1"/>
                </a:solidFill>
                <a:effectLst/>
                <a:uLnTx/>
                <a:uFillTx/>
                <a:latin typeface="+mn-lt"/>
                <a:ea typeface="+mn-ea"/>
                <a:cs typeface="+mn-cs"/>
              </a:rPr>
              <a:t>Inception</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smtClean="0">
                <a:ln>
                  <a:noFill/>
                </a:ln>
                <a:solidFill>
                  <a:schemeClr val="tx1"/>
                </a:solidFill>
                <a:effectLst/>
                <a:uLnTx/>
                <a:uFillTx/>
                <a:latin typeface="+mn-lt"/>
                <a:ea typeface="+mn-ea"/>
                <a:cs typeface="+mn-cs"/>
              </a:rPr>
              <a:t>Start the process (business need, market opportunity, great idea, ...), business case, feasibility study, system scope, risks, etc.</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Requirements elicitation</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Requirements discovered through consultation with stakeholders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Requirements analysis and negotiation</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Requirements are analyzed and conflicts resolved through negotiation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Requirements specification</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A precise requirements document is produced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Requirements validation</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The requirements document is checked for consistency and completeness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Requirements management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Needs and contexts evolve, and so do requirements!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2" name="Rectangle 2"/>
          <p:cNvSpPr txBox="1">
            <a:spLocks noChangeArrowheads="1"/>
          </p:cNvSpPr>
          <p:nvPr/>
        </p:nvSpPr>
        <p:spPr>
          <a:xfrm>
            <a:off x="1066799" y="762000"/>
            <a:ext cx="6705601"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About these RE Activities…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sz="3200"/>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3"/>
          <p:cNvSpPr txBox="1">
            <a:spLocks noChangeArrowheads="1"/>
          </p:cNvSpPr>
          <p:nvPr/>
        </p:nvSpPr>
        <p:spPr>
          <a:xfrm>
            <a:off x="685800" y="2209800"/>
            <a:ext cx="7772400" cy="1981200"/>
          </a:xfrm>
          <a:prstGeom prst="rect">
            <a:avLst/>
          </a:prstGeom>
        </p:spPr>
        <p:txBody>
          <a:bodyPr/>
          <a:lstStyle/>
          <a:p>
            <a:pPr marL="231775" indent="-231775">
              <a:buFont typeface="Arial" pitchFamily="34" charset="0"/>
              <a:buChar char="•"/>
            </a:pPr>
            <a:endParaRPr lang="en-US" sz="2000" dirty="0" smtClean="0"/>
          </a:p>
        </p:txBody>
      </p:sp>
      <p:sp>
        <p:nvSpPr>
          <p:cNvPr id="73" name="Rectangle 5"/>
          <p:cNvSpPr txBox="1">
            <a:spLocks noChangeArrowheads="1"/>
          </p:cNvSpPr>
          <p:nvPr/>
        </p:nvSpPr>
        <p:spPr>
          <a:xfrm>
            <a:off x="838200" y="2209800"/>
            <a:ext cx="7273925" cy="28829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Lack of the right expertise (software engineers, domain experts, etc.)</a:t>
            </a:r>
            <a:endParaRPr kumimoji="0" lang="fr-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Initial ideas are often incomplete, wildly optimistic, and firmly entrenched in the minds of the people leading the acquisition process</a:t>
            </a:r>
            <a:endParaRPr kumimoji="0" lang="fr-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Difficulty of using complex tools and diverse methods associated with requirements gathering may negate the anticipated benefits of a complete and detailed approach</a:t>
            </a:r>
            <a:endParaRPr kumimoji="0" lang="fr-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4" name="Rectangle 4"/>
          <p:cNvSpPr txBox="1">
            <a:spLocks noChangeArrowheads="1"/>
          </p:cNvSpPr>
          <p:nvPr/>
        </p:nvSpPr>
        <p:spPr>
          <a:xfrm>
            <a:off x="54592" y="947384"/>
            <a:ext cx="8907463"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mj-lt"/>
                <a:ea typeface="+mj-ea"/>
                <a:cs typeface="+mj-cs"/>
              </a:rPr>
              <a:t>General Problems with the Requirements Process</a:t>
            </a:r>
            <a:endParaRPr kumimoji="0" lang="fr-CA"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Rectangle 6"/>
          <p:cNvSpPr txBox="1">
            <a:spLocks noChangeArrowheads="1"/>
          </p:cNvSpPr>
          <p:nvPr/>
        </p:nvSpPr>
        <p:spPr>
          <a:xfrm>
            <a:off x="838200" y="1828800"/>
            <a:ext cx="7350125" cy="42545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NIST (</a:t>
            </a:r>
            <a:r>
              <a:rPr kumimoji="0" lang="en-US" sz="1800" b="0" i="0" u="none" strike="noStrike" kern="1200" cap="none" spc="0" normalizeH="0" baseline="0" noProof="0" dirty="0" smtClean="0">
                <a:ln>
                  <a:noFill/>
                </a:ln>
                <a:solidFill>
                  <a:srgbClr val="FF0000"/>
                </a:solidFill>
                <a:effectLst/>
                <a:uLnTx/>
                <a:uFillTx/>
                <a:latin typeface="+mn-lt"/>
                <a:ea typeface="+mn-ea"/>
                <a:cs typeface="+mn-cs"/>
              </a:rPr>
              <a:t>National Institute of Standards and Technology</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has published a comprehensive (309 pages) and very interesting report on project statistics and experiences based on data from a large number of software projects</a:t>
            </a: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1</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70%</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of the defects are introduced in the </a:t>
            </a:r>
            <a:r>
              <a:rPr kumimoji="0" lang="en-US" sz="1800" b="0" i="0" u="none" strike="noStrike" kern="1200" cap="none" spc="0" normalizeH="0" baseline="0" noProof="0" dirty="0" smtClean="0">
                <a:ln>
                  <a:noFill/>
                </a:ln>
                <a:solidFill>
                  <a:srgbClr val="FF0000"/>
                </a:solidFill>
                <a:effectLst/>
                <a:uLnTx/>
                <a:uFillTx/>
                <a:latin typeface="+mn-lt"/>
                <a:ea typeface="+mn-ea"/>
                <a:cs typeface="+mn-cs"/>
              </a:rPr>
              <a:t>specification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phase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30%</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are introduced </a:t>
            </a:r>
            <a:r>
              <a:rPr kumimoji="0" lang="en-US" sz="1800" b="0" i="0" u="none" strike="noStrike" kern="1200" cap="none" spc="0" normalizeH="0" baseline="0" noProof="0" dirty="0" smtClean="0">
                <a:ln>
                  <a:noFill/>
                </a:ln>
                <a:solidFill>
                  <a:srgbClr val="FF0000"/>
                </a:solidFill>
                <a:effectLst/>
                <a:uLnTx/>
                <a:uFillTx/>
                <a:latin typeface="+mn-lt"/>
                <a:ea typeface="+mn-ea"/>
                <a:cs typeface="+mn-cs"/>
              </a:rPr>
              <a:t>later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in the technical solution process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Only </a:t>
            </a:r>
            <a:r>
              <a:rPr kumimoji="0" lang="en-US" sz="1800" b="0" i="0" u="none" strike="noStrike" kern="1200" cap="none" spc="0" normalizeH="0" baseline="0" noProof="0" dirty="0" smtClean="0">
                <a:ln>
                  <a:noFill/>
                </a:ln>
                <a:solidFill>
                  <a:srgbClr val="FF0000"/>
                </a:solidFill>
                <a:effectLst/>
                <a:uLnTx/>
                <a:uFillTx/>
                <a:latin typeface="+mn-lt"/>
                <a:ea typeface="+mn-ea"/>
                <a:cs typeface="+mn-cs"/>
              </a:rPr>
              <a:t>5%</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of the specification inadequacies are corrected in the specification phase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95% are detected later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in the project or after delivery where the cost for correction on average is 22 times higher compared to a correction directly during the specification effort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 NIST report concludes that extensive testing is essential, however testing detects the dominating specification errors late in the process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3" name="Rectangle 5"/>
          <p:cNvSpPr txBox="1">
            <a:spLocks noChangeArrowheads="1"/>
          </p:cNvSpPr>
          <p:nvPr/>
        </p:nvSpPr>
        <p:spPr>
          <a:xfrm>
            <a:off x="1447801" y="914400"/>
            <a:ext cx="62484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Statistics from NIST Report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89" name="Rectangle 37"/>
          <p:cNvSpPr txBox="1">
            <a:spLocks noChangeArrowheads="1"/>
          </p:cNvSpPr>
          <p:nvPr/>
        </p:nvSpPr>
        <p:spPr>
          <a:xfrm>
            <a:off x="609600" y="2133600"/>
            <a:ext cx="3082925" cy="3644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smtClean="0">
                <a:ln>
                  <a:noFill/>
                </a:ln>
                <a:solidFill>
                  <a:schemeClr val="tx1"/>
                </a:solidFill>
                <a:effectLst/>
                <a:uLnTx/>
                <a:uFillTx/>
                <a:latin typeface="+mn-lt"/>
                <a:ea typeface="+mn-ea"/>
                <a:cs typeface="+mn-cs"/>
              </a:rPr>
              <a:t>Distribution of Defects</a:t>
            </a:r>
            <a:endParaRPr kumimoji="0" lang="en-CA" sz="2000" b="0" i="0" u="none" strike="noStrike" kern="1200" cap="none" spc="0" normalizeH="0" baseline="0" noProof="0">
              <a:ln>
                <a:noFill/>
              </a:ln>
              <a:solidFill>
                <a:schemeClr val="tx1"/>
              </a:solidFill>
              <a:effectLst/>
              <a:uLnTx/>
              <a:uFillTx/>
              <a:latin typeface="+mn-lt"/>
              <a:ea typeface="+mn-ea"/>
              <a:cs typeface="+mn-cs"/>
            </a:endParaRPr>
          </a:p>
        </p:txBody>
      </p:sp>
      <p:grpSp>
        <p:nvGrpSpPr>
          <p:cNvPr id="90" name="Group 39"/>
          <p:cNvGrpSpPr>
            <a:grpSpLocks/>
          </p:cNvGrpSpPr>
          <p:nvPr/>
        </p:nvGrpSpPr>
        <p:grpSpPr bwMode="auto">
          <a:xfrm>
            <a:off x="598489" y="2932601"/>
            <a:ext cx="2945384" cy="2195035"/>
            <a:chOff x="624" y="1820"/>
            <a:chExt cx="2125" cy="1706"/>
          </a:xfrm>
        </p:grpSpPr>
        <p:grpSp>
          <p:nvGrpSpPr>
            <p:cNvPr id="91" name="Group 6"/>
            <p:cNvGrpSpPr>
              <a:grpSpLocks/>
            </p:cNvGrpSpPr>
            <p:nvPr/>
          </p:nvGrpSpPr>
          <p:grpSpPr bwMode="auto">
            <a:xfrm>
              <a:off x="625" y="2147"/>
              <a:ext cx="2129" cy="1068"/>
              <a:chOff x="863" y="1569"/>
              <a:chExt cx="2774" cy="971"/>
            </a:xfrm>
          </p:grpSpPr>
          <p:sp>
            <p:nvSpPr>
              <p:cNvPr id="96" name="Freeform 7"/>
              <p:cNvSpPr>
                <a:spLocks/>
              </p:cNvSpPr>
              <p:nvPr/>
            </p:nvSpPr>
            <p:spPr bwMode="auto">
              <a:xfrm>
                <a:off x="2316" y="1593"/>
                <a:ext cx="468" cy="569"/>
              </a:xfrm>
              <a:custGeom>
                <a:avLst/>
                <a:gdLst/>
                <a:ahLst/>
                <a:cxnLst>
                  <a:cxn ang="0">
                    <a:pos x="0" y="264"/>
                  </a:cxn>
                  <a:cxn ang="0">
                    <a:pos x="468" y="0"/>
                  </a:cxn>
                  <a:cxn ang="0">
                    <a:pos x="468" y="306"/>
                  </a:cxn>
                  <a:cxn ang="0">
                    <a:pos x="0" y="569"/>
                  </a:cxn>
                  <a:cxn ang="0">
                    <a:pos x="0" y="264"/>
                  </a:cxn>
                </a:cxnLst>
                <a:rect l="0" t="0" r="r" b="b"/>
                <a:pathLst>
                  <a:path w="468" h="569">
                    <a:moveTo>
                      <a:pt x="0" y="264"/>
                    </a:moveTo>
                    <a:lnTo>
                      <a:pt x="468" y="0"/>
                    </a:lnTo>
                    <a:lnTo>
                      <a:pt x="468" y="306"/>
                    </a:lnTo>
                    <a:lnTo>
                      <a:pt x="0" y="569"/>
                    </a:lnTo>
                    <a:lnTo>
                      <a:pt x="0" y="264"/>
                    </a:lnTo>
                    <a:close/>
                  </a:path>
                </a:pathLst>
              </a:custGeom>
              <a:solidFill>
                <a:srgbClr val="004000"/>
              </a:solidFill>
              <a:ln w="9525">
                <a:solidFill>
                  <a:srgbClr val="000000"/>
                </a:solidFill>
                <a:prstDash val="solid"/>
                <a:round/>
                <a:headEnd/>
                <a:tailEnd/>
              </a:ln>
            </p:spPr>
            <p:txBody>
              <a:bodyPr/>
              <a:lstStyle/>
              <a:p>
                <a:endParaRPr lang="en-US"/>
              </a:p>
            </p:txBody>
          </p:sp>
          <p:sp>
            <p:nvSpPr>
              <p:cNvPr id="97" name="Freeform 8"/>
              <p:cNvSpPr>
                <a:spLocks/>
              </p:cNvSpPr>
              <p:nvPr/>
            </p:nvSpPr>
            <p:spPr bwMode="auto">
              <a:xfrm>
                <a:off x="2316" y="1569"/>
                <a:ext cx="468" cy="288"/>
              </a:xfrm>
              <a:custGeom>
                <a:avLst/>
                <a:gdLst/>
                <a:ahLst/>
                <a:cxnLst>
                  <a:cxn ang="0">
                    <a:pos x="0" y="0"/>
                  </a:cxn>
                  <a:cxn ang="0">
                    <a:pos x="18" y="0"/>
                  </a:cxn>
                  <a:cxn ang="0">
                    <a:pos x="36" y="0"/>
                  </a:cxn>
                  <a:cxn ang="0">
                    <a:pos x="78" y="0"/>
                  </a:cxn>
                  <a:cxn ang="0">
                    <a:pos x="96" y="0"/>
                  </a:cxn>
                  <a:cxn ang="0">
                    <a:pos x="114" y="0"/>
                  </a:cxn>
                  <a:cxn ang="0">
                    <a:pos x="132" y="0"/>
                  </a:cxn>
                  <a:cxn ang="0">
                    <a:pos x="156" y="0"/>
                  </a:cxn>
                  <a:cxn ang="0">
                    <a:pos x="192" y="0"/>
                  </a:cxn>
                  <a:cxn ang="0">
                    <a:pos x="210" y="6"/>
                  </a:cxn>
                  <a:cxn ang="0">
                    <a:pos x="228" y="6"/>
                  </a:cxn>
                  <a:cxn ang="0">
                    <a:pos x="252" y="6"/>
                  </a:cxn>
                  <a:cxn ang="0">
                    <a:pos x="270" y="6"/>
                  </a:cxn>
                  <a:cxn ang="0">
                    <a:pos x="288" y="6"/>
                  </a:cxn>
                  <a:cxn ang="0">
                    <a:pos x="324" y="12"/>
                  </a:cxn>
                  <a:cxn ang="0">
                    <a:pos x="342" y="12"/>
                  </a:cxn>
                  <a:cxn ang="0">
                    <a:pos x="360" y="12"/>
                  </a:cxn>
                  <a:cxn ang="0">
                    <a:pos x="378" y="18"/>
                  </a:cxn>
                  <a:cxn ang="0">
                    <a:pos x="396" y="18"/>
                  </a:cxn>
                  <a:cxn ang="0">
                    <a:pos x="432" y="24"/>
                  </a:cxn>
                  <a:cxn ang="0">
                    <a:pos x="450" y="24"/>
                  </a:cxn>
                  <a:cxn ang="0">
                    <a:pos x="468" y="24"/>
                  </a:cxn>
                  <a:cxn ang="0">
                    <a:pos x="0" y="288"/>
                  </a:cxn>
                  <a:cxn ang="0">
                    <a:pos x="0" y="0"/>
                  </a:cxn>
                </a:cxnLst>
                <a:rect l="0" t="0" r="r" b="b"/>
                <a:pathLst>
                  <a:path w="468" h="288">
                    <a:moveTo>
                      <a:pt x="0" y="0"/>
                    </a:moveTo>
                    <a:lnTo>
                      <a:pt x="18" y="0"/>
                    </a:lnTo>
                    <a:lnTo>
                      <a:pt x="36" y="0"/>
                    </a:lnTo>
                    <a:lnTo>
                      <a:pt x="78" y="0"/>
                    </a:lnTo>
                    <a:lnTo>
                      <a:pt x="96" y="0"/>
                    </a:lnTo>
                    <a:lnTo>
                      <a:pt x="114" y="0"/>
                    </a:lnTo>
                    <a:lnTo>
                      <a:pt x="132" y="0"/>
                    </a:lnTo>
                    <a:lnTo>
                      <a:pt x="156" y="0"/>
                    </a:lnTo>
                    <a:lnTo>
                      <a:pt x="192" y="0"/>
                    </a:lnTo>
                    <a:lnTo>
                      <a:pt x="210" y="6"/>
                    </a:lnTo>
                    <a:lnTo>
                      <a:pt x="228" y="6"/>
                    </a:lnTo>
                    <a:lnTo>
                      <a:pt x="252" y="6"/>
                    </a:lnTo>
                    <a:lnTo>
                      <a:pt x="270" y="6"/>
                    </a:lnTo>
                    <a:lnTo>
                      <a:pt x="288" y="6"/>
                    </a:lnTo>
                    <a:lnTo>
                      <a:pt x="324" y="12"/>
                    </a:lnTo>
                    <a:lnTo>
                      <a:pt x="342" y="12"/>
                    </a:lnTo>
                    <a:lnTo>
                      <a:pt x="360" y="12"/>
                    </a:lnTo>
                    <a:lnTo>
                      <a:pt x="378" y="18"/>
                    </a:lnTo>
                    <a:lnTo>
                      <a:pt x="396" y="18"/>
                    </a:lnTo>
                    <a:lnTo>
                      <a:pt x="432" y="24"/>
                    </a:lnTo>
                    <a:lnTo>
                      <a:pt x="450" y="24"/>
                    </a:lnTo>
                    <a:lnTo>
                      <a:pt x="468" y="24"/>
                    </a:lnTo>
                    <a:lnTo>
                      <a:pt x="0" y="288"/>
                    </a:lnTo>
                    <a:lnTo>
                      <a:pt x="0" y="0"/>
                    </a:lnTo>
                    <a:close/>
                  </a:path>
                </a:pathLst>
              </a:custGeom>
              <a:solidFill>
                <a:srgbClr val="008000"/>
              </a:solidFill>
              <a:ln w="9525">
                <a:solidFill>
                  <a:srgbClr val="000000"/>
                </a:solidFill>
                <a:prstDash val="solid"/>
                <a:round/>
                <a:headEnd/>
                <a:tailEnd/>
              </a:ln>
            </p:spPr>
            <p:txBody>
              <a:bodyPr/>
              <a:lstStyle/>
              <a:p>
                <a:endParaRPr lang="en-US"/>
              </a:p>
            </p:txBody>
          </p:sp>
          <p:sp>
            <p:nvSpPr>
              <p:cNvPr id="98" name="Freeform 9"/>
              <p:cNvSpPr>
                <a:spLocks/>
              </p:cNvSpPr>
              <p:nvPr/>
            </p:nvSpPr>
            <p:spPr bwMode="auto">
              <a:xfrm>
                <a:off x="2448" y="1737"/>
                <a:ext cx="973" cy="443"/>
              </a:xfrm>
              <a:custGeom>
                <a:avLst/>
                <a:gdLst/>
                <a:ahLst/>
                <a:cxnLst>
                  <a:cxn ang="0">
                    <a:pos x="0" y="138"/>
                  </a:cxn>
                  <a:cxn ang="0">
                    <a:pos x="973" y="0"/>
                  </a:cxn>
                  <a:cxn ang="0">
                    <a:pos x="973" y="306"/>
                  </a:cxn>
                  <a:cxn ang="0">
                    <a:pos x="0" y="443"/>
                  </a:cxn>
                  <a:cxn ang="0">
                    <a:pos x="0" y="138"/>
                  </a:cxn>
                </a:cxnLst>
                <a:rect l="0" t="0" r="r" b="b"/>
                <a:pathLst>
                  <a:path w="973" h="443">
                    <a:moveTo>
                      <a:pt x="0" y="138"/>
                    </a:moveTo>
                    <a:lnTo>
                      <a:pt x="973" y="0"/>
                    </a:lnTo>
                    <a:lnTo>
                      <a:pt x="973" y="306"/>
                    </a:lnTo>
                    <a:lnTo>
                      <a:pt x="0" y="443"/>
                    </a:lnTo>
                    <a:lnTo>
                      <a:pt x="0" y="138"/>
                    </a:lnTo>
                    <a:close/>
                  </a:path>
                </a:pathLst>
              </a:custGeom>
              <a:solidFill>
                <a:srgbClr val="80804D"/>
              </a:solidFill>
              <a:ln w="9525">
                <a:solidFill>
                  <a:srgbClr val="000000"/>
                </a:solidFill>
                <a:prstDash val="solid"/>
                <a:round/>
                <a:headEnd/>
                <a:tailEnd/>
              </a:ln>
            </p:spPr>
            <p:txBody>
              <a:bodyPr/>
              <a:lstStyle/>
              <a:p>
                <a:endParaRPr lang="en-US"/>
              </a:p>
            </p:txBody>
          </p:sp>
          <p:sp>
            <p:nvSpPr>
              <p:cNvPr id="99" name="Freeform 10"/>
              <p:cNvSpPr>
                <a:spLocks/>
              </p:cNvSpPr>
              <p:nvPr/>
            </p:nvSpPr>
            <p:spPr bwMode="auto">
              <a:xfrm>
                <a:off x="2448" y="1611"/>
                <a:ext cx="973" cy="264"/>
              </a:xfrm>
              <a:custGeom>
                <a:avLst/>
                <a:gdLst/>
                <a:ahLst/>
                <a:cxnLst>
                  <a:cxn ang="0">
                    <a:pos x="468" y="0"/>
                  </a:cxn>
                  <a:cxn ang="0">
                    <a:pos x="486" y="6"/>
                  </a:cxn>
                  <a:cxn ang="0">
                    <a:pos x="523" y="6"/>
                  </a:cxn>
                  <a:cxn ang="0">
                    <a:pos x="541" y="12"/>
                  </a:cxn>
                  <a:cxn ang="0">
                    <a:pos x="559" y="12"/>
                  </a:cxn>
                  <a:cxn ang="0">
                    <a:pos x="589" y="18"/>
                  </a:cxn>
                  <a:cxn ang="0">
                    <a:pos x="607" y="24"/>
                  </a:cxn>
                  <a:cxn ang="0">
                    <a:pos x="625" y="24"/>
                  </a:cxn>
                  <a:cxn ang="0">
                    <a:pos x="655" y="30"/>
                  </a:cxn>
                  <a:cxn ang="0">
                    <a:pos x="673" y="36"/>
                  </a:cxn>
                  <a:cxn ang="0">
                    <a:pos x="685" y="36"/>
                  </a:cxn>
                  <a:cxn ang="0">
                    <a:pos x="715" y="42"/>
                  </a:cxn>
                  <a:cxn ang="0">
                    <a:pos x="733" y="48"/>
                  </a:cxn>
                  <a:cxn ang="0">
                    <a:pos x="745" y="48"/>
                  </a:cxn>
                  <a:cxn ang="0">
                    <a:pos x="775" y="54"/>
                  </a:cxn>
                  <a:cxn ang="0">
                    <a:pos x="787" y="60"/>
                  </a:cxn>
                  <a:cxn ang="0">
                    <a:pos x="805" y="66"/>
                  </a:cxn>
                  <a:cxn ang="0">
                    <a:pos x="829" y="72"/>
                  </a:cxn>
                  <a:cxn ang="0">
                    <a:pos x="841" y="72"/>
                  </a:cxn>
                  <a:cxn ang="0">
                    <a:pos x="853" y="78"/>
                  </a:cxn>
                  <a:cxn ang="0">
                    <a:pos x="877" y="84"/>
                  </a:cxn>
                  <a:cxn ang="0">
                    <a:pos x="889" y="90"/>
                  </a:cxn>
                  <a:cxn ang="0">
                    <a:pos x="901" y="96"/>
                  </a:cxn>
                  <a:cxn ang="0">
                    <a:pos x="925" y="102"/>
                  </a:cxn>
                  <a:cxn ang="0">
                    <a:pos x="937" y="108"/>
                  </a:cxn>
                  <a:cxn ang="0">
                    <a:pos x="943" y="114"/>
                  </a:cxn>
                  <a:cxn ang="0">
                    <a:pos x="967" y="120"/>
                  </a:cxn>
                  <a:cxn ang="0">
                    <a:pos x="973" y="126"/>
                  </a:cxn>
                  <a:cxn ang="0">
                    <a:pos x="0" y="264"/>
                  </a:cxn>
                  <a:cxn ang="0">
                    <a:pos x="468" y="0"/>
                  </a:cxn>
                </a:cxnLst>
                <a:rect l="0" t="0" r="r" b="b"/>
                <a:pathLst>
                  <a:path w="973" h="264">
                    <a:moveTo>
                      <a:pt x="468" y="0"/>
                    </a:moveTo>
                    <a:lnTo>
                      <a:pt x="486" y="6"/>
                    </a:lnTo>
                    <a:lnTo>
                      <a:pt x="523" y="6"/>
                    </a:lnTo>
                    <a:lnTo>
                      <a:pt x="541" y="12"/>
                    </a:lnTo>
                    <a:lnTo>
                      <a:pt x="559" y="12"/>
                    </a:lnTo>
                    <a:lnTo>
                      <a:pt x="589" y="18"/>
                    </a:lnTo>
                    <a:lnTo>
                      <a:pt x="607" y="24"/>
                    </a:lnTo>
                    <a:lnTo>
                      <a:pt x="625" y="24"/>
                    </a:lnTo>
                    <a:lnTo>
                      <a:pt x="655" y="30"/>
                    </a:lnTo>
                    <a:lnTo>
                      <a:pt x="673" y="36"/>
                    </a:lnTo>
                    <a:lnTo>
                      <a:pt x="685" y="36"/>
                    </a:lnTo>
                    <a:lnTo>
                      <a:pt x="715" y="42"/>
                    </a:lnTo>
                    <a:lnTo>
                      <a:pt x="733" y="48"/>
                    </a:lnTo>
                    <a:lnTo>
                      <a:pt x="745" y="48"/>
                    </a:lnTo>
                    <a:lnTo>
                      <a:pt x="775" y="54"/>
                    </a:lnTo>
                    <a:lnTo>
                      <a:pt x="787" y="60"/>
                    </a:lnTo>
                    <a:lnTo>
                      <a:pt x="805" y="66"/>
                    </a:lnTo>
                    <a:lnTo>
                      <a:pt x="829" y="72"/>
                    </a:lnTo>
                    <a:lnTo>
                      <a:pt x="841" y="72"/>
                    </a:lnTo>
                    <a:lnTo>
                      <a:pt x="853" y="78"/>
                    </a:lnTo>
                    <a:lnTo>
                      <a:pt x="877" y="84"/>
                    </a:lnTo>
                    <a:lnTo>
                      <a:pt x="889" y="90"/>
                    </a:lnTo>
                    <a:lnTo>
                      <a:pt x="901" y="96"/>
                    </a:lnTo>
                    <a:lnTo>
                      <a:pt x="925" y="102"/>
                    </a:lnTo>
                    <a:lnTo>
                      <a:pt x="937" y="108"/>
                    </a:lnTo>
                    <a:lnTo>
                      <a:pt x="943" y="114"/>
                    </a:lnTo>
                    <a:lnTo>
                      <a:pt x="967" y="120"/>
                    </a:lnTo>
                    <a:lnTo>
                      <a:pt x="973" y="126"/>
                    </a:lnTo>
                    <a:lnTo>
                      <a:pt x="0" y="264"/>
                    </a:lnTo>
                    <a:lnTo>
                      <a:pt x="468" y="0"/>
                    </a:lnTo>
                    <a:close/>
                  </a:path>
                </a:pathLst>
              </a:custGeom>
              <a:solidFill>
                <a:srgbClr val="FFFF99"/>
              </a:solidFill>
              <a:ln w="9525">
                <a:solidFill>
                  <a:srgbClr val="000000"/>
                </a:solidFill>
                <a:prstDash val="solid"/>
                <a:round/>
                <a:headEnd/>
                <a:tailEnd/>
              </a:ln>
            </p:spPr>
            <p:txBody>
              <a:bodyPr/>
              <a:lstStyle/>
              <a:p>
                <a:endParaRPr lang="en-US"/>
              </a:p>
            </p:txBody>
          </p:sp>
          <p:sp>
            <p:nvSpPr>
              <p:cNvPr id="100" name="Freeform 11"/>
              <p:cNvSpPr>
                <a:spLocks/>
              </p:cNvSpPr>
              <p:nvPr/>
            </p:nvSpPr>
            <p:spPr bwMode="auto">
              <a:xfrm>
                <a:off x="2934" y="1953"/>
                <a:ext cx="703" cy="575"/>
              </a:xfrm>
              <a:custGeom>
                <a:avLst/>
                <a:gdLst/>
                <a:ahLst/>
                <a:cxnLst>
                  <a:cxn ang="0">
                    <a:pos x="703" y="6"/>
                  </a:cxn>
                  <a:cxn ang="0">
                    <a:pos x="697" y="24"/>
                  </a:cxn>
                  <a:cxn ang="0">
                    <a:pos x="691" y="36"/>
                  </a:cxn>
                  <a:cxn ang="0">
                    <a:pos x="685" y="48"/>
                  </a:cxn>
                  <a:cxn ang="0">
                    <a:pos x="679" y="60"/>
                  </a:cxn>
                  <a:cxn ang="0">
                    <a:pos x="661" y="78"/>
                  </a:cxn>
                  <a:cxn ang="0">
                    <a:pos x="655" y="84"/>
                  </a:cxn>
                  <a:cxn ang="0">
                    <a:pos x="637" y="102"/>
                  </a:cxn>
                  <a:cxn ang="0">
                    <a:pos x="613" y="114"/>
                  </a:cxn>
                  <a:cxn ang="0">
                    <a:pos x="595" y="126"/>
                  </a:cxn>
                  <a:cxn ang="0">
                    <a:pos x="571" y="138"/>
                  </a:cxn>
                  <a:cxn ang="0">
                    <a:pos x="541" y="150"/>
                  </a:cxn>
                  <a:cxn ang="0">
                    <a:pos x="523" y="162"/>
                  </a:cxn>
                  <a:cxn ang="0">
                    <a:pos x="487" y="173"/>
                  </a:cxn>
                  <a:cxn ang="0">
                    <a:pos x="451" y="185"/>
                  </a:cxn>
                  <a:cxn ang="0">
                    <a:pos x="427" y="191"/>
                  </a:cxn>
                  <a:cxn ang="0">
                    <a:pos x="391" y="203"/>
                  </a:cxn>
                  <a:cxn ang="0">
                    <a:pos x="349" y="215"/>
                  </a:cxn>
                  <a:cxn ang="0">
                    <a:pos x="319" y="221"/>
                  </a:cxn>
                  <a:cxn ang="0">
                    <a:pos x="271" y="227"/>
                  </a:cxn>
                  <a:cxn ang="0">
                    <a:pos x="223" y="239"/>
                  </a:cxn>
                  <a:cxn ang="0">
                    <a:pos x="193" y="245"/>
                  </a:cxn>
                  <a:cxn ang="0">
                    <a:pos x="145" y="251"/>
                  </a:cxn>
                  <a:cxn ang="0">
                    <a:pos x="91" y="257"/>
                  </a:cxn>
                  <a:cxn ang="0">
                    <a:pos x="55" y="263"/>
                  </a:cxn>
                  <a:cxn ang="0">
                    <a:pos x="0" y="269"/>
                  </a:cxn>
                  <a:cxn ang="0">
                    <a:pos x="19" y="575"/>
                  </a:cxn>
                  <a:cxn ang="0">
                    <a:pos x="73" y="569"/>
                  </a:cxn>
                  <a:cxn ang="0">
                    <a:pos x="127" y="563"/>
                  </a:cxn>
                  <a:cxn ang="0">
                    <a:pos x="163" y="557"/>
                  </a:cxn>
                  <a:cxn ang="0">
                    <a:pos x="211" y="545"/>
                  </a:cxn>
                  <a:cxn ang="0">
                    <a:pos x="259" y="539"/>
                  </a:cxn>
                  <a:cxn ang="0">
                    <a:pos x="289" y="533"/>
                  </a:cxn>
                  <a:cxn ang="0">
                    <a:pos x="331" y="521"/>
                  </a:cxn>
                  <a:cxn ang="0">
                    <a:pos x="373" y="515"/>
                  </a:cxn>
                  <a:cxn ang="0">
                    <a:pos x="403" y="503"/>
                  </a:cxn>
                  <a:cxn ang="0">
                    <a:pos x="439" y="491"/>
                  </a:cxn>
                  <a:cxn ang="0">
                    <a:pos x="475" y="479"/>
                  </a:cxn>
                  <a:cxn ang="0">
                    <a:pos x="499" y="473"/>
                  </a:cxn>
                  <a:cxn ang="0">
                    <a:pos x="529" y="461"/>
                  </a:cxn>
                  <a:cxn ang="0">
                    <a:pos x="559" y="449"/>
                  </a:cxn>
                  <a:cxn ang="0">
                    <a:pos x="577" y="437"/>
                  </a:cxn>
                  <a:cxn ang="0">
                    <a:pos x="607" y="425"/>
                  </a:cxn>
                  <a:cxn ang="0">
                    <a:pos x="625" y="413"/>
                  </a:cxn>
                  <a:cxn ang="0">
                    <a:pos x="643" y="401"/>
                  </a:cxn>
                  <a:cxn ang="0">
                    <a:pos x="661" y="389"/>
                  </a:cxn>
                  <a:cxn ang="0">
                    <a:pos x="673" y="371"/>
                  </a:cxn>
                  <a:cxn ang="0">
                    <a:pos x="679" y="365"/>
                  </a:cxn>
                  <a:cxn ang="0">
                    <a:pos x="691" y="347"/>
                  </a:cxn>
                  <a:cxn ang="0">
                    <a:pos x="697" y="329"/>
                  </a:cxn>
                  <a:cxn ang="0">
                    <a:pos x="697" y="323"/>
                  </a:cxn>
                  <a:cxn ang="0">
                    <a:pos x="703" y="305"/>
                  </a:cxn>
                </a:cxnLst>
                <a:rect l="0" t="0" r="r" b="b"/>
                <a:pathLst>
                  <a:path w="703" h="575">
                    <a:moveTo>
                      <a:pt x="703" y="0"/>
                    </a:moveTo>
                    <a:lnTo>
                      <a:pt x="703" y="6"/>
                    </a:lnTo>
                    <a:lnTo>
                      <a:pt x="697" y="18"/>
                    </a:lnTo>
                    <a:lnTo>
                      <a:pt x="697" y="24"/>
                    </a:lnTo>
                    <a:lnTo>
                      <a:pt x="697" y="24"/>
                    </a:lnTo>
                    <a:lnTo>
                      <a:pt x="691" y="36"/>
                    </a:lnTo>
                    <a:lnTo>
                      <a:pt x="691" y="42"/>
                    </a:lnTo>
                    <a:lnTo>
                      <a:pt x="685" y="48"/>
                    </a:lnTo>
                    <a:lnTo>
                      <a:pt x="679" y="60"/>
                    </a:lnTo>
                    <a:lnTo>
                      <a:pt x="679" y="60"/>
                    </a:lnTo>
                    <a:lnTo>
                      <a:pt x="673" y="66"/>
                    </a:lnTo>
                    <a:lnTo>
                      <a:pt x="661" y="78"/>
                    </a:lnTo>
                    <a:lnTo>
                      <a:pt x="661" y="84"/>
                    </a:lnTo>
                    <a:lnTo>
                      <a:pt x="655" y="84"/>
                    </a:lnTo>
                    <a:lnTo>
                      <a:pt x="643" y="96"/>
                    </a:lnTo>
                    <a:lnTo>
                      <a:pt x="637" y="102"/>
                    </a:lnTo>
                    <a:lnTo>
                      <a:pt x="625" y="108"/>
                    </a:lnTo>
                    <a:lnTo>
                      <a:pt x="613" y="114"/>
                    </a:lnTo>
                    <a:lnTo>
                      <a:pt x="607" y="120"/>
                    </a:lnTo>
                    <a:lnTo>
                      <a:pt x="595" y="126"/>
                    </a:lnTo>
                    <a:lnTo>
                      <a:pt x="577" y="132"/>
                    </a:lnTo>
                    <a:lnTo>
                      <a:pt x="571" y="138"/>
                    </a:lnTo>
                    <a:lnTo>
                      <a:pt x="559" y="144"/>
                    </a:lnTo>
                    <a:lnTo>
                      <a:pt x="541" y="150"/>
                    </a:lnTo>
                    <a:lnTo>
                      <a:pt x="529" y="156"/>
                    </a:lnTo>
                    <a:lnTo>
                      <a:pt x="523" y="162"/>
                    </a:lnTo>
                    <a:lnTo>
                      <a:pt x="499" y="167"/>
                    </a:lnTo>
                    <a:lnTo>
                      <a:pt x="487" y="173"/>
                    </a:lnTo>
                    <a:lnTo>
                      <a:pt x="475" y="173"/>
                    </a:lnTo>
                    <a:lnTo>
                      <a:pt x="451" y="185"/>
                    </a:lnTo>
                    <a:lnTo>
                      <a:pt x="439" y="185"/>
                    </a:lnTo>
                    <a:lnTo>
                      <a:pt x="427" y="191"/>
                    </a:lnTo>
                    <a:lnTo>
                      <a:pt x="403" y="197"/>
                    </a:lnTo>
                    <a:lnTo>
                      <a:pt x="391" y="203"/>
                    </a:lnTo>
                    <a:lnTo>
                      <a:pt x="373" y="209"/>
                    </a:lnTo>
                    <a:lnTo>
                      <a:pt x="349" y="215"/>
                    </a:lnTo>
                    <a:lnTo>
                      <a:pt x="331" y="215"/>
                    </a:lnTo>
                    <a:lnTo>
                      <a:pt x="319" y="221"/>
                    </a:lnTo>
                    <a:lnTo>
                      <a:pt x="289" y="227"/>
                    </a:lnTo>
                    <a:lnTo>
                      <a:pt x="271" y="227"/>
                    </a:lnTo>
                    <a:lnTo>
                      <a:pt x="259" y="233"/>
                    </a:lnTo>
                    <a:lnTo>
                      <a:pt x="223" y="239"/>
                    </a:lnTo>
                    <a:lnTo>
                      <a:pt x="211" y="239"/>
                    </a:lnTo>
                    <a:lnTo>
                      <a:pt x="193" y="245"/>
                    </a:lnTo>
                    <a:lnTo>
                      <a:pt x="163" y="251"/>
                    </a:lnTo>
                    <a:lnTo>
                      <a:pt x="145" y="251"/>
                    </a:lnTo>
                    <a:lnTo>
                      <a:pt x="127" y="257"/>
                    </a:lnTo>
                    <a:lnTo>
                      <a:pt x="91" y="257"/>
                    </a:lnTo>
                    <a:lnTo>
                      <a:pt x="73" y="263"/>
                    </a:lnTo>
                    <a:lnTo>
                      <a:pt x="55" y="263"/>
                    </a:lnTo>
                    <a:lnTo>
                      <a:pt x="19" y="269"/>
                    </a:lnTo>
                    <a:lnTo>
                      <a:pt x="0" y="269"/>
                    </a:lnTo>
                    <a:lnTo>
                      <a:pt x="0" y="575"/>
                    </a:lnTo>
                    <a:lnTo>
                      <a:pt x="19" y="575"/>
                    </a:lnTo>
                    <a:lnTo>
                      <a:pt x="55" y="569"/>
                    </a:lnTo>
                    <a:lnTo>
                      <a:pt x="73" y="569"/>
                    </a:lnTo>
                    <a:lnTo>
                      <a:pt x="91" y="563"/>
                    </a:lnTo>
                    <a:lnTo>
                      <a:pt x="127" y="563"/>
                    </a:lnTo>
                    <a:lnTo>
                      <a:pt x="145" y="557"/>
                    </a:lnTo>
                    <a:lnTo>
                      <a:pt x="163" y="557"/>
                    </a:lnTo>
                    <a:lnTo>
                      <a:pt x="193" y="551"/>
                    </a:lnTo>
                    <a:lnTo>
                      <a:pt x="211" y="545"/>
                    </a:lnTo>
                    <a:lnTo>
                      <a:pt x="223" y="545"/>
                    </a:lnTo>
                    <a:lnTo>
                      <a:pt x="259" y="539"/>
                    </a:lnTo>
                    <a:lnTo>
                      <a:pt x="271" y="533"/>
                    </a:lnTo>
                    <a:lnTo>
                      <a:pt x="289" y="533"/>
                    </a:lnTo>
                    <a:lnTo>
                      <a:pt x="319" y="527"/>
                    </a:lnTo>
                    <a:lnTo>
                      <a:pt x="331" y="521"/>
                    </a:lnTo>
                    <a:lnTo>
                      <a:pt x="349" y="521"/>
                    </a:lnTo>
                    <a:lnTo>
                      <a:pt x="373" y="515"/>
                    </a:lnTo>
                    <a:lnTo>
                      <a:pt x="391" y="509"/>
                    </a:lnTo>
                    <a:lnTo>
                      <a:pt x="403" y="503"/>
                    </a:lnTo>
                    <a:lnTo>
                      <a:pt x="427" y="497"/>
                    </a:lnTo>
                    <a:lnTo>
                      <a:pt x="439" y="491"/>
                    </a:lnTo>
                    <a:lnTo>
                      <a:pt x="451" y="491"/>
                    </a:lnTo>
                    <a:lnTo>
                      <a:pt x="475" y="479"/>
                    </a:lnTo>
                    <a:lnTo>
                      <a:pt x="487" y="479"/>
                    </a:lnTo>
                    <a:lnTo>
                      <a:pt x="499" y="473"/>
                    </a:lnTo>
                    <a:lnTo>
                      <a:pt x="523" y="467"/>
                    </a:lnTo>
                    <a:lnTo>
                      <a:pt x="529" y="461"/>
                    </a:lnTo>
                    <a:lnTo>
                      <a:pt x="541" y="455"/>
                    </a:lnTo>
                    <a:lnTo>
                      <a:pt x="559" y="449"/>
                    </a:lnTo>
                    <a:lnTo>
                      <a:pt x="571" y="443"/>
                    </a:lnTo>
                    <a:lnTo>
                      <a:pt x="577" y="437"/>
                    </a:lnTo>
                    <a:lnTo>
                      <a:pt x="595" y="431"/>
                    </a:lnTo>
                    <a:lnTo>
                      <a:pt x="607" y="425"/>
                    </a:lnTo>
                    <a:lnTo>
                      <a:pt x="613" y="419"/>
                    </a:lnTo>
                    <a:lnTo>
                      <a:pt x="625" y="413"/>
                    </a:lnTo>
                    <a:lnTo>
                      <a:pt x="637" y="407"/>
                    </a:lnTo>
                    <a:lnTo>
                      <a:pt x="643" y="401"/>
                    </a:lnTo>
                    <a:lnTo>
                      <a:pt x="655" y="389"/>
                    </a:lnTo>
                    <a:lnTo>
                      <a:pt x="661" y="389"/>
                    </a:lnTo>
                    <a:lnTo>
                      <a:pt x="661" y="383"/>
                    </a:lnTo>
                    <a:lnTo>
                      <a:pt x="673" y="371"/>
                    </a:lnTo>
                    <a:lnTo>
                      <a:pt x="679" y="365"/>
                    </a:lnTo>
                    <a:lnTo>
                      <a:pt x="679" y="365"/>
                    </a:lnTo>
                    <a:lnTo>
                      <a:pt x="685" y="353"/>
                    </a:lnTo>
                    <a:lnTo>
                      <a:pt x="691" y="347"/>
                    </a:lnTo>
                    <a:lnTo>
                      <a:pt x="691" y="341"/>
                    </a:lnTo>
                    <a:lnTo>
                      <a:pt x="697" y="329"/>
                    </a:lnTo>
                    <a:lnTo>
                      <a:pt x="697" y="329"/>
                    </a:lnTo>
                    <a:lnTo>
                      <a:pt x="697" y="323"/>
                    </a:lnTo>
                    <a:lnTo>
                      <a:pt x="703" y="311"/>
                    </a:lnTo>
                    <a:lnTo>
                      <a:pt x="703" y="305"/>
                    </a:lnTo>
                    <a:lnTo>
                      <a:pt x="703" y="0"/>
                    </a:lnTo>
                    <a:close/>
                  </a:path>
                </a:pathLst>
              </a:custGeom>
              <a:solidFill>
                <a:srgbClr val="1A1A4D"/>
              </a:solidFill>
              <a:ln w="9525">
                <a:solidFill>
                  <a:srgbClr val="000000"/>
                </a:solidFill>
                <a:prstDash val="solid"/>
                <a:round/>
                <a:headEnd/>
                <a:tailEnd/>
              </a:ln>
            </p:spPr>
            <p:txBody>
              <a:bodyPr/>
              <a:lstStyle/>
              <a:p>
                <a:endParaRPr lang="en-US"/>
              </a:p>
            </p:txBody>
          </p:sp>
          <p:sp>
            <p:nvSpPr>
              <p:cNvPr id="101" name="Freeform 12"/>
              <p:cNvSpPr>
                <a:spLocks/>
              </p:cNvSpPr>
              <p:nvPr/>
            </p:nvSpPr>
            <p:spPr bwMode="auto">
              <a:xfrm>
                <a:off x="2520" y="1953"/>
                <a:ext cx="414" cy="575"/>
              </a:xfrm>
              <a:custGeom>
                <a:avLst/>
                <a:gdLst/>
                <a:ahLst/>
                <a:cxnLst>
                  <a:cxn ang="0">
                    <a:pos x="0" y="0"/>
                  </a:cxn>
                  <a:cxn ang="0">
                    <a:pos x="414" y="269"/>
                  </a:cxn>
                  <a:cxn ang="0">
                    <a:pos x="414" y="575"/>
                  </a:cxn>
                  <a:cxn ang="0">
                    <a:pos x="0" y="305"/>
                  </a:cxn>
                  <a:cxn ang="0">
                    <a:pos x="0" y="0"/>
                  </a:cxn>
                </a:cxnLst>
                <a:rect l="0" t="0" r="r" b="b"/>
                <a:pathLst>
                  <a:path w="414" h="575">
                    <a:moveTo>
                      <a:pt x="0" y="0"/>
                    </a:moveTo>
                    <a:lnTo>
                      <a:pt x="414" y="269"/>
                    </a:lnTo>
                    <a:lnTo>
                      <a:pt x="414" y="575"/>
                    </a:lnTo>
                    <a:lnTo>
                      <a:pt x="0" y="305"/>
                    </a:lnTo>
                    <a:lnTo>
                      <a:pt x="0" y="0"/>
                    </a:lnTo>
                    <a:close/>
                  </a:path>
                </a:pathLst>
              </a:custGeom>
              <a:solidFill>
                <a:srgbClr val="1A1A4D"/>
              </a:solidFill>
              <a:ln w="9525">
                <a:solidFill>
                  <a:srgbClr val="000000"/>
                </a:solidFill>
                <a:prstDash val="solid"/>
                <a:round/>
                <a:headEnd/>
                <a:tailEnd/>
              </a:ln>
            </p:spPr>
            <p:txBody>
              <a:bodyPr/>
              <a:lstStyle/>
              <a:p>
                <a:endParaRPr lang="en-US"/>
              </a:p>
            </p:txBody>
          </p:sp>
          <p:sp>
            <p:nvSpPr>
              <p:cNvPr id="102" name="Freeform 13"/>
              <p:cNvSpPr>
                <a:spLocks/>
              </p:cNvSpPr>
              <p:nvPr/>
            </p:nvSpPr>
            <p:spPr bwMode="auto">
              <a:xfrm>
                <a:off x="2520" y="1815"/>
                <a:ext cx="1117" cy="407"/>
              </a:xfrm>
              <a:custGeom>
                <a:avLst/>
                <a:gdLst/>
                <a:ahLst/>
                <a:cxnLst>
                  <a:cxn ang="0">
                    <a:pos x="985" y="0"/>
                  </a:cxn>
                  <a:cxn ang="0">
                    <a:pos x="1009" y="18"/>
                  </a:cxn>
                  <a:cxn ang="0">
                    <a:pos x="1027" y="24"/>
                  </a:cxn>
                  <a:cxn ang="0">
                    <a:pos x="1051" y="42"/>
                  </a:cxn>
                  <a:cxn ang="0">
                    <a:pos x="1069" y="54"/>
                  </a:cxn>
                  <a:cxn ang="0">
                    <a:pos x="1075" y="66"/>
                  </a:cxn>
                  <a:cxn ang="0">
                    <a:pos x="1093" y="78"/>
                  </a:cxn>
                  <a:cxn ang="0">
                    <a:pos x="1099" y="90"/>
                  </a:cxn>
                  <a:cxn ang="0">
                    <a:pos x="1105" y="102"/>
                  </a:cxn>
                  <a:cxn ang="0">
                    <a:pos x="1111" y="120"/>
                  </a:cxn>
                  <a:cxn ang="0">
                    <a:pos x="1117" y="132"/>
                  </a:cxn>
                  <a:cxn ang="0">
                    <a:pos x="1117" y="144"/>
                  </a:cxn>
                  <a:cxn ang="0">
                    <a:pos x="1111" y="156"/>
                  </a:cxn>
                  <a:cxn ang="0">
                    <a:pos x="1111" y="168"/>
                  </a:cxn>
                  <a:cxn ang="0">
                    <a:pos x="1099" y="186"/>
                  </a:cxn>
                  <a:cxn ang="0">
                    <a:pos x="1093" y="198"/>
                  </a:cxn>
                  <a:cxn ang="0">
                    <a:pos x="1081" y="210"/>
                  </a:cxn>
                  <a:cxn ang="0">
                    <a:pos x="1075" y="222"/>
                  </a:cxn>
                  <a:cxn ang="0">
                    <a:pos x="1057" y="234"/>
                  </a:cxn>
                  <a:cxn ang="0">
                    <a:pos x="1039" y="246"/>
                  </a:cxn>
                  <a:cxn ang="0">
                    <a:pos x="1021" y="258"/>
                  </a:cxn>
                  <a:cxn ang="0">
                    <a:pos x="991" y="270"/>
                  </a:cxn>
                  <a:cxn ang="0">
                    <a:pos x="973" y="282"/>
                  </a:cxn>
                  <a:cxn ang="0">
                    <a:pos x="943" y="294"/>
                  </a:cxn>
                  <a:cxn ang="0">
                    <a:pos x="925" y="300"/>
                  </a:cxn>
                  <a:cxn ang="0">
                    <a:pos x="889" y="311"/>
                  </a:cxn>
                  <a:cxn ang="0">
                    <a:pos x="853" y="323"/>
                  </a:cxn>
                  <a:cxn ang="0">
                    <a:pos x="829" y="335"/>
                  </a:cxn>
                  <a:cxn ang="0">
                    <a:pos x="787" y="347"/>
                  </a:cxn>
                  <a:cxn ang="0">
                    <a:pos x="763" y="353"/>
                  </a:cxn>
                  <a:cxn ang="0">
                    <a:pos x="715" y="359"/>
                  </a:cxn>
                  <a:cxn ang="0">
                    <a:pos x="685" y="365"/>
                  </a:cxn>
                  <a:cxn ang="0">
                    <a:pos x="637" y="377"/>
                  </a:cxn>
                  <a:cxn ang="0">
                    <a:pos x="589" y="383"/>
                  </a:cxn>
                  <a:cxn ang="0">
                    <a:pos x="559" y="389"/>
                  </a:cxn>
                  <a:cxn ang="0">
                    <a:pos x="505" y="395"/>
                  </a:cxn>
                  <a:cxn ang="0">
                    <a:pos x="469" y="401"/>
                  </a:cxn>
                  <a:cxn ang="0">
                    <a:pos x="414" y="407"/>
                  </a:cxn>
                  <a:cxn ang="0">
                    <a:pos x="973" y="0"/>
                  </a:cxn>
                </a:cxnLst>
                <a:rect l="0" t="0" r="r" b="b"/>
                <a:pathLst>
                  <a:path w="1117" h="407">
                    <a:moveTo>
                      <a:pt x="973" y="0"/>
                    </a:moveTo>
                    <a:lnTo>
                      <a:pt x="985" y="0"/>
                    </a:lnTo>
                    <a:lnTo>
                      <a:pt x="1003" y="12"/>
                    </a:lnTo>
                    <a:lnTo>
                      <a:pt x="1009" y="18"/>
                    </a:lnTo>
                    <a:lnTo>
                      <a:pt x="1021" y="24"/>
                    </a:lnTo>
                    <a:lnTo>
                      <a:pt x="1027" y="24"/>
                    </a:lnTo>
                    <a:lnTo>
                      <a:pt x="1039" y="36"/>
                    </a:lnTo>
                    <a:lnTo>
                      <a:pt x="1051" y="42"/>
                    </a:lnTo>
                    <a:lnTo>
                      <a:pt x="1057" y="42"/>
                    </a:lnTo>
                    <a:lnTo>
                      <a:pt x="1069" y="54"/>
                    </a:lnTo>
                    <a:lnTo>
                      <a:pt x="1075" y="60"/>
                    </a:lnTo>
                    <a:lnTo>
                      <a:pt x="1075" y="66"/>
                    </a:lnTo>
                    <a:lnTo>
                      <a:pt x="1087" y="72"/>
                    </a:lnTo>
                    <a:lnTo>
                      <a:pt x="1093" y="78"/>
                    </a:lnTo>
                    <a:lnTo>
                      <a:pt x="1093" y="84"/>
                    </a:lnTo>
                    <a:lnTo>
                      <a:pt x="1099" y="90"/>
                    </a:lnTo>
                    <a:lnTo>
                      <a:pt x="1105" y="102"/>
                    </a:lnTo>
                    <a:lnTo>
                      <a:pt x="1105" y="102"/>
                    </a:lnTo>
                    <a:lnTo>
                      <a:pt x="1111" y="108"/>
                    </a:lnTo>
                    <a:lnTo>
                      <a:pt x="1111" y="120"/>
                    </a:lnTo>
                    <a:lnTo>
                      <a:pt x="1111" y="126"/>
                    </a:lnTo>
                    <a:lnTo>
                      <a:pt x="1117" y="132"/>
                    </a:lnTo>
                    <a:lnTo>
                      <a:pt x="1117" y="132"/>
                    </a:lnTo>
                    <a:lnTo>
                      <a:pt x="1117" y="144"/>
                    </a:lnTo>
                    <a:lnTo>
                      <a:pt x="1117" y="150"/>
                    </a:lnTo>
                    <a:lnTo>
                      <a:pt x="1111" y="156"/>
                    </a:lnTo>
                    <a:lnTo>
                      <a:pt x="1111" y="162"/>
                    </a:lnTo>
                    <a:lnTo>
                      <a:pt x="1111" y="168"/>
                    </a:lnTo>
                    <a:lnTo>
                      <a:pt x="1105" y="174"/>
                    </a:lnTo>
                    <a:lnTo>
                      <a:pt x="1099" y="186"/>
                    </a:lnTo>
                    <a:lnTo>
                      <a:pt x="1099" y="192"/>
                    </a:lnTo>
                    <a:lnTo>
                      <a:pt x="1093" y="198"/>
                    </a:lnTo>
                    <a:lnTo>
                      <a:pt x="1093" y="198"/>
                    </a:lnTo>
                    <a:lnTo>
                      <a:pt x="1081" y="210"/>
                    </a:lnTo>
                    <a:lnTo>
                      <a:pt x="1075" y="216"/>
                    </a:lnTo>
                    <a:lnTo>
                      <a:pt x="1075" y="222"/>
                    </a:lnTo>
                    <a:lnTo>
                      <a:pt x="1063" y="228"/>
                    </a:lnTo>
                    <a:lnTo>
                      <a:pt x="1057" y="234"/>
                    </a:lnTo>
                    <a:lnTo>
                      <a:pt x="1051" y="240"/>
                    </a:lnTo>
                    <a:lnTo>
                      <a:pt x="1039" y="246"/>
                    </a:lnTo>
                    <a:lnTo>
                      <a:pt x="1027" y="252"/>
                    </a:lnTo>
                    <a:lnTo>
                      <a:pt x="1021" y="258"/>
                    </a:lnTo>
                    <a:lnTo>
                      <a:pt x="1009" y="264"/>
                    </a:lnTo>
                    <a:lnTo>
                      <a:pt x="991" y="270"/>
                    </a:lnTo>
                    <a:lnTo>
                      <a:pt x="985" y="276"/>
                    </a:lnTo>
                    <a:lnTo>
                      <a:pt x="973" y="282"/>
                    </a:lnTo>
                    <a:lnTo>
                      <a:pt x="967" y="288"/>
                    </a:lnTo>
                    <a:lnTo>
                      <a:pt x="943" y="294"/>
                    </a:lnTo>
                    <a:lnTo>
                      <a:pt x="937" y="300"/>
                    </a:lnTo>
                    <a:lnTo>
                      <a:pt x="925" y="300"/>
                    </a:lnTo>
                    <a:lnTo>
                      <a:pt x="901" y="311"/>
                    </a:lnTo>
                    <a:lnTo>
                      <a:pt x="889" y="311"/>
                    </a:lnTo>
                    <a:lnTo>
                      <a:pt x="877" y="317"/>
                    </a:lnTo>
                    <a:lnTo>
                      <a:pt x="853" y="323"/>
                    </a:lnTo>
                    <a:lnTo>
                      <a:pt x="841" y="329"/>
                    </a:lnTo>
                    <a:lnTo>
                      <a:pt x="829" y="335"/>
                    </a:lnTo>
                    <a:lnTo>
                      <a:pt x="817" y="335"/>
                    </a:lnTo>
                    <a:lnTo>
                      <a:pt x="787" y="347"/>
                    </a:lnTo>
                    <a:lnTo>
                      <a:pt x="775" y="347"/>
                    </a:lnTo>
                    <a:lnTo>
                      <a:pt x="763" y="353"/>
                    </a:lnTo>
                    <a:lnTo>
                      <a:pt x="733" y="359"/>
                    </a:lnTo>
                    <a:lnTo>
                      <a:pt x="715" y="359"/>
                    </a:lnTo>
                    <a:lnTo>
                      <a:pt x="703" y="365"/>
                    </a:lnTo>
                    <a:lnTo>
                      <a:pt x="685" y="365"/>
                    </a:lnTo>
                    <a:lnTo>
                      <a:pt x="655" y="371"/>
                    </a:lnTo>
                    <a:lnTo>
                      <a:pt x="637" y="377"/>
                    </a:lnTo>
                    <a:lnTo>
                      <a:pt x="625" y="377"/>
                    </a:lnTo>
                    <a:lnTo>
                      <a:pt x="589" y="383"/>
                    </a:lnTo>
                    <a:lnTo>
                      <a:pt x="577" y="389"/>
                    </a:lnTo>
                    <a:lnTo>
                      <a:pt x="559" y="389"/>
                    </a:lnTo>
                    <a:lnTo>
                      <a:pt x="523" y="395"/>
                    </a:lnTo>
                    <a:lnTo>
                      <a:pt x="505" y="395"/>
                    </a:lnTo>
                    <a:lnTo>
                      <a:pt x="487" y="401"/>
                    </a:lnTo>
                    <a:lnTo>
                      <a:pt x="469" y="401"/>
                    </a:lnTo>
                    <a:lnTo>
                      <a:pt x="433" y="407"/>
                    </a:lnTo>
                    <a:lnTo>
                      <a:pt x="414" y="407"/>
                    </a:lnTo>
                    <a:lnTo>
                      <a:pt x="0" y="138"/>
                    </a:lnTo>
                    <a:lnTo>
                      <a:pt x="973" y="0"/>
                    </a:lnTo>
                    <a:close/>
                  </a:path>
                </a:pathLst>
              </a:custGeom>
              <a:solidFill>
                <a:srgbClr val="333399"/>
              </a:solidFill>
              <a:ln w="9525">
                <a:solidFill>
                  <a:srgbClr val="000000"/>
                </a:solidFill>
                <a:prstDash val="solid"/>
                <a:round/>
                <a:headEnd/>
                <a:tailEnd/>
              </a:ln>
            </p:spPr>
            <p:txBody>
              <a:bodyPr/>
              <a:lstStyle/>
              <a:p>
                <a:endParaRPr lang="en-US"/>
              </a:p>
            </p:txBody>
          </p:sp>
          <p:sp>
            <p:nvSpPr>
              <p:cNvPr id="103" name="Freeform 14"/>
              <p:cNvSpPr>
                <a:spLocks/>
              </p:cNvSpPr>
              <p:nvPr/>
            </p:nvSpPr>
            <p:spPr bwMode="auto">
              <a:xfrm>
                <a:off x="863" y="1941"/>
                <a:ext cx="1531" cy="599"/>
              </a:xfrm>
              <a:custGeom>
                <a:avLst/>
                <a:gdLst/>
                <a:ahLst/>
                <a:cxnLst>
                  <a:cxn ang="0">
                    <a:pos x="1477" y="275"/>
                  </a:cxn>
                  <a:cxn ang="0">
                    <a:pos x="1405" y="281"/>
                  </a:cxn>
                  <a:cxn ang="0">
                    <a:pos x="1327" y="287"/>
                  </a:cxn>
                  <a:cxn ang="0">
                    <a:pos x="1249" y="287"/>
                  </a:cxn>
                  <a:cxn ang="0">
                    <a:pos x="1171" y="293"/>
                  </a:cxn>
                  <a:cxn ang="0">
                    <a:pos x="1099" y="293"/>
                  </a:cxn>
                  <a:cxn ang="0">
                    <a:pos x="1021" y="293"/>
                  </a:cxn>
                  <a:cxn ang="0">
                    <a:pos x="943" y="287"/>
                  </a:cxn>
                  <a:cxn ang="0">
                    <a:pos x="865" y="287"/>
                  </a:cxn>
                  <a:cxn ang="0">
                    <a:pos x="787" y="281"/>
                  </a:cxn>
                  <a:cxn ang="0">
                    <a:pos x="715" y="275"/>
                  </a:cxn>
                  <a:cxn ang="0">
                    <a:pos x="643" y="263"/>
                  </a:cxn>
                  <a:cxn ang="0">
                    <a:pos x="577" y="257"/>
                  </a:cxn>
                  <a:cxn ang="0">
                    <a:pos x="505" y="245"/>
                  </a:cxn>
                  <a:cxn ang="0">
                    <a:pos x="445" y="233"/>
                  </a:cxn>
                  <a:cxn ang="0">
                    <a:pos x="384" y="221"/>
                  </a:cxn>
                  <a:cxn ang="0">
                    <a:pos x="324" y="209"/>
                  </a:cxn>
                  <a:cxn ang="0">
                    <a:pos x="270" y="191"/>
                  </a:cxn>
                  <a:cxn ang="0">
                    <a:pos x="222" y="174"/>
                  </a:cxn>
                  <a:cxn ang="0">
                    <a:pos x="180" y="162"/>
                  </a:cxn>
                  <a:cxn ang="0">
                    <a:pos x="138" y="144"/>
                  </a:cxn>
                  <a:cxn ang="0">
                    <a:pos x="102" y="126"/>
                  </a:cxn>
                  <a:cxn ang="0">
                    <a:pos x="72" y="108"/>
                  </a:cxn>
                  <a:cxn ang="0">
                    <a:pos x="48" y="84"/>
                  </a:cxn>
                  <a:cxn ang="0">
                    <a:pos x="30" y="66"/>
                  </a:cxn>
                  <a:cxn ang="0">
                    <a:pos x="12" y="48"/>
                  </a:cxn>
                  <a:cxn ang="0">
                    <a:pos x="0" y="24"/>
                  </a:cxn>
                  <a:cxn ang="0">
                    <a:pos x="0" y="6"/>
                  </a:cxn>
                  <a:cxn ang="0">
                    <a:pos x="0" y="311"/>
                  </a:cxn>
                  <a:cxn ang="0">
                    <a:pos x="0" y="329"/>
                  </a:cxn>
                  <a:cxn ang="0">
                    <a:pos x="12" y="353"/>
                  </a:cxn>
                  <a:cxn ang="0">
                    <a:pos x="30" y="371"/>
                  </a:cxn>
                  <a:cxn ang="0">
                    <a:pos x="48" y="389"/>
                  </a:cxn>
                  <a:cxn ang="0">
                    <a:pos x="72" y="413"/>
                  </a:cxn>
                  <a:cxn ang="0">
                    <a:pos x="102" y="431"/>
                  </a:cxn>
                  <a:cxn ang="0">
                    <a:pos x="138" y="449"/>
                  </a:cxn>
                  <a:cxn ang="0">
                    <a:pos x="180" y="467"/>
                  </a:cxn>
                  <a:cxn ang="0">
                    <a:pos x="222" y="479"/>
                  </a:cxn>
                  <a:cxn ang="0">
                    <a:pos x="270" y="497"/>
                  </a:cxn>
                  <a:cxn ang="0">
                    <a:pos x="324" y="515"/>
                  </a:cxn>
                  <a:cxn ang="0">
                    <a:pos x="384" y="527"/>
                  </a:cxn>
                  <a:cxn ang="0">
                    <a:pos x="445" y="539"/>
                  </a:cxn>
                  <a:cxn ang="0">
                    <a:pos x="505" y="551"/>
                  </a:cxn>
                  <a:cxn ang="0">
                    <a:pos x="577" y="563"/>
                  </a:cxn>
                  <a:cxn ang="0">
                    <a:pos x="643" y="569"/>
                  </a:cxn>
                  <a:cxn ang="0">
                    <a:pos x="715" y="581"/>
                  </a:cxn>
                  <a:cxn ang="0">
                    <a:pos x="787" y="587"/>
                  </a:cxn>
                  <a:cxn ang="0">
                    <a:pos x="865" y="593"/>
                  </a:cxn>
                  <a:cxn ang="0">
                    <a:pos x="943" y="593"/>
                  </a:cxn>
                  <a:cxn ang="0">
                    <a:pos x="1021" y="599"/>
                  </a:cxn>
                  <a:cxn ang="0">
                    <a:pos x="1099" y="599"/>
                  </a:cxn>
                  <a:cxn ang="0">
                    <a:pos x="1171" y="599"/>
                  </a:cxn>
                  <a:cxn ang="0">
                    <a:pos x="1249" y="593"/>
                  </a:cxn>
                  <a:cxn ang="0">
                    <a:pos x="1327" y="593"/>
                  </a:cxn>
                  <a:cxn ang="0">
                    <a:pos x="1405" y="587"/>
                  </a:cxn>
                  <a:cxn ang="0">
                    <a:pos x="1477" y="581"/>
                  </a:cxn>
                  <a:cxn ang="0">
                    <a:pos x="1531" y="269"/>
                  </a:cxn>
                </a:cxnLst>
                <a:rect l="0" t="0" r="r" b="b"/>
                <a:pathLst>
                  <a:path w="1531" h="599">
                    <a:moveTo>
                      <a:pt x="1531" y="269"/>
                    </a:moveTo>
                    <a:lnTo>
                      <a:pt x="1513" y="275"/>
                    </a:lnTo>
                    <a:lnTo>
                      <a:pt x="1477" y="275"/>
                    </a:lnTo>
                    <a:lnTo>
                      <a:pt x="1459" y="275"/>
                    </a:lnTo>
                    <a:lnTo>
                      <a:pt x="1441" y="281"/>
                    </a:lnTo>
                    <a:lnTo>
                      <a:pt x="1405" y="281"/>
                    </a:lnTo>
                    <a:lnTo>
                      <a:pt x="1387" y="281"/>
                    </a:lnTo>
                    <a:lnTo>
                      <a:pt x="1369" y="287"/>
                    </a:lnTo>
                    <a:lnTo>
                      <a:pt x="1327" y="287"/>
                    </a:lnTo>
                    <a:lnTo>
                      <a:pt x="1309" y="287"/>
                    </a:lnTo>
                    <a:lnTo>
                      <a:pt x="1291" y="287"/>
                    </a:lnTo>
                    <a:lnTo>
                      <a:pt x="1249" y="287"/>
                    </a:lnTo>
                    <a:lnTo>
                      <a:pt x="1231" y="287"/>
                    </a:lnTo>
                    <a:lnTo>
                      <a:pt x="1213" y="293"/>
                    </a:lnTo>
                    <a:lnTo>
                      <a:pt x="1171" y="293"/>
                    </a:lnTo>
                    <a:lnTo>
                      <a:pt x="1153" y="293"/>
                    </a:lnTo>
                    <a:lnTo>
                      <a:pt x="1135" y="293"/>
                    </a:lnTo>
                    <a:lnTo>
                      <a:pt x="1099" y="293"/>
                    </a:lnTo>
                    <a:lnTo>
                      <a:pt x="1075" y="293"/>
                    </a:lnTo>
                    <a:lnTo>
                      <a:pt x="1057" y="293"/>
                    </a:lnTo>
                    <a:lnTo>
                      <a:pt x="1021" y="293"/>
                    </a:lnTo>
                    <a:lnTo>
                      <a:pt x="997" y="287"/>
                    </a:lnTo>
                    <a:lnTo>
                      <a:pt x="979" y="287"/>
                    </a:lnTo>
                    <a:lnTo>
                      <a:pt x="943" y="287"/>
                    </a:lnTo>
                    <a:lnTo>
                      <a:pt x="919" y="287"/>
                    </a:lnTo>
                    <a:lnTo>
                      <a:pt x="901" y="287"/>
                    </a:lnTo>
                    <a:lnTo>
                      <a:pt x="865" y="287"/>
                    </a:lnTo>
                    <a:lnTo>
                      <a:pt x="847" y="281"/>
                    </a:lnTo>
                    <a:lnTo>
                      <a:pt x="829" y="281"/>
                    </a:lnTo>
                    <a:lnTo>
                      <a:pt x="787" y="281"/>
                    </a:lnTo>
                    <a:lnTo>
                      <a:pt x="769" y="275"/>
                    </a:lnTo>
                    <a:lnTo>
                      <a:pt x="751" y="275"/>
                    </a:lnTo>
                    <a:lnTo>
                      <a:pt x="715" y="275"/>
                    </a:lnTo>
                    <a:lnTo>
                      <a:pt x="697" y="269"/>
                    </a:lnTo>
                    <a:lnTo>
                      <a:pt x="679" y="269"/>
                    </a:lnTo>
                    <a:lnTo>
                      <a:pt x="643" y="263"/>
                    </a:lnTo>
                    <a:lnTo>
                      <a:pt x="625" y="263"/>
                    </a:lnTo>
                    <a:lnTo>
                      <a:pt x="607" y="257"/>
                    </a:lnTo>
                    <a:lnTo>
                      <a:pt x="577" y="257"/>
                    </a:lnTo>
                    <a:lnTo>
                      <a:pt x="559" y="251"/>
                    </a:lnTo>
                    <a:lnTo>
                      <a:pt x="541" y="251"/>
                    </a:lnTo>
                    <a:lnTo>
                      <a:pt x="505" y="245"/>
                    </a:lnTo>
                    <a:lnTo>
                      <a:pt x="493" y="239"/>
                    </a:lnTo>
                    <a:lnTo>
                      <a:pt x="475" y="239"/>
                    </a:lnTo>
                    <a:lnTo>
                      <a:pt x="445" y="233"/>
                    </a:lnTo>
                    <a:lnTo>
                      <a:pt x="427" y="227"/>
                    </a:lnTo>
                    <a:lnTo>
                      <a:pt x="415" y="227"/>
                    </a:lnTo>
                    <a:lnTo>
                      <a:pt x="384" y="221"/>
                    </a:lnTo>
                    <a:lnTo>
                      <a:pt x="366" y="215"/>
                    </a:lnTo>
                    <a:lnTo>
                      <a:pt x="354" y="215"/>
                    </a:lnTo>
                    <a:lnTo>
                      <a:pt x="324" y="209"/>
                    </a:lnTo>
                    <a:lnTo>
                      <a:pt x="312" y="203"/>
                    </a:lnTo>
                    <a:lnTo>
                      <a:pt x="300" y="197"/>
                    </a:lnTo>
                    <a:lnTo>
                      <a:pt x="270" y="191"/>
                    </a:lnTo>
                    <a:lnTo>
                      <a:pt x="258" y="185"/>
                    </a:lnTo>
                    <a:lnTo>
                      <a:pt x="246" y="185"/>
                    </a:lnTo>
                    <a:lnTo>
                      <a:pt x="222" y="174"/>
                    </a:lnTo>
                    <a:lnTo>
                      <a:pt x="210" y="174"/>
                    </a:lnTo>
                    <a:lnTo>
                      <a:pt x="198" y="168"/>
                    </a:lnTo>
                    <a:lnTo>
                      <a:pt x="180" y="162"/>
                    </a:lnTo>
                    <a:lnTo>
                      <a:pt x="168" y="156"/>
                    </a:lnTo>
                    <a:lnTo>
                      <a:pt x="156" y="150"/>
                    </a:lnTo>
                    <a:lnTo>
                      <a:pt x="138" y="144"/>
                    </a:lnTo>
                    <a:lnTo>
                      <a:pt x="132" y="138"/>
                    </a:lnTo>
                    <a:lnTo>
                      <a:pt x="120" y="132"/>
                    </a:lnTo>
                    <a:lnTo>
                      <a:pt x="102" y="126"/>
                    </a:lnTo>
                    <a:lnTo>
                      <a:pt x="96" y="120"/>
                    </a:lnTo>
                    <a:lnTo>
                      <a:pt x="90" y="114"/>
                    </a:lnTo>
                    <a:lnTo>
                      <a:pt x="72" y="108"/>
                    </a:lnTo>
                    <a:lnTo>
                      <a:pt x="66" y="102"/>
                    </a:lnTo>
                    <a:lnTo>
                      <a:pt x="60" y="96"/>
                    </a:lnTo>
                    <a:lnTo>
                      <a:pt x="48" y="84"/>
                    </a:lnTo>
                    <a:lnTo>
                      <a:pt x="42" y="84"/>
                    </a:lnTo>
                    <a:lnTo>
                      <a:pt x="36" y="78"/>
                    </a:lnTo>
                    <a:lnTo>
                      <a:pt x="30" y="66"/>
                    </a:lnTo>
                    <a:lnTo>
                      <a:pt x="24" y="60"/>
                    </a:lnTo>
                    <a:lnTo>
                      <a:pt x="18" y="60"/>
                    </a:lnTo>
                    <a:lnTo>
                      <a:pt x="12" y="48"/>
                    </a:lnTo>
                    <a:lnTo>
                      <a:pt x="12" y="42"/>
                    </a:lnTo>
                    <a:lnTo>
                      <a:pt x="6" y="36"/>
                    </a:lnTo>
                    <a:lnTo>
                      <a:pt x="0" y="24"/>
                    </a:lnTo>
                    <a:lnTo>
                      <a:pt x="0" y="24"/>
                    </a:lnTo>
                    <a:lnTo>
                      <a:pt x="0" y="18"/>
                    </a:lnTo>
                    <a:lnTo>
                      <a:pt x="0" y="6"/>
                    </a:lnTo>
                    <a:lnTo>
                      <a:pt x="0" y="0"/>
                    </a:lnTo>
                    <a:lnTo>
                      <a:pt x="0" y="305"/>
                    </a:lnTo>
                    <a:lnTo>
                      <a:pt x="0" y="311"/>
                    </a:lnTo>
                    <a:lnTo>
                      <a:pt x="0" y="323"/>
                    </a:lnTo>
                    <a:lnTo>
                      <a:pt x="0" y="329"/>
                    </a:lnTo>
                    <a:lnTo>
                      <a:pt x="0" y="329"/>
                    </a:lnTo>
                    <a:lnTo>
                      <a:pt x="6" y="341"/>
                    </a:lnTo>
                    <a:lnTo>
                      <a:pt x="12" y="347"/>
                    </a:lnTo>
                    <a:lnTo>
                      <a:pt x="12" y="353"/>
                    </a:lnTo>
                    <a:lnTo>
                      <a:pt x="18" y="365"/>
                    </a:lnTo>
                    <a:lnTo>
                      <a:pt x="24" y="365"/>
                    </a:lnTo>
                    <a:lnTo>
                      <a:pt x="30" y="371"/>
                    </a:lnTo>
                    <a:lnTo>
                      <a:pt x="36" y="383"/>
                    </a:lnTo>
                    <a:lnTo>
                      <a:pt x="42" y="389"/>
                    </a:lnTo>
                    <a:lnTo>
                      <a:pt x="48" y="389"/>
                    </a:lnTo>
                    <a:lnTo>
                      <a:pt x="60" y="401"/>
                    </a:lnTo>
                    <a:lnTo>
                      <a:pt x="66" y="407"/>
                    </a:lnTo>
                    <a:lnTo>
                      <a:pt x="72" y="413"/>
                    </a:lnTo>
                    <a:lnTo>
                      <a:pt x="90" y="419"/>
                    </a:lnTo>
                    <a:lnTo>
                      <a:pt x="96" y="425"/>
                    </a:lnTo>
                    <a:lnTo>
                      <a:pt x="102" y="431"/>
                    </a:lnTo>
                    <a:lnTo>
                      <a:pt x="120" y="437"/>
                    </a:lnTo>
                    <a:lnTo>
                      <a:pt x="132" y="443"/>
                    </a:lnTo>
                    <a:lnTo>
                      <a:pt x="138" y="449"/>
                    </a:lnTo>
                    <a:lnTo>
                      <a:pt x="156" y="455"/>
                    </a:lnTo>
                    <a:lnTo>
                      <a:pt x="168" y="461"/>
                    </a:lnTo>
                    <a:lnTo>
                      <a:pt x="180" y="467"/>
                    </a:lnTo>
                    <a:lnTo>
                      <a:pt x="198" y="473"/>
                    </a:lnTo>
                    <a:lnTo>
                      <a:pt x="210" y="479"/>
                    </a:lnTo>
                    <a:lnTo>
                      <a:pt x="222" y="479"/>
                    </a:lnTo>
                    <a:lnTo>
                      <a:pt x="246" y="491"/>
                    </a:lnTo>
                    <a:lnTo>
                      <a:pt x="258" y="491"/>
                    </a:lnTo>
                    <a:lnTo>
                      <a:pt x="270" y="497"/>
                    </a:lnTo>
                    <a:lnTo>
                      <a:pt x="300" y="503"/>
                    </a:lnTo>
                    <a:lnTo>
                      <a:pt x="312" y="509"/>
                    </a:lnTo>
                    <a:lnTo>
                      <a:pt x="324" y="515"/>
                    </a:lnTo>
                    <a:lnTo>
                      <a:pt x="354" y="521"/>
                    </a:lnTo>
                    <a:lnTo>
                      <a:pt x="366" y="521"/>
                    </a:lnTo>
                    <a:lnTo>
                      <a:pt x="384" y="527"/>
                    </a:lnTo>
                    <a:lnTo>
                      <a:pt x="415" y="533"/>
                    </a:lnTo>
                    <a:lnTo>
                      <a:pt x="427" y="533"/>
                    </a:lnTo>
                    <a:lnTo>
                      <a:pt x="445" y="539"/>
                    </a:lnTo>
                    <a:lnTo>
                      <a:pt x="475" y="545"/>
                    </a:lnTo>
                    <a:lnTo>
                      <a:pt x="493" y="545"/>
                    </a:lnTo>
                    <a:lnTo>
                      <a:pt x="505" y="551"/>
                    </a:lnTo>
                    <a:lnTo>
                      <a:pt x="541" y="557"/>
                    </a:lnTo>
                    <a:lnTo>
                      <a:pt x="559" y="557"/>
                    </a:lnTo>
                    <a:lnTo>
                      <a:pt x="577" y="563"/>
                    </a:lnTo>
                    <a:lnTo>
                      <a:pt x="607" y="563"/>
                    </a:lnTo>
                    <a:lnTo>
                      <a:pt x="625" y="569"/>
                    </a:lnTo>
                    <a:lnTo>
                      <a:pt x="643" y="569"/>
                    </a:lnTo>
                    <a:lnTo>
                      <a:pt x="679" y="575"/>
                    </a:lnTo>
                    <a:lnTo>
                      <a:pt x="697" y="575"/>
                    </a:lnTo>
                    <a:lnTo>
                      <a:pt x="715" y="581"/>
                    </a:lnTo>
                    <a:lnTo>
                      <a:pt x="751" y="581"/>
                    </a:lnTo>
                    <a:lnTo>
                      <a:pt x="769" y="581"/>
                    </a:lnTo>
                    <a:lnTo>
                      <a:pt x="787" y="587"/>
                    </a:lnTo>
                    <a:lnTo>
                      <a:pt x="829" y="587"/>
                    </a:lnTo>
                    <a:lnTo>
                      <a:pt x="847" y="587"/>
                    </a:lnTo>
                    <a:lnTo>
                      <a:pt x="865" y="593"/>
                    </a:lnTo>
                    <a:lnTo>
                      <a:pt x="901" y="593"/>
                    </a:lnTo>
                    <a:lnTo>
                      <a:pt x="919" y="593"/>
                    </a:lnTo>
                    <a:lnTo>
                      <a:pt x="943" y="593"/>
                    </a:lnTo>
                    <a:lnTo>
                      <a:pt x="979" y="593"/>
                    </a:lnTo>
                    <a:lnTo>
                      <a:pt x="997" y="593"/>
                    </a:lnTo>
                    <a:lnTo>
                      <a:pt x="1021" y="599"/>
                    </a:lnTo>
                    <a:lnTo>
                      <a:pt x="1057" y="599"/>
                    </a:lnTo>
                    <a:lnTo>
                      <a:pt x="1075" y="599"/>
                    </a:lnTo>
                    <a:lnTo>
                      <a:pt x="1099" y="599"/>
                    </a:lnTo>
                    <a:lnTo>
                      <a:pt x="1135" y="599"/>
                    </a:lnTo>
                    <a:lnTo>
                      <a:pt x="1153" y="599"/>
                    </a:lnTo>
                    <a:lnTo>
                      <a:pt x="1171" y="599"/>
                    </a:lnTo>
                    <a:lnTo>
                      <a:pt x="1213" y="599"/>
                    </a:lnTo>
                    <a:lnTo>
                      <a:pt x="1231" y="593"/>
                    </a:lnTo>
                    <a:lnTo>
                      <a:pt x="1249" y="593"/>
                    </a:lnTo>
                    <a:lnTo>
                      <a:pt x="1291" y="593"/>
                    </a:lnTo>
                    <a:lnTo>
                      <a:pt x="1309" y="593"/>
                    </a:lnTo>
                    <a:lnTo>
                      <a:pt x="1327" y="593"/>
                    </a:lnTo>
                    <a:lnTo>
                      <a:pt x="1369" y="593"/>
                    </a:lnTo>
                    <a:lnTo>
                      <a:pt x="1387" y="587"/>
                    </a:lnTo>
                    <a:lnTo>
                      <a:pt x="1405" y="587"/>
                    </a:lnTo>
                    <a:lnTo>
                      <a:pt x="1441" y="587"/>
                    </a:lnTo>
                    <a:lnTo>
                      <a:pt x="1459" y="581"/>
                    </a:lnTo>
                    <a:lnTo>
                      <a:pt x="1477" y="581"/>
                    </a:lnTo>
                    <a:lnTo>
                      <a:pt x="1513" y="581"/>
                    </a:lnTo>
                    <a:lnTo>
                      <a:pt x="1531" y="575"/>
                    </a:lnTo>
                    <a:lnTo>
                      <a:pt x="1531" y="269"/>
                    </a:lnTo>
                    <a:close/>
                  </a:path>
                </a:pathLst>
              </a:custGeom>
              <a:solidFill>
                <a:srgbClr val="800000"/>
              </a:solidFill>
              <a:ln w="9525">
                <a:solidFill>
                  <a:srgbClr val="000000"/>
                </a:solidFill>
                <a:prstDash val="solid"/>
                <a:round/>
                <a:headEnd/>
                <a:tailEnd/>
              </a:ln>
            </p:spPr>
            <p:txBody>
              <a:bodyPr/>
              <a:lstStyle/>
              <a:p>
                <a:endParaRPr lang="en-US"/>
              </a:p>
            </p:txBody>
          </p:sp>
          <p:sp>
            <p:nvSpPr>
              <p:cNvPr id="104" name="Freeform 15"/>
              <p:cNvSpPr>
                <a:spLocks/>
              </p:cNvSpPr>
              <p:nvPr/>
            </p:nvSpPr>
            <p:spPr bwMode="auto">
              <a:xfrm>
                <a:off x="863" y="1653"/>
                <a:ext cx="1531" cy="581"/>
              </a:xfrm>
              <a:custGeom>
                <a:avLst/>
                <a:gdLst/>
                <a:ahLst/>
                <a:cxnLst>
                  <a:cxn ang="0">
                    <a:pos x="1477" y="563"/>
                  </a:cxn>
                  <a:cxn ang="0">
                    <a:pos x="1405" y="569"/>
                  </a:cxn>
                  <a:cxn ang="0">
                    <a:pos x="1327" y="575"/>
                  </a:cxn>
                  <a:cxn ang="0">
                    <a:pos x="1249" y="575"/>
                  </a:cxn>
                  <a:cxn ang="0">
                    <a:pos x="1195" y="581"/>
                  </a:cxn>
                  <a:cxn ang="0">
                    <a:pos x="1117" y="581"/>
                  </a:cxn>
                  <a:cxn ang="0">
                    <a:pos x="1039" y="581"/>
                  </a:cxn>
                  <a:cxn ang="0">
                    <a:pos x="961" y="575"/>
                  </a:cxn>
                  <a:cxn ang="0">
                    <a:pos x="883" y="575"/>
                  </a:cxn>
                  <a:cxn ang="0">
                    <a:pos x="805" y="569"/>
                  </a:cxn>
                  <a:cxn ang="0">
                    <a:pos x="733" y="563"/>
                  </a:cxn>
                  <a:cxn ang="0">
                    <a:pos x="661" y="557"/>
                  </a:cxn>
                  <a:cxn ang="0">
                    <a:pos x="589" y="545"/>
                  </a:cxn>
                  <a:cxn ang="0">
                    <a:pos x="523" y="533"/>
                  </a:cxn>
                  <a:cxn ang="0">
                    <a:pos x="457" y="521"/>
                  </a:cxn>
                  <a:cxn ang="0">
                    <a:pos x="396" y="509"/>
                  </a:cxn>
                  <a:cxn ang="0">
                    <a:pos x="342" y="497"/>
                  </a:cxn>
                  <a:cxn ang="0">
                    <a:pos x="288" y="485"/>
                  </a:cxn>
                  <a:cxn ang="0">
                    <a:pos x="234" y="467"/>
                  </a:cxn>
                  <a:cxn ang="0">
                    <a:pos x="192" y="450"/>
                  </a:cxn>
                  <a:cxn ang="0">
                    <a:pos x="150" y="438"/>
                  </a:cxn>
                  <a:cxn ang="0">
                    <a:pos x="114" y="420"/>
                  </a:cxn>
                  <a:cxn ang="0">
                    <a:pos x="78" y="396"/>
                  </a:cxn>
                  <a:cxn ang="0">
                    <a:pos x="54" y="378"/>
                  </a:cxn>
                  <a:cxn ang="0">
                    <a:pos x="30" y="360"/>
                  </a:cxn>
                  <a:cxn ang="0">
                    <a:pos x="18" y="342"/>
                  </a:cxn>
                  <a:cxn ang="0">
                    <a:pos x="6" y="318"/>
                  </a:cxn>
                  <a:cxn ang="0">
                    <a:pos x="0" y="300"/>
                  </a:cxn>
                  <a:cxn ang="0">
                    <a:pos x="0" y="282"/>
                  </a:cxn>
                  <a:cxn ang="0">
                    <a:pos x="6" y="258"/>
                  </a:cxn>
                  <a:cxn ang="0">
                    <a:pos x="12" y="246"/>
                  </a:cxn>
                  <a:cxn ang="0">
                    <a:pos x="30" y="222"/>
                  </a:cxn>
                  <a:cxn ang="0">
                    <a:pos x="48" y="204"/>
                  </a:cxn>
                  <a:cxn ang="0">
                    <a:pos x="72" y="186"/>
                  </a:cxn>
                  <a:cxn ang="0">
                    <a:pos x="102" y="168"/>
                  </a:cxn>
                  <a:cxn ang="0">
                    <a:pos x="138" y="150"/>
                  </a:cxn>
                  <a:cxn ang="0">
                    <a:pos x="180" y="132"/>
                  </a:cxn>
                  <a:cxn ang="0">
                    <a:pos x="222" y="114"/>
                  </a:cxn>
                  <a:cxn ang="0">
                    <a:pos x="270" y="96"/>
                  </a:cxn>
                  <a:cxn ang="0">
                    <a:pos x="324" y="84"/>
                  </a:cxn>
                  <a:cxn ang="0">
                    <a:pos x="384" y="72"/>
                  </a:cxn>
                  <a:cxn ang="0">
                    <a:pos x="445" y="60"/>
                  </a:cxn>
                  <a:cxn ang="0">
                    <a:pos x="505" y="48"/>
                  </a:cxn>
                  <a:cxn ang="0">
                    <a:pos x="577" y="36"/>
                  </a:cxn>
                  <a:cxn ang="0">
                    <a:pos x="643" y="24"/>
                  </a:cxn>
                  <a:cxn ang="0">
                    <a:pos x="715" y="18"/>
                  </a:cxn>
                  <a:cxn ang="0">
                    <a:pos x="787" y="12"/>
                  </a:cxn>
                  <a:cxn ang="0">
                    <a:pos x="865" y="6"/>
                  </a:cxn>
                  <a:cxn ang="0">
                    <a:pos x="943" y="0"/>
                  </a:cxn>
                  <a:cxn ang="0">
                    <a:pos x="1021" y="0"/>
                  </a:cxn>
                  <a:cxn ang="0">
                    <a:pos x="1099" y="0"/>
                  </a:cxn>
                  <a:cxn ang="0">
                    <a:pos x="1531" y="557"/>
                  </a:cxn>
                </a:cxnLst>
                <a:rect l="0" t="0" r="r" b="b"/>
                <a:pathLst>
                  <a:path w="1531" h="581">
                    <a:moveTo>
                      <a:pt x="1531" y="557"/>
                    </a:moveTo>
                    <a:lnTo>
                      <a:pt x="1513" y="563"/>
                    </a:lnTo>
                    <a:lnTo>
                      <a:pt x="1477" y="563"/>
                    </a:lnTo>
                    <a:lnTo>
                      <a:pt x="1459" y="563"/>
                    </a:lnTo>
                    <a:lnTo>
                      <a:pt x="1441" y="569"/>
                    </a:lnTo>
                    <a:lnTo>
                      <a:pt x="1405" y="569"/>
                    </a:lnTo>
                    <a:lnTo>
                      <a:pt x="1387" y="569"/>
                    </a:lnTo>
                    <a:lnTo>
                      <a:pt x="1369" y="575"/>
                    </a:lnTo>
                    <a:lnTo>
                      <a:pt x="1327" y="575"/>
                    </a:lnTo>
                    <a:lnTo>
                      <a:pt x="1309" y="575"/>
                    </a:lnTo>
                    <a:lnTo>
                      <a:pt x="1291" y="575"/>
                    </a:lnTo>
                    <a:lnTo>
                      <a:pt x="1249" y="575"/>
                    </a:lnTo>
                    <a:lnTo>
                      <a:pt x="1231" y="575"/>
                    </a:lnTo>
                    <a:lnTo>
                      <a:pt x="1213" y="581"/>
                    </a:lnTo>
                    <a:lnTo>
                      <a:pt x="1195" y="581"/>
                    </a:lnTo>
                    <a:lnTo>
                      <a:pt x="1153" y="581"/>
                    </a:lnTo>
                    <a:lnTo>
                      <a:pt x="1135" y="581"/>
                    </a:lnTo>
                    <a:lnTo>
                      <a:pt x="1117" y="581"/>
                    </a:lnTo>
                    <a:lnTo>
                      <a:pt x="1075" y="581"/>
                    </a:lnTo>
                    <a:lnTo>
                      <a:pt x="1057" y="581"/>
                    </a:lnTo>
                    <a:lnTo>
                      <a:pt x="1039" y="581"/>
                    </a:lnTo>
                    <a:lnTo>
                      <a:pt x="997" y="575"/>
                    </a:lnTo>
                    <a:lnTo>
                      <a:pt x="979" y="575"/>
                    </a:lnTo>
                    <a:lnTo>
                      <a:pt x="961" y="575"/>
                    </a:lnTo>
                    <a:lnTo>
                      <a:pt x="919" y="575"/>
                    </a:lnTo>
                    <a:lnTo>
                      <a:pt x="901" y="575"/>
                    </a:lnTo>
                    <a:lnTo>
                      <a:pt x="883" y="575"/>
                    </a:lnTo>
                    <a:lnTo>
                      <a:pt x="847" y="569"/>
                    </a:lnTo>
                    <a:lnTo>
                      <a:pt x="829" y="569"/>
                    </a:lnTo>
                    <a:lnTo>
                      <a:pt x="805" y="569"/>
                    </a:lnTo>
                    <a:lnTo>
                      <a:pt x="769" y="563"/>
                    </a:lnTo>
                    <a:lnTo>
                      <a:pt x="751" y="563"/>
                    </a:lnTo>
                    <a:lnTo>
                      <a:pt x="733" y="563"/>
                    </a:lnTo>
                    <a:lnTo>
                      <a:pt x="697" y="557"/>
                    </a:lnTo>
                    <a:lnTo>
                      <a:pt x="679" y="557"/>
                    </a:lnTo>
                    <a:lnTo>
                      <a:pt x="661" y="557"/>
                    </a:lnTo>
                    <a:lnTo>
                      <a:pt x="625" y="551"/>
                    </a:lnTo>
                    <a:lnTo>
                      <a:pt x="607" y="545"/>
                    </a:lnTo>
                    <a:lnTo>
                      <a:pt x="589" y="545"/>
                    </a:lnTo>
                    <a:lnTo>
                      <a:pt x="577" y="545"/>
                    </a:lnTo>
                    <a:lnTo>
                      <a:pt x="541" y="539"/>
                    </a:lnTo>
                    <a:lnTo>
                      <a:pt x="523" y="533"/>
                    </a:lnTo>
                    <a:lnTo>
                      <a:pt x="505" y="533"/>
                    </a:lnTo>
                    <a:lnTo>
                      <a:pt x="475" y="527"/>
                    </a:lnTo>
                    <a:lnTo>
                      <a:pt x="457" y="521"/>
                    </a:lnTo>
                    <a:lnTo>
                      <a:pt x="445" y="521"/>
                    </a:lnTo>
                    <a:lnTo>
                      <a:pt x="415" y="515"/>
                    </a:lnTo>
                    <a:lnTo>
                      <a:pt x="396" y="509"/>
                    </a:lnTo>
                    <a:lnTo>
                      <a:pt x="384" y="509"/>
                    </a:lnTo>
                    <a:lnTo>
                      <a:pt x="354" y="503"/>
                    </a:lnTo>
                    <a:lnTo>
                      <a:pt x="342" y="497"/>
                    </a:lnTo>
                    <a:lnTo>
                      <a:pt x="324" y="497"/>
                    </a:lnTo>
                    <a:lnTo>
                      <a:pt x="300" y="485"/>
                    </a:lnTo>
                    <a:lnTo>
                      <a:pt x="288" y="485"/>
                    </a:lnTo>
                    <a:lnTo>
                      <a:pt x="270" y="479"/>
                    </a:lnTo>
                    <a:lnTo>
                      <a:pt x="246" y="473"/>
                    </a:lnTo>
                    <a:lnTo>
                      <a:pt x="234" y="467"/>
                    </a:lnTo>
                    <a:lnTo>
                      <a:pt x="222" y="462"/>
                    </a:lnTo>
                    <a:lnTo>
                      <a:pt x="198" y="456"/>
                    </a:lnTo>
                    <a:lnTo>
                      <a:pt x="192" y="450"/>
                    </a:lnTo>
                    <a:lnTo>
                      <a:pt x="180" y="450"/>
                    </a:lnTo>
                    <a:lnTo>
                      <a:pt x="156" y="438"/>
                    </a:lnTo>
                    <a:lnTo>
                      <a:pt x="150" y="438"/>
                    </a:lnTo>
                    <a:lnTo>
                      <a:pt x="138" y="432"/>
                    </a:lnTo>
                    <a:lnTo>
                      <a:pt x="132" y="426"/>
                    </a:lnTo>
                    <a:lnTo>
                      <a:pt x="114" y="420"/>
                    </a:lnTo>
                    <a:lnTo>
                      <a:pt x="102" y="414"/>
                    </a:lnTo>
                    <a:lnTo>
                      <a:pt x="96" y="408"/>
                    </a:lnTo>
                    <a:lnTo>
                      <a:pt x="78" y="396"/>
                    </a:lnTo>
                    <a:lnTo>
                      <a:pt x="72" y="396"/>
                    </a:lnTo>
                    <a:lnTo>
                      <a:pt x="66" y="390"/>
                    </a:lnTo>
                    <a:lnTo>
                      <a:pt x="54" y="378"/>
                    </a:lnTo>
                    <a:lnTo>
                      <a:pt x="48" y="372"/>
                    </a:lnTo>
                    <a:lnTo>
                      <a:pt x="42" y="372"/>
                    </a:lnTo>
                    <a:lnTo>
                      <a:pt x="30" y="360"/>
                    </a:lnTo>
                    <a:lnTo>
                      <a:pt x="30" y="354"/>
                    </a:lnTo>
                    <a:lnTo>
                      <a:pt x="24" y="348"/>
                    </a:lnTo>
                    <a:lnTo>
                      <a:pt x="18" y="342"/>
                    </a:lnTo>
                    <a:lnTo>
                      <a:pt x="12" y="336"/>
                    </a:lnTo>
                    <a:lnTo>
                      <a:pt x="12" y="330"/>
                    </a:lnTo>
                    <a:lnTo>
                      <a:pt x="6" y="318"/>
                    </a:lnTo>
                    <a:lnTo>
                      <a:pt x="0" y="312"/>
                    </a:lnTo>
                    <a:lnTo>
                      <a:pt x="0" y="312"/>
                    </a:lnTo>
                    <a:lnTo>
                      <a:pt x="0" y="300"/>
                    </a:lnTo>
                    <a:lnTo>
                      <a:pt x="0" y="294"/>
                    </a:lnTo>
                    <a:lnTo>
                      <a:pt x="0" y="288"/>
                    </a:lnTo>
                    <a:lnTo>
                      <a:pt x="0" y="282"/>
                    </a:lnTo>
                    <a:lnTo>
                      <a:pt x="0" y="276"/>
                    </a:lnTo>
                    <a:lnTo>
                      <a:pt x="0" y="270"/>
                    </a:lnTo>
                    <a:lnTo>
                      <a:pt x="6" y="258"/>
                    </a:lnTo>
                    <a:lnTo>
                      <a:pt x="6" y="252"/>
                    </a:lnTo>
                    <a:lnTo>
                      <a:pt x="12" y="252"/>
                    </a:lnTo>
                    <a:lnTo>
                      <a:pt x="12" y="246"/>
                    </a:lnTo>
                    <a:lnTo>
                      <a:pt x="18" y="234"/>
                    </a:lnTo>
                    <a:lnTo>
                      <a:pt x="24" y="228"/>
                    </a:lnTo>
                    <a:lnTo>
                      <a:pt x="30" y="222"/>
                    </a:lnTo>
                    <a:lnTo>
                      <a:pt x="36" y="216"/>
                    </a:lnTo>
                    <a:lnTo>
                      <a:pt x="42" y="210"/>
                    </a:lnTo>
                    <a:lnTo>
                      <a:pt x="48" y="204"/>
                    </a:lnTo>
                    <a:lnTo>
                      <a:pt x="60" y="192"/>
                    </a:lnTo>
                    <a:lnTo>
                      <a:pt x="66" y="192"/>
                    </a:lnTo>
                    <a:lnTo>
                      <a:pt x="72" y="186"/>
                    </a:lnTo>
                    <a:lnTo>
                      <a:pt x="90" y="174"/>
                    </a:lnTo>
                    <a:lnTo>
                      <a:pt x="96" y="174"/>
                    </a:lnTo>
                    <a:lnTo>
                      <a:pt x="102" y="168"/>
                    </a:lnTo>
                    <a:lnTo>
                      <a:pt x="120" y="156"/>
                    </a:lnTo>
                    <a:lnTo>
                      <a:pt x="132" y="150"/>
                    </a:lnTo>
                    <a:lnTo>
                      <a:pt x="138" y="150"/>
                    </a:lnTo>
                    <a:lnTo>
                      <a:pt x="156" y="138"/>
                    </a:lnTo>
                    <a:lnTo>
                      <a:pt x="168" y="138"/>
                    </a:lnTo>
                    <a:lnTo>
                      <a:pt x="180" y="132"/>
                    </a:lnTo>
                    <a:lnTo>
                      <a:pt x="198" y="120"/>
                    </a:lnTo>
                    <a:lnTo>
                      <a:pt x="210" y="120"/>
                    </a:lnTo>
                    <a:lnTo>
                      <a:pt x="222" y="114"/>
                    </a:lnTo>
                    <a:lnTo>
                      <a:pt x="246" y="108"/>
                    </a:lnTo>
                    <a:lnTo>
                      <a:pt x="258" y="102"/>
                    </a:lnTo>
                    <a:lnTo>
                      <a:pt x="270" y="96"/>
                    </a:lnTo>
                    <a:lnTo>
                      <a:pt x="288" y="96"/>
                    </a:lnTo>
                    <a:lnTo>
                      <a:pt x="312" y="90"/>
                    </a:lnTo>
                    <a:lnTo>
                      <a:pt x="324" y="84"/>
                    </a:lnTo>
                    <a:lnTo>
                      <a:pt x="342" y="78"/>
                    </a:lnTo>
                    <a:lnTo>
                      <a:pt x="366" y="72"/>
                    </a:lnTo>
                    <a:lnTo>
                      <a:pt x="384" y="72"/>
                    </a:lnTo>
                    <a:lnTo>
                      <a:pt x="396" y="66"/>
                    </a:lnTo>
                    <a:lnTo>
                      <a:pt x="427" y="60"/>
                    </a:lnTo>
                    <a:lnTo>
                      <a:pt x="445" y="60"/>
                    </a:lnTo>
                    <a:lnTo>
                      <a:pt x="457" y="54"/>
                    </a:lnTo>
                    <a:lnTo>
                      <a:pt x="493" y="48"/>
                    </a:lnTo>
                    <a:lnTo>
                      <a:pt x="505" y="48"/>
                    </a:lnTo>
                    <a:lnTo>
                      <a:pt x="523" y="42"/>
                    </a:lnTo>
                    <a:lnTo>
                      <a:pt x="559" y="36"/>
                    </a:lnTo>
                    <a:lnTo>
                      <a:pt x="577" y="36"/>
                    </a:lnTo>
                    <a:lnTo>
                      <a:pt x="589" y="30"/>
                    </a:lnTo>
                    <a:lnTo>
                      <a:pt x="625" y="30"/>
                    </a:lnTo>
                    <a:lnTo>
                      <a:pt x="643" y="24"/>
                    </a:lnTo>
                    <a:lnTo>
                      <a:pt x="661" y="24"/>
                    </a:lnTo>
                    <a:lnTo>
                      <a:pt x="697" y="18"/>
                    </a:lnTo>
                    <a:lnTo>
                      <a:pt x="715" y="18"/>
                    </a:lnTo>
                    <a:lnTo>
                      <a:pt x="733" y="18"/>
                    </a:lnTo>
                    <a:lnTo>
                      <a:pt x="769" y="12"/>
                    </a:lnTo>
                    <a:lnTo>
                      <a:pt x="787" y="12"/>
                    </a:lnTo>
                    <a:lnTo>
                      <a:pt x="805" y="12"/>
                    </a:lnTo>
                    <a:lnTo>
                      <a:pt x="829" y="6"/>
                    </a:lnTo>
                    <a:lnTo>
                      <a:pt x="865" y="6"/>
                    </a:lnTo>
                    <a:lnTo>
                      <a:pt x="883" y="6"/>
                    </a:lnTo>
                    <a:lnTo>
                      <a:pt x="901" y="6"/>
                    </a:lnTo>
                    <a:lnTo>
                      <a:pt x="943" y="0"/>
                    </a:lnTo>
                    <a:lnTo>
                      <a:pt x="961" y="0"/>
                    </a:lnTo>
                    <a:lnTo>
                      <a:pt x="979" y="0"/>
                    </a:lnTo>
                    <a:lnTo>
                      <a:pt x="1021" y="0"/>
                    </a:lnTo>
                    <a:lnTo>
                      <a:pt x="1039" y="0"/>
                    </a:lnTo>
                    <a:lnTo>
                      <a:pt x="1057" y="0"/>
                    </a:lnTo>
                    <a:lnTo>
                      <a:pt x="1099" y="0"/>
                    </a:lnTo>
                    <a:lnTo>
                      <a:pt x="1117" y="0"/>
                    </a:lnTo>
                    <a:lnTo>
                      <a:pt x="1117" y="288"/>
                    </a:lnTo>
                    <a:lnTo>
                      <a:pt x="1531" y="557"/>
                    </a:lnTo>
                    <a:close/>
                  </a:path>
                </a:pathLst>
              </a:custGeom>
              <a:solidFill>
                <a:srgbClr val="FF0000"/>
              </a:solidFill>
              <a:ln w="9525">
                <a:solidFill>
                  <a:srgbClr val="000000"/>
                </a:solidFill>
                <a:prstDash val="solid"/>
                <a:round/>
                <a:headEnd/>
                <a:tailEnd/>
              </a:ln>
            </p:spPr>
            <p:txBody>
              <a:bodyPr/>
              <a:lstStyle/>
              <a:p>
                <a:endParaRPr lang="en-US"/>
              </a:p>
            </p:txBody>
          </p:sp>
        </p:grpSp>
        <p:sp>
          <p:nvSpPr>
            <p:cNvPr id="92" name="Rectangle 16"/>
            <p:cNvSpPr>
              <a:spLocks noChangeArrowheads="1"/>
            </p:cNvSpPr>
            <p:nvPr/>
          </p:nvSpPr>
          <p:spPr bwMode="auto">
            <a:xfrm>
              <a:off x="1796" y="1820"/>
              <a:ext cx="269" cy="279"/>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Code</a:t>
              </a:r>
            </a:p>
            <a:p>
              <a:pPr algn="ctr" eaLnBrk="0" hangingPunct="0">
                <a:spcBef>
                  <a:spcPct val="0"/>
                </a:spcBef>
              </a:pPr>
              <a:r>
                <a:rPr lang="en-US" sz="1800" b="1">
                  <a:solidFill>
                    <a:srgbClr val="000000"/>
                  </a:solidFill>
                  <a:latin typeface="Futura Lt BT" pitchFamily="34" charset="0"/>
                </a:rPr>
                <a:t>7%</a:t>
              </a:r>
            </a:p>
          </p:txBody>
        </p:sp>
        <p:sp>
          <p:nvSpPr>
            <p:cNvPr id="93" name="Rectangle 17"/>
            <p:cNvSpPr>
              <a:spLocks noChangeArrowheads="1"/>
            </p:cNvSpPr>
            <p:nvPr/>
          </p:nvSpPr>
          <p:spPr bwMode="auto">
            <a:xfrm>
              <a:off x="2383" y="1992"/>
              <a:ext cx="285" cy="279"/>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Other</a:t>
              </a:r>
            </a:p>
            <a:p>
              <a:pPr algn="ctr" eaLnBrk="0" hangingPunct="0">
                <a:spcBef>
                  <a:spcPct val="0"/>
                </a:spcBef>
              </a:pPr>
              <a:r>
                <a:rPr lang="en-US" sz="1800" b="1">
                  <a:solidFill>
                    <a:srgbClr val="000000"/>
                  </a:solidFill>
                  <a:latin typeface="Futura Lt BT" pitchFamily="34" charset="0"/>
                </a:rPr>
                <a:t>10%</a:t>
              </a:r>
            </a:p>
          </p:txBody>
        </p:sp>
        <p:sp>
          <p:nvSpPr>
            <p:cNvPr id="94" name="Rectangle 18"/>
            <p:cNvSpPr>
              <a:spLocks noChangeArrowheads="1"/>
            </p:cNvSpPr>
            <p:nvPr/>
          </p:nvSpPr>
          <p:spPr bwMode="auto">
            <a:xfrm>
              <a:off x="2287" y="3247"/>
              <a:ext cx="333" cy="279"/>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Design</a:t>
              </a:r>
            </a:p>
            <a:p>
              <a:pPr algn="ctr" eaLnBrk="0" hangingPunct="0">
                <a:spcBef>
                  <a:spcPct val="0"/>
                </a:spcBef>
              </a:pPr>
              <a:r>
                <a:rPr lang="en-US" sz="1800" b="1">
                  <a:solidFill>
                    <a:srgbClr val="000000"/>
                  </a:solidFill>
                  <a:latin typeface="Futura Lt BT" pitchFamily="34" charset="0"/>
                </a:rPr>
                <a:t>27%</a:t>
              </a:r>
            </a:p>
          </p:txBody>
        </p:sp>
        <p:sp>
          <p:nvSpPr>
            <p:cNvPr id="95" name="Rectangle 19"/>
            <p:cNvSpPr>
              <a:spLocks noChangeArrowheads="1"/>
            </p:cNvSpPr>
            <p:nvPr/>
          </p:nvSpPr>
          <p:spPr bwMode="auto">
            <a:xfrm>
              <a:off x="651" y="1944"/>
              <a:ext cx="649" cy="279"/>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Requirements</a:t>
              </a:r>
            </a:p>
            <a:p>
              <a:pPr algn="ctr" eaLnBrk="0" hangingPunct="0">
                <a:spcBef>
                  <a:spcPct val="0"/>
                </a:spcBef>
              </a:pPr>
              <a:r>
                <a:rPr lang="en-US" sz="1800" b="1">
                  <a:solidFill>
                    <a:srgbClr val="000000"/>
                  </a:solidFill>
                  <a:latin typeface="Futura Lt BT" pitchFamily="34" charset="0"/>
                </a:rPr>
                <a:t>56%</a:t>
              </a:r>
              <a:endParaRPr lang="en-US" sz="3600">
                <a:latin typeface="Futura Lt BT" pitchFamily="34" charset="0"/>
              </a:endParaRPr>
            </a:p>
          </p:txBody>
        </p:sp>
      </p:grpSp>
      <p:sp>
        <p:nvSpPr>
          <p:cNvPr id="105" name="Rectangle 38"/>
          <p:cNvSpPr txBox="1">
            <a:spLocks noChangeArrowheads="1"/>
          </p:cNvSpPr>
          <p:nvPr/>
        </p:nvSpPr>
        <p:spPr>
          <a:xfrm>
            <a:off x="5029200" y="1959608"/>
            <a:ext cx="3352800" cy="41783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smtClean="0">
                <a:ln>
                  <a:noFill/>
                </a:ln>
                <a:solidFill>
                  <a:schemeClr val="tx1"/>
                </a:solidFill>
                <a:effectLst/>
                <a:uLnTx/>
                <a:uFillTx/>
                <a:latin typeface="+mn-lt"/>
                <a:ea typeface="+mn-ea"/>
                <a:cs typeface="+mn-cs"/>
              </a:rPr>
              <a:t>Distribution of Effort to Fix Defects</a:t>
            </a:r>
            <a:endParaRPr kumimoji="0" lang="en-CA" sz="2000" b="0" i="0" u="none" strike="noStrike" kern="1200" cap="none" spc="0" normalizeH="0" baseline="0" noProof="0">
              <a:ln>
                <a:noFill/>
              </a:ln>
              <a:solidFill>
                <a:schemeClr val="tx1"/>
              </a:solidFill>
              <a:effectLst/>
              <a:uLnTx/>
              <a:uFillTx/>
              <a:latin typeface="+mn-lt"/>
              <a:ea typeface="+mn-ea"/>
              <a:cs typeface="+mn-cs"/>
            </a:endParaRPr>
          </a:p>
        </p:txBody>
      </p:sp>
      <p:grpSp>
        <p:nvGrpSpPr>
          <p:cNvPr id="106" name="Group 40"/>
          <p:cNvGrpSpPr>
            <a:grpSpLocks/>
          </p:cNvGrpSpPr>
          <p:nvPr/>
        </p:nvGrpSpPr>
        <p:grpSpPr bwMode="auto">
          <a:xfrm>
            <a:off x="5302978" y="3232209"/>
            <a:ext cx="3184454" cy="2235485"/>
            <a:chOff x="3424" y="1776"/>
            <a:chExt cx="2063" cy="1433"/>
          </a:xfrm>
        </p:grpSpPr>
        <p:grpSp>
          <p:nvGrpSpPr>
            <p:cNvPr id="107" name="Group 20"/>
            <p:cNvGrpSpPr>
              <a:grpSpLocks/>
            </p:cNvGrpSpPr>
            <p:nvPr/>
          </p:nvGrpSpPr>
          <p:grpSpPr bwMode="auto">
            <a:xfrm>
              <a:off x="3444" y="2097"/>
              <a:ext cx="2072" cy="1112"/>
              <a:chOff x="3043" y="1724"/>
              <a:chExt cx="2486" cy="1031"/>
            </a:xfrm>
          </p:grpSpPr>
          <p:sp>
            <p:nvSpPr>
              <p:cNvPr id="112" name="Freeform 21"/>
              <p:cNvSpPr>
                <a:spLocks/>
              </p:cNvSpPr>
              <p:nvPr/>
            </p:nvSpPr>
            <p:spPr bwMode="auto">
              <a:xfrm>
                <a:off x="4334" y="1724"/>
                <a:ext cx="78" cy="605"/>
              </a:xfrm>
              <a:custGeom>
                <a:avLst/>
                <a:gdLst/>
                <a:ahLst/>
                <a:cxnLst>
                  <a:cxn ang="0">
                    <a:pos x="0" y="294"/>
                  </a:cxn>
                  <a:cxn ang="0">
                    <a:pos x="78" y="0"/>
                  </a:cxn>
                  <a:cxn ang="0">
                    <a:pos x="78" y="312"/>
                  </a:cxn>
                  <a:cxn ang="0">
                    <a:pos x="0" y="605"/>
                  </a:cxn>
                  <a:cxn ang="0">
                    <a:pos x="0" y="294"/>
                  </a:cxn>
                </a:cxnLst>
                <a:rect l="0" t="0" r="r" b="b"/>
                <a:pathLst>
                  <a:path w="78" h="605">
                    <a:moveTo>
                      <a:pt x="0" y="294"/>
                    </a:moveTo>
                    <a:lnTo>
                      <a:pt x="78" y="0"/>
                    </a:lnTo>
                    <a:lnTo>
                      <a:pt x="78" y="312"/>
                    </a:lnTo>
                    <a:lnTo>
                      <a:pt x="0" y="605"/>
                    </a:lnTo>
                    <a:lnTo>
                      <a:pt x="0" y="294"/>
                    </a:lnTo>
                    <a:close/>
                  </a:path>
                </a:pathLst>
              </a:custGeom>
              <a:solidFill>
                <a:srgbClr val="004000"/>
              </a:solidFill>
              <a:ln w="9525">
                <a:solidFill>
                  <a:srgbClr val="000000"/>
                </a:solidFill>
                <a:prstDash val="solid"/>
                <a:round/>
                <a:headEnd/>
                <a:tailEnd/>
              </a:ln>
            </p:spPr>
            <p:txBody>
              <a:bodyPr/>
              <a:lstStyle/>
              <a:p>
                <a:endParaRPr lang="en-US"/>
              </a:p>
            </p:txBody>
          </p:sp>
          <p:sp>
            <p:nvSpPr>
              <p:cNvPr id="113" name="Freeform 22"/>
              <p:cNvSpPr>
                <a:spLocks/>
              </p:cNvSpPr>
              <p:nvPr/>
            </p:nvSpPr>
            <p:spPr bwMode="auto">
              <a:xfrm>
                <a:off x="4334" y="1724"/>
                <a:ext cx="78" cy="294"/>
              </a:xfrm>
              <a:custGeom>
                <a:avLst/>
                <a:gdLst/>
                <a:ahLst/>
                <a:cxnLst>
                  <a:cxn ang="0">
                    <a:pos x="0" y="0"/>
                  </a:cxn>
                  <a:cxn ang="0">
                    <a:pos x="18" y="0"/>
                  </a:cxn>
                  <a:cxn ang="0">
                    <a:pos x="60" y="0"/>
                  </a:cxn>
                  <a:cxn ang="0">
                    <a:pos x="78" y="0"/>
                  </a:cxn>
                  <a:cxn ang="0">
                    <a:pos x="0" y="294"/>
                  </a:cxn>
                  <a:cxn ang="0">
                    <a:pos x="0" y="0"/>
                  </a:cxn>
                </a:cxnLst>
                <a:rect l="0" t="0" r="r" b="b"/>
                <a:pathLst>
                  <a:path w="78" h="294">
                    <a:moveTo>
                      <a:pt x="0" y="0"/>
                    </a:moveTo>
                    <a:lnTo>
                      <a:pt x="18" y="0"/>
                    </a:lnTo>
                    <a:lnTo>
                      <a:pt x="60" y="0"/>
                    </a:lnTo>
                    <a:lnTo>
                      <a:pt x="78" y="0"/>
                    </a:lnTo>
                    <a:lnTo>
                      <a:pt x="0" y="294"/>
                    </a:lnTo>
                    <a:lnTo>
                      <a:pt x="0" y="0"/>
                    </a:lnTo>
                    <a:close/>
                  </a:path>
                </a:pathLst>
              </a:custGeom>
              <a:solidFill>
                <a:srgbClr val="008000"/>
              </a:solidFill>
              <a:ln w="9525">
                <a:solidFill>
                  <a:srgbClr val="000000"/>
                </a:solidFill>
                <a:prstDash val="solid"/>
                <a:round/>
                <a:headEnd/>
                <a:tailEnd/>
              </a:ln>
            </p:spPr>
            <p:txBody>
              <a:bodyPr/>
              <a:lstStyle/>
              <a:p>
                <a:endParaRPr lang="en-US"/>
              </a:p>
            </p:txBody>
          </p:sp>
          <p:sp>
            <p:nvSpPr>
              <p:cNvPr id="114" name="Freeform 23"/>
              <p:cNvSpPr>
                <a:spLocks/>
              </p:cNvSpPr>
              <p:nvPr/>
            </p:nvSpPr>
            <p:spPr bwMode="auto">
              <a:xfrm>
                <a:off x="4376" y="1742"/>
                <a:ext cx="348" cy="587"/>
              </a:xfrm>
              <a:custGeom>
                <a:avLst/>
                <a:gdLst/>
                <a:ahLst/>
                <a:cxnLst>
                  <a:cxn ang="0">
                    <a:pos x="0" y="276"/>
                  </a:cxn>
                  <a:cxn ang="0">
                    <a:pos x="348" y="0"/>
                  </a:cxn>
                  <a:cxn ang="0">
                    <a:pos x="348" y="312"/>
                  </a:cxn>
                  <a:cxn ang="0">
                    <a:pos x="0" y="587"/>
                  </a:cxn>
                  <a:cxn ang="0">
                    <a:pos x="0" y="276"/>
                  </a:cxn>
                </a:cxnLst>
                <a:rect l="0" t="0" r="r" b="b"/>
                <a:pathLst>
                  <a:path w="348" h="587">
                    <a:moveTo>
                      <a:pt x="0" y="276"/>
                    </a:moveTo>
                    <a:lnTo>
                      <a:pt x="348" y="0"/>
                    </a:lnTo>
                    <a:lnTo>
                      <a:pt x="348" y="312"/>
                    </a:lnTo>
                    <a:lnTo>
                      <a:pt x="0" y="587"/>
                    </a:lnTo>
                    <a:lnTo>
                      <a:pt x="0" y="276"/>
                    </a:lnTo>
                    <a:close/>
                  </a:path>
                </a:pathLst>
              </a:custGeom>
              <a:solidFill>
                <a:srgbClr val="80804D"/>
              </a:solidFill>
              <a:ln w="9525">
                <a:solidFill>
                  <a:srgbClr val="000000"/>
                </a:solidFill>
                <a:prstDash val="solid"/>
                <a:round/>
                <a:headEnd/>
                <a:tailEnd/>
              </a:ln>
            </p:spPr>
            <p:txBody>
              <a:bodyPr/>
              <a:lstStyle/>
              <a:p>
                <a:endParaRPr lang="en-US"/>
              </a:p>
            </p:txBody>
          </p:sp>
          <p:sp>
            <p:nvSpPr>
              <p:cNvPr id="115" name="Freeform 24"/>
              <p:cNvSpPr>
                <a:spLocks/>
              </p:cNvSpPr>
              <p:nvPr/>
            </p:nvSpPr>
            <p:spPr bwMode="auto">
              <a:xfrm>
                <a:off x="4376" y="1724"/>
                <a:ext cx="348" cy="294"/>
              </a:xfrm>
              <a:custGeom>
                <a:avLst/>
                <a:gdLst/>
                <a:ahLst/>
                <a:cxnLst>
                  <a:cxn ang="0">
                    <a:pos x="78" y="0"/>
                  </a:cxn>
                  <a:cxn ang="0">
                    <a:pos x="96" y="0"/>
                  </a:cxn>
                  <a:cxn ang="0">
                    <a:pos x="114" y="0"/>
                  </a:cxn>
                  <a:cxn ang="0">
                    <a:pos x="156" y="0"/>
                  </a:cxn>
                  <a:cxn ang="0">
                    <a:pos x="174" y="0"/>
                  </a:cxn>
                  <a:cxn ang="0">
                    <a:pos x="192" y="0"/>
                  </a:cxn>
                  <a:cxn ang="0">
                    <a:pos x="216" y="6"/>
                  </a:cxn>
                  <a:cxn ang="0">
                    <a:pos x="234" y="6"/>
                  </a:cxn>
                  <a:cxn ang="0">
                    <a:pos x="252" y="6"/>
                  </a:cxn>
                  <a:cxn ang="0">
                    <a:pos x="288" y="6"/>
                  </a:cxn>
                  <a:cxn ang="0">
                    <a:pos x="312" y="12"/>
                  </a:cxn>
                  <a:cxn ang="0">
                    <a:pos x="330" y="12"/>
                  </a:cxn>
                  <a:cxn ang="0">
                    <a:pos x="348" y="12"/>
                  </a:cxn>
                  <a:cxn ang="0">
                    <a:pos x="0" y="294"/>
                  </a:cxn>
                  <a:cxn ang="0">
                    <a:pos x="78" y="0"/>
                  </a:cxn>
                </a:cxnLst>
                <a:rect l="0" t="0" r="r" b="b"/>
                <a:pathLst>
                  <a:path w="348" h="294">
                    <a:moveTo>
                      <a:pt x="78" y="0"/>
                    </a:moveTo>
                    <a:lnTo>
                      <a:pt x="96" y="0"/>
                    </a:lnTo>
                    <a:lnTo>
                      <a:pt x="114" y="0"/>
                    </a:lnTo>
                    <a:lnTo>
                      <a:pt x="156" y="0"/>
                    </a:lnTo>
                    <a:lnTo>
                      <a:pt x="174" y="0"/>
                    </a:lnTo>
                    <a:lnTo>
                      <a:pt x="192" y="0"/>
                    </a:lnTo>
                    <a:lnTo>
                      <a:pt x="216" y="6"/>
                    </a:lnTo>
                    <a:lnTo>
                      <a:pt x="234" y="6"/>
                    </a:lnTo>
                    <a:lnTo>
                      <a:pt x="252" y="6"/>
                    </a:lnTo>
                    <a:lnTo>
                      <a:pt x="288" y="6"/>
                    </a:lnTo>
                    <a:lnTo>
                      <a:pt x="312" y="12"/>
                    </a:lnTo>
                    <a:lnTo>
                      <a:pt x="330" y="12"/>
                    </a:lnTo>
                    <a:lnTo>
                      <a:pt x="348" y="12"/>
                    </a:lnTo>
                    <a:lnTo>
                      <a:pt x="0" y="294"/>
                    </a:lnTo>
                    <a:lnTo>
                      <a:pt x="78" y="0"/>
                    </a:lnTo>
                    <a:close/>
                  </a:path>
                </a:pathLst>
              </a:custGeom>
              <a:solidFill>
                <a:srgbClr val="FFFF99"/>
              </a:solidFill>
              <a:ln w="9525">
                <a:solidFill>
                  <a:srgbClr val="000000"/>
                </a:solidFill>
                <a:prstDash val="solid"/>
                <a:round/>
                <a:headEnd/>
                <a:tailEnd/>
              </a:ln>
            </p:spPr>
            <p:txBody>
              <a:bodyPr/>
              <a:lstStyle/>
              <a:p>
                <a:endParaRPr lang="en-US"/>
              </a:p>
            </p:txBody>
          </p:sp>
          <p:sp>
            <p:nvSpPr>
              <p:cNvPr id="116" name="Freeform 25"/>
              <p:cNvSpPr>
                <a:spLocks/>
              </p:cNvSpPr>
              <p:nvPr/>
            </p:nvSpPr>
            <p:spPr bwMode="auto">
              <a:xfrm>
                <a:off x="4508" y="1916"/>
                <a:ext cx="1021" cy="431"/>
              </a:xfrm>
              <a:custGeom>
                <a:avLst/>
                <a:gdLst/>
                <a:ahLst/>
                <a:cxnLst>
                  <a:cxn ang="0">
                    <a:pos x="0" y="120"/>
                  </a:cxn>
                  <a:cxn ang="0">
                    <a:pos x="1021" y="0"/>
                  </a:cxn>
                  <a:cxn ang="0">
                    <a:pos x="1021" y="312"/>
                  </a:cxn>
                  <a:cxn ang="0">
                    <a:pos x="0" y="431"/>
                  </a:cxn>
                  <a:cxn ang="0">
                    <a:pos x="0" y="120"/>
                  </a:cxn>
                </a:cxnLst>
                <a:rect l="0" t="0" r="r" b="b"/>
                <a:pathLst>
                  <a:path w="1021" h="431">
                    <a:moveTo>
                      <a:pt x="0" y="120"/>
                    </a:moveTo>
                    <a:lnTo>
                      <a:pt x="1021" y="0"/>
                    </a:lnTo>
                    <a:lnTo>
                      <a:pt x="1021" y="312"/>
                    </a:lnTo>
                    <a:lnTo>
                      <a:pt x="0" y="431"/>
                    </a:lnTo>
                    <a:lnTo>
                      <a:pt x="0" y="120"/>
                    </a:lnTo>
                    <a:close/>
                  </a:path>
                </a:pathLst>
              </a:custGeom>
              <a:solidFill>
                <a:srgbClr val="1A1A4D"/>
              </a:solidFill>
              <a:ln w="9525">
                <a:solidFill>
                  <a:srgbClr val="000000"/>
                </a:solidFill>
                <a:prstDash val="solid"/>
                <a:round/>
                <a:headEnd/>
                <a:tailEnd/>
              </a:ln>
            </p:spPr>
            <p:txBody>
              <a:bodyPr/>
              <a:lstStyle/>
              <a:p>
                <a:endParaRPr lang="en-US"/>
              </a:p>
            </p:txBody>
          </p:sp>
          <p:sp>
            <p:nvSpPr>
              <p:cNvPr id="117" name="Freeform 26"/>
              <p:cNvSpPr>
                <a:spLocks/>
              </p:cNvSpPr>
              <p:nvPr/>
            </p:nvSpPr>
            <p:spPr bwMode="auto">
              <a:xfrm>
                <a:off x="4508" y="1754"/>
                <a:ext cx="1021" cy="282"/>
              </a:xfrm>
              <a:custGeom>
                <a:avLst/>
                <a:gdLst/>
                <a:ahLst/>
                <a:cxnLst>
                  <a:cxn ang="0">
                    <a:pos x="348" y="0"/>
                  </a:cxn>
                  <a:cxn ang="0">
                    <a:pos x="366" y="0"/>
                  </a:cxn>
                  <a:cxn ang="0">
                    <a:pos x="402" y="6"/>
                  </a:cxn>
                  <a:cxn ang="0">
                    <a:pos x="420" y="6"/>
                  </a:cxn>
                  <a:cxn ang="0">
                    <a:pos x="438" y="12"/>
                  </a:cxn>
                  <a:cxn ang="0">
                    <a:pos x="474" y="12"/>
                  </a:cxn>
                  <a:cxn ang="0">
                    <a:pos x="492" y="18"/>
                  </a:cxn>
                  <a:cxn ang="0">
                    <a:pos x="511" y="18"/>
                  </a:cxn>
                  <a:cxn ang="0">
                    <a:pos x="529" y="18"/>
                  </a:cxn>
                  <a:cxn ang="0">
                    <a:pos x="565" y="24"/>
                  </a:cxn>
                  <a:cxn ang="0">
                    <a:pos x="583" y="30"/>
                  </a:cxn>
                  <a:cxn ang="0">
                    <a:pos x="595" y="30"/>
                  </a:cxn>
                  <a:cxn ang="0">
                    <a:pos x="631" y="36"/>
                  </a:cxn>
                  <a:cxn ang="0">
                    <a:pos x="649" y="42"/>
                  </a:cxn>
                  <a:cxn ang="0">
                    <a:pos x="661" y="42"/>
                  </a:cxn>
                  <a:cxn ang="0">
                    <a:pos x="691" y="48"/>
                  </a:cxn>
                  <a:cxn ang="0">
                    <a:pos x="709" y="54"/>
                  </a:cxn>
                  <a:cxn ang="0">
                    <a:pos x="727" y="54"/>
                  </a:cxn>
                  <a:cxn ang="0">
                    <a:pos x="757" y="60"/>
                  </a:cxn>
                  <a:cxn ang="0">
                    <a:pos x="769" y="66"/>
                  </a:cxn>
                  <a:cxn ang="0">
                    <a:pos x="781" y="72"/>
                  </a:cxn>
                  <a:cxn ang="0">
                    <a:pos x="799" y="72"/>
                  </a:cxn>
                  <a:cxn ang="0">
                    <a:pos x="823" y="78"/>
                  </a:cxn>
                  <a:cxn ang="0">
                    <a:pos x="835" y="84"/>
                  </a:cxn>
                  <a:cxn ang="0">
                    <a:pos x="853" y="90"/>
                  </a:cxn>
                  <a:cxn ang="0">
                    <a:pos x="877" y="96"/>
                  </a:cxn>
                  <a:cxn ang="0">
                    <a:pos x="889" y="102"/>
                  </a:cxn>
                  <a:cxn ang="0">
                    <a:pos x="901" y="102"/>
                  </a:cxn>
                  <a:cxn ang="0">
                    <a:pos x="925" y="114"/>
                  </a:cxn>
                  <a:cxn ang="0">
                    <a:pos x="937" y="114"/>
                  </a:cxn>
                  <a:cxn ang="0">
                    <a:pos x="943" y="120"/>
                  </a:cxn>
                  <a:cxn ang="0">
                    <a:pos x="955" y="126"/>
                  </a:cxn>
                  <a:cxn ang="0">
                    <a:pos x="979" y="132"/>
                  </a:cxn>
                  <a:cxn ang="0">
                    <a:pos x="985" y="138"/>
                  </a:cxn>
                  <a:cxn ang="0">
                    <a:pos x="997" y="144"/>
                  </a:cxn>
                  <a:cxn ang="0">
                    <a:pos x="1015" y="150"/>
                  </a:cxn>
                  <a:cxn ang="0">
                    <a:pos x="1021" y="156"/>
                  </a:cxn>
                  <a:cxn ang="0">
                    <a:pos x="0" y="282"/>
                  </a:cxn>
                  <a:cxn ang="0">
                    <a:pos x="348" y="0"/>
                  </a:cxn>
                </a:cxnLst>
                <a:rect l="0" t="0" r="r" b="b"/>
                <a:pathLst>
                  <a:path w="1021" h="282">
                    <a:moveTo>
                      <a:pt x="348" y="0"/>
                    </a:moveTo>
                    <a:lnTo>
                      <a:pt x="366" y="0"/>
                    </a:lnTo>
                    <a:lnTo>
                      <a:pt x="402" y="6"/>
                    </a:lnTo>
                    <a:lnTo>
                      <a:pt x="420" y="6"/>
                    </a:lnTo>
                    <a:lnTo>
                      <a:pt x="438" y="12"/>
                    </a:lnTo>
                    <a:lnTo>
                      <a:pt x="474" y="12"/>
                    </a:lnTo>
                    <a:lnTo>
                      <a:pt x="492" y="18"/>
                    </a:lnTo>
                    <a:lnTo>
                      <a:pt x="511" y="18"/>
                    </a:lnTo>
                    <a:lnTo>
                      <a:pt x="529" y="18"/>
                    </a:lnTo>
                    <a:lnTo>
                      <a:pt x="565" y="24"/>
                    </a:lnTo>
                    <a:lnTo>
                      <a:pt x="583" y="30"/>
                    </a:lnTo>
                    <a:lnTo>
                      <a:pt x="595" y="30"/>
                    </a:lnTo>
                    <a:lnTo>
                      <a:pt x="631" y="36"/>
                    </a:lnTo>
                    <a:lnTo>
                      <a:pt x="649" y="42"/>
                    </a:lnTo>
                    <a:lnTo>
                      <a:pt x="661" y="42"/>
                    </a:lnTo>
                    <a:lnTo>
                      <a:pt x="691" y="48"/>
                    </a:lnTo>
                    <a:lnTo>
                      <a:pt x="709" y="54"/>
                    </a:lnTo>
                    <a:lnTo>
                      <a:pt x="727" y="54"/>
                    </a:lnTo>
                    <a:lnTo>
                      <a:pt x="757" y="60"/>
                    </a:lnTo>
                    <a:lnTo>
                      <a:pt x="769" y="66"/>
                    </a:lnTo>
                    <a:lnTo>
                      <a:pt x="781" y="72"/>
                    </a:lnTo>
                    <a:lnTo>
                      <a:pt x="799" y="72"/>
                    </a:lnTo>
                    <a:lnTo>
                      <a:pt x="823" y="78"/>
                    </a:lnTo>
                    <a:lnTo>
                      <a:pt x="835" y="84"/>
                    </a:lnTo>
                    <a:lnTo>
                      <a:pt x="853" y="90"/>
                    </a:lnTo>
                    <a:lnTo>
                      <a:pt x="877" y="96"/>
                    </a:lnTo>
                    <a:lnTo>
                      <a:pt x="889" y="102"/>
                    </a:lnTo>
                    <a:lnTo>
                      <a:pt x="901" y="102"/>
                    </a:lnTo>
                    <a:lnTo>
                      <a:pt x="925" y="114"/>
                    </a:lnTo>
                    <a:lnTo>
                      <a:pt x="937" y="114"/>
                    </a:lnTo>
                    <a:lnTo>
                      <a:pt x="943" y="120"/>
                    </a:lnTo>
                    <a:lnTo>
                      <a:pt x="955" y="126"/>
                    </a:lnTo>
                    <a:lnTo>
                      <a:pt x="979" y="132"/>
                    </a:lnTo>
                    <a:lnTo>
                      <a:pt x="985" y="138"/>
                    </a:lnTo>
                    <a:lnTo>
                      <a:pt x="997" y="144"/>
                    </a:lnTo>
                    <a:lnTo>
                      <a:pt x="1015" y="150"/>
                    </a:lnTo>
                    <a:lnTo>
                      <a:pt x="1021" y="156"/>
                    </a:lnTo>
                    <a:lnTo>
                      <a:pt x="0" y="282"/>
                    </a:lnTo>
                    <a:lnTo>
                      <a:pt x="348" y="0"/>
                    </a:lnTo>
                    <a:close/>
                  </a:path>
                </a:pathLst>
              </a:custGeom>
              <a:solidFill>
                <a:srgbClr val="333399"/>
              </a:solidFill>
              <a:ln w="9525">
                <a:solidFill>
                  <a:srgbClr val="000000"/>
                </a:solidFill>
                <a:prstDash val="solid"/>
                <a:round/>
                <a:headEnd/>
                <a:tailEnd/>
              </a:ln>
            </p:spPr>
            <p:txBody>
              <a:bodyPr/>
              <a:lstStyle/>
              <a:p>
                <a:endParaRPr lang="en-US"/>
              </a:p>
            </p:txBody>
          </p:sp>
          <p:sp>
            <p:nvSpPr>
              <p:cNvPr id="118" name="Freeform 27"/>
              <p:cNvSpPr>
                <a:spLocks/>
              </p:cNvSpPr>
              <p:nvPr/>
            </p:nvSpPr>
            <p:spPr bwMode="auto">
              <a:xfrm>
                <a:off x="3043" y="2150"/>
                <a:ext cx="2258" cy="605"/>
              </a:xfrm>
              <a:custGeom>
                <a:avLst/>
                <a:gdLst/>
                <a:ahLst/>
                <a:cxnLst>
                  <a:cxn ang="0">
                    <a:pos x="2252" y="24"/>
                  </a:cxn>
                  <a:cxn ang="0">
                    <a:pos x="2234" y="60"/>
                  </a:cxn>
                  <a:cxn ang="0">
                    <a:pos x="2198" y="96"/>
                  </a:cxn>
                  <a:cxn ang="0">
                    <a:pos x="2150" y="120"/>
                  </a:cxn>
                  <a:cxn ang="0">
                    <a:pos x="2084" y="155"/>
                  </a:cxn>
                  <a:cxn ang="0">
                    <a:pos x="2006" y="185"/>
                  </a:cxn>
                  <a:cxn ang="0">
                    <a:pos x="1927" y="203"/>
                  </a:cxn>
                  <a:cxn ang="0">
                    <a:pos x="1819" y="227"/>
                  </a:cxn>
                  <a:cxn ang="0">
                    <a:pos x="1711" y="251"/>
                  </a:cxn>
                  <a:cxn ang="0">
                    <a:pos x="1603" y="263"/>
                  </a:cxn>
                  <a:cxn ang="0">
                    <a:pos x="1477" y="275"/>
                  </a:cxn>
                  <a:cxn ang="0">
                    <a:pos x="1345" y="287"/>
                  </a:cxn>
                  <a:cxn ang="0">
                    <a:pos x="1225" y="293"/>
                  </a:cxn>
                  <a:cxn ang="0">
                    <a:pos x="1087" y="293"/>
                  </a:cxn>
                  <a:cxn ang="0">
                    <a:pos x="949" y="287"/>
                  </a:cxn>
                  <a:cxn ang="0">
                    <a:pos x="835" y="281"/>
                  </a:cxn>
                  <a:cxn ang="0">
                    <a:pos x="703" y="269"/>
                  </a:cxn>
                  <a:cxn ang="0">
                    <a:pos x="583" y="257"/>
                  </a:cxn>
                  <a:cxn ang="0">
                    <a:pos x="481" y="239"/>
                  </a:cxn>
                  <a:cxn ang="0">
                    <a:pos x="373" y="215"/>
                  </a:cxn>
                  <a:cxn ang="0">
                    <a:pos x="276" y="191"/>
                  </a:cxn>
                  <a:cxn ang="0">
                    <a:pos x="204" y="167"/>
                  </a:cxn>
                  <a:cxn ang="0">
                    <a:pos x="132" y="137"/>
                  </a:cxn>
                  <a:cxn ang="0">
                    <a:pos x="72" y="102"/>
                  </a:cxn>
                  <a:cxn ang="0">
                    <a:pos x="36" y="72"/>
                  </a:cxn>
                  <a:cxn ang="0">
                    <a:pos x="12" y="42"/>
                  </a:cxn>
                  <a:cxn ang="0">
                    <a:pos x="0" y="6"/>
                  </a:cxn>
                  <a:cxn ang="0">
                    <a:pos x="0" y="329"/>
                  </a:cxn>
                  <a:cxn ang="0">
                    <a:pos x="18" y="365"/>
                  </a:cxn>
                  <a:cxn ang="0">
                    <a:pos x="48" y="395"/>
                  </a:cxn>
                  <a:cxn ang="0">
                    <a:pos x="96" y="431"/>
                  </a:cxn>
                  <a:cxn ang="0">
                    <a:pos x="162" y="461"/>
                  </a:cxn>
                  <a:cxn ang="0">
                    <a:pos x="228" y="485"/>
                  </a:cxn>
                  <a:cxn ang="0">
                    <a:pos x="319" y="515"/>
                  </a:cxn>
                  <a:cxn ang="0">
                    <a:pos x="415" y="539"/>
                  </a:cxn>
                  <a:cxn ang="0">
                    <a:pos x="511" y="557"/>
                  </a:cxn>
                  <a:cxn ang="0">
                    <a:pos x="631" y="575"/>
                  </a:cxn>
                  <a:cxn ang="0">
                    <a:pos x="763" y="587"/>
                  </a:cxn>
                  <a:cxn ang="0">
                    <a:pos x="871" y="593"/>
                  </a:cxn>
                  <a:cxn ang="0">
                    <a:pos x="1009" y="599"/>
                  </a:cxn>
                  <a:cxn ang="0">
                    <a:pos x="1147" y="605"/>
                  </a:cxn>
                  <a:cxn ang="0">
                    <a:pos x="1267" y="599"/>
                  </a:cxn>
                  <a:cxn ang="0">
                    <a:pos x="1399" y="593"/>
                  </a:cxn>
                  <a:cxn ang="0">
                    <a:pos x="1531" y="581"/>
                  </a:cxn>
                  <a:cxn ang="0">
                    <a:pos x="1639" y="569"/>
                  </a:cxn>
                  <a:cxn ang="0">
                    <a:pos x="1759" y="551"/>
                  </a:cxn>
                  <a:cxn ang="0">
                    <a:pos x="1867" y="533"/>
                  </a:cxn>
                  <a:cxn ang="0">
                    <a:pos x="1951" y="509"/>
                  </a:cxn>
                  <a:cxn ang="0">
                    <a:pos x="2042" y="485"/>
                  </a:cxn>
                  <a:cxn ang="0">
                    <a:pos x="2114" y="455"/>
                  </a:cxn>
                  <a:cxn ang="0">
                    <a:pos x="2168" y="425"/>
                  </a:cxn>
                  <a:cxn ang="0">
                    <a:pos x="2210" y="389"/>
                  </a:cxn>
                  <a:cxn ang="0">
                    <a:pos x="2240" y="353"/>
                  </a:cxn>
                  <a:cxn ang="0">
                    <a:pos x="2252" y="323"/>
                  </a:cxn>
                </a:cxnLst>
                <a:rect l="0" t="0" r="r" b="b"/>
                <a:pathLst>
                  <a:path w="2258" h="605">
                    <a:moveTo>
                      <a:pt x="2258" y="0"/>
                    </a:moveTo>
                    <a:lnTo>
                      <a:pt x="2258" y="6"/>
                    </a:lnTo>
                    <a:lnTo>
                      <a:pt x="2252" y="12"/>
                    </a:lnTo>
                    <a:lnTo>
                      <a:pt x="2252" y="18"/>
                    </a:lnTo>
                    <a:lnTo>
                      <a:pt x="2252" y="24"/>
                    </a:lnTo>
                    <a:lnTo>
                      <a:pt x="2246" y="36"/>
                    </a:lnTo>
                    <a:lnTo>
                      <a:pt x="2246" y="42"/>
                    </a:lnTo>
                    <a:lnTo>
                      <a:pt x="2240" y="42"/>
                    </a:lnTo>
                    <a:lnTo>
                      <a:pt x="2234" y="54"/>
                    </a:lnTo>
                    <a:lnTo>
                      <a:pt x="2234" y="60"/>
                    </a:lnTo>
                    <a:lnTo>
                      <a:pt x="2228" y="66"/>
                    </a:lnTo>
                    <a:lnTo>
                      <a:pt x="2216" y="72"/>
                    </a:lnTo>
                    <a:lnTo>
                      <a:pt x="2210" y="78"/>
                    </a:lnTo>
                    <a:lnTo>
                      <a:pt x="2210" y="84"/>
                    </a:lnTo>
                    <a:lnTo>
                      <a:pt x="2198" y="96"/>
                    </a:lnTo>
                    <a:lnTo>
                      <a:pt x="2186" y="102"/>
                    </a:lnTo>
                    <a:lnTo>
                      <a:pt x="2180" y="102"/>
                    </a:lnTo>
                    <a:lnTo>
                      <a:pt x="2168" y="114"/>
                    </a:lnTo>
                    <a:lnTo>
                      <a:pt x="2156" y="120"/>
                    </a:lnTo>
                    <a:lnTo>
                      <a:pt x="2150" y="120"/>
                    </a:lnTo>
                    <a:lnTo>
                      <a:pt x="2132" y="131"/>
                    </a:lnTo>
                    <a:lnTo>
                      <a:pt x="2126" y="137"/>
                    </a:lnTo>
                    <a:lnTo>
                      <a:pt x="2114" y="143"/>
                    </a:lnTo>
                    <a:lnTo>
                      <a:pt x="2096" y="149"/>
                    </a:lnTo>
                    <a:lnTo>
                      <a:pt x="2084" y="155"/>
                    </a:lnTo>
                    <a:lnTo>
                      <a:pt x="2072" y="155"/>
                    </a:lnTo>
                    <a:lnTo>
                      <a:pt x="2054" y="167"/>
                    </a:lnTo>
                    <a:lnTo>
                      <a:pt x="2042" y="173"/>
                    </a:lnTo>
                    <a:lnTo>
                      <a:pt x="2030" y="173"/>
                    </a:lnTo>
                    <a:lnTo>
                      <a:pt x="2006" y="185"/>
                    </a:lnTo>
                    <a:lnTo>
                      <a:pt x="1994" y="185"/>
                    </a:lnTo>
                    <a:lnTo>
                      <a:pt x="1982" y="191"/>
                    </a:lnTo>
                    <a:lnTo>
                      <a:pt x="1951" y="197"/>
                    </a:lnTo>
                    <a:lnTo>
                      <a:pt x="1939" y="203"/>
                    </a:lnTo>
                    <a:lnTo>
                      <a:pt x="1927" y="203"/>
                    </a:lnTo>
                    <a:lnTo>
                      <a:pt x="1897" y="215"/>
                    </a:lnTo>
                    <a:lnTo>
                      <a:pt x="1885" y="215"/>
                    </a:lnTo>
                    <a:lnTo>
                      <a:pt x="1867" y="221"/>
                    </a:lnTo>
                    <a:lnTo>
                      <a:pt x="1837" y="227"/>
                    </a:lnTo>
                    <a:lnTo>
                      <a:pt x="1819" y="227"/>
                    </a:lnTo>
                    <a:lnTo>
                      <a:pt x="1807" y="233"/>
                    </a:lnTo>
                    <a:lnTo>
                      <a:pt x="1777" y="239"/>
                    </a:lnTo>
                    <a:lnTo>
                      <a:pt x="1759" y="239"/>
                    </a:lnTo>
                    <a:lnTo>
                      <a:pt x="1741" y="245"/>
                    </a:lnTo>
                    <a:lnTo>
                      <a:pt x="1711" y="251"/>
                    </a:lnTo>
                    <a:lnTo>
                      <a:pt x="1693" y="251"/>
                    </a:lnTo>
                    <a:lnTo>
                      <a:pt x="1675" y="257"/>
                    </a:lnTo>
                    <a:lnTo>
                      <a:pt x="1639" y="257"/>
                    </a:lnTo>
                    <a:lnTo>
                      <a:pt x="1621" y="263"/>
                    </a:lnTo>
                    <a:lnTo>
                      <a:pt x="1603" y="263"/>
                    </a:lnTo>
                    <a:lnTo>
                      <a:pt x="1567" y="269"/>
                    </a:lnTo>
                    <a:lnTo>
                      <a:pt x="1549" y="269"/>
                    </a:lnTo>
                    <a:lnTo>
                      <a:pt x="1531" y="269"/>
                    </a:lnTo>
                    <a:lnTo>
                      <a:pt x="1495" y="275"/>
                    </a:lnTo>
                    <a:lnTo>
                      <a:pt x="1477" y="275"/>
                    </a:lnTo>
                    <a:lnTo>
                      <a:pt x="1459" y="281"/>
                    </a:lnTo>
                    <a:lnTo>
                      <a:pt x="1417" y="281"/>
                    </a:lnTo>
                    <a:lnTo>
                      <a:pt x="1399" y="281"/>
                    </a:lnTo>
                    <a:lnTo>
                      <a:pt x="1381" y="281"/>
                    </a:lnTo>
                    <a:lnTo>
                      <a:pt x="1345" y="287"/>
                    </a:lnTo>
                    <a:lnTo>
                      <a:pt x="1321" y="287"/>
                    </a:lnTo>
                    <a:lnTo>
                      <a:pt x="1303" y="287"/>
                    </a:lnTo>
                    <a:lnTo>
                      <a:pt x="1267" y="287"/>
                    </a:lnTo>
                    <a:lnTo>
                      <a:pt x="1243" y="287"/>
                    </a:lnTo>
                    <a:lnTo>
                      <a:pt x="1225" y="293"/>
                    </a:lnTo>
                    <a:lnTo>
                      <a:pt x="1189" y="293"/>
                    </a:lnTo>
                    <a:lnTo>
                      <a:pt x="1165" y="293"/>
                    </a:lnTo>
                    <a:lnTo>
                      <a:pt x="1147" y="293"/>
                    </a:lnTo>
                    <a:lnTo>
                      <a:pt x="1105" y="293"/>
                    </a:lnTo>
                    <a:lnTo>
                      <a:pt x="1087" y="293"/>
                    </a:lnTo>
                    <a:lnTo>
                      <a:pt x="1069" y="293"/>
                    </a:lnTo>
                    <a:lnTo>
                      <a:pt x="1027" y="293"/>
                    </a:lnTo>
                    <a:lnTo>
                      <a:pt x="1009" y="287"/>
                    </a:lnTo>
                    <a:lnTo>
                      <a:pt x="991" y="287"/>
                    </a:lnTo>
                    <a:lnTo>
                      <a:pt x="949" y="287"/>
                    </a:lnTo>
                    <a:lnTo>
                      <a:pt x="931" y="287"/>
                    </a:lnTo>
                    <a:lnTo>
                      <a:pt x="913" y="287"/>
                    </a:lnTo>
                    <a:lnTo>
                      <a:pt x="871" y="281"/>
                    </a:lnTo>
                    <a:lnTo>
                      <a:pt x="853" y="281"/>
                    </a:lnTo>
                    <a:lnTo>
                      <a:pt x="835" y="281"/>
                    </a:lnTo>
                    <a:lnTo>
                      <a:pt x="799" y="281"/>
                    </a:lnTo>
                    <a:lnTo>
                      <a:pt x="781" y="275"/>
                    </a:lnTo>
                    <a:lnTo>
                      <a:pt x="763" y="275"/>
                    </a:lnTo>
                    <a:lnTo>
                      <a:pt x="721" y="269"/>
                    </a:lnTo>
                    <a:lnTo>
                      <a:pt x="703" y="269"/>
                    </a:lnTo>
                    <a:lnTo>
                      <a:pt x="685" y="269"/>
                    </a:lnTo>
                    <a:lnTo>
                      <a:pt x="649" y="263"/>
                    </a:lnTo>
                    <a:lnTo>
                      <a:pt x="631" y="263"/>
                    </a:lnTo>
                    <a:lnTo>
                      <a:pt x="613" y="257"/>
                    </a:lnTo>
                    <a:lnTo>
                      <a:pt x="583" y="257"/>
                    </a:lnTo>
                    <a:lnTo>
                      <a:pt x="565" y="251"/>
                    </a:lnTo>
                    <a:lnTo>
                      <a:pt x="547" y="251"/>
                    </a:lnTo>
                    <a:lnTo>
                      <a:pt x="511" y="245"/>
                    </a:lnTo>
                    <a:lnTo>
                      <a:pt x="499" y="239"/>
                    </a:lnTo>
                    <a:lnTo>
                      <a:pt x="481" y="239"/>
                    </a:lnTo>
                    <a:lnTo>
                      <a:pt x="451" y="233"/>
                    </a:lnTo>
                    <a:lnTo>
                      <a:pt x="433" y="227"/>
                    </a:lnTo>
                    <a:lnTo>
                      <a:pt x="415" y="227"/>
                    </a:lnTo>
                    <a:lnTo>
                      <a:pt x="385" y="221"/>
                    </a:lnTo>
                    <a:lnTo>
                      <a:pt x="373" y="215"/>
                    </a:lnTo>
                    <a:lnTo>
                      <a:pt x="361" y="215"/>
                    </a:lnTo>
                    <a:lnTo>
                      <a:pt x="331" y="203"/>
                    </a:lnTo>
                    <a:lnTo>
                      <a:pt x="319" y="203"/>
                    </a:lnTo>
                    <a:lnTo>
                      <a:pt x="301" y="197"/>
                    </a:lnTo>
                    <a:lnTo>
                      <a:pt x="276" y="191"/>
                    </a:lnTo>
                    <a:lnTo>
                      <a:pt x="264" y="185"/>
                    </a:lnTo>
                    <a:lnTo>
                      <a:pt x="252" y="185"/>
                    </a:lnTo>
                    <a:lnTo>
                      <a:pt x="228" y="173"/>
                    </a:lnTo>
                    <a:lnTo>
                      <a:pt x="216" y="173"/>
                    </a:lnTo>
                    <a:lnTo>
                      <a:pt x="204" y="167"/>
                    </a:lnTo>
                    <a:lnTo>
                      <a:pt x="180" y="155"/>
                    </a:lnTo>
                    <a:lnTo>
                      <a:pt x="168" y="155"/>
                    </a:lnTo>
                    <a:lnTo>
                      <a:pt x="162" y="149"/>
                    </a:lnTo>
                    <a:lnTo>
                      <a:pt x="138" y="143"/>
                    </a:lnTo>
                    <a:lnTo>
                      <a:pt x="132" y="137"/>
                    </a:lnTo>
                    <a:lnTo>
                      <a:pt x="120" y="131"/>
                    </a:lnTo>
                    <a:lnTo>
                      <a:pt x="102" y="120"/>
                    </a:lnTo>
                    <a:lnTo>
                      <a:pt x="96" y="120"/>
                    </a:lnTo>
                    <a:lnTo>
                      <a:pt x="90" y="114"/>
                    </a:lnTo>
                    <a:lnTo>
                      <a:pt x="72" y="102"/>
                    </a:lnTo>
                    <a:lnTo>
                      <a:pt x="66" y="102"/>
                    </a:lnTo>
                    <a:lnTo>
                      <a:pt x="60" y="96"/>
                    </a:lnTo>
                    <a:lnTo>
                      <a:pt x="48" y="84"/>
                    </a:lnTo>
                    <a:lnTo>
                      <a:pt x="42" y="78"/>
                    </a:lnTo>
                    <a:lnTo>
                      <a:pt x="36" y="72"/>
                    </a:lnTo>
                    <a:lnTo>
                      <a:pt x="30" y="66"/>
                    </a:lnTo>
                    <a:lnTo>
                      <a:pt x="24" y="60"/>
                    </a:lnTo>
                    <a:lnTo>
                      <a:pt x="18" y="54"/>
                    </a:lnTo>
                    <a:lnTo>
                      <a:pt x="12" y="42"/>
                    </a:lnTo>
                    <a:lnTo>
                      <a:pt x="12" y="42"/>
                    </a:lnTo>
                    <a:lnTo>
                      <a:pt x="6" y="36"/>
                    </a:lnTo>
                    <a:lnTo>
                      <a:pt x="0" y="24"/>
                    </a:lnTo>
                    <a:lnTo>
                      <a:pt x="0" y="18"/>
                    </a:lnTo>
                    <a:lnTo>
                      <a:pt x="0" y="12"/>
                    </a:lnTo>
                    <a:lnTo>
                      <a:pt x="0" y="6"/>
                    </a:lnTo>
                    <a:lnTo>
                      <a:pt x="0" y="0"/>
                    </a:lnTo>
                    <a:lnTo>
                      <a:pt x="0" y="311"/>
                    </a:lnTo>
                    <a:lnTo>
                      <a:pt x="0" y="317"/>
                    </a:lnTo>
                    <a:lnTo>
                      <a:pt x="0" y="323"/>
                    </a:lnTo>
                    <a:lnTo>
                      <a:pt x="0" y="329"/>
                    </a:lnTo>
                    <a:lnTo>
                      <a:pt x="0" y="335"/>
                    </a:lnTo>
                    <a:lnTo>
                      <a:pt x="6" y="347"/>
                    </a:lnTo>
                    <a:lnTo>
                      <a:pt x="12" y="353"/>
                    </a:lnTo>
                    <a:lnTo>
                      <a:pt x="12" y="353"/>
                    </a:lnTo>
                    <a:lnTo>
                      <a:pt x="18" y="365"/>
                    </a:lnTo>
                    <a:lnTo>
                      <a:pt x="24" y="371"/>
                    </a:lnTo>
                    <a:lnTo>
                      <a:pt x="30" y="377"/>
                    </a:lnTo>
                    <a:lnTo>
                      <a:pt x="36" y="383"/>
                    </a:lnTo>
                    <a:lnTo>
                      <a:pt x="42" y="389"/>
                    </a:lnTo>
                    <a:lnTo>
                      <a:pt x="48" y="395"/>
                    </a:lnTo>
                    <a:lnTo>
                      <a:pt x="60" y="407"/>
                    </a:lnTo>
                    <a:lnTo>
                      <a:pt x="66" y="413"/>
                    </a:lnTo>
                    <a:lnTo>
                      <a:pt x="72" y="413"/>
                    </a:lnTo>
                    <a:lnTo>
                      <a:pt x="90" y="425"/>
                    </a:lnTo>
                    <a:lnTo>
                      <a:pt x="96" y="431"/>
                    </a:lnTo>
                    <a:lnTo>
                      <a:pt x="102" y="431"/>
                    </a:lnTo>
                    <a:lnTo>
                      <a:pt x="120" y="443"/>
                    </a:lnTo>
                    <a:lnTo>
                      <a:pt x="132" y="449"/>
                    </a:lnTo>
                    <a:lnTo>
                      <a:pt x="138" y="455"/>
                    </a:lnTo>
                    <a:lnTo>
                      <a:pt x="162" y="461"/>
                    </a:lnTo>
                    <a:lnTo>
                      <a:pt x="168" y="467"/>
                    </a:lnTo>
                    <a:lnTo>
                      <a:pt x="180" y="467"/>
                    </a:lnTo>
                    <a:lnTo>
                      <a:pt x="204" y="479"/>
                    </a:lnTo>
                    <a:lnTo>
                      <a:pt x="216" y="485"/>
                    </a:lnTo>
                    <a:lnTo>
                      <a:pt x="228" y="485"/>
                    </a:lnTo>
                    <a:lnTo>
                      <a:pt x="252" y="497"/>
                    </a:lnTo>
                    <a:lnTo>
                      <a:pt x="264" y="497"/>
                    </a:lnTo>
                    <a:lnTo>
                      <a:pt x="276" y="503"/>
                    </a:lnTo>
                    <a:lnTo>
                      <a:pt x="301" y="509"/>
                    </a:lnTo>
                    <a:lnTo>
                      <a:pt x="319" y="515"/>
                    </a:lnTo>
                    <a:lnTo>
                      <a:pt x="331" y="515"/>
                    </a:lnTo>
                    <a:lnTo>
                      <a:pt x="361" y="527"/>
                    </a:lnTo>
                    <a:lnTo>
                      <a:pt x="373" y="527"/>
                    </a:lnTo>
                    <a:lnTo>
                      <a:pt x="385" y="533"/>
                    </a:lnTo>
                    <a:lnTo>
                      <a:pt x="415" y="539"/>
                    </a:lnTo>
                    <a:lnTo>
                      <a:pt x="433" y="539"/>
                    </a:lnTo>
                    <a:lnTo>
                      <a:pt x="451" y="545"/>
                    </a:lnTo>
                    <a:lnTo>
                      <a:pt x="481" y="551"/>
                    </a:lnTo>
                    <a:lnTo>
                      <a:pt x="499" y="551"/>
                    </a:lnTo>
                    <a:lnTo>
                      <a:pt x="511" y="557"/>
                    </a:lnTo>
                    <a:lnTo>
                      <a:pt x="547" y="563"/>
                    </a:lnTo>
                    <a:lnTo>
                      <a:pt x="565" y="563"/>
                    </a:lnTo>
                    <a:lnTo>
                      <a:pt x="583" y="569"/>
                    </a:lnTo>
                    <a:lnTo>
                      <a:pt x="613" y="569"/>
                    </a:lnTo>
                    <a:lnTo>
                      <a:pt x="631" y="575"/>
                    </a:lnTo>
                    <a:lnTo>
                      <a:pt x="649" y="575"/>
                    </a:lnTo>
                    <a:lnTo>
                      <a:pt x="685" y="581"/>
                    </a:lnTo>
                    <a:lnTo>
                      <a:pt x="703" y="581"/>
                    </a:lnTo>
                    <a:lnTo>
                      <a:pt x="721" y="581"/>
                    </a:lnTo>
                    <a:lnTo>
                      <a:pt x="763" y="587"/>
                    </a:lnTo>
                    <a:lnTo>
                      <a:pt x="781" y="587"/>
                    </a:lnTo>
                    <a:lnTo>
                      <a:pt x="799" y="593"/>
                    </a:lnTo>
                    <a:lnTo>
                      <a:pt x="835" y="593"/>
                    </a:lnTo>
                    <a:lnTo>
                      <a:pt x="853" y="593"/>
                    </a:lnTo>
                    <a:lnTo>
                      <a:pt x="871" y="593"/>
                    </a:lnTo>
                    <a:lnTo>
                      <a:pt x="913" y="599"/>
                    </a:lnTo>
                    <a:lnTo>
                      <a:pt x="931" y="599"/>
                    </a:lnTo>
                    <a:lnTo>
                      <a:pt x="949" y="599"/>
                    </a:lnTo>
                    <a:lnTo>
                      <a:pt x="991" y="599"/>
                    </a:lnTo>
                    <a:lnTo>
                      <a:pt x="1009" y="599"/>
                    </a:lnTo>
                    <a:lnTo>
                      <a:pt x="1027" y="605"/>
                    </a:lnTo>
                    <a:lnTo>
                      <a:pt x="1069" y="605"/>
                    </a:lnTo>
                    <a:lnTo>
                      <a:pt x="1087" y="605"/>
                    </a:lnTo>
                    <a:lnTo>
                      <a:pt x="1105" y="605"/>
                    </a:lnTo>
                    <a:lnTo>
                      <a:pt x="1147" y="605"/>
                    </a:lnTo>
                    <a:lnTo>
                      <a:pt x="1165" y="605"/>
                    </a:lnTo>
                    <a:lnTo>
                      <a:pt x="1189" y="605"/>
                    </a:lnTo>
                    <a:lnTo>
                      <a:pt x="1225" y="605"/>
                    </a:lnTo>
                    <a:lnTo>
                      <a:pt x="1243" y="599"/>
                    </a:lnTo>
                    <a:lnTo>
                      <a:pt x="1267" y="599"/>
                    </a:lnTo>
                    <a:lnTo>
                      <a:pt x="1303" y="599"/>
                    </a:lnTo>
                    <a:lnTo>
                      <a:pt x="1321" y="599"/>
                    </a:lnTo>
                    <a:lnTo>
                      <a:pt x="1345" y="599"/>
                    </a:lnTo>
                    <a:lnTo>
                      <a:pt x="1381" y="593"/>
                    </a:lnTo>
                    <a:lnTo>
                      <a:pt x="1399" y="593"/>
                    </a:lnTo>
                    <a:lnTo>
                      <a:pt x="1417" y="593"/>
                    </a:lnTo>
                    <a:lnTo>
                      <a:pt x="1459" y="593"/>
                    </a:lnTo>
                    <a:lnTo>
                      <a:pt x="1477" y="587"/>
                    </a:lnTo>
                    <a:lnTo>
                      <a:pt x="1495" y="587"/>
                    </a:lnTo>
                    <a:lnTo>
                      <a:pt x="1531" y="581"/>
                    </a:lnTo>
                    <a:lnTo>
                      <a:pt x="1549" y="581"/>
                    </a:lnTo>
                    <a:lnTo>
                      <a:pt x="1567" y="581"/>
                    </a:lnTo>
                    <a:lnTo>
                      <a:pt x="1603" y="575"/>
                    </a:lnTo>
                    <a:lnTo>
                      <a:pt x="1621" y="575"/>
                    </a:lnTo>
                    <a:lnTo>
                      <a:pt x="1639" y="569"/>
                    </a:lnTo>
                    <a:lnTo>
                      <a:pt x="1675" y="569"/>
                    </a:lnTo>
                    <a:lnTo>
                      <a:pt x="1693" y="563"/>
                    </a:lnTo>
                    <a:lnTo>
                      <a:pt x="1711" y="563"/>
                    </a:lnTo>
                    <a:lnTo>
                      <a:pt x="1741" y="557"/>
                    </a:lnTo>
                    <a:lnTo>
                      <a:pt x="1759" y="551"/>
                    </a:lnTo>
                    <a:lnTo>
                      <a:pt x="1777" y="551"/>
                    </a:lnTo>
                    <a:lnTo>
                      <a:pt x="1807" y="545"/>
                    </a:lnTo>
                    <a:lnTo>
                      <a:pt x="1819" y="539"/>
                    </a:lnTo>
                    <a:lnTo>
                      <a:pt x="1837" y="539"/>
                    </a:lnTo>
                    <a:lnTo>
                      <a:pt x="1867" y="533"/>
                    </a:lnTo>
                    <a:lnTo>
                      <a:pt x="1885" y="527"/>
                    </a:lnTo>
                    <a:lnTo>
                      <a:pt x="1897" y="527"/>
                    </a:lnTo>
                    <a:lnTo>
                      <a:pt x="1927" y="515"/>
                    </a:lnTo>
                    <a:lnTo>
                      <a:pt x="1939" y="515"/>
                    </a:lnTo>
                    <a:lnTo>
                      <a:pt x="1951" y="509"/>
                    </a:lnTo>
                    <a:lnTo>
                      <a:pt x="1982" y="503"/>
                    </a:lnTo>
                    <a:lnTo>
                      <a:pt x="1994" y="497"/>
                    </a:lnTo>
                    <a:lnTo>
                      <a:pt x="2006" y="497"/>
                    </a:lnTo>
                    <a:lnTo>
                      <a:pt x="2030" y="485"/>
                    </a:lnTo>
                    <a:lnTo>
                      <a:pt x="2042" y="485"/>
                    </a:lnTo>
                    <a:lnTo>
                      <a:pt x="2054" y="479"/>
                    </a:lnTo>
                    <a:lnTo>
                      <a:pt x="2072" y="467"/>
                    </a:lnTo>
                    <a:lnTo>
                      <a:pt x="2084" y="467"/>
                    </a:lnTo>
                    <a:lnTo>
                      <a:pt x="2096" y="461"/>
                    </a:lnTo>
                    <a:lnTo>
                      <a:pt x="2114" y="455"/>
                    </a:lnTo>
                    <a:lnTo>
                      <a:pt x="2126" y="449"/>
                    </a:lnTo>
                    <a:lnTo>
                      <a:pt x="2132" y="443"/>
                    </a:lnTo>
                    <a:lnTo>
                      <a:pt x="2150" y="431"/>
                    </a:lnTo>
                    <a:lnTo>
                      <a:pt x="2156" y="431"/>
                    </a:lnTo>
                    <a:lnTo>
                      <a:pt x="2168" y="425"/>
                    </a:lnTo>
                    <a:lnTo>
                      <a:pt x="2180" y="413"/>
                    </a:lnTo>
                    <a:lnTo>
                      <a:pt x="2186" y="413"/>
                    </a:lnTo>
                    <a:lnTo>
                      <a:pt x="2198" y="407"/>
                    </a:lnTo>
                    <a:lnTo>
                      <a:pt x="2210" y="395"/>
                    </a:lnTo>
                    <a:lnTo>
                      <a:pt x="2210" y="389"/>
                    </a:lnTo>
                    <a:lnTo>
                      <a:pt x="2216" y="383"/>
                    </a:lnTo>
                    <a:lnTo>
                      <a:pt x="2228" y="377"/>
                    </a:lnTo>
                    <a:lnTo>
                      <a:pt x="2234" y="371"/>
                    </a:lnTo>
                    <a:lnTo>
                      <a:pt x="2234" y="365"/>
                    </a:lnTo>
                    <a:lnTo>
                      <a:pt x="2240" y="353"/>
                    </a:lnTo>
                    <a:lnTo>
                      <a:pt x="2246" y="353"/>
                    </a:lnTo>
                    <a:lnTo>
                      <a:pt x="2246" y="347"/>
                    </a:lnTo>
                    <a:lnTo>
                      <a:pt x="2252" y="335"/>
                    </a:lnTo>
                    <a:lnTo>
                      <a:pt x="2252" y="329"/>
                    </a:lnTo>
                    <a:lnTo>
                      <a:pt x="2252" y="323"/>
                    </a:lnTo>
                    <a:lnTo>
                      <a:pt x="2258" y="317"/>
                    </a:lnTo>
                    <a:lnTo>
                      <a:pt x="2258" y="311"/>
                    </a:lnTo>
                    <a:lnTo>
                      <a:pt x="2258" y="0"/>
                    </a:lnTo>
                    <a:close/>
                  </a:path>
                </a:pathLst>
              </a:custGeom>
              <a:solidFill>
                <a:srgbClr val="800000"/>
              </a:solidFill>
              <a:ln w="9525">
                <a:solidFill>
                  <a:srgbClr val="000000"/>
                </a:solidFill>
                <a:prstDash val="solid"/>
                <a:round/>
                <a:headEnd/>
                <a:tailEnd/>
              </a:ln>
            </p:spPr>
            <p:txBody>
              <a:bodyPr/>
              <a:lstStyle/>
              <a:p>
                <a:endParaRPr lang="en-US"/>
              </a:p>
            </p:txBody>
          </p:sp>
          <p:sp>
            <p:nvSpPr>
              <p:cNvPr id="119" name="Freeform 28"/>
              <p:cNvSpPr>
                <a:spLocks/>
              </p:cNvSpPr>
              <p:nvPr/>
            </p:nvSpPr>
            <p:spPr bwMode="auto">
              <a:xfrm>
                <a:off x="3043" y="1856"/>
                <a:ext cx="2258" cy="587"/>
              </a:xfrm>
              <a:custGeom>
                <a:avLst/>
                <a:gdLst/>
                <a:ahLst/>
                <a:cxnLst>
                  <a:cxn ang="0">
                    <a:pos x="2180" y="186"/>
                  </a:cxn>
                  <a:cxn ang="0">
                    <a:pos x="2210" y="210"/>
                  </a:cxn>
                  <a:cxn ang="0">
                    <a:pos x="2240" y="240"/>
                  </a:cxn>
                  <a:cxn ang="0">
                    <a:pos x="2252" y="264"/>
                  </a:cxn>
                  <a:cxn ang="0">
                    <a:pos x="2258" y="294"/>
                  </a:cxn>
                  <a:cxn ang="0">
                    <a:pos x="2252" y="324"/>
                  </a:cxn>
                  <a:cxn ang="0">
                    <a:pos x="2234" y="348"/>
                  </a:cxn>
                  <a:cxn ang="0">
                    <a:pos x="2210" y="372"/>
                  </a:cxn>
                  <a:cxn ang="0">
                    <a:pos x="2174" y="402"/>
                  </a:cxn>
                  <a:cxn ang="0">
                    <a:pos x="2132" y="425"/>
                  </a:cxn>
                  <a:cxn ang="0">
                    <a:pos x="2084" y="449"/>
                  </a:cxn>
                  <a:cxn ang="0">
                    <a:pos x="2030" y="467"/>
                  </a:cxn>
                  <a:cxn ang="0">
                    <a:pos x="1951" y="491"/>
                  </a:cxn>
                  <a:cxn ang="0">
                    <a:pos x="1885" y="509"/>
                  </a:cxn>
                  <a:cxn ang="0">
                    <a:pos x="1807" y="527"/>
                  </a:cxn>
                  <a:cxn ang="0">
                    <a:pos x="1711" y="545"/>
                  </a:cxn>
                  <a:cxn ang="0">
                    <a:pos x="1621" y="557"/>
                  </a:cxn>
                  <a:cxn ang="0">
                    <a:pos x="1531" y="563"/>
                  </a:cxn>
                  <a:cxn ang="0">
                    <a:pos x="1417" y="575"/>
                  </a:cxn>
                  <a:cxn ang="0">
                    <a:pos x="1321" y="581"/>
                  </a:cxn>
                  <a:cxn ang="0">
                    <a:pos x="1225" y="587"/>
                  </a:cxn>
                  <a:cxn ang="0">
                    <a:pos x="1105" y="587"/>
                  </a:cxn>
                  <a:cxn ang="0">
                    <a:pos x="1009" y="581"/>
                  </a:cxn>
                  <a:cxn ang="0">
                    <a:pos x="913" y="581"/>
                  </a:cxn>
                  <a:cxn ang="0">
                    <a:pos x="799" y="575"/>
                  </a:cxn>
                  <a:cxn ang="0">
                    <a:pos x="703" y="563"/>
                  </a:cxn>
                  <a:cxn ang="0">
                    <a:pos x="613" y="551"/>
                  </a:cxn>
                  <a:cxn ang="0">
                    <a:pos x="511" y="539"/>
                  </a:cxn>
                  <a:cxn ang="0">
                    <a:pos x="433" y="521"/>
                  </a:cxn>
                  <a:cxn ang="0">
                    <a:pos x="361" y="509"/>
                  </a:cxn>
                  <a:cxn ang="0">
                    <a:pos x="289" y="491"/>
                  </a:cxn>
                  <a:cxn ang="0">
                    <a:pos x="216" y="467"/>
                  </a:cxn>
                  <a:cxn ang="0">
                    <a:pos x="162" y="443"/>
                  </a:cxn>
                  <a:cxn ang="0">
                    <a:pos x="114" y="420"/>
                  </a:cxn>
                  <a:cxn ang="0">
                    <a:pos x="66" y="396"/>
                  </a:cxn>
                  <a:cxn ang="0">
                    <a:pos x="36" y="366"/>
                  </a:cxn>
                  <a:cxn ang="0">
                    <a:pos x="18" y="342"/>
                  </a:cxn>
                  <a:cxn ang="0">
                    <a:pos x="0" y="312"/>
                  </a:cxn>
                  <a:cxn ang="0">
                    <a:pos x="0" y="288"/>
                  </a:cxn>
                  <a:cxn ang="0">
                    <a:pos x="6" y="264"/>
                  </a:cxn>
                  <a:cxn ang="0">
                    <a:pos x="24" y="234"/>
                  </a:cxn>
                  <a:cxn ang="0">
                    <a:pos x="48" y="204"/>
                  </a:cxn>
                  <a:cxn ang="0">
                    <a:pos x="78" y="180"/>
                  </a:cxn>
                  <a:cxn ang="0">
                    <a:pos x="132" y="156"/>
                  </a:cxn>
                  <a:cxn ang="0">
                    <a:pos x="180" y="132"/>
                  </a:cxn>
                  <a:cxn ang="0">
                    <a:pos x="240" y="114"/>
                  </a:cxn>
                  <a:cxn ang="0">
                    <a:pos x="301" y="90"/>
                  </a:cxn>
                  <a:cxn ang="0">
                    <a:pos x="385" y="72"/>
                  </a:cxn>
                  <a:cxn ang="0">
                    <a:pos x="463" y="54"/>
                  </a:cxn>
                  <a:cxn ang="0">
                    <a:pos x="547" y="42"/>
                  </a:cxn>
                  <a:cxn ang="0">
                    <a:pos x="649" y="24"/>
                  </a:cxn>
                  <a:cxn ang="0">
                    <a:pos x="739" y="18"/>
                  </a:cxn>
                  <a:cxn ang="0">
                    <a:pos x="835" y="6"/>
                  </a:cxn>
                  <a:cxn ang="0">
                    <a:pos x="949" y="0"/>
                  </a:cxn>
                  <a:cxn ang="0">
                    <a:pos x="1051" y="0"/>
                  </a:cxn>
                  <a:cxn ang="0">
                    <a:pos x="1129" y="294"/>
                  </a:cxn>
                </a:cxnLst>
                <a:rect l="0" t="0" r="r" b="b"/>
                <a:pathLst>
                  <a:path w="2258" h="587">
                    <a:moveTo>
                      <a:pt x="2150" y="168"/>
                    </a:moveTo>
                    <a:lnTo>
                      <a:pt x="2156" y="174"/>
                    </a:lnTo>
                    <a:lnTo>
                      <a:pt x="2174" y="180"/>
                    </a:lnTo>
                    <a:lnTo>
                      <a:pt x="2180" y="186"/>
                    </a:lnTo>
                    <a:lnTo>
                      <a:pt x="2186" y="192"/>
                    </a:lnTo>
                    <a:lnTo>
                      <a:pt x="2204" y="204"/>
                    </a:lnTo>
                    <a:lnTo>
                      <a:pt x="2210" y="204"/>
                    </a:lnTo>
                    <a:lnTo>
                      <a:pt x="2210" y="210"/>
                    </a:lnTo>
                    <a:lnTo>
                      <a:pt x="2222" y="222"/>
                    </a:lnTo>
                    <a:lnTo>
                      <a:pt x="2228" y="228"/>
                    </a:lnTo>
                    <a:lnTo>
                      <a:pt x="2234" y="234"/>
                    </a:lnTo>
                    <a:lnTo>
                      <a:pt x="2240" y="240"/>
                    </a:lnTo>
                    <a:lnTo>
                      <a:pt x="2240" y="246"/>
                    </a:lnTo>
                    <a:lnTo>
                      <a:pt x="2246" y="252"/>
                    </a:lnTo>
                    <a:lnTo>
                      <a:pt x="2252" y="264"/>
                    </a:lnTo>
                    <a:lnTo>
                      <a:pt x="2252" y="264"/>
                    </a:lnTo>
                    <a:lnTo>
                      <a:pt x="2252" y="270"/>
                    </a:lnTo>
                    <a:lnTo>
                      <a:pt x="2258" y="282"/>
                    </a:lnTo>
                    <a:lnTo>
                      <a:pt x="2258" y="288"/>
                    </a:lnTo>
                    <a:lnTo>
                      <a:pt x="2258" y="294"/>
                    </a:lnTo>
                    <a:lnTo>
                      <a:pt x="2258" y="300"/>
                    </a:lnTo>
                    <a:lnTo>
                      <a:pt x="2252" y="306"/>
                    </a:lnTo>
                    <a:lnTo>
                      <a:pt x="2252" y="312"/>
                    </a:lnTo>
                    <a:lnTo>
                      <a:pt x="2252" y="324"/>
                    </a:lnTo>
                    <a:lnTo>
                      <a:pt x="2246" y="330"/>
                    </a:lnTo>
                    <a:lnTo>
                      <a:pt x="2246" y="336"/>
                    </a:lnTo>
                    <a:lnTo>
                      <a:pt x="2240" y="342"/>
                    </a:lnTo>
                    <a:lnTo>
                      <a:pt x="2234" y="348"/>
                    </a:lnTo>
                    <a:lnTo>
                      <a:pt x="2234" y="354"/>
                    </a:lnTo>
                    <a:lnTo>
                      <a:pt x="2222" y="366"/>
                    </a:lnTo>
                    <a:lnTo>
                      <a:pt x="2216" y="366"/>
                    </a:lnTo>
                    <a:lnTo>
                      <a:pt x="2210" y="372"/>
                    </a:lnTo>
                    <a:lnTo>
                      <a:pt x="2204" y="384"/>
                    </a:lnTo>
                    <a:lnTo>
                      <a:pt x="2198" y="390"/>
                    </a:lnTo>
                    <a:lnTo>
                      <a:pt x="2186" y="396"/>
                    </a:lnTo>
                    <a:lnTo>
                      <a:pt x="2174" y="402"/>
                    </a:lnTo>
                    <a:lnTo>
                      <a:pt x="2168" y="408"/>
                    </a:lnTo>
                    <a:lnTo>
                      <a:pt x="2156" y="414"/>
                    </a:lnTo>
                    <a:lnTo>
                      <a:pt x="2150" y="414"/>
                    </a:lnTo>
                    <a:lnTo>
                      <a:pt x="2132" y="425"/>
                    </a:lnTo>
                    <a:lnTo>
                      <a:pt x="2126" y="431"/>
                    </a:lnTo>
                    <a:lnTo>
                      <a:pt x="2114" y="437"/>
                    </a:lnTo>
                    <a:lnTo>
                      <a:pt x="2096" y="443"/>
                    </a:lnTo>
                    <a:lnTo>
                      <a:pt x="2084" y="449"/>
                    </a:lnTo>
                    <a:lnTo>
                      <a:pt x="2072" y="449"/>
                    </a:lnTo>
                    <a:lnTo>
                      <a:pt x="2054" y="461"/>
                    </a:lnTo>
                    <a:lnTo>
                      <a:pt x="2042" y="467"/>
                    </a:lnTo>
                    <a:lnTo>
                      <a:pt x="2030" y="467"/>
                    </a:lnTo>
                    <a:lnTo>
                      <a:pt x="2006" y="479"/>
                    </a:lnTo>
                    <a:lnTo>
                      <a:pt x="1994" y="479"/>
                    </a:lnTo>
                    <a:lnTo>
                      <a:pt x="1982" y="485"/>
                    </a:lnTo>
                    <a:lnTo>
                      <a:pt x="1951" y="491"/>
                    </a:lnTo>
                    <a:lnTo>
                      <a:pt x="1939" y="497"/>
                    </a:lnTo>
                    <a:lnTo>
                      <a:pt x="1927" y="497"/>
                    </a:lnTo>
                    <a:lnTo>
                      <a:pt x="1897" y="509"/>
                    </a:lnTo>
                    <a:lnTo>
                      <a:pt x="1885" y="509"/>
                    </a:lnTo>
                    <a:lnTo>
                      <a:pt x="1867" y="515"/>
                    </a:lnTo>
                    <a:lnTo>
                      <a:pt x="1837" y="521"/>
                    </a:lnTo>
                    <a:lnTo>
                      <a:pt x="1819" y="521"/>
                    </a:lnTo>
                    <a:lnTo>
                      <a:pt x="1807" y="527"/>
                    </a:lnTo>
                    <a:lnTo>
                      <a:pt x="1777" y="533"/>
                    </a:lnTo>
                    <a:lnTo>
                      <a:pt x="1759" y="533"/>
                    </a:lnTo>
                    <a:lnTo>
                      <a:pt x="1741" y="539"/>
                    </a:lnTo>
                    <a:lnTo>
                      <a:pt x="1711" y="545"/>
                    </a:lnTo>
                    <a:lnTo>
                      <a:pt x="1693" y="545"/>
                    </a:lnTo>
                    <a:lnTo>
                      <a:pt x="1675" y="551"/>
                    </a:lnTo>
                    <a:lnTo>
                      <a:pt x="1639" y="551"/>
                    </a:lnTo>
                    <a:lnTo>
                      <a:pt x="1621" y="557"/>
                    </a:lnTo>
                    <a:lnTo>
                      <a:pt x="1603" y="557"/>
                    </a:lnTo>
                    <a:lnTo>
                      <a:pt x="1567" y="563"/>
                    </a:lnTo>
                    <a:lnTo>
                      <a:pt x="1549" y="563"/>
                    </a:lnTo>
                    <a:lnTo>
                      <a:pt x="1531" y="563"/>
                    </a:lnTo>
                    <a:lnTo>
                      <a:pt x="1495" y="569"/>
                    </a:lnTo>
                    <a:lnTo>
                      <a:pt x="1477" y="569"/>
                    </a:lnTo>
                    <a:lnTo>
                      <a:pt x="1459" y="575"/>
                    </a:lnTo>
                    <a:lnTo>
                      <a:pt x="1417" y="575"/>
                    </a:lnTo>
                    <a:lnTo>
                      <a:pt x="1399" y="575"/>
                    </a:lnTo>
                    <a:lnTo>
                      <a:pt x="1381" y="575"/>
                    </a:lnTo>
                    <a:lnTo>
                      <a:pt x="1345" y="581"/>
                    </a:lnTo>
                    <a:lnTo>
                      <a:pt x="1321" y="581"/>
                    </a:lnTo>
                    <a:lnTo>
                      <a:pt x="1303" y="581"/>
                    </a:lnTo>
                    <a:lnTo>
                      <a:pt x="1267" y="581"/>
                    </a:lnTo>
                    <a:lnTo>
                      <a:pt x="1243" y="581"/>
                    </a:lnTo>
                    <a:lnTo>
                      <a:pt x="1225" y="587"/>
                    </a:lnTo>
                    <a:lnTo>
                      <a:pt x="1189" y="587"/>
                    </a:lnTo>
                    <a:lnTo>
                      <a:pt x="1165" y="587"/>
                    </a:lnTo>
                    <a:lnTo>
                      <a:pt x="1147" y="587"/>
                    </a:lnTo>
                    <a:lnTo>
                      <a:pt x="1105" y="587"/>
                    </a:lnTo>
                    <a:lnTo>
                      <a:pt x="1087" y="587"/>
                    </a:lnTo>
                    <a:lnTo>
                      <a:pt x="1069" y="587"/>
                    </a:lnTo>
                    <a:lnTo>
                      <a:pt x="1027" y="587"/>
                    </a:lnTo>
                    <a:lnTo>
                      <a:pt x="1009" y="581"/>
                    </a:lnTo>
                    <a:lnTo>
                      <a:pt x="991" y="581"/>
                    </a:lnTo>
                    <a:lnTo>
                      <a:pt x="949" y="581"/>
                    </a:lnTo>
                    <a:lnTo>
                      <a:pt x="931" y="581"/>
                    </a:lnTo>
                    <a:lnTo>
                      <a:pt x="913" y="581"/>
                    </a:lnTo>
                    <a:lnTo>
                      <a:pt x="871" y="575"/>
                    </a:lnTo>
                    <a:lnTo>
                      <a:pt x="853" y="575"/>
                    </a:lnTo>
                    <a:lnTo>
                      <a:pt x="835" y="575"/>
                    </a:lnTo>
                    <a:lnTo>
                      <a:pt x="799" y="575"/>
                    </a:lnTo>
                    <a:lnTo>
                      <a:pt x="781" y="569"/>
                    </a:lnTo>
                    <a:lnTo>
                      <a:pt x="763" y="569"/>
                    </a:lnTo>
                    <a:lnTo>
                      <a:pt x="721" y="563"/>
                    </a:lnTo>
                    <a:lnTo>
                      <a:pt x="703" y="563"/>
                    </a:lnTo>
                    <a:lnTo>
                      <a:pt x="685" y="563"/>
                    </a:lnTo>
                    <a:lnTo>
                      <a:pt x="649" y="557"/>
                    </a:lnTo>
                    <a:lnTo>
                      <a:pt x="631" y="557"/>
                    </a:lnTo>
                    <a:lnTo>
                      <a:pt x="613" y="551"/>
                    </a:lnTo>
                    <a:lnTo>
                      <a:pt x="583" y="551"/>
                    </a:lnTo>
                    <a:lnTo>
                      <a:pt x="565" y="545"/>
                    </a:lnTo>
                    <a:lnTo>
                      <a:pt x="547" y="545"/>
                    </a:lnTo>
                    <a:lnTo>
                      <a:pt x="511" y="539"/>
                    </a:lnTo>
                    <a:lnTo>
                      <a:pt x="499" y="533"/>
                    </a:lnTo>
                    <a:lnTo>
                      <a:pt x="481" y="533"/>
                    </a:lnTo>
                    <a:lnTo>
                      <a:pt x="463" y="527"/>
                    </a:lnTo>
                    <a:lnTo>
                      <a:pt x="433" y="521"/>
                    </a:lnTo>
                    <a:lnTo>
                      <a:pt x="415" y="521"/>
                    </a:lnTo>
                    <a:lnTo>
                      <a:pt x="403" y="515"/>
                    </a:lnTo>
                    <a:lnTo>
                      <a:pt x="373" y="509"/>
                    </a:lnTo>
                    <a:lnTo>
                      <a:pt x="361" y="509"/>
                    </a:lnTo>
                    <a:lnTo>
                      <a:pt x="343" y="503"/>
                    </a:lnTo>
                    <a:lnTo>
                      <a:pt x="319" y="497"/>
                    </a:lnTo>
                    <a:lnTo>
                      <a:pt x="301" y="491"/>
                    </a:lnTo>
                    <a:lnTo>
                      <a:pt x="289" y="491"/>
                    </a:lnTo>
                    <a:lnTo>
                      <a:pt x="264" y="479"/>
                    </a:lnTo>
                    <a:lnTo>
                      <a:pt x="252" y="479"/>
                    </a:lnTo>
                    <a:lnTo>
                      <a:pt x="240" y="473"/>
                    </a:lnTo>
                    <a:lnTo>
                      <a:pt x="216" y="467"/>
                    </a:lnTo>
                    <a:lnTo>
                      <a:pt x="204" y="461"/>
                    </a:lnTo>
                    <a:lnTo>
                      <a:pt x="192" y="455"/>
                    </a:lnTo>
                    <a:lnTo>
                      <a:pt x="168" y="449"/>
                    </a:lnTo>
                    <a:lnTo>
                      <a:pt x="162" y="443"/>
                    </a:lnTo>
                    <a:lnTo>
                      <a:pt x="150" y="437"/>
                    </a:lnTo>
                    <a:lnTo>
                      <a:pt x="132" y="431"/>
                    </a:lnTo>
                    <a:lnTo>
                      <a:pt x="120" y="425"/>
                    </a:lnTo>
                    <a:lnTo>
                      <a:pt x="114" y="420"/>
                    </a:lnTo>
                    <a:lnTo>
                      <a:pt x="96" y="414"/>
                    </a:lnTo>
                    <a:lnTo>
                      <a:pt x="90" y="408"/>
                    </a:lnTo>
                    <a:lnTo>
                      <a:pt x="78" y="402"/>
                    </a:lnTo>
                    <a:lnTo>
                      <a:pt x="66" y="396"/>
                    </a:lnTo>
                    <a:lnTo>
                      <a:pt x="60" y="390"/>
                    </a:lnTo>
                    <a:lnTo>
                      <a:pt x="54" y="384"/>
                    </a:lnTo>
                    <a:lnTo>
                      <a:pt x="42" y="372"/>
                    </a:lnTo>
                    <a:lnTo>
                      <a:pt x="36" y="366"/>
                    </a:lnTo>
                    <a:lnTo>
                      <a:pt x="30" y="366"/>
                    </a:lnTo>
                    <a:lnTo>
                      <a:pt x="24" y="354"/>
                    </a:lnTo>
                    <a:lnTo>
                      <a:pt x="18" y="348"/>
                    </a:lnTo>
                    <a:lnTo>
                      <a:pt x="18" y="342"/>
                    </a:lnTo>
                    <a:lnTo>
                      <a:pt x="12" y="336"/>
                    </a:lnTo>
                    <a:lnTo>
                      <a:pt x="6" y="330"/>
                    </a:lnTo>
                    <a:lnTo>
                      <a:pt x="6" y="324"/>
                    </a:lnTo>
                    <a:lnTo>
                      <a:pt x="0" y="312"/>
                    </a:lnTo>
                    <a:lnTo>
                      <a:pt x="0" y="306"/>
                    </a:lnTo>
                    <a:lnTo>
                      <a:pt x="0" y="300"/>
                    </a:lnTo>
                    <a:lnTo>
                      <a:pt x="0" y="294"/>
                    </a:lnTo>
                    <a:lnTo>
                      <a:pt x="0" y="288"/>
                    </a:lnTo>
                    <a:lnTo>
                      <a:pt x="0" y="282"/>
                    </a:lnTo>
                    <a:lnTo>
                      <a:pt x="0" y="270"/>
                    </a:lnTo>
                    <a:lnTo>
                      <a:pt x="0" y="264"/>
                    </a:lnTo>
                    <a:lnTo>
                      <a:pt x="6" y="264"/>
                    </a:lnTo>
                    <a:lnTo>
                      <a:pt x="12" y="252"/>
                    </a:lnTo>
                    <a:lnTo>
                      <a:pt x="12" y="246"/>
                    </a:lnTo>
                    <a:lnTo>
                      <a:pt x="18" y="240"/>
                    </a:lnTo>
                    <a:lnTo>
                      <a:pt x="24" y="234"/>
                    </a:lnTo>
                    <a:lnTo>
                      <a:pt x="30" y="228"/>
                    </a:lnTo>
                    <a:lnTo>
                      <a:pt x="30" y="222"/>
                    </a:lnTo>
                    <a:lnTo>
                      <a:pt x="42" y="210"/>
                    </a:lnTo>
                    <a:lnTo>
                      <a:pt x="48" y="204"/>
                    </a:lnTo>
                    <a:lnTo>
                      <a:pt x="54" y="204"/>
                    </a:lnTo>
                    <a:lnTo>
                      <a:pt x="66" y="192"/>
                    </a:lnTo>
                    <a:lnTo>
                      <a:pt x="72" y="186"/>
                    </a:lnTo>
                    <a:lnTo>
                      <a:pt x="78" y="180"/>
                    </a:lnTo>
                    <a:lnTo>
                      <a:pt x="96" y="174"/>
                    </a:lnTo>
                    <a:lnTo>
                      <a:pt x="102" y="168"/>
                    </a:lnTo>
                    <a:lnTo>
                      <a:pt x="114" y="162"/>
                    </a:lnTo>
                    <a:lnTo>
                      <a:pt x="132" y="156"/>
                    </a:lnTo>
                    <a:lnTo>
                      <a:pt x="138" y="150"/>
                    </a:lnTo>
                    <a:lnTo>
                      <a:pt x="150" y="144"/>
                    </a:lnTo>
                    <a:lnTo>
                      <a:pt x="168" y="138"/>
                    </a:lnTo>
                    <a:lnTo>
                      <a:pt x="180" y="132"/>
                    </a:lnTo>
                    <a:lnTo>
                      <a:pt x="192" y="126"/>
                    </a:lnTo>
                    <a:lnTo>
                      <a:pt x="216" y="120"/>
                    </a:lnTo>
                    <a:lnTo>
                      <a:pt x="228" y="114"/>
                    </a:lnTo>
                    <a:lnTo>
                      <a:pt x="240" y="114"/>
                    </a:lnTo>
                    <a:lnTo>
                      <a:pt x="264" y="102"/>
                    </a:lnTo>
                    <a:lnTo>
                      <a:pt x="276" y="102"/>
                    </a:lnTo>
                    <a:lnTo>
                      <a:pt x="289" y="96"/>
                    </a:lnTo>
                    <a:lnTo>
                      <a:pt x="301" y="90"/>
                    </a:lnTo>
                    <a:lnTo>
                      <a:pt x="331" y="84"/>
                    </a:lnTo>
                    <a:lnTo>
                      <a:pt x="343" y="84"/>
                    </a:lnTo>
                    <a:lnTo>
                      <a:pt x="361" y="78"/>
                    </a:lnTo>
                    <a:lnTo>
                      <a:pt x="385" y="72"/>
                    </a:lnTo>
                    <a:lnTo>
                      <a:pt x="403" y="66"/>
                    </a:lnTo>
                    <a:lnTo>
                      <a:pt x="415" y="66"/>
                    </a:lnTo>
                    <a:lnTo>
                      <a:pt x="451" y="60"/>
                    </a:lnTo>
                    <a:lnTo>
                      <a:pt x="463" y="54"/>
                    </a:lnTo>
                    <a:lnTo>
                      <a:pt x="481" y="54"/>
                    </a:lnTo>
                    <a:lnTo>
                      <a:pt x="511" y="48"/>
                    </a:lnTo>
                    <a:lnTo>
                      <a:pt x="529" y="42"/>
                    </a:lnTo>
                    <a:lnTo>
                      <a:pt x="547" y="42"/>
                    </a:lnTo>
                    <a:lnTo>
                      <a:pt x="583" y="36"/>
                    </a:lnTo>
                    <a:lnTo>
                      <a:pt x="595" y="30"/>
                    </a:lnTo>
                    <a:lnTo>
                      <a:pt x="613" y="30"/>
                    </a:lnTo>
                    <a:lnTo>
                      <a:pt x="649" y="24"/>
                    </a:lnTo>
                    <a:lnTo>
                      <a:pt x="667" y="24"/>
                    </a:lnTo>
                    <a:lnTo>
                      <a:pt x="685" y="24"/>
                    </a:lnTo>
                    <a:lnTo>
                      <a:pt x="721" y="18"/>
                    </a:lnTo>
                    <a:lnTo>
                      <a:pt x="739" y="18"/>
                    </a:lnTo>
                    <a:lnTo>
                      <a:pt x="763" y="12"/>
                    </a:lnTo>
                    <a:lnTo>
                      <a:pt x="799" y="12"/>
                    </a:lnTo>
                    <a:lnTo>
                      <a:pt x="817" y="12"/>
                    </a:lnTo>
                    <a:lnTo>
                      <a:pt x="835" y="6"/>
                    </a:lnTo>
                    <a:lnTo>
                      <a:pt x="871" y="6"/>
                    </a:lnTo>
                    <a:lnTo>
                      <a:pt x="895" y="6"/>
                    </a:lnTo>
                    <a:lnTo>
                      <a:pt x="913" y="6"/>
                    </a:lnTo>
                    <a:lnTo>
                      <a:pt x="949" y="0"/>
                    </a:lnTo>
                    <a:lnTo>
                      <a:pt x="973" y="0"/>
                    </a:lnTo>
                    <a:lnTo>
                      <a:pt x="991" y="0"/>
                    </a:lnTo>
                    <a:lnTo>
                      <a:pt x="1027" y="0"/>
                    </a:lnTo>
                    <a:lnTo>
                      <a:pt x="1051" y="0"/>
                    </a:lnTo>
                    <a:lnTo>
                      <a:pt x="1069" y="0"/>
                    </a:lnTo>
                    <a:lnTo>
                      <a:pt x="1105" y="0"/>
                    </a:lnTo>
                    <a:lnTo>
                      <a:pt x="1129" y="0"/>
                    </a:lnTo>
                    <a:lnTo>
                      <a:pt x="1129" y="294"/>
                    </a:lnTo>
                    <a:lnTo>
                      <a:pt x="2150" y="168"/>
                    </a:lnTo>
                    <a:close/>
                  </a:path>
                </a:pathLst>
              </a:custGeom>
              <a:solidFill>
                <a:srgbClr val="FF0000"/>
              </a:solidFill>
              <a:ln w="9525">
                <a:solidFill>
                  <a:srgbClr val="000000"/>
                </a:solidFill>
                <a:prstDash val="solid"/>
                <a:round/>
                <a:headEnd/>
                <a:tailEnd/>
              </a:ln>
            </p:spPr>
            <p:txBody>
              <a:bodyPr/>
              <a:lstStyle/>
              <a:p>
                <a:endParaRPr lang="en-US"/>
              </a:p>
            </p:txBody>
          </p:sp>
        </p:grpSp>
        <p:sp>
          <p:nvSpPr>
            <p:cNvPr id="108" name="Rectangle 29"/>
            <p:cNvSpPr>
              <a:spLocks noChangeArrowheads="1"/>
            </p:cNvSpPr>
            <p:nvPr/>
          </p:nvSpPr>
          <p:spPr bwMode="auto">
            <a:xfrm>
              <a:off x="4307" y="1776"/>
              <a:ext cx="253" cy="264"/>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Code</a:t>
              </a:r>
            </a:p>
            <a:p>
              <a:pPr algn="ctr" eaLnBrk="0" hangingPunct="0">
                <a:spcBef>
                  <a:spcPct val="0"/>
                </a:spcBef>
              </a:pPr>
              <a:r>
                <a:rPr lang="en-US" sz="1800" b="1">
                  <a:solidFill>
                    <a:srgbClr val="000000"/>
                  </a:solidFill>
                  <a:latin typeface="Futura Lt BT" pitchFamily="34" charset="0"/>
                </a:rPr>
                <a:t>1%</a:t>
              </a:r>
            </a:p>
          </p:txBody>
        </p:sp>
        <p:sp>
          <p:nvSpPr>
            <p:cNvPr id="109" name="Rectangle 30"/>
            <p:cNvSpPr>
              <a:spLocks noChangeArrowheads="1"/>
            </p:cNvSpPr>
            <p:nvPr/>
          </p:nvSpPr>
          <p:spPr bwMode="auto">
            <a:xfrm>
              <a:off x="4631" y="1835"/>
              <a:ext cx="270" cy="264"/>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Other</a:t>
              </a:r>
            </a:p>
            <a:p>
              <a:pPr algn="ctr" eaLnBrk="0" hangingPunct="0">
                <a:spcBef>
                  <a:spcPct val="0"/>
                </a:spcBef>
              </a:pPr>
              <a:r>
                <a:rPr lang="en-US" sz="1800" b="1">
                  <a:solidFill>
                    <a:srgbClr val="000000"/>
                  </a:solidFill>
                  <a:latin typeface="Futura Lt BT" pitchFamily="34" charset="0"/>
                </a:rPr>
                <a:t>4%</a:t>
              </a:r>
            </a:p>
          </p:txBody>
        </p:sp>
        <p:sp>
          <p:nvSpPr>
            <p:cNvPr id="110" name="Rectangle 31"/>
            <p:cNvSpPr>
              <a:spLocks noChangeArrowheads="1"/>
            </p:cNvSpPr>
            <p:nvPr/>
          </p:nvSpPr>
          <p:spPr bwMode="auto">
            <a:xfrm>
              <a:off x="5167" y="1876"/>
              <a:ext cx="315" cy="264"/>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Design</a:t>
              </a:r>
            </a:p>
            <a:p>
              <a:pPr algn="ctr" eaLnBrk="0" hangingPunct="0">
                <a:spcBef>
                  <a:spcPct val="0"/>
                </a:spcBef>
              </a:pPr>
              <a:r>
                <a:rPr lang="en-US" sz="1800" b="1">
                  <a:solidFill>
                    <a:srgbClr val="000000"/>
                  </a:solidFill>
                  <a:latin typeface="Futura Lt BT" pitchFamily="34" charset="0"/>
                </a:rPr>
                <a:t>13%</a:t>
              </a:r>
            </a:p>
          </p:txBody>
        </p:sp>
        <p:sp>
          <p:nvSpPr>
            <p:cNvPr id="111" name="Rectangle 32"/>
            <p:cNvSpPr>
              <a:spLocks noChangeArrowheads="1"/>
            </p:cNvSpPr>
            <p:nvPr/>
          </p:nvSpPr>
          <p:spPr bwMode="auto">
            <a:xfrm>
              <a:off x="3424" y="1989"/>
              <a:ext cx="613" cy="264"/>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Futura Lt BT" pitchFamily="34" charset="0"/>
                </a:rPr>
                <a:t>Requirements</a:t>
              </a:r>
            </a:p>
            <a:p>
              <a:pPr algn="ctr" eaLnBrk="0" hangingPunct="0">
                <a:spcBef>
                  <a:spcPct val="0"/>
                </a:spcBef>
              </a:pPr>
              <a:r>
                <a:rPr lang="en-US" sz="1800" b="1">
                  <a:solidFill>
                    <a:srgbClr val="000000"/>
                  </a:solidFill>
                  <a:latin typeface="Futura Lt BT" pitchFamily="34" charset="0"/>
                </a:rPr>
                <a:t>82%</a:t>
              </a:r>
            </a:p>
          </p:txBody>
        </p:sp>
      </p:grpSp>
      <p:sp>
        <p:nvSpPr>
          <p:cNvPr id="120" name="Rectangle 35"/>
          <p:cNvSpPr txBox="1">
            <a:spLocks noChangeArrowheads="1"/>
          </p:cNvSpPr>
          <p:nvPr/>
        </p:nvSpPr>
        <p:spPr>
          <a:xfrm>
            <a:off x="838200" y="914400"/>
            <a:ext cx="72390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Why Focus on Requirements ?</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304800" y="726278"/>
            <a:ext cx="85344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mj-lt"/>
                <a:ea typeface="+mj-ea"/>
                <a:cs typeface="+mj-cs"/>
              </a:rPr>
              <a:t>View of the Software Engineering Institute (SEI)</a:t>
            </a:r>
            <a:endParaRPr kumimoji="0" lang="en-CA"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5"/>
          <p:cNvSpPr txBox="1">
            <a:spLocks noChangeArrowheads="1"/>
          </p:cNvSpPr>
          <p:nvPr/>
        </p:nvSpPr>
        <p:spPr>
          <a:xfrm>
            <a:off x="485971" y="1442308"/>
            <a:ext cx="8112125" cy="48822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Improve software development with the CMM/CMMI model for software development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Capability Maturity Model (CMM)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For software development, superseded by Capability Maturity Model Integration (CMMI)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SEI’s vision 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The right software, delivered defect free, on time &amp; on cost, every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“Right software” implies software that satisfies requirements for functionality and qualities (e.g., performance, cost…) throughout its lifetime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“Defect free” software is achieved either through exhaustive testing after coding or by developing the code </a:t>
            </a:r>
            <a:r>
              <a:rPr kumimoji="0" lang="en-CA" sz="2000" b="0" i="0" u="none" strike="noStrike" kern="1200" cap="none" spc="0" normalizeH="0" baseline="0" noProof="0" dirty="0" smtClean="0">
                <a:ln>
                  <a:noFill/>
                </a:ln>
                <a:solidFill>
                  <a:srgbClr val="FF0000"/>
                </a:solidFill>
                <a:effectLst/>
                <a:uLnTx/>
                <a:uFillTx/>
                <a:latin typeface="+mn-lt"/>
                <a:ea typeface="+mn-ea"/>
                <a:cs typeface="+mn-cs"/>
              </a:rPr>
              <a:t>right the first time</a:t>
            </a:r>
            <a:endParaRPr kumimoji="0" lang="en-CA" sz="2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Rectangle 2"/>
          <p:cNvSpPr txBox="1">
            <a:spLocks noChangeArrowheads="1"/>
          </p:cNvSpPr>
          <p:nvPr/>
        </p:nvSpPr>
        <p:spPr>
          <a:xfrm>
            <a:off x="1143000" y="838200"/>
            <a:ext cx="62484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none" spc="0" normalizeH="0" baseline="0" noProof="0" dirty="0" smtClean="0">
                <a:ln>
                  <a:noFill/>
                </a:ln>
                <a:solidFill>
                  <a:schemeClr val="tx1"/>
                </a:solidFill>
                <a:effectLst/>
                <a:uLnTx/>
                <a:uFillTx/>
                <a:latin typeface="+mj-lt"/>
                <a:ea typeface="+mj-ea"/>
                <a:cs typeface="+mj-cs"/>
              </a:rPr>
              <a:t>CHAOS Report (2004)</a:t>
            </a:r>
            <a:endParaRPr kumimoji="0" lang="fr-CA" sz="3600" b="1" i="0" u="none" strike="noStrike" kern="1200" cap="none" spc="0" normalizeH="0" baseline="30000" noProof="0" dirty="0">
              <a:ln>
                <a:noFill/>
              </a:ln>
              <a:solidFill>
                <a:schemeClr val="tx1"/>
              </a:solidFill>
              <a:effectLst/>
              <a:uLnTx/>
              <a:uFillTx/>
              <a:latin typeface="+mj-lt"/>
              <a:ea typeface="+mj-ea"/>
              <a:cs typeface="+mj-cs"/>
            </a:endParaRPr>
          </a:p>
        </p:txBody>
      </p:sp>
      <p:pic>
        <p:nvPicPr>
          <p:cNvPr id="73" name="Picture 3"/>
          <p:cNvPicPr>
            <a:picLocks noChangeAspect="1" noChangeArrowheads="1"/>
          </p:cNvPicPr>
          <p:nvPr/>
        </p:nvPicPr>
        <p:blipFill>
          <a:blip r:embed="rId2"/>
          <a:srcRect b="8871"/>
          <a:stretch>
            <a:fillRect/>
          </a:stretch>
        </p:blipFill>
        <p:spPr bwMode="auto">
          <a:xfrm>
            <a:off x="914400" y="1828800"/>
            <a:ext cx="7712075" cy="399819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 name="object 7"/>
          <p:cNvSpPr txBox="1"/>
          <p:nvPr/>
        </p:nvSpPr>
        <p:spPr>
          <a:xfrm>
            <a:off x="914400" y="2209800"/>
            <a:ext cx="7010400" cy="685800"/>
          </a:xfrm>
          <a:prstGeom prst="rect">
            <a:avLst/>
          </a:prstGeom>
        </p:spPr>
        <p:txBody>
          <a:bodyPr wrap="square" lIns="0" tIns="0" rIns="0" bIns="0" rtlCol="0">
            <a:noAutofit/>
          </a:bodyPr>
          <a:lstStyle/>
          <a:p>
            <a:pPr marL="341313" indent="-341313">
              <a:buFont typeface="Wingdings" pitchFamily="2" charset="2"/>
              <a:buChar char="q"/>
            </a:pPr>
            <a:r>
              <a:rPr lang="en-CA" sz="2000" dirty="0" smtClean="0">
                <a:latin typeface="Arial" pitchFamily="34" charset="0"/>
                <a:cs typeface="Arial" pitchFamily="34" charset="0"/>
              </a:rPr>
              <a:t>Definition and Importance of </a:t>
            </a:r>
            <a:r>
              <a:rPr lang="en-CA" sz="2000" dirty="0" smtClean="0">
                <a:latin typeface="Arial" pitchFamily="34" charset="0"/>
                <a:cs typeface="Arial" pitchFamily="34" charset="0"/>
              </a:rPr>
              <a:t>Requirements</a:t>
            </a:r>
          </a:p>
          <a:p>
            <a:pPr marL="341313" indent="-341313">
              <a:buFont typeface="Wingdings" pitchFamily="2" charset="2"/>
              <a:buChar char="q"/>
            </a:pPr>
            <a:r>
              <a:rPr lang="en-CA" sz="2000" dirty="0" smtClean="0">
                <a:latin typeface="Arial" pitchFamily="34" charset="0"/>
                <a:cs typeface="Arial" pitchFamily="34" charset="0"/>
              </a:rPr>
              <a:t>Types </a:t>
            </a:r>
            <a:r>
              <a:rPr lang="en-CA" sz="2000" dirty="0" smtClean="0">
                <a:latin typeface="Arial" pitchFamily="34" charset="0"/>
                <a:cs typeface="Arial" pitchFamily="34" charset="0"/>
              </a:rPr>
              <a:t>of Requirements</a:t>
            </a:r>
          </a:p>
          <a:p>
            <a:pPr marL="231775" indent="-231775" algn="just"/>
            <a:endParaRPr lang="en-US" sz="2000" dirty="0" smtClean="0">
              <a:latin typeface="Arial" pitchFamily="34" charset="0"/>
              <a:cs typeface="Arial" pitchFamily="34" charset="0"/>
            </a:endParaRPr>
          </a:p>
          <a:p>
            <a:pPr marL="231775" indent="-231775" algn="just">
              <a:buFont typeface="Arial" pitchFamily="34" charset="0"/>
              <a:buChar char="•"/>
            </a:pPr>
            <a:endParaRPr lang="en-US" sz="2000" dirty="0" smtClean="0">
              <a:latin typeface="Arial" pitchFamily="34" charset="0"/>
              <a:cs typeface="Arial" pitchFamily="34" charset="0"/>
            </a:endParaRPr>
          </a:p>
          <a:p>
            <a:pPr marL="231775" indent="-231775" algn="just">
              <a:buFont typeface="Arial" pitchFamily="34" charset="0"/>
              <a:buChar char="•"/>
            </a:pPr>
            <a:endParaRPr lang="en-US" sz="2000" dirty="0" smtClean="0">
              <a:latin typeface="Arial" pitchFamily="34" charset="0"/>
              <a:cs typeface="Arial" pitchFamily="34" charset="0"/>
            </a:endParaRPr>
          </a:p>
          <a:p>
            <a:pPr marL="109538" indent="-109538" algn="just">
              <a:buFont typeface="Arial" pitchFamily="34" charset="0"/>
              <a:buChar char="•"/>
            </a:pPr>
            <a:endParaRPr sz="2000" b="1">
              <a:latin typeface="Arial" pitchFamily="34" charset="0"/>
              <a:cs typeface="Arial" pitchFamily="34" charset="0"/>
            </a:endParaRP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Rectangle 2"/>
          <p:cNvSpPr txBox="1">
            <a:spLocks noChangeArrowheads="1"/>
          </p:cNvSpPr>
          <p:nvPr/>
        </p:nvSpPr>
        <p:spPr>
          <a:xfrm>
            <a:off x="1219201" y="838200"/>
            <a:ext cx="68580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mj-lt"/>
                <a:ea typeface="+mj-ea"/>
                <a:cs typeface="+mj-cs"/>
              </a:rPr>
              <a:t>Progression since 1994</a:t>
            </a:r>
            <a:endParaRPr kumimoji="0" lang="en-CA"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73" name="Picture 4"/>
          <p:cNvPicPr>
            <a:picLocks noChangeAspect="1" noChangeArrowheads="1"/>
          </p:cNvPicPr>
          <p:nvPr/>
        </p:nvPicPr>
        <p:blipFill>
          <a:blip r:embed="rId2"/>
          <a:srcRect/>
          <a:stretch>
            <a:fillRect/>
          </a:stretch>
        </p:blipFill>
        <p:spPr bwMode="auto">
          <a:xfrm>
            <a:off x="1371600" y="1905000"/>
            <a:ext cx="6384925" cy="3845521"/>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Rectangle 2"/>
          <p:cNvSpPr txBox="1">
            <a:spLocks noChangeArrowheads="1"/>
          </p:cNvSpPr>
          <p:nvPr/>
        </p:nvSpPr>
        <p:spPr>
          <a:xfrm>
            <a:off x="2286000" y="821814"/>
            <a:ext cx="53340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mj-lt"/>
                <a:ea typeface="+mj-ea"/>
                <a:cs typeface="+mj-cs"/>
              </a:rPr>
              <a:t>Success Factors</a:t>
            </a:r>
            <a:endParaRPr kumimoji="0" lang="en-CA"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73" name="Picture 3"/>
          <p:cNvPicPr>
            <a:picLocks noChangeAspect="1" noChangeArrowheads="1"/>
          </p:cNvPicPr>
          <p:nvPr/>
        </p:nvPicPr>
        <p:blipFill>
          <a:blip r:embed="rId2"/>
          <a:srcRect/>
          <a:stretch>
            <a:fillRect/>
          </a:stretch>
        </p:blipFill>
        <p:spPr bwMode="auto">
          <a:xfrm>
            <a:off x="1143000" y="1282318"/>
            <a:ext cx="6981825" cy="493671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Rectangle 2"/>
          <p:cNvSpPr txBox="1">
            <a:spLocks noChangeArrowheads="1"/>
          </p:cNvSpPr>
          <p:nvPr/>
        </p:nvSpPr>
        <p:spPr>
          <a:xfrm>
            <a:off x="2362200" y="914400"/>
            <a:ext cx="48006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mj-lt"/>
                <a:ea typeface="+mj-ea"/>
                <a:cs typeface="+mj-cs"/>
              </a:rPr>
              <a:t>Problem Causes</a:t>
            </a:r>
            <a:endParaRPr kumimoji="0" lang="en-CA"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73" name="Picture 3"/>
          <p:cNvPicPr>
            <a:picLocks noChangeAspect="1" noChangeArrowheads="1"/>
          </p:cNvPicPr>
          <p:nvPr/>
        </p:nvPicPr>
        <p:blipFill>
          <a:blip r:embed="rId2"/>
          <a:srcRect r="8908" b="5087"/>
          <a:stretch>
            <a:fillRect/>
          </a:stretch>
        </p:blipFill>
        <p:spPr bwMode="auto">
          <a:xfrm>
            <a:off x="838200" y="1600200"/>
            <a:ext cx="7460180" cy="451961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2"/>
          <p:cNvSpPr txBox="1">
            <a:spLocks noChangeArrowheads="1"/>
          </p:cNvSpPr>
          <p:nvPr/>
        </p:nvSpPr>
        <p:spPr>
          <a:xfrm>
            <a:off x="1295400" y="914400"/>
            <a:ext cx="65532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mj-lt"/>
                <a:ea typeface="+mj-ea"/>
                <a:cs typeface="+mj-cs"/>
              </a:rPr>
              <a:t>Evolution of Success Factors</a:t>
            </a:r>
            <a:endParaRPr kumimoji="0" lang="en-CA" sz="36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72" name="Group 8"/>
          <p:cNvGrpSpPr>
            <a:grpSpLocks/>
          </p:cNvGrpSpPr>
          <p:nvPr/>
        </p:nvGrpSpPr>
        <p:grpSpPr bwMode="auto">
          <a:xfrm>
            <a:off x="914400" y="1905000"/>
            <a:ext cx="7377112" cy="4306887"/>
            <a:chOff x="197" y="599"/>
            <a:chExt cx="5551" cy="3159"/>
          </a:xfrm>
        </p:grpSpPr>
        <p:pic>
          <p:nvPicPr>
            <p:cNvPr id="73" name="Picture 3"/>
            <p:cNvPicPr>
              <a:picLocks noChangeAspect="1" noChangeArrowheads="1"/>
            </p:cNvPicPr>
            <p:nvPr/>
          </p:nvPicPr>
          <p:blipFill>
            <a:blip r:embed="rId2"/>
            <a:srcRect/>
            <a:stretch>
              <a:fillRect/>
            </a:stretch>
          </p:blipFill>
          <p:spPr bwMode="auto">
            <a:xfrm>
              <a:off x="197" y="599"/>
              <a:ext cx="5551" cy="3107"/>
            </a:xfrm>
            <a:prstGeom prst="rect">
              <a:avLst/>
            </a:prstGeom>
            <a:noFill/>
            <a:ln w="9525" algn="ctr">
              <a:noFill/>
              <a:miter lim="800000"/>
              <a:headEnd/>
              <a:tailEnd/>
            </a:ln>
            <a:effectLst/>
          </p:spPr>
        </p:pic>
        <p:sp>
          <p:nvSpPr>
            <p:cNvPr id="74" name="Rectangle 4"/>
            <p:cNvSpPr>
              <a:spLocks noChangeArrowheads="1"/>
            </p:cNvSpPr>
            <p:nvPr/>
          </p:nvSpPr>
          <p:spPr bwMode="auto">
            <a:xfrm>
              <a:off x="271" y="3453"/>
              <a:ext cx="96" cy="62"/>
            </a:xfrm>
            <a:prstGeom prst="rect">
              <a:avLst/>
            </a:prstGeom>
            <a:solidFill>
              <a:schemeClr val="bg1"/>
            </a:solidFill>
            <a:ln w="9525" algn="ctr">
              <a:noFill/>
              <a:miter lim="800000"/>
              <a:headEnd/>
              <a:tailEnd/>
            </a:ln>
            <a:effectLst/>
          </p:spPr>
          <p:txBody>
            <a:bodyPr anchor="ctr">
              <a:spAutoFit/>
            </a:bodyPr>
            <a:lstStyle/>
            <a:p>
              <a:endParaRPr lang="en-US"/>
            </a:p>
          </p:txBody>
        </p:sp>
        <p:sp>
          <p:nvSpPr>
            <p:cNvPr id="75" name="Rectangle 7"/>
            <p:cNvSpPr>
              <a:spLocks noChangeArrowheads="1"/>
            </p:cNvSpPr>
            <p:nvPr/>
          </p:nvSpPr>
          <p:spPr bwMode="auto">
            <a:xfrm>
              <a:off x="3241" y="3566"/>
              <a:ext cx="2383" cy="192"/>
            </a:xfrm>
            <a:prstGeom prst="rect">
              <a:avLst/>
            </a:prstGeom>
            <a:solidFill>
              <a:schemeClr val="bg1"/>
            </a:solidFill>
            <a:ln w="9525" algn="ctr">
              <a:noFill/>
              <a:miter lim="800000"/>
              <a:headEnd/>
              <a:tailEnd/>
            </a:ln>
            <a:effectLst/>
          </p:spPr>
          <p:txBody>
            <a:bodyPr anchor="ctr">
              <a:spAutoFit/>
            </a:bodyP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2"/>
          <p:cNvSpPr txBox="1">
            <a:spLocks noChangeArrowheads="1"/>
          </p:cNvSpPr>
          <p:nvPr/>
        </p:nvSpPr>
        <p:spPr>
          <a:xfrm>
            <a:off x="838201" y="838200"/>
            <a:ext cx="73914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mj-lt"/>
                <a:ea typeface="+mj-ea"/>
                <a:cs typeface="+mj-cs"/>
              </a:rPr>
              <a:t>Managing Evolving Requirements</a:t>
            </a:r>
            <a:endParaRPr kumimoji="0" lang="en-CA"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71" name="Picture 4" descr="reqtools"/>
          <p:cNvPicPr>
            <a:picLocks noChangeAspect="1" noChangeArrowheads="1"/>
          </p:cNvPicPr>
          <p:nvPr/>
        </p:nvPicPr>
        <p:blipFill>
          <a:blip r:embed="rId2"/>
          <a:srcRect/>
          <a:stretch>
            <a:fillRect/>
          </a:stretch>
        </p:blipFill>
        <p:spPr bwMode="auto">
          <a:xfrm>
            <a:off x="1524000" y="2514600"/>
            <a:ext cx="5006975" cy="2882064"/>
          </a:xfrm>
          <a:prstGeom prst="rect">
            <a:avLst/>
          </a:prstGeom>
          <a:noFill/>
        </p:spPr>
      </p:pic>
      <p:sp>
        <p:nvSpPr>
          <p:cNvPr id="72" name="Rectangle 5"/>
          <p:cNvSpPr>
            <a:spLocks noChangeArrowheads="1"/>
          </p:cNvSpPr>
          <p:nvPr/>
        </p:nvSpPr>
        <p:spPr bwMode="auto">
          <a:xfrm>
            <a:off x="533400" y="1905000"/>
            <a:ext cx="6232796" cy="369332"/>
          </a:xfrm>
          <a:prstGeom prst="rect">
            <a:avLst/>
          </a:prstGeom>
          <a:noFill/>
          <a:ln w="9525">
            <a:noFill/>
            <a:miter lim="800000"/>
            <a:headEnd/>
            <a:tailEnd/>
          </a:ln>
          <a:effectLst/>
        </p:spPr>
        <p:txBody>
          <a:bodyPr wrap="none">
            <a:spAutoFit/>
          </a:bodyPr>
          <a:lstStyle/>
          <a:p>
            <a:pPr algn="ctr">
              <a:lnSpc>
                <a:spcPct val="90000"/>
              </a:lnSpc>
              <a:spcBef>
                <a:spcPct val="20000"/>
              </a:spcBef>
            </a:pPr>
            <a:r>
              <a:rPr lang="en-CA" sz="2000" b="1" dirty="0">
                <a:solidFill>
                  <a:srgbClr val="FF0000"/>
                </a:solidFill>
              </a:rPr>
              <a:t>“Changing requirements is as certain as death and taxes”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2"/>
          <p:cNvSpPr txBox="1">
            <a:spLocks noChangeArrowheads="1"/>
          </p:cNvSpPr>
          <p:nvPr/>
        </p:nvSpPr>
        <p:spPr>
          <a:xfrm>
            <a:off x="1263560" y="2859088"/>
            <a:ext cx="6553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1" i="0" u="none" strike="noStrike" kern="1200" cap="none" spc="0" normalizeH="0" baseline="0" noProof="0" smtClean="0">
                <a:ln>
                  <a:noFill/>
                </a:ln>
                <a:solidFill>
                  <a:schemeClr val="accent1"/>
                </a:solidFill>
                <a:effectLst/>
                <a:uLnTx/>
                <a:uFillTx/>
                <a:latin typeface="+mj-lt"/>
                <a:ea typeface="+mj-ea"/>
                <a:cs typeface="+mj-cs"/>
              </a:rPr>
              <a:t>Types of Requirements</a:t>
            </a:r>
            <a:endParaRPr kumimoji="0" lang="en-US" sz="4400" b="1"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4"/>
          <p:cNvSpPr txBox="1">
            <a:spLocks noChangeArrowheads="1"/>
          </p:cNvSpPr>
          <p:nvPr/>
        </p:nvSpPr>
        <p:spPr>
          <a:xfrm>
            <a:off x="762001" y="762000"/>
            <a:ext cx="72390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So Many “Requirements”… (1)</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5"/>
          <p:cNvSpPr txBox="1">
            <a:spLocks noChangeArrowheads="1"/>
          </p:cNvSpPr>
          <p:nvPr/>
        </p:nvSpPr>
        <p:spPr>
          <a:xfrm>
            <a:off x="685800" y="1676400"/>
            <a:ext cx="7654925" cy="42545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goal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is an objective or concern that guides the RE process. It can be used to discover and evaluate functional and non-functional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goal is not yet a requirement…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Note: All requirements must be verifiable (by some test, inspection, audit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functional requirement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is a requirement defining functions of the system under development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Describes what the system should do</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non-functional requirement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is a requirement that is not functional. This includes many different kinds of requirements. – Therefore one often considers the following sub-categories: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2"/>
          <p:cNvSpPr txBox="1">
            <a:spLocks noChangeArrowheads="1"/>
          </p:cNvSpPr>
          <p:nvPr/>
        </p:nvSpPr>
        <p:spPr>
          <a:xfrm>
            <a:off x="1066800" y="838200"/>
            <a:ext cx="68580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200" b="1" i="0" u="none" strike="noStrike" kern="1200" cap="none" spc="0" normalizeH="0" baseline="0" noProof="0" dirty="0" err="1" smtClean="0">
                <a:ln>
                  <a:noFill/>
                </a:ln>
                <a:solidFill>
                  <a:schemeClr val="tx1"/>
                </a:solidFill>
                <a:effectLst/>
                <a:uLnTx/>
                <a:uFillTx/>
                <a:latin typeface="+mj-lt"/>
                <a:ea typeface="+mj-ea"/>
                <a:cs typeface="+mj-cs"/>
              </a:rPr>
              <a:t>Different</a:t>
            </a:r>
            <a:r>
              <a:rPr kumimoji="0" lang="fr-CA" sz="3200" b="1" i="0" u="none" strike="noStrike" kern="1200" cap="none" spc="0" normalizeH="0" baseline="0" noProof="0" dirty="0" smtClean="0">
                <a:ln>
                  <a:noFill/>
                </a:ln>
                <a:solidFill>
                  <a:schemeClr val="tx1"/>
                </a:solidFill>
                <a:effectLst/>
                <a:uLnTx/>
                <a:uFillTx/>
                <a:latin typeface="+mj-lt"/>
                <a:ea typeface="+mj-ea"/>
                <a:cs typeface="+mj-cs"/>
              </a:rPr>
              <a:t> types of non-</a:t>
            </a:r>
            <a:r>
              <a:rPr kumimoji="0" lang="fr-CA" sz="3200" b="1" i="0" u="none" strike="noStrike" kern="1200" cap="none" spc="0" normalizeH="0" baseline="0" noProof="0" dirty="0" err="1" smtClean="0">
                <a:ln>
                  <a:noFill/>
                </a:ln>
                <a:solidFill>
                  <a:schemeClr val="tx1"/>
                </a:solidFill>
                <a:effectLst/>
                <a:uLnTx/>
                <a:uFillTx/>
                <a:latin typeface="+mj-lt"/>
                <a:ea typeface="+mj-ea"/>
                <a:cs typeface="+mj-cs"/>
              </a:rPr>
              <a:t>functional</a:t>
            </a:r>
            <a:r>
              <a:rPr kumimoji="0" lang="fr-CA" sz="3200" b="1" i="0" u="none" strike="noStrike" kern="1200" cap="none" spc="0" normalizeH="0" baseline="0" noProof="0" dirty="0" smtClean="0">
                <a:ln>
                  <a:noFill/>
                </a:ln>
                <a:solidFill>
                  <a:schemeClr val="tx1"/>
                </a:solidFill>
                <a:effectLst/>
                <a:uLnTx/>
                <a:uFillTx/>
                <a:latin typeface="+mj-lt"/>
                <a:ea typeface="+mj-ea"/>
                <a:cs typeface="+mj-cs"/>
              </a:rPr>
              <a:t> </a:t>
            </a:r>
            <a:r>
              <a:rPr kumimoji="0" lang="fr-CA" sz="3200" b="1" i="0" u="none" strike="noStrike" kern="1200" cap="none" spc="0" normalizeH="0" baseline="0" noProof="0" dirty="0" err="1" smtClean="0">
                <a:ln>
                  <a:noFill/>
                </a:ln>
                <a:solidFill>
                  <a:schemeClr val="tx1"/>
                </a:solidFill>
                <a:effectLst/>
                <a:uLnTx/>
                <a:uFillTx/>
                <a:latin typeface="+mj-lt"/>
                <a:ea typeface="+mj-ea"/>
                <a:cs typeface="+mj-cs"/>
              </a:rPr>
              <a:t>requirements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3"/>
          <p:cNvSpPr txBox="1">
            <a:spLocks noChangeArrowheads="1"/>
          </p:cNvSpPr>
          <p:nvPr/>
        </p:nvSpPr>
        <p:spPr>
          <a:xfrm>
            <a:off x="533400" y="2590800"/>
            <a:ext cx="8035925" cy="26543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folHlink"/>
                </a:solidFill>
                <a:effectLst/>
                <a:uLnTx/>
                <a:uFillTx/>
                <a:latin typeface="+mn-lt"/>
                <a:ea typeface="+mn-ea"/>
                <a:cs typeface="+mn-cs"/>
              </a:rPr>
              <a:t>Performance </a:t>
            </a:r>
            <a:r>
              <a:rPr kumimoji="0" lang="fr-CA" sz="2000" b="0" i="0" u="none" strike="noStrike" kern="1200" cap="none" spc="0" normalizeH="0" baseline="0" noProof="0" dirty="0" err="1" smtClean="0">
                <a:ln>
                  <a:noFill/>
                </a:ln>
                <a:solidFill>
                  <a:schemeClr val="folHlink"/>
                </a:solidFill>
                <a:effectLst/>
                <a:uLnTx/>
                <a:uFillTx/>
                <a:latin typeface="+mn-lt"/>
                <a:ea typeface="+mn-ea"/>
                <a:cs typeface="+mn-cs"/>
              </a:rPr>
              <a:t>requirements</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characterizing system properties such as expected performance, capacity, reliability, robustness, usability, etc.</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folHlink"/>
                </a:solidFill>
                <a:effectLst/>
                <a:uLnTx/>
                <a:uFillTx/>
                <a:latin typeface="+mn-lt"/>
                <a:ea typeface="+mn-ea"/>
                <a:cs typeface="+mn-cs"/>
              </a:rPr>
              <a:t>Design </a:t>
            </a:r>
            <a:r>
              <a:rPr kumimoji="0" lang="fr-CA" sz="2000" b="0" i="0" u="none" strike="noStrike" kern="1200" cap="none" spc="0" normalizeH="0" baseline="0" noProof="0" dirty="0" err="1" smtClean="0">
                <a:ln>
                  <a:noFill/>
                </a:ln>
                <a:solidFill>
                  <a:schemeClr val="folHlink"/>
                </a:solidFill>
                <a:effectLst/>
                <a:uLnTx/>
                <a:uFillTx/>
                <a:latin typeface="+mn-lt"/>
                <a:ea typeface="+mn-ea"/>
                <a:cs typeface="+mn-cs"/>
              </a:rPr>
              <a:t>constraints</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also</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called</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folHlink"/>
                </a:solidFill>
                <a:effectLst/>
                <a:uLnTx/>
                <a:uFillTx/>
                <a:latin typeface="+mn-lt"/>
                <a:ea typeface="+mn-ea"/>
                <a:cs typeface="+mn-cs"/>
              </a:rPr>
              <a:t>process</a:t>
            </a:r>
            <a:r>
              <a:rPr kumimoji="0" lang="fr-CA" sz="2000" b="0" i="0" u="none" strike="noStrike" kern="1200" cap="none" spc="0" normalizeH="0" baseline="0" noProof="0" dirty="0" smtClean="0">
                <a:ln>
                  <a:noFill/>
                </a:ln>
                <a:solidFill>
                  <a:schemeClr val="folHlink"/>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folHlink"/>
                </a:solidFill>
                <a:effectLst/>
                <a:uLnTx/>
                <a:uFillTx/>
                <a:latin typeface="+mn-lt"/>
                <a:ea typeface="+mn-ea"/>
                <a:cs typeface="+mn-cs"/>
              </a:rPr>
              <a:t>requirements</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providing</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constraints</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on how the system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should</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be</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designed</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and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built</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related</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to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development</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process</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documentation,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programming</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language</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maintainability</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etc.</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000" b="0" i="0" u="none" strike="noStrike" kern="1200" cap="none" spc="0" normalizeH="0" baseline="0" noProof="0" dirty="0" smtClean="0">
                <a:ln>
                  <a:noFill/>
                </a:ln>
                <a:solidFill>
                  <a:schemeClr val="folHlink"/>
                </a:solidFill>
                <a:effectLst/>
                <a:uLnTx/>
                <a:uFillTx/>
                <a:latin typeface="+mn-lt"/>
                <a:ea typeface="+mn-ea"/>
                <a:cs typeface="+mn-cs"/>
              </a:rPr>
              <a:t>Commercial </a:t>
            </a:r>
            <a:r>
              <a:rPr kumimoji="0" lang="fr-CA" sz="2000" b="0" i="0" u="none" strike="noStrike" kern="1200" cap="none" spc="0" normalizeH="0" baseline="0" noProof="0" dirty="0" err="1" smtClean="0">
                <a:ln>
                  <a:noFill/>
                </a:ln>
                <a:solidFill>
                  <a:schemeClr val="folHlink"/>
                </a:solidFill>
                <a:effectLst/>
                <a:uLnTx/>
                <a:uFillTx/>
                <a:latin typeface="+mn-lt"/>
                <a:ea typeface="+mn-ea"/>
                <a:cs typeface="+mn-cs"/>
              </a:rPr>
              <a:t>constraints</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such</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as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development</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 time frame and </a:t>
            </a:r>
            <a:r>
              <a:rPr kumimoji="0" lang="fr-CA" sz="2000" b="0" i="0" u="none" strike="noStrike" kern="1200" cap="none" spc="0" normalizeH="0" baseline="0" noProof="0" dirty="0" err="1" smtClean="0">
                <a:ln>
                  <a:noFill/>
                </a:ln>
                <a:solidFill>
                  <a:schemeClr val="tx1"/>
                </a:solidFill>
                <a:effectLst/>
                <a:uLnTx/>
                <a:uFillTx/>
                <a:latin typeface="+mn-lt"/>
                <a:ea typeface="+mn-ea"/>
                <a:cs typeface="+mn-cs"/>
              </a:rPr>
              <a:t>costs</a:t>
            </a:r>
            <a:r>
              <a:rPr kumimoji="0" lang="fr-CA"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4"/>
          <p:cNvSpPr txBox="1">
            <a:spLocks noChangeArrowheads="1"/>
          </p:cNvSpPr>
          <p:nvPr/>
        </p:nvSpPr>
        <p:spPr>
          <a:xfrm>
            <a:off x="0" y="762000"/>
            <a:ext cx="89074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So Many “Requirements”… (2)</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5"/>
          <p:cNvSpPr txBox="1">
            <a:spLocks noChangeArrowheads="1"/>
          </p:cNvSpPr>
          <p:nvPr/>
        </p:nvSpPr>
        <p:spPr>
          <a:xfrm>
            <a:off x="685800" y="1369328"/>
            <a:ext cx="7696200" cy="50165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1800" b="0" i="0" u="none" strike="noStrike" kern="1200" cap="none" spc="0" normalizeH="0" baseline="0" noProof="0" dirty="0" smtClean="0">
                <a:ln>
                  <a:noFill/>
                </a:ln>
                <a:solidFill>
                  <a:srgbClr val="FF0000"/>
                </a:solidFill>
                <a:effectLst/>
                <a:uLnTx/>
                <a:uFillTx/>
                <a:latin typeface="+mn-lt"/>
                <a:ea typeface="+mn-ea"/>
                <a:cs typeface="+mn-cs"/>
              </a:rPr>
              <a:t>user requirement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is a desired goal or function that a user and other stakeholders expect the system to achieve</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1800" b="0" i="0" u="none" strike="noStrike" kern="1200" cap="none" spc="0" normalizeH="0" baseline="0" noProof="0" dirty="0" smtClean="0">
                <a:ln>
                  <a:noFill/>
                </a:ln>
                <a:solidFill>
                  <a:schemeClr val="tx1"/>
                </a:solidFill>
                <a:effectLst/>
                <a:uLnTx/>
                <a:uFillTx/>
                <a:latin typeface="+mn-lt"/>
                <a:ea typeface="+mn-ea"/>
                <a:cs typeface="+mn-cs"/>
              </a:rPr>
              <a:t>Does not necessarily become a system requirement</a:t>
            </a: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52C17"/>
                </a:solidFill>
                <a:effectLst/>
                <a:uLnTx/>
                <a:uFillTx/>
                <a:latin typeface="+mn-lt"/>
                <a:ea typeface="+mn-ea"/>
                <a:cs typeface="+mn-cs"/>
              </a:rPr>
              <a:t>Application domain requirement</a:t>
            </a:r>
            <a:r>
              <a:rPr kumimoji="0" lang="en-CA" sz="1800" b="0" i="0" u="none" strike="noStrike" kern="1200" cap="none" spc="0" normalizeH="0" baseline="0" noProof="0" dirty="0" smtClean="0">
                <a:ln>
                  <a:noFill/>
                </a:ln>
                <a:solidFill>
                  <a:schemeClr val="tx1"/>
                </a:solidFill>
                <a:effectLst/>
                <a:uLnTx/>
                <a:uFillTx/>
                <a:latin typeface="+mn-lt"/>
                <a:ea typeface="+mn-ea"/>
                <a:cs typeface="+mn-cs"/>
              </a:rPr>
              <a:t> (sometimes called </a:t>
            </a:r>
            <a:r>
              <a:rPr kumimoji="0" lang="en-CA" sz="1800" b="0" i="0" u="none" strike="noStrike" kern="1200" cap="none" spc="0" normalizeH="0" baseline="0" noProof="0" dirty="0" smtClean="0">
                <a:ln>
                  <a:noFill/>
                </a:ln>
                <a:solidFill>
                  <a:srgbClr val="FF0000"/>
                </a:solidFill>
                <a:effectLst/>
                <a:uLnTx/>
                <a:uFillTx/>
                <a:latin typeface="+mn-lt"/>
                <a:ea typeface="+mn-ea"/>
                <a:cs typeface="+mn-cs"/>
              </a:rPr>
              <a:t>business rules) </a:t>
            </a:r>
            <a:r>
              <a:rPr kumimoji="0" lang="en-CA" sz="1800" b="0" i="0" u="none" strike="noStrike" kern="1200" cap="none" spc="0" normalizeH="0" baseline="0" noProof="0" dirty="0" smtClean="0">
                <a:ln>
                  <a:noFill/>
                </a:ln>
                <a:solidFill>
                  <a:schemeClr val="tx1"/>
                </a:solidFill>
                <a:effectLst/>
                <a:uLnTx/>
                <a:uFillTx/>
                <a:latin typeface="+mn-lt"/>
                <a:ea typeface="+mn-ea"/>
                <a:cs typeface="+mn-cs"/>
              </a:rPr>
              <a:t>are requirements derived from business practices within a given industrial sector, or in a given company, or defined by government regulations or standards.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1800" b="0" i="0" u="none" strike="noStrike" kern="1200" cap="none" spc="0" normalizeH="0" baseline="0" noProof="0" dirty="0" smtClean="0">
                <a:ln>
                  <a:noFill/>
                </a:ln>
                <a:solidFill>
                  <a:schemeClr val="tx1"/>
                </a:solidFill>
                <a:effectLst/>
                <a:uLnTx/>
                <a:uFillTx/>
                <a:latin typeface="+mn-lt"/>
                <a:ea typeface="+mn-ea"/>
                <a:cs typeface="+mn-cs"/>
              </a:rPr>
              <a:t>May lead to system requirements</a:t>
            </a:r>
            <a:r>
              <a:rPr kumimoji="0" lang="en-US" alt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CA" altLang="en-US" sz="1800" b="0" i="0" u="none" strike="noStrike" kern="1200" cap="none" spc="0" normalizeH="0" baseline="0" noProof="0" dirty="0" smtClean="0">
                <a:ln>
                  <a:noFill/>
                </a:ln>
                <a:solidFill>
                  <a:schemeClr val="tx1"/>
                </a:solidFill>
                <a:effectLst/>
                <a:uLnTx/>
                <a:uFillTx/>
                <a:latin typeface="+mn-lt"/>
                <a:ea typeface="+mn-ea"/>
                <a:cs typeface="+mn-cs"/>
              </a:rPr>
              <a:t>Can be functional or non-functional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mn-lt"/>
                <a:ea typeface="+mn-ea"/>
                <a:cs typeface="+mn-cs"/>
              </a:rPr>
              <a:t>Problem domain requirements </a:t>
            </a:r>
            <a:r>
              <a:rPr kumimoji="0" lang="en-CA" sz="1800" b="0" i="0" u="none" strike="noStrike" kern="1200" cap="none" spc="0" normalizeH="0" baseline="0" noProof="0" dirty="0" smtClean="0">
                <a:ln>
                  <a:noFill/>
                </a:ln>
                <a:solidFill>
                  <a:schemeClr val="tx1"/>
                </a:solidFill>
                <a:effectLst/>
                <a:uLnTx/>
                <a:uFillTx/>
                <a:latin typeface="+mn-lt"/>
                <a:ea typeface="+mn-ea"/>
                <a:cs typeface="+mn-cs"/>
              </a:rPr>
              <a:t>should be satisfied within the problem domain in order to satisfy some of the goals</a:t>
            </a:r>
            <a:endParaRPr kumimoji="0" lang="en-CA" sz="1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rgbClr val="FF0000"/>
                </a:solidFill>
                <a:effectLst/>
                <a:uLnTx/>
                <a:uFillTx/>
                <a:latin typeface="+mn-lt"/>
                <a:ea typeface="+mn-ea"/>
                <a:cs typeface="+mn-cs"/>
              </a:rPr>
              <a:t>System requirements</a:t>
            </a:r>
            <a:r>
              <a:rPr kumimoji="0" lang="en-CA" sz="1800" b="0" i="0" u="none" strike="noStrike" kern="1200" cap="none" spc="0" normalizeH="0" baseline="0" noProof="0" dirty="0" smtClean="0">
                <a:ln>
                  <a:noFill/>
                </a:ln>
                <a:solidFill>
                  <a:schemeClr val="tx1"/>
                </a:solidFill>
                <a:effectLst/>
                <a:uLnTx/>
                <a:uFillTx/>
                <a:latin typeface="+mn-lt"/>
                <a:ea typeface="+mn-ea"/>
                <a:cs typeface="+mn-cs"/>
              </a:rPr>
              <a:t> are the requirements for the system to be built, as a whole</a:t>
            </a:r>
          </a:p>
          <a:p>
            <a:pPr marL="742950" marR="0" lvl="1" indent="-28575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mn-lt"/>
                <a:ea typeface="+mn-ea"/>
                <a:cs typeface="+mn-cs"/>
              </a:rPr>
              <a:t>A system is a collection of interrelated components working together towards some common objective (may be software, mechanical, electrical and electronic hardware and be operated by people)</a:t>
            </a:r>
          </a:p>
          <a:p>
            <a:pPr marL="742950" marR="0" lvl="1" indent="-28575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CA" sz="1800" b="0" i="0" u="none" strike="noStrike" kern="1200" cap="none" spc="0" normalizeH="0" baseline="0" noProof="0" dirty="0" smtClean="0">
                <a:ln>
                  <a:noFill/>
                </a:ln>
                <a:solidFill>
                  <a:schemeClr val="tx1"/>
                </a:solidFill>
                <a:effectLst/>
                <a:uLnTx/>
                <a:uFillTx/>
                <a:latin typeface="+mn-lt"/>
                <a:ea typeface="+mn-ea"/>
                <a:cs typeface="+mn-cs"/>
              </a:rPr>
              <a:t>Systems Engineering is a multidisciplinary approach to systems development – software is only a part (but often the problematic part)</a:t>
            </a:r>
            <a:endParaRPr kumimoji="0" lang="en-C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2"/>
          <p:cNvSpPr txBox="1">
            <a:spLocks noChangeArrowheads="1"/>
          </p:cNvSpPr>
          <p:nvPr/>
        </p:nvSpPr>
        <p:spPr>
          <a:xfrm>
            <a:off x="1143000" y="914400"/>
            <a:ext cx="68580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So Many “Requirements”… (3)</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3"/>
          <p:cNvSpPr txBox="1">
            <a:spLocks noChangeArrowheads="1"/>
          </p:cNvSpPr>
          <p:nvPr/>
        </p:nvSpPr>
        <p:spPr>
          <a:xfrm>
            <a:off x="609600" y="2133600"/>
            <a:ext cx="8112125" cy="2743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folHlink"/>
                </a:solidFill>
                <a:effectLst/>
                <a:uLnTx/>
                <a:uFillTx/>
                <a:latin typeface="+mn-lt"/>
                <a:ea typeface="+mn-ea"/>
                <a:cs typeface="+mn-cs"/>
              </a:rPr>
              <a:t>Important note:</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Software Requirements Engineering is a special case of Requirements Engineering. Many topics discussed in this course are quite general and apply to requirements engineering, in general.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In a system containing software, </a:t>
            </a:r>
            <a:r>
              <a:rPr kumimoji="0" lang="en-CA" sz="2000" b="0" i="0" u="none" strike="noStrike" kern="1200" cap="none" spc="0" normalizeH="0" baseline="0" noProof="0" dirty="0" smtClean="0">
                <a:ln>
                  <a:noFill/>
                </a:ln>
                <a:solidFill>
                  <a:srgbClr val="FF0000"/>
                </a:solidFill>
                <a:effectLst/>
                <a:uLnTx/>
                <a:uFillTx/>
                <a:latin typeface="+mn-lt"/>
                <a:ea typeface="+mn-ea"/>
                <a:cs typeface="+mn-cs"/>
              </a:rPr>
              <a:t>software requirements</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are derived from the system requirements. The system then consists of hardware and software, and the hardware (and often the operating system and other existing software modules) are part of the environment in which the software is used.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BUKU PEMBELAJARAN</a:t>
            </a:r>
          </a:p>
        </p:txBody>
      </p:sp>
      <p:sp>
        <p:nvSpPr>
          <p:cNvPr id="5" name="object 3"/>
          <p:cNvSpPr txBox="1"/>
          <p:nvPr/>
        </p:nvSpPr>
        <p:spPr>
          <a:xfrm>
            <a:off x="685800" y="1828801"/>
            <a:ext cx="7807590" cy="2286000"/>
          </a:xfrm>
          <a:prstGeom prst="rect">
            <a:avLst/>
          </a:prstGeom>
        </p:spPr>
        <p:txBody>
          <a:bodyPr wrap="square" lIns="0" tIns="0" rIns="0" bIns="0" rtlCol="0">
            <a:noAutofit/>
          </a:bodyPr>
          <a:lstStyle/>
          <a:p>
            <a:pPr marL="341313" lvl="0" indent="-341313">
              <a:buFont typeface="Wingdings" pitchFamily="2" charset="2"/>
              <a:buChar char="q"/>
            </a:pPr>
            <a:r>
              <a:rPr lang="en-US" sz="1800" dirty="0" smtClean="0"/>
              <a:t>Jeremy Dick, Elizabeth Hull, Ken Jackson,  </a:t>
            </a:r>
            <a:r>
              <a:rPr lang="en-US" sz="1800" i="1" dirty="0" smtClean="0"/>
              <a:t>Requirements Engineering</a:t>
            </a:r>
            <a:r>
              <a:rPr lang="en-US" sz="1800" dirty="0" smtClean="0"/>
              <a:t>, Springer-</a:t>
            </a:r>
            <a:r>
              <a:rPr lang="en-US" sz="1800" dirty="0" err="1" smtClean="0"/>
              <a:t>Verlag</a:t>
            </a:r>
            <a:r>
              <a:rPr lang="en-US" sz="1800" dirty="0" smtClean="0"/>
              <a:t>, 2004</a:t>
            </a:r>
          </a:p>
          <a:p>
            <a:pPr marL="341313" lvl="0" indent="-341313">
              <a:buFont typeface="Wingdings" pitchFamily="2" charset="2"/>
              <a:buChar char="q"/>
            </a:pPr>
            <a:r>
              <a:rPr lang="en-US" sz="1800" dirty="0" err="1" smtClean="0"/>
              <a:t>Soren</a:t>
            </a:r>
            <a:r>
              <a:rPr lang="en-US" sz="1800" dirty="0" smtClean="0"/>
              <a:t> </a:t>
            </a:r>
            <a:r>
              <a:rPr lang="en-US" sz="1800" dirty="0" err="1" smtClean="0"/>
              <a:t>Lauesen</a:t>
            </a:r>
            <a:r>
              <a:rPr lang="en-US" sz="1800" dirty="0" smtClean="0"/>
              <a:t> </a:t>
            </a:r>
            <a:r>
              <a:rPr lang="en-US" sz="1800" i="1" dirty="0" smtClean="0"/>
              <a:t>Software Requirements - Styles and Techniques</a:t>
            </a:r>
            <a:r>
              <a:rPr lang="en-US" sz="1800" dirty="0" smtClean="0"/>
              <a:t>, Addison Wesley, 2002</a:t>
            </a:r>
          </a:p>
          <a:p>
            <a:pPr marL="341313" lvl="0" indent="-341313">
              <a:buFont typeface="Wingdings" pitchFamily="2" charset="2"/>
              <a:buChar char="q"/>
            </a:pPr>
            <a:r>
              <a:rPr lang="en-US" sz="1800" dirty="0" smtClean="0"/>
              <a:t>Ian K. Bray , </a:t>
            </a:r>
            <a:r>
              <a:rPr lang="en-US" sz="1800" i="1" dirty="0" smtClean="0"/>
              <a:t>An Introduction to Requirements Engineering</a:t>
            </a:r>
            <a:r>
              <a:rPr lang="en-US" sz="1800" dirty="0" smtClean="0"/>
              <a:t>, Addison Wesley, </a:t>
            </a:r>
            <a:br>
              <a:rPr lang="en-US" sz="1800" dirty="0" smtClean="0"/>
            </a:br>
            <a:r>
              <a:rPr lang="en-US" sz="1800" dirty="0" smtClean="0"/>
              <a:t>2002 </a:t>
            </a:r>
          </a:p>
          <a:p>
            <a:pPr marL="341313" lvl="0" indent="-341313">
              <a:buFont typeface="Wingdings" pitchFamily="2" charset="2"/>
              <a:buChar char="q"/>
            </a:pPr>
            <a:r>
              <a:rPr lang="en-US" sz="1800" dirty="0" smtClean="0"/>
              <a:t>Colin Hood, Simon </a:t>
            </a:r>
            <a:r>
              <a:rPr lang="en-US" sz="1800" dirty="0" err="1" smtClean="0"/>
              <a:t>Wiedemann</a:t>
            </a:r>
            <a:r>
              <a:rPr lang="en-US" sz="1800" dirty="0" smtClean="0"/>
              <a:t> , Stefan </a:t>
            </a:r>
            <a:r>
              <a:rPr lang="en-US" sz="1800" dirty="0" err="1" smtClean="0"/>
              <a:t>FichtingerUrte</a:t>
            </a:r>
            <a:r>
              <a:rPr lang="en-US" sz="1800" dirty="0" smtClean="0"/>
              <a:t> </a:t>
            </a:r>
            <a:r>
              <a:rPr lang="en-US" sz="1800" dirty="0" err="1" smtClean="0"/>
              <a:t>Pautz</a:t>
            </a:r>
            <a:r>
              <a:rPr lang="en-US" sz="1800" dirty="0" smtClean="0"/>
              <a:t> ,</a:t>
            </a:r>
            <a:r>
              <a:rPr lang="en-US" sz="1800" i="1" dirty="0" smtClean="0"/>
              <a:t>Requirements Management</a:t>
            </a:r>
            <a:r>
              <a:rPr lang="en-US" sz="1800" dirty="0" smtClean="0"/>
              <a:t>, Springer-</a:t>
            </a:r>
            <a:r>
              <a:rPr lang="en-US" sz="1800" dirty="0" err="1" smtClean="0"/>
              <a:t>Verlag</a:t>
            </a:r>
            <a:r>
              <a:rPr lang="en-US" sz="1800" dirty="0" smtClean="0"/>
              <a:t>, 2008</a:t>
            </a:r>
          </a:p>
          <a:p>
            <a:pPr marL="231775" lvl="0" indent="-231775">
              <a:buFont typeface="Wingdings" pitchFamily="2" charset="2"/>
              <a:buChar char="q"/>
            </a:pPr>
            <a:endParaRPr lang="en-US" sz="18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4"/>
          <p:cNvSpPr txBox="1">
            <a:spLocks noChangeArrowheads="1"/>
          </p:cNvSpPr>
          <p:nvPr/>
        </p:nvSpPr>
        <p:spPr>
          <a:xfrm>
            <a:off x="990600" y="838200"/>
            <a:ext cx="71628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dirty="0" smtClean="0">
                <a:ln>
                  <a:noFill/>
                </a:ln>
                <a:solidFill>
                  <a:schemeClr val="tx1"/>
                </a:solidFill>
                <a:effectLst/>
                <a:uLnTx/>
                <a:uFillTx/>
                <a:latin typeface="+mj-lt"/>
                <a:ea typeface="+mj-ea"/>
                <a:cs typeface="+mj-cs"/>
              </a:rPr>
              <a:t>Functional Requirements</a:t>
            </a:r>
            <a:r>
              <a:rPr kumimoji="0" lang="en-US" altLang="en-US" sz="36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alt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5"/>
          <p:cNvSpPr txBox="1">
            <a:spLocks noChangeArrowheads="1"/>
          </p:cNvSpPr>
          <p:nvPr/>
        </p:nvSpPr>
        <p:spPr>
          <a:xfrm>
            <a:off x="914400" y="1981200"/>
            <a:ext cx="7315200" cy="41783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What </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inputs</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the system should accept</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What </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outputs</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the system should produce</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What data the system should </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store</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other systems might use</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What </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computations</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the system should perform</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The </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timing</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and </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synchronization</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of the above</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Depend on the type of software, expected users, and the type of system where the software is used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Functional user requirements may be high-level statements of what the system should do, but functional system requirements should describe the system services in detail</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4"/>
          <p:cNvSpPr txBox="1">
            <a:spLocks noChangeArrowheads="1"/>
          </p:cNvSpPr>
          <p:nvPr/>
        </p:nvSpPr>
        <p:spPr>
          <a:xfrm>
            <a:off x="533400" y="762000"/>
            <a:ext cx="77724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3600" b="1" i="0" u="none" strike="noStrike" kern="1200" cap="none" spc="0" normalizeH="0" baseline="0" noProof="0" dirty="0" smtClean="0">
                <a:ln>
                  <a:noFill/>
                </a:ln>
                <a:solidFill>
                  <a:schemeClr val="tx1"/>
                </a:solidFill>
                <a:effectLst/>
                <a:uLnTx/>
                <a:uFillTx/>
                <a:latin typeface="+mj-lt"/>
                <a:ea typeface="+mj-ea"/>
                <a:cs typeface="+mj-cs"/>
              </a:rPr>
              <a:t>Examples of Functional Requirements</a:t>
            </a:r>
            <a:endParaRPr kumimoji="0" lang="en-CA" alt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5"/>
          <p:cNvSpPr txBox="1">
            <a:spLocks noChangeArrowheads="1"/>
          </p:cNvSpPr>
          <p:nvPr/>
        </p:nvSpPr>
        <p:spPr>
          <a:xfrm>
            <a:off x="838200" y="1752600"/>
            <a:ext cx="7315200" cy="31877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The user shall be able to search either all of the initial set of databases or select a subset from it.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The system shall provide appropriate viewers for the user to read documents in the document store.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Every order shall be allocated a unique identifier (ORDER_ID) which the user shall be able to copy to the account’s permanent storage area.</a:t>
            </a:r>
            <a:endParaRPr kumimoji="0" lang="en-CA"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838200" y="617094"/>
            <a:ext cx="74676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3200" b="1" i="0" u="none" strike="noStrike" kern="1200" cap="none" spc="0" normalizeH="0" baseline="0" noProof="0" dirty="0" smtClean="0">
                <a:ln>
                  <a:noFill/>
                </a:ln>
                <a:solidFill>
                  <a:schemeClr val="tx1"/>
                </a:solidFill>
                <a:effectLst/>
                <a:uLnTx/>
                <a:uFillTx/>
                <a:latin typeface="+mj-lt"/>
                <a:ea typeface="+mj-ea"/>
                <a:cs typeface="+mj-cs"/>
              </a:rPr>
              <a:t>Non-Functional Requirements (NFR) (1)</a:t>
            </a:r>
            <a:endParaRPr kumimoji="0" lang="en-CA" alt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5"/>
          <p:cNvSpPr txBox="1">
            <a:spLocks noChangeArrowheads="1"/>
          </p:cNvSpPr>
          <p:nvPr/>
        </p:nvSpPr>
        <p:spPr>
          <a:xfrm>
            <a:off x="609600" y="1219200"/>
            <a:ext cx="8001000" cy="50165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Non-functional requirements are important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If the</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y</a:t>
            </a: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 are not met, the system is useless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Non-functional requirements may be very difficult to state precisely (especially at the beginning) and imprecise requirements may be difficult to verify</a:t>
            </a:r>
            <a:endParaRPr kumimoji="0" lang="en-CA"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T</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hey are sometimes</a:t>
            </a: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 called quality requirements, quality of service, or extra-functional requirements.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0" i="1" u="none" strike="noStrike" kern="1200" cap="none" spc="0" normalizeH="0" baseline="0" noProof="0" dirty="0" smtClean="0">
                <a:ln>
                  <a:noFill/>
                </a:ln>
                <a:solidFill>
                  <a:schemeClr val="tx1"/>
                </a:solidFill>
                <a:effectLst/>
                <a:uLnTx/>
                <a:uFillTx/>
                <a:latin typeface="+mn-lt"/>
                <a:ea typeface="+mn-ea"/>
                <a:cs typeface="+mn-cs"/>
              </a:rPr>
              <a:t>Three main categories </a:t>
            </a:r>
            <a:r>
              <a:rPr kumimoji="0" lang="en-CA" altLang="en-US" sz="2000" b="0" i="1" u="none" strike="noStrike" kern="1200" cap="none" spc="0" normalizeH="0" baseline="30000" noProof="0" dirty="0" smtClean="0">
                <a:ln>
                  <a:noFill/>
                </a:ln>
                <a:solidFill>
                  <a:schemeClr val="tx1"/>
                </a:solidFill>
                <a:effectLst/>
                <a:uLnTx/>
                <a:uFillTx/>
                <a:latin typeface="+mn-lt"/>
                <a:ea typeface="+mn-ea"/>
                <a:cs typeface="+mn-cs"/>
              </a:rPr>
              <a:t>1</a:t>
            </a:r>
            <a:r>
              <a:rPr kumimoji="0" lang="en-CA" altLang="en-US" sz="2000" b="0" i="1"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en-US" sz="2000" b="1" i="0" u="none" strike="noStrike" kern="1200" cap="none" spc="0" normalizeH="0" baseline="0" noProof="0" dirty="0" smtClean="0">
                <a:ln>
                  <a:noFill/>
                </a:ln>
                <a:solidFill>
                  <a:schemeClr val="tx1"/>
                </a:solidFill>
                <a:effectLst/>
                <a:uLnTx/>
                <a:uFillTx/>
                <a:latin typeface="+mn-lt"/>
                <a:ea typeface="+mn-ea"/>
                <a:cs typeface="+mn-cs"/>
              </a:rPr>
              <a:t>Performance requirements</a:t>
            </a: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 reflecting: </a:t>
            </a:r>
            <a:r>
              <a:rPr kumimoji="0" lang="en-CA" altLang="en-US" sz="2000" b="0" i="0" u="none" strike="noStrike" kern="1200" cap="none" spc="0" normalizeH="0" baseline="0" noProof="0" dirty="0" smtClean="0">
                <a:ln>
                  <a:noFill/>
                </a:ln>
                <a:solidFill>
                  <a:srgbClr val="FF0000"/>
                </a:solidFill>
                <a:effectLst/>
                <a:uLnTx/>
                <a:uFillTx/>
                <a:latin typeface="+mn-lt"/>
                <a:ea typeface="+mn-ea"/>
                <a:cs typeface="+mn-cs"/>
              </a:rPr>
              <a:t>usability, efficiency, reliability, maintainability </a:t>
            </a: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and</a:t>
            </a:r>
            <a:r>
              <a:rPr kumimoji="0" lang="en-CA" altLang="en-US" sz="2000" b="0" i="0" u="none" strike="noStrike" kern="1200" cap="none" spc="0" normalizeH="0" baseline="0" noProof="0" dirty="0" smtClean="0">
                <a:ln>
                  <a:noFill/>
                </a:ln>
                <a:solidFill>
                  <a:srgbClr val="FF0000"/>
                </a:solidFill>
                <a:effectLst/>
                <a:uLnTx/>
                <a:uFillTx/>
                <a:latin typeface="+mn-lt"/>
                <a:ea typeface="+mn-ea"/>
                <a:cs typeface="+mn-cs"/>
              </a:rPr>
              <a:t> reusability</a:t>
            </a: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  (note: also </a:t>
            </a:r>
            <a:r>
              <a:rPr kumimoji="0" lang="en-CA" altLang="en-US" sz="2000" b="0" i="0" u="none" strike="noStrike" kern="1200" cap="none" spc="0" normalizeH="0" baseline="0" noProof="0" dirty="0" smtClean="0">
                <a:ln>
                  <a:noFill/>
                </a:ln>
                <a:solidFill>
                  <a:schemeClr val="folHlink"/>
                </a:solidFill>
                <a:effectLst/>
                <a:uLnTx/>
                <a:uFillTx/>
                <a:latin typeface="+mn-lt"/>
                <a:ea typeface="+mn-ea"/>
                <a:cs typeface="+mn-cs"/>
              </a:rPr>
              <a:t>security</a:t>
            </a: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 requirements)</a:t>
            </a:r>
          </a:p>
          <a:p>
            <a:pPr marL="1143000" marR="0" lvl="2" indent="-22860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Response time, throughput</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Re</a:t>
            </a: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source usage</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Reliability, availability</a:t>
            </a:r>
          </a:p>
          <a:p>
            <a:pPr marL="1143000" marR="0" lvl="2" indent="-22860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Recovery from failure</a:t>
            </a:r>
          </a:p>
          <a:p>
            <a:pPr marL="1143000" marR="0" lvl="2" indent="-22860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Allowances for maintainability and enhancement</a:t>
            </a:r>
          </a:p>
          <a:p>
            <a:pPr marL="1143000" marR="0" lvl="2" indent="-228600" algn="just" defTabSz="914400" rtl="0" eaLnBrk="1" fontAlgn="auto" latinLnBrk="0" hangingPunct="1">
              <a:lnSpc>
                <a:spcPts val="2000"/>
              </a:lnSpc>
              <a:spcBef>
                <a:spcPct val="0"/>
              </a:spcBef>
              <a:spcAft>
                <a:spcPts val="0"/>
              </a:spcAft>
              <a:buClrTx/>
              <a:buSzTx/>
              <a:buFont typeface="Arial" pitchFamily="34" charset="0"/>
              <a:buChar char="•"/>
              <a:tabLst/>
              <a:defRPr/>
            </a:pPr>
            <a:r>
              <a:rPr kumimoji="0" lang="en-CA" altLang="en-US" sz="2000" b="0" i="0" u="none" strike="noStrike" kern="1200" cap="none" spc="0" normalizeH="0" baseline="0" noProof="0" dirty="0" smtClean="0">
                <a:ln>
                  <a:noFill/>
                </a:ln>
                <a:solidFill>
                  <a:schemeClr val="tx1"/>
                </a:solidFill>
                <a:effectLst/>
                <a:uLnTx/>
                <a:uFillTx/>
                <a:latin typeface="+mn-lt"/>
                <a:ea typeface="+mn-ea"/>
                <a:cs typeface="+mn-cs"/>
              </a:rPr>
              <a:t>Allowances for reusability </a:t>
            </a:r>
            <a:endParaRPr kumimoji="0" lang="en-CA"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609600" y="762000"/>
            <a:ext cx="76962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200" b="1" i="0" u="none" strike="noStrike" kern="1200" cap="none" spc="0" normalizeH="0" baseline="0" noProof="0" dirty="0" smtClean="0">
                <a:ln>
                  <a:noFill/>
                </a:ln>
                <a:solidFill>
                  <a:schemeClr val="tx1"/>
                </a:solidFill>
                <a:effectLst/>
                <a:uLnTx/>
                <a:uFillTx/>
                <a:latin typeface="+mj-lt"/>
                <a:ea typeface="+mj-ea"/>
                <a:cs typeface="+mj-cs"/>
              </a:rPr>
              <a:t>Non-Functional Requirements</a:t>
            </a:r>
            <a:r>
              <a:rPr kumimoji="0" lang="en-US" altLang="en-US" sz="3200" b="1" i="0" u="none" strike="noStrike" kern="1200" cap="none" spc="0" normalizeH="0" baseline="0" noProof="0" dirty="0" smtClean="0">
                <a:ln>
                  <a:noFill/>
                </a:ln>
                <a:solidFill>
                  <a:schemeClr val="tx1"/>
                </a:solidFill>
                <a:effectLst/>
                <a:uLnTx/>
                <a:uFillTx/>
                <a:latin typeface="+mj-lt"/>
                <a:ea typeface="+mj-ea"/>
                <a:cs typeface="+mj-cs"/>
              </a:rPr>
              <a:t> (NFR) (2)</a:t>
            </a:r>
            <a:endParaRPr kumimoji="0" lang="en-US" alt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5"/>
          <p:cNvSpPr txBox="1">
            <a:spLocks noChangeArrowheads="1"/>
          </p:cNvSpPr>
          <p:nvPr/>
        </p:nvSpPr>
        <p:spPr>
          <a:xfrm>
            <a:off x="1066800" y="1800572"/>
            <a:ext cx="6934200" cy="3340100"/>
          </a:xfrm>
          <a:prstGeom prst="rect">
            <a:avLst/>
          </a:prstGeom>
        </p:spPr>
        <p:txBody>
          <a:bodyPr/>
          <a:lstStyle/>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1" i="0" u="none" strike="noStrike" kern="1200" cap="none" spc="0" normalizeH="0" baseline="0" noProof="0" dirty="0" smtClean="0">
                <a:ln>
                  <a:noFill/>
                </a:ln>
                <a:solidFill>
                  <a:schemeClr val="tx1"/>
                </a:solidFill>
                <a:effectLst/>
                <a:uLnTx/>
                <a:uFillTx/>
                <a:latin typeface="+mn-lt"/>
                <a:ea typeface="+mn-ea"/>
                <a:cs typeface="+mn-cs"/>
              </a:rPr>
              <a:t>De</a:t>
            </a:r>
            <a:r>
              <a:rPr kumimoji="0" lang="en-US" altLang="en-US" sz="2000" b="1" i="0" u="none" strike="noStrike" kern="1200" cap="none" spc="0" normalizeH="0" baseline="0" noProof="0" dirty="0" smtClean="0">
                <a:ln>
                  <a:noFill/>
                </a:ln>
                <a:solidFill>
                  <a:schemeClr val="tx1"/>
                </a:solidFill>
                <a:effectLst/>
                <a:uLnTx/>
                <a:uFillTx/>
                <a:latin typeface="+mn-lt"/>
                <a:ea typeface="+mn-ea"/>
                <a:cs typeface="+mn-cs"/>
              </a:rPr>
              <a:t>sign constraints:</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Categories </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constraining </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the </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environment </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and</a:t>
            </a:r>
            <a:r>
              <a:rPr kumimoji="0" lang="en-GB" altLang="en-US" sz="2000" b="0" i="0" u="none" strike="noStrike" kern="1200" cap="none" spc="0" normalizeH="0" baseline="0" noProof="0" dirty="0" smtClean="0">
                <a:ln>
                  <a:noFill/>
                </a:ln>
                <a:solidFill>
                  <a:srgbClr val="FF0000"/>
                </a:solidFill>
                <a:effectLst/>
                <a:uLnTx/>
                <a:uFillTx/>
                <a:latin typeface="+mn-lt"/>
                <a:ea typeface="+mn-ea"/>
                <a:cs typeface="+mn-cs"/>
              </a:rPr>
              <a:t> technology</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of the system.</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Platform (minimal requirements, OS, devices…)</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Technology to be used (language, DB, …)</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1" i="0" u="none" strike="noStrike" kern="1200" cap="none" spc="0" normalizeH="0" baseline="0" noProof="0" dirty="0" smtClean="0">
                <a:ln>
                  <a:noFill/>
                </a:ln>
                <a:solidFill>
                  <a:schemeClr val="tx1"/>
                </a:solidFill>
                <a:effectLst/>
                <a:uLnTx/>
                <a:uFillTx/>
                <a:latin typeface="+mn-lt"/>
                <a:ea typeface="+mn-ea"/>
                <a:cs typeface="+mn-cs"/>
              </a:rPr>
              <a:t>Commercial </a:t>
            </a:r>
            <a:r>
              <a:rPr kumimoji="0" lang="en-GB" altLang="en-US" sz="2000" b="1" i="0" u="none" strike="noStrike" kern="1200" cap="none" spc="0" normalizeH="0" baseline="0" noProof="0" dirty="0" err="1" smtClean="0">
                <a:ln>
                  <a:noFill/>
                </a:ln>
                <a:solidFill>
                  <a:schemeClr val="tx1"/>
                </a:solidFill>
                <a:effectLst/>
                <a:uLnTx/>
                <a:uFillTx/>
                <a:latin typeface="+mn-lt"/>
                <a:ea typeface="+mn-ea"/>
                <a:cs typeface="+mn-cs"/>
              </a:rPr>
              <a:t>constaints</a:t>
            </a:r>
            <a:r>
              <a:rPr kumimoji="0" lang="en-GB" altLang="en-US" sz="2000" b="1" i="0" u="none" strike="noStrike" kern="1200" cap="none" spc="0" normalizeH="0" baseline="0" noProof="0" dirty="0" smtClean="0">
                <a:ln>
                  <a:noFill/>
                </a:ln>
                <a:solidFill>
                  <a:schemeClr val="tx1"/>
                </a:solidFill>
                <a:effectLst/>
                <a:uLnTx/>
                <a:uFillTx/>
                <a:latin typeface="+mn-lt"/>
                <a:ea typeface="+mn-ea"/>
                <a:cs typeface="+mn-cs"/>
              </a:rPr>
              <a:t>:</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Categories </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constraining the </a:t>
            </a:r>
            <a:r>
              <a:rPr kumimoji="0" lang="en-US" altLang="en-US" sz="2000" b="0" i="0" u="none" strike="noStrike" kern="1200" cap="none" spc="0" normalizeH="0" baseline="0" noProof="0" dirty="0" smtClean="0">
                <a:ln>
                  <a:noFill/>
                </a:ln>
                <a:solidFill>
                  <a:srgbClr val="FF0000"/>
                </a:solidFill>
                <a:effectLst/>
                <a:uLnTx/>
                <a:uFillTx/>
                <a:latin typeface="+mn-lt"/>
                <a:ea typeface="+mn-ea"/>
                <a:cs typeface="+mn-cs"/>
              </a:rPr>
              <a:t>project plan </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and</a:t>
            </a:r>
            <a:r>
              <a:rPr kumimoji="0" lang="en-US" altLang="en-US" sz="2000" b="0" i="0" u="none" strike="noStrike" kern="1200" cap="none" spc="0" normalizeH="0" baseline="0" noProof="0" dirty="0" smtClean="0">
                <a:ln>
                  <a:noFill/>
                </a:ln>
                <a:solidFill>
                  <a:srgbClr val="FF0000"/>
                </a:solidFill>
                <a:effectLst/>
                <a:uLnTx/>
                <a:uFillTx/>
                <a:latin typeface="+mn-lt"/>
                <a:ea typeface="+mn-ea"/>
                <a:cs typeface="+mn-cs"/>
              </a:rPr>
              <a:t> development methods</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Development process (methodology) to be used</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 </a:t>
            </a:r>
          </a:p>
          <a:p>
            <a:pPr marL="1143000" marR="0" lvl="2"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Cost and delivery date</a:t>
            </a: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 </a:t>
            </a:r>
          </a:p>
          <a:p>
            <a:pPr marL="1600200" marR="0" lvl="3"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Often put in contract or project plan instead</a:t>
            </a:r>
            <a:endParaRPr kumimoji="0"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7"/>
          <p:cNvSpPr txBox="1">
            <a:spLocks noChangeArrowheads="1"/>
          </p:cNvSpPr>
          <p:nvPr/>
        </p:nvSpPr>
        <p:spPr>
          <a:xfrm>
            <a:off x="1219200" y="726278"/>
            <a:ext cx="63246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mj-lt"/>
                <a:ea typeface="+mj-ea"/>
                <a:cs typeface="+mj-cs"/>
              </a:rPr>
              <a:t>Various NFR Types</a:t>
            </a:r>
            <a:endParaRPr kumimoji="0" lang="en-CA"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8"/>
          <p:cNvSpPr txBox="1">
            <a:spLocks noChangeArrowheads="1"/>
          </p:cNvSpPr>
          <p:nvPr/>
        </p:nvSpPr>
        <p:spPr>
          <a:xfrm>
            <a:off x="117475" y="1752600"/>
            <a:ext cx="8907463"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1" u="none" strike="noStrike" kern="1200" cap="none" spc="0" normalizeH="0" baseline="0" noProof="0" dirty="0" smtClean="0">
                <a:ln>
                  <a:noFill/>
                </a:ln>
                <a:solidFill>
                  <a:schemeClr val="tx1"/>
                </a:solidFill>
                <a:effectLst/>
                <a:uLnTx/>
                <a:uFillTx/>
                <a:latin typeface="+mn-lt"/>
                <a:ea typeface="+mn-ea"/>
                <a:cs typeface="+mn-cs"/>
              </a:rPr>
              <a:t>Other </a:t>
            </a:r>
            <a:r>
              <a:rPr kumimoji="0" lang="en-CA" sz="2000" b="0" i="1" u="none" strike="noStrike" kern="1200" cap="none" spc="0" normalizeH="0" baseline="0" noProof="0" dirty="0" err="1" smtClean="0">
                <a:ln>
                  <a:noFill/>
                </a:ln>
                <a:solidFill>
                  <a:schemeClr val="tx1"/>
                </a:solidFill>
                <a:effectLst/>
                <a:uLnTx/>
                <a:uFillTx/>
                <a:latin typeface="+mn-lt"/>
                <a:ea typeface="+mn-ea"/>
                <a:cs typeface="+mn-cs"/>
              </a:rPr>
              <a:t>ontologies</a:t>
            </a:r>
            <a:r>
              <a:rPr kumimoji="0" lang="en-CA" sz="2000" b="0" i="1" u="none" strike="noStrike" kern="1200" cap="none" spc="0" normalizeH="0" baseline="0" noProof="0" dirty="0" smtClean="0">
                <a:ln>
                  <a:noFill/>
                </a:ln>
                <a:solidFill>
                  <a:schemeClr val="tx1"/>
                </a:solidFill>
                <a:effectLst/>
                <a:uLnTx/>
                <a:uFillTx/>
                <a:latin typeface="+mn-lt"/>
                <a:ea typeface="+mn-ea"/>
                <a:cs typeface="+mn-cs"/>
              </a:rPr>
              <a:t> also exist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2" name="Picture 3"/>
          <p:cNvPicPr>
            <a:picLocks noChangeAspect="1" noChangeArrowheads="1"/>
          </p:cNvPicPr>
          <p:nvPr/>
        </p:nvPicPr>
        <p:blipFill>
          <a:blip r:embed="rId2"/>
          <a:srcRect/>
          <a:stretch>
            <a:fillRect/>
          </a:stretch>
        </p:blipFill>
        <p:spPr bwMode="auto">
          <a:xfrm>
            <a:off x="914400" y="2057400"/>
            <a:ext cx="7219950" cy="40867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495849" y="740392"/>
            <a:ext cx="80692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200" b="1" i="0" u="none" strike="noStrike" kern="1200" cap="none" spc="0" normalizeH="0" baseline="0" noProof="0" dirty="0" smtClean="0">
                <a:ln>
                  <a:noFill/>
                </a:ln>
                <a:solidFill>
                  <a:schemeClr val="tx1"/>
                </a:solidFill>
                <a:effectLst/>
                <a:uLnTx/>
                <a:uFillTx/>
                <a:latin typeface="+mj-lt"/>
                <a:ea typeface="+mj-ea"/>
                <a:cs typeface="+mj-cs"/>
              </a:rPr>
              <a:t>Examples of Non-Functional Requirements</a:t>
            </a:r>
            <a:endParaRPr kumimoji="0" lang="en-US" alt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5"/>
          <p:cNvSpPr txBox="1">
            <a:spLocks noChangeArrowheads="1"/>
          </p:cNvSpPr>
          <p:nvPr/>
        </p:nvSpPr>
        <p:spPr>
          <a:xfrm>
            <a:off x="609600" y="1600200"/>
            <a:ext cx="7731125" cy="41783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Product requirement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It shall be possible for all necessary communication between the APSE and the user to be expressed in the standard </a:t>
            </a:r>
            <a:r>
              <a:rPr kumimoji="0" lang="en-GB" altLang="en-US" sz="2000" b="0" i="0" u="none" strike="noStrike" kern="1200" cap="none" spc="0" normalizeH="0" baseline="0" noProof="0" dirty="0" err="1" smtClean="0">
                <a:ln>
                  <a:noFill/>
                </a:ln>
                <a:solidFill>
                  <a:schemeClr val="tx1"/>
                </a:solidFill>
                <a:effectLst/>
                <a:uLnTx/>
                <a:uFillTx/>
                <a:latin typeface="+mn-lt"/>
                <a:ea typeface="+mn-ea"/>
                <a:cs typeface="+mn-cs"/>
              </a:rPr>
              <a:t>Ada</a:t>
            </a: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 character set.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Process requirement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The system development process and deliverable documents shall conform to the process and deliverables defined in XYZCoSPSTAN95.</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Security requirement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en-US" sz="2000" b="0" i="0" u="none" strike="noStrike" kern="1200" cap="none" spc="0" normalizeH="0" baseline="0" noProof="0" dirty="0" smtClean="0">
                <a:ln>
                  <a:noFill/>
                </a:ln>
                <a:solidFill>
                  <a:schemeClr val="tx1"/>
                </a:solidFill>
                <a:effectLst/>
                <a:uLnTx/>
                <a:uFillTx/>
                <a:latin typeface="+mn-lt"/>
                <a:ea typeface="+mn-ea"/>
                <a:cs typeface="+mn-cs"/>
              </a:rPr>
              <a:t>The system shall not disclose any personal information about customers apart from their name and reference number to the operators of the system.</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2"/>
          <p:cNvSpPr txBox="1">
            <a:spLocks noChangeArrowheads="1"/>
          </p:cNvSpPr>
          <p:nvPr/>
        </p:nvSpPr>
        <p:spPr>
          <a:xfrm>
            <a:off x="381000" y="609600"/>
            <a:ext cx="83820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1"/>
                </a:solidFill>
                <a:effectLst/>
                <a:uLnTx/>
                <a:uFillTx/>
                <a:latin typeface="+mj-lt"/>
                <a:ea typeface="+mj-ea"/>
                <a:cs typeface="+mj-cs"/>
              </a:rPr>
              <a:t>Measurable </a:t>
            </a:r>
            <a:r>
              <a:rPr kumimoji="0" lang="en-GB" altLang="en-US" sz="3600" b="1" i="0" u="none" strike="noStrike" kern="1200" cap="none" spc="0" normalizeH="0" baseline="0" noProof="0" dirty="0" smtClean="0">
                <a:ln>
                  <a:noFill/>
                </a:ln>
                <a:solidFill>
                  <a:schemeClr val="tx1"/>
                </a:solidFill>
                <a:effectLst/>
                <a:uLnTx/>
                <a:uFillTx/>
                <a:latin typeface="+mj-lt"/>
                <a:ea typeface="+mj-ea"/>
                <a:cs typeface="+mj-cs"/>
              </a:rPr>
              <a:t>Non-Functional Requirements</a:t>
            </a:r>
            <a:endParaRPr kumimoji="0" lang="en-CA" sz="36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71" name="Group 4"/>
          <p:cNvGrpSpPr>
            <a:grpSpLocks noChangeAspect="1"/>
          </p:cNvGrpSpPr>
          <p:nvPr/>
        </p:nvGrpSpPr>
        <p:grpSpPr bwMode="auto">
          <a:xfrm>
            <a:off x="1109663" y="1798127"/>
            <a:ext cx="6926262" cy="4442313"/>
            <a:chOff x="1030" y="763"/>
            <a:chExt cx="4363" cy="3029"/>
          </a:xfrm>
        </p:grpSpPr>
        <p:sp>
          <p:nvSpPr>
            <p:cNvPr id="72" name="AutoShape 5"/>
            <p:cNvSpPr>
              <a:spLocks noChangeAspect="1" noChangeArrowheads="1" noTextEdit="1"/>
            </p:cNvSpPr>
            <p:nvPr/>
          </p:nvSpPr>
          <p:spPr bwMode="auto">
            <a:xfrm>
              <a:off x="1030" y="763"/>
              <a:ext cx="4298" cy="3029"/>
            </a:xfrm>
            <a:prstGeom prst="rect">
              <a:avLst/>
            </a:prstGeom>
            <a:noFill/>
            <a:ln w="9525">
              <a:noFill/>
              <a:miter lim="800000"/>
              <a:headEnd/>
              <a:tailEnd/>
            </a:ln>
          </p:spPr>
          <p:txBody>
            <a:bodyPr/>
            <a:lstStyle/>
            <a:p>
              <a:endParaRPr lang="en-US" sz="1400"/>
            </a:p>
          </p:txBody>
        </p:sp>
        <p:sp>
          <p:nvSpPr>
            <p:cNvPr id="73" name="Rectangle 6"/>
            <p:cNvSpPr>
              <a:spLocks noChangeArrowheads="1"/>
            </p:cNvSpPr>
            <p:nvPr/>
          </p:nvSpPr>
          <p:spPr bwMode="auto">
            <a:xfrm>
              <a:off x="1106" y="774"/>
              <a:ext cx="464"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b="1">
                  <a:solidFill>
                    <a:srgbClr val="000000"/>
                  </a:solidFill>
                  <a:latin typeface="Times"/>
                </a:rPr>
                <a:t>Property</a:t>
              </a:r>
              <a:endParaRPr lang="en-CA" sz="1400">
                <a:latin typeface="Times New Roman" pitchFamily="18" charset="0"/>
              </a:endParaRPr>
            </a:p>
          </p:txBody>
        </p:sp>
        <p:sp>
          <p:nvSpPr>
            <p:cNvPr id="74" name="Rectangle 7"/>
            <p:cNvSpPr>
              <a:spLocks noChangeArrowheads="1"/>
            </p:cNvSpPr>
            <p:nvPr/>
          </p:nvSpPr>
          <p:spPr bwMode="auto">
            <a:xfrm>
              <a:off x="2665" y="774"/>
              <a:ext cx="457"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b="1">
                  <a:solidFill>
                    <a:srgbClr val="000000"/>
                  </a:solidFill>
                  <a:latin typeface="Times"/>
                </a:rPr>
                <a:t>Measure</a:t>
              </a:r>
              <a:endParaRPr lang="en-CA" sz="1400">
                <a:latin typeface="Times New Roman" pitchFamily="18" charset="0"/>
              </a:endParaRPr>
            </a:p>
          </p:txBody>
        </p:sp>
        <p:sp>
          <p:nvSpPr>
            <p:cNvPr id="75" name="Line 8"/>
            <p:cNvSpPr>
              <a:spLocks noChangeShapeType="1"/>
            </p:cNvSpPr>
            <p:nvPr/>
          </p:nvSpPr>
          <p:spPr bwMode="auto">
            <a:xfrm>
              <a:off x="1030" y="763"/>
              <a:ext cx="1" cy="1"/>
            </a:xfrm>
            <a:prstGeom prst="line">
              <a:avLst/>
            </a:prstGeom>
            <a:noFill/>
            <a:ln w="17463">
              <a:solidFill>
                <a:srgbClr val="000000"/>
              </a:solidFill>
              <a:round/>
              <a:headEnd/>
              <a:tailEnd/>
            </a:ln>
          </p:spPr>
          <p:txBody>
            <a:bodyPr/>
            <a:lstStyle/>
            <a:p>
              <a:endParaRPr lang="en-US" sz="1400"/>
            </a:p>
          </p:txBody>
        </p:sp>
        <p:sp>
          <p:nvSpPr>
            <p:cNvPr id="76" name="Line 9"/>
            <p:cNvSpPr>
              <a:spLocks noChangeShapeType="1"/>
            </p:cNvSpPr>
            <p:nvPr/>
          </p:nvSpPr>
          <p:spPr bwMode="auto">
            <a:xfrm>
              <a:off x="1030" y="763"/>
              <a:ext cx="1" cy="1"/>
            </a:xfrm>
            <a:prstGeom prst="line">
              <a:avLst/>
            </a:prstGeom>
            <a:noFill/>
            <a:ln w="17463">
              <a:solidFill>
                <a:srgbClr val="000000"/>
              </a:solidFill>
              <a:round/>
              <a:headEnd/>
              <a:tailEnd/>
            </a:ln>
          </p:spPr>
          <p:txBody>
            <a:bodyPr/>
            <a:lstStyle/>
            <a:p>
              <a:endParaRPr lang="en-US" sz="1400"/>
            </a:p>
          </p:txBody>
        </p:sp>
        <p:sp>
          <p:nvSpPr>
            <p:cNvPr id="77" name="Line 10"/>
            <p:cNvSpPr>
              <a:spLocks noChangeShapeType="1"/>
            </p:cNvSpPr>
            <p:nvPr/>
          </p:nvSpPr>
          <p:spPr bwMode="auto">
            <a:xfrm>
              <a:off x="1041" y="763"/>
              <a:ext cx="1537" cy="1"/>
            </a:xfrm>
            <a:prstGeom prst="line">
              <a:avLst/>
            </a:prstGeom>
            <a:noFill/>
            <a:ln w="17463">
              <a:solidFill>
                <a:srgbClr val="000000"/>
              </a:solidFill>
              <a:round/>
              <a:headEnd/>
              <a:tailEnd/>
            </a:ln>
          </p:spPr>
          <p:txBody>
            <a:bodyPr/>
            <a:lstStyle/>
            <a:p>
              <a:endParaRPr lang="en-US" sz="1400"/>
            </a:p>
          </p:txBody>
        </p:sp>
        <p:sp>
          <p:nvSpPr>
            <p:cNvPr id="78" name="Line 11"/>
            <p:cNvSpPr>
              <a:spLocks noChangeShapeType="1"/>
            </p:cNvSpPr>
            <p:nvPr/>
          </p:nvSpPr>
          <p:spPr bwMode="auto">
            <a:xfrm>
              <a:off x="2589" y="763"/>
              <a:ext cx="1" cy="1"/>
            </a:xfrm>
            <a:prstGeom prst="line">
              <a:avLst/>
            </a:prstGeom>
            <a:noFill/>
            <a:ln w="17463">
              <a:solidFill>
                <a:srgbClr val="000000"/>
              </a:solidFill>
              <a:round/>
              <a:headEnd/>
              <a:tailEnd/>
            </a:ln>
          </p:spPr>
          <p:txBody>
            <a:bodyPr/>
            <a:lstStyle/>
            <a:p>
              <a:endParaRPr lang="en-US" sz="1400"/>
            </a:p>
          </p:txBody>
        </p:sp>
        <p:sp>
          <p:nvSpPr>
            <p:cNvPr id="79" name="Line 12"/>
            <p:cNvSpPr>
              <a:spLocks noChangeShapeType="1"/>
            </p:cNvSpPr>
            <p:nvPr/>
          </p:nvSpPr>
          <p:spPr bwMode="auto">
            <a:xfrm>
              <a:off x="2600" y="763"/>
              <a:ext cx="2631" cy="1"/>
            </a:xfrm>
            <a:prstGeom prst="line">
              <a:avLst/>
            </a:prstGeom>
            <a:noFill/>
            <a:ln w="17463">
              <a:solidFill>
                <a:srgbClr val="000000"/>
              </a:solidFill>
              <a:round/>
              <a:headEnd/>
              <a:tailEnd/>
            </a:ln>
          </p:spPr>
          <p:txBody>
            <a:bodyPr/>
            <a:lstStyle/>
            <a:p>
              <a:endParaRPr lang="en-US" sz="1400"/>
            </a:p>
          </p:txBody>
        </p:sp>
        <p:sp>
          <p:nvSpPr>
            <p:cNvPr id="80" name="Line 13"/>
            <p:cNvSpPr>
              <a:spLocks noChangeShapeType="1"/>
            </p:cNvSpPr>
            <p:nvPr/>
          </p:nvSpPr>
          <p:spPr bwMode="auto">
            <a:xfrm>
              <a:off x="5241" y="763"/>
              <a:ext cx="1" cy="1"/>
            </a:xfrm>
            <a:prstGeom prst="line">
              <a:avLst/>
            </a:prstGeom>
            <a:noFill/>
            <a:ln w="17463">
              <a:solidFill>
                <a:srgbClr val="000000"/>
              </a:solidFill>
              <a:round/>
              <a:headEnd/>
              <a:tailEnd/>
            </a:ln>
          </p:spPr>
          <p:txBody>
            <a:bodyPr/>
            <a:lstStyle/>
            <a:p>
              <a:endParaRPr lang="en-US" sz="1400"/>
            </a:p>
          </p:txBody>
        </p:sp>
        <p:sp>
          <p:nvSpPr>
            <p:cNvPr id="81" name="Line 14"/>
            <p:cNvSpPr>
              <a:spLocks noChangeShapeType="1"/>
            </p:cNvSpPr>
            <p:nvPr/>
          </p:nvSpPr>
          <p:spPr bwMode="auto">
            <a:xfrm>
              <a:off x="5241" y="763"/>
              <a:ext cx="1" cy="1"/>
            </a:xfrm>
            <a:prstGeom prst="line">
              <a:avLst/>
            </a:prstGeom>
            <a:noFill/>
            <a:ln w="17463">
              <a:solidFill>
                <a:srgbClr val="000000"/>
              </a:solidFill>
              <a:round/>
              <a:headEnd/>
              <a:tailEnd/>
            </a:ln>
          </p:spPr>
          <p:txBody>
            <a:bodyPr/>
            <a:lstStyle/>
            <a:p>
              <a:endParaRPr lang="en-US" sz="1400"/>
            </a:p>
          </p:txBody>
        </p:sp>
        <p:sp>
          <p:nvSpPr>
            <p:cNvPr id="82" name="Line 15"/>
            <p:cNvSpPr>
              <a:spLocks noChangeShapeType="1"/>
            </p:cNvSpPr>
            <p:nvPr/>
          </p:nvSpPr>
          <p:spPr bwMode="auto">
            <a:xfrm>
              <a:off x="1030" y="774"/>
              <a:ext cx="1" cy="151"/>
            </a:xfrm>
            <a:prstGeom prst="line">
              <a:avLst/>
            </a:prstGeom>
            <a:noFill/>
            <a:ln w="17463">
              <a:solidFill>
                <a:srgbClr val="000000"/>
              </a:solidFill>
              <a:round/>
              <a:headEnd/>
              <a:tailEnd/>
            </a:ln>
          </p:spPr>
          <p:txBody>
            <a:bodyPr/>
            <a:lstStyle/>
            <a:p>
              <a:endParaRPr lang="en-US" sz="1400"/>
            </a:p>
          </p:txBody>
        </p:sp>
        <p:sp>
          <p:nvSpPr>
            <p:cNvPr id="83" name="Line 16"/>
            <p:cNvSpPr>
              <a:spLocks noChangeShapeType="1"/>
            </p:cNvSpPr>
            <p:nvPr/>
          </p:nvSpPr>
          <p:spPr bwMode="auto">
            <a:xfrm>
              <a:off x="2589" y="774"/>
              <a:ext cx="1" cy="151"/>
            </a:xfrm>
            <a:prstGeom prst="line">
              <a:avLst/>
            </a:prstGeom>
            <a:noFill/>
            <a:ln w="17463">
              <a:solidFill>
                <a:srgbClr val="000000"/>
              </a:solidFill>
              <a:round/>
              <a:headEnd/>
              <a:tailEnd/>
            </a:ln>
          </p:spPr>
          <p:txBody>
            <a:bodyPr/>
            <a:lstStyle/>
            <a:p>
              <a:endParaRPr lang="en-US" sz="1400"/>
            </a:p>
          </p:txBody>
        </p:sp>
        <p:sp>
          <p:nvSpPr>
            <p:cNvPr id="84" name="Line 17"/>
            <p:cNvSpPr>
              <a:spLocks noChangeShapeType="1"/>
            </p:cNvSpPr>
            <p:nvPr/>
          </p:nvSpPr>
          <p:spPr bwMode="auto">
            <a:xfrm>
              <a:off x="5241" y="774"/>
              <a:ext cx="1" cy="151"/>
            </a:xfrm>
            <a:prstGeom prst="line">
              <a:avLst/>
            </a:prstGeom>
            <a:noFill/>
            <a:ln w="17463">
              <a:solidFill>
                <a:srgbClr val="000000"/>
              </a:solidFill>
              <a:round/>
              <a:headEnd/>
              <a:tailEnd/>
            </a:ln>
          </p:spPr>
          <p:txBody>
            <a:bodyPr/>
            <a:lstStyle/>
            <a:p>
              <a:endParaRPr lang="en-US" sz="1400"/>
            </a:p>
          </p:txBody>
        </p:sp>
        <p:sp>
          <p:nvSpPr>
            <p:cNvPr id="85" name="Rectangle 18"/>
            <p:cNvSpPr>
              <a:spLocks noChangeArrowheads="1"/>
            </p:cNvSpPr>
            <p:nvPr/>
          </p:nvSpPr>
          <p:spPr bwMode="auto">
            <a:xfrm>
              <a:off x="1106" y="947"/>
              <a:ext cx="326"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dirty="0">
                  <a:solidFill>
                    <a:srgbClr val="000000"/>
                  </a:solidFill>
                  <a:latin typeface="Times"/>
                </a:rPr>
                <a:t>Speed</a:t>
              </a:r>
              <a:endParaRPr lang="en-CA" sz="1400" dirty="0">
                <a:latin typeface="Times New Roman" pitchFamily="18" charset="0"/>
              </a:endParaRPr>
            </a:p>
          </p:txBody>
        </p:sp>
        <p:sp>
          <p:nvSpPr>
            <p:cNvPr id="86" name="Rectangle 19"/>
            <p:cNvSpPr>
              <a:spLocks noChangeArrowheads="1"/>
            </p:cNvSpPr>
            <p:nvPr/>
          </p:nvSpPr>
          <p:spPr bwMode="auto">
            <a:xfrm>
              <a:off x="2665" y="947"/>
              <a:ext cx="1567"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dirty="0">
                  <a:solidFill>
                    <a:srgbClr val="000000"/>
                  </a:solidFill>
                  <a:latin typeface="Times"/>
                </a:rPr>
                <a:t>Processed transactions/second</a:t>
              </a:r>
              <a:endParaRPr lang="en-CA" sz="1400" dirty="0">
                <a:latin typeface="Times New Roman" pitchFamily="18" charset="0"/>
              </a:endParaRPr>
            </a:p>
          </p:txBody>
        </p:sp>
        <p:sp>
          <p:nvSpPr>
            <p:cNvPr id="87" name="Rectangle 20"/>
            <p:cNvSpPr>
              <a:spLocks noChangeArrowheads="1"/>
            </p:cNvSpPr>
            <p:nvPr/>
          </p:nvSpPr>
          <p:spPr bwMode="auto">
            <a:xfrm>
              <a:off x="2665" y="1109"/>
              <a:ext cx="1298"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User/Event response time</a:t>
              </a:r>
              <a:endParaRPr lang="en-CA" sz="1400">
                <a:latin typeface="Times New Roman" pitchFamily="18" charset="0"/>
              </a:endParaRPr>
            </a:p>
          </p:txBody>
        </p:sp>
        <p:sp>
          <p:nvSpPr>
            <p:cNvPr id="88" name="Rectangle 21"/>
            <p:cNvSpPr>
              <a:spLocks noChangeArrowheads="1"/>
            </p:cNvSpPr>
            <p:nvPr/>
          </p:nvSpPr>
          <p:spPr bwMode="auto">
            <a:xfrm>
              <a:off x="2665" y="1271"/>
              <a:ext cx="984"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Screen refresh time</a:t>
              </a:r>
              <a:endParaRPr lang="en-CA" sz="1400">
                <a:latin typeface="Times New Roman" pitchFamily="18" charset="0"/>
              </a:endParaRPr>
            </a:p>
          </p:txBody>
        </p:sp>
        <p:sp>
          <p:nvSpPr>
            <p:cNvPr id="89" name="Line 22"/>
            <p:cNvSpPr>
              <a:spLocks noChangeShapeType="1"/>
            </p:cNvSpPr>
            <p:nvPr/>
          </p:nvSpPr>
          <p:spPr bwMode="auto">
            <a:xfrm>
              <a:off x="1030" y="936"/>
              <a:ext cx="1" cy="1"/>
            </a:xfrm>
            <a:prstGeom prst="line">
              <a:avLst/>
            </a:prstGeom>
            <a:noFill/>
            <a:ln w="17463">
              <a:solidFill>
                <a:srgbClr val="000000"/>
              </a:solidFill>
              <a:round/>
              <a:headEnd/>
              <a:tailEnd/>
            </a:ln>
          </p:spPr>
          <p:txBody>
            <a:bodyPr/>
            <a:lstStyle/>
            <a:p>
              <a:endParaRPr lang="en-US" sz="1400"/>
            </a:p>
          </p:txBody>
        </p:sp>
        <p:sp>
          <p:nvSpPr>
            <p:cNvPr id="90" name="Line 23"/>
            <p:cNvSpPr>
              <a:spLocks noChangeShapeType="1"/>
            </p:cNvSpPr>
            <p:nvPr/>
          </p:nvSpPr>
          <p:spPr bwMode="auto">
            <a:xfrm>
              <a:off x="1041" y="936"/>
              <a:ext cx="1537" cy="1"/>
            </a:xfrm>
            <a:prstGeom prst="line">
              <a:avLst/>
            </a:prstGeom>
            <a:noFill/>
            <a:ln w="17463">
              <a:solidFill>
                <a:srgbClr val="000000"/>
              </a:solidFill>
              <a:round/>
              <a:headEnd/>
              <a:tailEnd/>
            </a:ln>
          </p:spPr>
          <p:txBody>
            <a:bodyPr/>
            <a:lstStyle/>
            <a:p>
              <a:endParaRPr lang="en-US" sz="1400"/>
            </a:p>
          </p:txBody>
        </p:sp>
        <p:sp>
          <p:nvSpPr>
            <p:cNvPr id="91" name="Line 24"/>
            <p:cNvSpPr>
              <a:spLocks noChangeShapeType="1"/>
            </p:cNvSpPr>
            <p:nvPr/>
          </p:nvSpPr>
          <p:spPr bwMode="auto">
            <a:xfrm>
              <a:off x="2589" y="936"/>
              <a:ext cx="1" cy="1"/>
            </a:xfrm>
            <a:prstGeom prst="line">
              <a:avLst/>
            </a:prstGeom>
            <a:noFill/>
            <a:ln w="17463">
              <a:solidFill>
                <a:srgbClr val="000000"/>
              </a:solidFill>
              <a:round/>
              <a:headEnd/>
              <a:tailEnd/>
            </a:ln>
          </p:spPr>
          <p:txBody>
            <a:bodyPr/>
            <a:lstStyle/>
            <a:p>
              <a:endParaRPr lang="en-US" sz="1400"/>
            </a:p>
          </p:txBody>
        </p:sp>
        <p:sp>
          <p:nvSpPr>
            <p:cNvPr id="92" name="Line 25"/>
            <p:cNvSpPr>
              <a:spLocks noChangeShapeType="1"/>
            </p:cNvSpPr>
            <p:nvPr/>
          </p:nvSpPr>
          <p:spPr bwMode="auto">
            <a:xfrm>
              <a:off x="2600" y="936"/>
              <a:ext cx="2631" cy="1"/>
            </a:xfrm>
            <a:prstGeom prst="line">
              <a:avLst/>
            </a:prstGeom>
            <a:noFill/>
            <a:ln w="17463">
              <a:solidFill>
                <a:srgbClr val="000000"/>
              </a:solidFill>
              <a:round/>
              <a:headEnd/>
              <a:tailEnd/>
            </a:ln>
          </p:spPr>
          <p:txBody>
            <a:bodyPr/>
            <a:lstStyle/>
            <a:p>
              <a:endParaRPr lang="en-US" sz="1400"/>
            </a:p>
          </p:txBody>
        </p:sp>
        <p:sp>
          <p:nvSpPr>
            <p:cNvPr id="93" name="Line 26"/>
            <p:cNvSpPr>
              <a:spLocks noChangeShapeType="1"/>
            </p:cNvSpPr>
            <p:nvPr/>
          </p:nvSpPr>
          <p:spPr bwMode="auto">
            <a:xfrm>
              <a:off x="5241" y="936"/>
              <a:ext cx="1" cy="1"/>
            </a:xfrm>
            <a:prstGeom prst="line">
              <a:avLst/>
            </a:prstGeom>
            <a:noFill/>
            <a:ln w="17463">
              <a:solidFill>
                <a:srgbClr val="000000"/>
              </a:solidFill>
              <a:round/>
              <a:headEnd/>
              <a:tailEnd/>
            </a:ln>
          </p:spPr>
          <p:txBody>
            <a:bodyPr/>
            <a:lstStyle/>
            <a:p>
              <a:endParaRPr lang="en-US" sz="1400"/>
            </a:p>
          </p:txBody>
        </p:sp>
        <p:sp>
          <p:nvSpPr>
            <p:cNvPr id="94" name="Line 27"/>
            <p:cNvSpPr>
              <a:spLocks noChangeShapeType="1"/>
            </p:cNvSpPr>
            <p:nvPr/>
          </p:nvSpPr>
          <p:spPr bwMode="auto">
            <a:xfrm>
              <a:off x="1030" y="947"/>
              <a:ext cx="1" cy="465"/>
            </a:xfrm>
            <a:prstGeom prst="line">
              <a:avLst/>
            </a:prstGeom>
            <a:noFill/>
            <a:ln w="17463">
              <a:solidFill>
                <a:srgbClr val="000000"/>
              </a:solidFill>
              <a:round/>
              <a:headEnd/>
              <a:tailEnd/>
            </a:ln>
          </p:spPr>
          <p:txBody>
            <a:bodyPr/>
            <a:lstStyle/>
            <a:p>
              <a:endParaRPr lang="en-US" sz="1400"/>
            </a:p>
          </p:txBody>
        </p:sp>
        <p:sp>
          <p:nvSpPr>
            <p:cNvPr id="95" name="Line 28"/>
            <p:cNvSpPr>
              <a:spLocks noChangeShapeType="1"/>
            </p:cNvSpPr>
            <p:nvPr/>
          </p:nvSpPr>
          <p:spPr bwMode="auto">
            <a:xfrm>
              <a:off x="2589" y="947"/>
              <a:ext cx="1" cy="465"/>
            </a:xfrm>
            <a:prstGeom prst="line">
              <a:avLst/>
            </a:prstGeom>
            <a:noFill/>
            <a:ln w="17463">
              <a:solidFill>
                <a:srgbClr val="000000"/>
              </a:solidFill>
              <a:round/>
              <a:headEnd/>
              <a:tailEnd/>
            </a:ln>
          </p:spPr>
          <p:txBody>
            <a:bodyPr/>
            <a:lstStyle/>
            <a:p>
              <a:endParaRPr lang="en-US" sz="1400"/>
            </a:p>
          </p:txBody>
        </p:sp>
        <p:sp>
          <p:nvSpPr>
            <p:cNvPr id="96" name="Line 29"/>
            <p:cNvSpPr>
              <a:spLocks noChangeShapeType="1"/>
            </p:cNvSpPr>
            <p:nvPr/>
          </p:nvSpPr>
          <p:spPr bwMode="auto">
            <a:xfrm>
              <a:off x="5241" y="947"/>
              <a:ext cx="1" cy="465"/>
            </a:xfrm>
            <a:prstGeom prst="line">
              <a:avLst/>
            </a:prstGeom>
            <a:noFill/>
            <a:ln w="17463">
              <a:solidFill>
                <a:srgbClr val="000000"/>
              </a:solidFill>
              <a:round/>
              <a:headEnd/>
              <a:tailEnd/>
            </a:ln>
          </p:spPr>
          <p:txBody>
            <a:bodyPr/>
            <a:lstStyle/>
            <a:p>
              <a:endParaRPr lang="en-US" sz="1400"/>
            </a:p>
          </p:txBody>
        </p:sp>
        <p:sp>
          <p:nvSpPr>
            <p:cNvPr id="97" name="Rectangle 30"/>
            <p:cNvSpPr>
              <a:spLocks noChangeArrowheads="1"/>
            </p:cNvSpPr>
            <p:nvPr/>
          </p:nvSpPr>
          <p:spPr bwMode="auto">
            <a:xfrm>
              <a:off x="1106" y="1444"/>
              <a:ext cx="220"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Size</a:t>
              </a:r>
              <a:endParaRPr lang="en-CA" sz="1400">
                <a:latin typeface="Times New Roman" pitchFamily="18" charset="0"/>
              </a:endParaRPr>
            </a:p>
          </p:txBody>
        </p:sp>
        <p:sp>
          <p:nvSpPr>
            <p:cNvPr id="98" name="Rectangle 31"/>
            <p:cNvSpPr>
              <a:spLocks noChangeArrowheads="1"/>
            </p:cNvSpPr>
            <p:nvPr/>
          </p:nvSpPr>
          <p:spPr bwMode="auto">
            <a:xfrm>
              <a:off x="2665" y="1444"/>
              <a:ext cx="390"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K Bytes</a:t>
              </a:r>
              <a:endParaRPr lang="en-CA" sz="1400">
                <a:latin typeface="Times New Roman" pitchFamily="18" charset="0"/>
              </a:endParaRPr>
            </a:p>
          </p:txBody>
        </p:sp>
        <p:sp>
          <p:nvSpPr>
            <p:cNvPr id="99" name="Rectangle 32"/>
            <p:cNvSpPr>
              <a:spLocks noChangeArrowheads="1"/>
            </p:cNvSpPr>
            <p:nvPr/>
          </p:nvSpPr>
          <p:spPr bwMode="auto">
            <a:xfrm>
              <a:off x="2665" y="1596"/>
              <a:ext cx="1104"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Number of RAM chips</a:t>
              </a:r>
              <a:endParaRPr lang="en-CA" sz="1400">
                <a:latin typeface="Times New Roman" pitchFamily="18" charset="0"/>
              </a:endParaRPr>
            </a:p>
          </p:txBody>
        </p:sp>
        <p:sp>
          <p:nvSpPr>
            <p:cNvPr id="100" name="Line 33"/>
            <p:cNvSpPr>
              <a:spLocks noChangeShapeType="1"/>
            </p:cNvSpPr>
            <p:nvPr/>
          </p:nvSpPr>
          <p:spPr bwMode="auto">
            <a:xfrm>
              <a:off x="1030" y="1423"/>
              <a:ext cx="1" cy="1"/>
            </a:xfrm>
            <a:prstGeom prst="line">
              <a:avLst/>
            </a:prstGeom>
            <a:noFill/>
            <a:ln w="17463">
              <a:solidFill>
                <a:srgbClr val="000000"/>
              </a:solidFill>
              <a:round/>
              <a:headEnd/>
              <a:tailEnd/>
            </a:ln>
          </p:spPr>
          <p:txBody>
            <a:bodyPr/>
            <a:lstStyle/>
            <a:p>
              <a:endParaRPr lang="en-US" sz="1400"/>
            </a:p>
          </p:txBody>
        </p:sp>
        <p:sp>
          <p:nvSpPr>
            <p:cNvPr id="101" name="Line 34"/>
            <p:cNvSpPr>
              <a:spLocks noChangeShapeType="1"/>
            </p:cNvSpPr>
            <p:nvPr/>
          </p:nvSpPr>
          <p:spPr bwMode="auto">
            <a:xfrm>
              <a:off x="1041" y="1423"/>
              <a:ext cx="1537" cy="1"/>
            </a:xfrm>
            <a:prstGeom prst="line">
              <a:avLst/>
            </a:prstGeom>
            <a:noFill/>
            <a:ln w="17463">
              <a:solidFill>
                <a:srgbClr val="000000"/>
              </a:solidFill>
              <a:round/>
              <a:headEnd/>
              <a:tailEnd/>
            </a:ln>
          </p:spPr>
          <p:txBody>
            <a:bodyPr/>
            <a:lstStyle/>
            <a:p>
              <a:endParaRPr lang="en-US" sz="1400"/>
            </a:p>
          </p:txBody>
        </p:sp>
        <p:sp>
          <p:nvSpPr>
            <p:cNvPr id="102" name="Line 35"/>
            <p:cNvSpPr>
              <a:spLocks noChangeShapeType="1"/>
            </p:cNvSpPr>
            <p:nvPr/>
          </p:nvSpPr>
          <p:spPr bwMode="auto">
            <a:xfrm>
              <a:off x="2589" y="1423"/>
              <a:ext cx="1" cy="1"/>
            </a:xfrm>
            <a:prstGeom prst="line">
              <a:avLst/>
            </a:prstGeom>
            <a:noFill/>
            <a:ln w="17463">
              <a:solidFill>
                <a:srgbClr val="000000"/>
              </a:solidFill>
              <a:round/>
              <a:headEnd/>
              <a:tailEnd/>
            </a:ln>
          </p:spPr>
          <p:txBody>
            <a:bodyPr/>
            <a:lstStyle/>
            <a:p>
              <a:endParaRPr lang="en-US" sz="1400"/>
            </a:p>
          </p:txBody>
        </p:sp>
        <p:sp>
          <p:nvSpPr>
            <p:cNvPr id="103" name="Line 36"/>
            <p:cNvSpPr>
              <a:spLocks noChangeShapeType="1"/>
            </p:cNvSpPr>
            <p:nvPr/>
          </p:nvSpPr>
          <p:spPr bwMode="auto">
            <a:xfrm>
              <a:off x="2600" y="1423"/>
              <a:ext cx="2631" cy="1"/>
            </a:xfrm>
            <a:prstGeom prst="line">
              <a:avLst/>
            </a:prstGeom>
            <a:noFill/>
            <a:ln w="17463">
              <a:solidFill>
                <a:srgbClr val="000000"/>
              </a:solidFill>
              <a:round/>
              <a:headEnd/>
              <a:tailEnd/>
            </a:ln>
          </p:spPr>
          <p:txBody>
            <a:bodyPr/>
            <a:lstStyle/>
            <a:p>
              <a:endParaRPr lang="en-US" sz="1400"/>
            </a:p>
          </p:txBody>
        </p:sp>
        <p:sp>
          <p:nvSpPr>
            <p:cNvPr id="104" name="Line 37"/>
            <p:cNvSpPr>
              <a:spLocks noChangeShapeType="1"/>
            </p:cNvSpPr>
            <p:nvPr/>
          </p:nvSpPr>
          <p:spPr bwMode="auto">
            <a:xfrm>
              <a:off x="5241" y="1423"/>
              <a:ext cx="1" cy="1"/>
            </a:xfrm>
            <a:prstGeom prst="line">
              <a:avLst/>
            </a:prstGeom>
            <a:noFill/>
            <a:ln w="17463">
              <a:solidFill>
                <a:srgbClr val="000000"/>
              </a:solidFill>
              <a:round/>
              <a:headEnd/>
              <a:tailEnd/>
            </a:ln>
          </p:spPr>
          <p:txBody>
            <a:bodyPr/>
            <a:lstStyle/>
            <a:p>
              <a:endParaRPr lang="en-US" sz="1400"/>
            </a:p>
          </p:txBody>
        </p:sp>
        <p:sp>
          <p:nvSpPr>
            <p:cNvPr id="105" name="Line 38"/>
            <p:cNvSpPr>
              <a:spLocks noChangeShapeType="1"/>
            </p:cNvSpPr>
            <p:nvPr/>
          </p:nvSpPr>
          <p:spPr bwMode="auto">
            <a:xfrm>
              <a:off x="1030" y="1445"/>
              <a:ext cx="1" cy="302"/>
            </a:xfrm>
            <a:prstGeom prst="line">
              <a:avLst/>
            </a:prstGeom>
            <a:noFill/>
            <a:ln w="17463">
              <a:solidFill>
                <a:srgbClr val="000000"/>
              </a:solidFill>
              <a:round/>
              <a:headEnd/>
              <a:tailEnd/>
            </a:ln>
          </p:spPr>
          <p:txBody>
            <a:bodyPr/>
            <a:lstStyle/>
            <a:p>
              <a:endParaRPr lang="en-US" sz="1400"/>
            </a:p>
          </p:txBody>
        </p:sp>
        <p:sp>
          <p:nvSpPr>
            <p:cNvPr id="106" name="Line 39"/>
            <p:cNvSpPr>
              <a:spLocks noChangeShapeType="1"/>
            </p:cNvSpPr>
            <p:nvPr/>
          </p:nvSpPr>
          <p:spPr bwMode="auto">
            <a:xfrm>
              <a:off x="2589" y="1445"/>
              <a:ext cx="1" cy="302"/>
            </a:xfrm>
            <a:prstGeom prst="line">
              <a:avLst/>
            </a:prstGeom>
            <a:noFill/>
            <a:ln w="17463">
              <a:solidFill>
                <a:srgbClr val="000000"/>
              </a:solidFill>
              <a:round/>
              <a:headEnd/>
              <a:tailEnd/>
            </a:ln>
          </p:spPr>
          <p:txBody>
            <a:bodyPr/>
            <a:lstStyle/>
            <a:p>
              <a:endParaRPr lang="en-US" sz="1400"/>
            </a:p>
          </p:txBody>
        </p:sp>
        <p:sp>
          <p:nvSpPr>
            <p:cNvPr id="107" name="Line 40"/>
            <p:cNvSpPr>
              <a:spLocks noChangeShapeType="1"/>
            </p:cNvSpPr>
            <p:nvPr/>
          </p:nvSpPr>
          <p:spPr bwMode="auto">
            <a:xfrm>
              <a:off x="5241" y="1445"/>
              <a:ext cx="1" cy="302"/>
            </a:xfrm>
            <a:prstGeom prst="line">
              <a:avLst/>
            </a:prstGeom>
            <a:noFill/>
            <a:ln w="17463">
              <a:solidFill>
                <a:srgbClr val="000000"/>
              </a:solidFill>
              <a:round/>
              <a:headEnd/>
              <a:tailEnd/>
            </a:ln>
          </p:spPr>
          <p:txBody>
            <a:bodyPr/>
            <a:lstStyle/>
            <a:p>
              <a:endParaRPr lang="en-US" sz="1400"/>
            </a:p>
          </p:txBody>
        </p:sp>
        <p:sp>
          <p:nvSpPr>
            <p:cNvPr id="108" name="Rectangle 41"/>
            <p:cNvSpPr>
              <a:spLocks noChangeArrowheads="1"/>
            </p:cNvSpPr>
            <p:nvPr/>
          </p:nvSpPr>
          <p:spPr bwMode="auto">
            <a:xfrm>
              <a:off x="1106" y="1769"/>
              <a:ext cx="596"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Ease of use</a:t>
              </a:r>
              <a:endParaRPr lang="en-CA" sz="1400">
                <a:latin typeface="Times New Roman" pitchFamily="18" charset="0"/>
              </a:endParaRPr>
            </a:p>
          </p:txBody>
        </p:sp>
        <p:sp>
          <p:nvSpPr>
            <p:cNvPr id="109" name="Rectangle 42"/>
            <p:cNvSpPr>
              <a:spLocks noChangeArrowheads="1"/>
            </p:cNvSpPr>
            <p:nvPr/>
          </p:nvSpPr>
          <p:spPr bwMode="auto">
            <a:xfrm>
              <a:off x="2665" y="1769"/>
              <a:ext cx="647"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Training time</a:t>
              </a:r>
              <a:endParaRPr lang="en-CA" sz="1400">
                <a:latin typeface="Times New Roman" pitchFamily="18" charset="0"/>
              </a:endParaRPr>
            </a:p>
          </p:txBody>
        </p:sp>
        <p:sp>
          <p:nvSpPr>
            <p:cNvPr id="110" name="Rectangle 43"/>
            <p:cNvSpPr>
              <a:spLocks noChangeArrowheads="1"/>
            </p:cNvSpPr>
            <p:nvPr/>
          </p:nvSpPr>
          <p:spPr bwMode="auto">
            <a:xfrm>
              <a:off x="2665" y="1931"/>
              <a:ext cx="1146"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Number of help frames</a:t>
              </a:r>
              <a:endParaRPr lang="en-CA" sz="1400">
                <a:latin typeface="Times New Roman" pitchFamily="18" charset="0"/>
              </a:endParaRPr>
            </a:p>
          </p:txBody>
        </p:sp>
        <p:sp>
          <p:nvSpPr>
            <p:cNvPr id="111" name="Line 44"/>
            <p:cNvSpPr>
              <a:spLocks noChangeShapeType="1"/>
            </p:cNvSpPr>
            <p:nvPr/>
          </p:nvSpPr>
          <p:spPr bwMode="auto">
            <a:xfrm>
              <a:off x="1030" y="1758"/>
              <a:ext cx="1" cy="1"/>
            </a:xfrm>
            <a:prstGeom prst="line">
              <a:avLst/>
            </a:prstGeom>
            <a:noFill/>
            <a:ln w="17463">
              <a:solidFill>
                <a:srgbClr val="000000"/>
              </a:solidFill>
              <a:round/>
              <a:headEnd/>
              <a:tailEnd/>
            </a:ln>
          </p:spPr>
          <p:txBody>
            <a:bodyPr/>
            <a:lstStyle/>
            <a:p>
              <a:endParaRPr lang="en-US" sz="1400"/>
            </a:p>
          </p:txBody>
        </p:sp>
        <p:sp>
          <p:nvSpPr>
            <p:cNvPr id="112" name="Line 45"/>
            <p:cNvSpPr>
              <a:spLocks noChangeShapeType="1"/>
            </p:cNvSpPr>
            <p:nvPr/>
          </p:nvSpPr>
          <p:spPr bwMode="auto">
            <a:xfrm>
              <a:off x="1041" y="1758"/>
              <a:ext cx="1537" cy="1"/>
            </a:xfrm>
            <a:prstGeom prst="line">
              <a:avLst/>
            </a:prstGeom>
            <a:noFill/>
            <a:ln w="17463">
              <a:solidFill>
                <a:srgbClr val="000000"/>
              </a:solidFill>
              <a:round/>
              <a:headEnd/>
              <a:tailEnd/>
            </a:ln>
          </p:spPr>
          <p:txBody>
            <a:bodyPr/>
            <a:lstStyle/>
            <a:p>
              <a:endParaRPr lang="en-US" sz="1400"/>
            </a:p>
          </p:txBody>
        </p:sp>
        <p:sp>
          <p:nvSpPr>
            <p:cNvPr id="113" name="Line 46"/>
            <p:cNvSpPr>
              <a:spLocks noChangeShapeType="1"/>
            </p:cNvSpPr>
            <p:nvPr/>
          </p:nvSpPr>
          <p:spPr bwMode="auto">
            <a:xfrm>
              <a:off x="2589" y="1758"/>
              <a:ext cx="1" cy="1"/>
            </a:xfrm>
            <a:prstGeom prst="line">
              <a:avLst/>
            </a:prstGeom>
            <a:noFill/>
            <a:ln w="17463">
              <a:solidFill>
                <a:srgbClr val="000000"/>
              </a:solidFill>
              <a:round/>
              <a:headEnd/>
              <a:tailEnd/>
            </a:ln>
          </p:spPr>
          <p:txBody>
            <a:bodyPr/>
            <a:lstStyle/>
            <a:p>
              <a:endParaRPr lang="en-US" sz="1400"/>
            </a:p>
          </p:txBody>
        </p:sp>
        <p:sp>
          <p:nvSpPr>
            <p:cNvPr id="114" name="Line 47"/>
            <p:cNvSpPr>
              <a:spLocks noChangeShapeType="1"/>
            </p:cNvSpPr>
            <p:nvPr/>
          </p:nvSpPr>
          <p:spPr bwMode="auto">
            <a:xfrm>
              <a:off x="2600" y="1758"/>
              <a:ext cx="2631" cy="1"/>
            </a:xfrm>
            <a:prstGeom prst="line">
              <a:avLst/>
            </a:prstGeom>
            <a:noFill/>
            <a:ln w="17463">
              <a:solidFill>
                <a:srgbClr val="000000"/>
              </a:solidFill>
              <a:round/>
              <a:headEnd/>
              <a:tailEnd/>
            </a:ln>
          </p:spPr>
          <p:txBody>
            <a:bodyPr/>
            <a:lstStyle/>
            <a:p>
              <a:endParaRPr lang="en-US" sz="1400"/>
            </a:p>
          </p:txBody>
        </p:sp>
        <p:sp>
          <p:nvSpPr>
            <p:cNvPr id="115" name="Line 48"/>
            <p:cNvSpPr>
              <a:spLocks noChangeShapeType="1"/>
            </p:cNvSpPr>
            <p:nvPr/>
          </p:nvSpPr>
          <p:spPr bwMode="auto">
            <a:xfrm>
              <a:off x="5241" y="1758"/>
              <a:ext cx="1" cy="1"/>
            </a:xfrm>
            <a:prstGeom prst="line">
              <a:avLst/>
            </a:prstGeom>
            <a:noFill/>
            <a:ln w="17463">
              <a:solidFill>
                <a:srgbClr val="000000"/>
              </a:solidFill>
              <a:round/>
              <a:headEnd/>
              <a:tailEnd/>
            </a:ln>
          </p:spPr>
          <p:txBody>
            <a:bodyPr/>
            <a:lstStyle/>
            <a:p>
              <a:endParaRPr lang="en-US" sz="1400"/>
            </a:p>
          </p:txBody>
        </p:sp>
        <p:sp>
          <p:nvSpPr>
            <p:cNvPr id="116" name="Line 49"/>
            <p:cNvSpPr>
              <a:spLocks noChangeShapeType="1"/>
            </p:cNvSpPr>
            <p:nvPr/>
          </p:nvSpPr>
          <p:spPr bwMode="auto">
            <a:xfrm>
              <a:off x="1030" y="1769"/>
              <a:ext cx="1" cy="303"/>
            </a:xfrm>
            <a:prstGeom prst="line">
              <a:avLst/>
            </a:prstGeom>
            <a:noFill/>
            <a:ln w="17463">
              <a:solidFill>
                <a:srgbClr val="000000"/>
              </a:solidFill>
              <a:round/>
              <a:headEnd/>
              <a:tailEnd/>
            </a:ln>
          </p:spPr>
          <p:txBody>
            <a:bodyPr/>
            <a:lstStyle/>
            <a:p>
              <a:endParaRPr lang="en-US" sz="1400"/>
            </a:p>
          </p:txBody>
        </p:sp>
        <p:sp>
          <p:nvSpPr>
            <p:cNvPr id="117" name="Line 50"/>
            <p:cNvSpPr>
              <a:spLocks noChangeShapeType="1"/>
            </p:cNvSpPr>
            <p:nvPr/>
          </p:nvSpPr>
          <p:spPr bwMode="auto">
            <a:xfrm>
              <a:off x="2589" y="1769"/>
              <a:ext cx="1" cy="303"/>
            </a:xfrm>
            <a:prstGeom prst="line">
              <a:avLst/>
            </a:prstGeom>
            <a:noFill/>
            <a:ln w="17463">
              <a:solidFill>
                <a:srgbClr val="000000"/>
              </a:solidFill>
              <a:round/>
              <a:headEnd/>
              <a:tailEnd/>
            </a:ln>
          </p:spPr>
          <p:txBody>
            <a:bodyPr/>
            <a:lstStyle/>
            <a:p>
              <a:endParaRPr lang="en-US" sz="1400"/>
            </a:p>
          </p:txBody>
        </p:sp>
        <p:sp>
          <p:nvSpPr>
            <p:cNvPr id="118" name="Line 51"/>
            <p:cNvSpPr>
              <a:spLocks noChangeShapeType="1"/>
            </p:cNvSpPr>
            <p:nvPr/>
          </p:nvSpPr>
          <p:spPr bwMode="auto">
            <a:xfrm>
              <a:off x="5241" y="1769"/>
              <a:ext cx="1" cy="303"/>
            </a:xfrm>
            <a:prstGeom prst="line">
              <a:avLst/>
            </a:prstGeom>
            <a:noFill/>
            <a:ln w="17463">
              <a:solidFill>
                <a:srgbClr val="000000"/>
              </a:solidFill>
              <a:round/>
              <a:headEnd/>
              <a:tailEnd/>
            </a:ln>
          </p:spPr>
          <p:txBody>
            <a:bodyPr/>
            <a:lstStyle/>
            <a:p>
              <a:endParaRPr lang="en-US" sz="1400"/>
            </a:p>
          </p:txBody>
        </p:sp>
        <p:sp>
          <p:nvSpPr>
            <p:cNvPr id="119" name="Rectangle 52"/>
            <p:cNvSpPr>
              <a:spLocks noChangeArrowheads="1"/>
            </p:cNvSpPr>
            <p:nvPr/>
          </p:nvSpPr>
          <p:spPr bwMode="auto">
            <a:xfrm>
              <a:off x="1106" y="2104"/>
              <a:ext cx="484"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Reliability</a:t>
              </a:r>
              <a:endParaRPr lang="en-CA" sz="1400">
                <a:latin typeface="Times New Roman" pitchFamily="18" charset="0"/>
              </a:endParaRPr>
            </a:p>
          </p:txBody>
        </p:sp>
        <p:sp>
          <p:nvSpPr>
            <p:cNvPr id="120" name="Rectangle 53"/>
            <p:cNvSpPr>
              <a:spLocks noChangeArrowheads="1"/>
            </p:cNvSpPr>
            <p:nvPr/>
          </p:nvSpPr>
          <p:spPr bwMode="auto">
            <a:xfrm>
              <a:off x="2665" y="2104"/>
              <a:ext cx="990"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Mean time to failure</a:t>
              </a:r>
              <a:endParaRPr lang="en-CA" sz="1400">
                <a:latin typeface="Times New Roman" pitchFamily="18" charset="0"/>
              </a:endParaRPr>
            </a:p>
          </p:txBody>
        </p:sp>
        <p:sp>
          <p:nvSpPr>
            <p:cNvPr id="121" name="Rectangle 54"/>
            <p:cNvSpPr>
              <a:spLocks noChangeArrowheads="1"/>
            </p:cNvSpPr>
            <p:nvPr/>
          </p:nvSpPr>
          <p:spPr bwMode="auto">
            <a:xfrm>
              <a:off x="2665" y="2266"/>
              <a:ext cx="1330"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Probability of unavailability</a:t>
              </a:r>
              <a:endParaRPr lang="en-CA" sz="1400">
                <a:latin typeface="Times New Roman" pitchFamily="18" charset="0"/>
              </a:endParaRPr>
            </a:p>
          </p:txBody>
        </p:sp>
        <p:sp>
          <p:nvSpPr>
            <p:cNvPr id="122" name="Rectangle 55"/>
            <p:cNvSpPr>
              <a:spLocks noChangeArrowheads="1"/>
            </p:cNvSpPr>
            <p:nvPr/>
          </p:nvSpPr>
          <p:spPr bwMode="auto">
            <a:xfrm>
              <a:off x="2665" y="2418"/>
              <a:ext cx="1290"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Rate of failure occurrence</a:t>
              </a:r>
              <a:endParaRPr lang="en-CA" sz="1400">
                <a:latin typeface="Times New Roman" pitchFamily="18" charset="0"/>
              </a:endParaRPr>
            </a:p>
          </p:txBody>
        </p:sp>
        <p:sp>
          <p:nvSpPr>
            <p:cNvPr id="123" name="Rectangle 56"/>
            <p:cNvSpPr>
              <a:spLocks noChangeArrowheads="1"/>
            </p:cNvSpPr>
            <p:nvPr/>
          </p:nvSpPr>
          <p:spPr bwMode="auto">
            <a:xfrm>
              <a:off x="2665" y="2580"/>
              <a:ext cx="532"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Availability</a:t>
              </a:r>
              <a:endParaRPr lang="en-CA" sz="1400">
                <a:latin typeface="Times New Roman" pitchFamily="18" charset="0"/>
              </a:endParaRPr>
            </a:p>
          </p:txBody>
        </p:sp>
        <p:sp>
          <p:nvSpPr>
            <p:cNvPr id="124" name="Line 57"/>
            <p:cNvSpPr>
              <a:spLocks noChangeShapeType="1"/>
            </p:cNvSpPr>
            <p:nvPr/>
          </p:nvSpPr>
          <p:spPr bwMode="auto">
            <a:xfrm>
              <a:off x="1030" y="2094"/>
              <a:ext cx="1" cy="1"/>
            </a:xfrm>
            <a:prstGeom prst="line">
              <a:avLst/>
            </a:prstGeom>
            <a:noFill/>
            <a:ln w="17463">
              <a:solidFill>
                <a:srgbClr val="000000"/>
              </a:solidFill>
              <a:round/>
              <a:headEnd/>
              <a:tailEnd/>
            </a:ln>
          </p:spPr>
          <p:txBody>
            <a:bodyPr/>
            <a:lstStyle/>
            <a:p>
              <a:endParaRPr lang="en-US" sz="1400"/>
            </a:p>
          </p:txBody>
        </p:sp>
        <p:sp>
          <p:nvSpPr>
            <p:cNvPr id="125" name="Line 58"/>
            <p:cNvSpPr>
              <a:spLocks noChangeShapeType="1"/>
            </p:cNvSpPr>
            <p:nvPr/>
          </p:nvSpPr>
          <p:spPr bwMode="auto">
            <a:xfrm>
              <a:off x="1041" y="2094"/>
              <a:ext cx="1537" cy="1"/>
            </a:xfrm>
            <a:prstGeom prst="line">
              <a:avLst/>
            </a:prstGeom>
            <a:noFill/>
            <a:ln w="17463">
              <a:solidFill>
                <a:srgbClr val="000000"/>
              </a:solidFill>
              <a:round/>
              <a:headEnd/>
              <a:tailEnd/>
            </a:ln>
          </p:spPr>
          <p:txBody>
            <a:bodyPr/>
            <a:lstStyle/>
            <a:p>
              <a:endParaRPr lang="en-US" sz="1400"/>
            </a:p>
          </p:txBody>
        </p:sp>
        <p:sp>
          <p:nvSpPr>
            <p:cNvPr id="126" name="Line 59"/>
            <p:cNvSpPr>
              <a:spLocks noChangeShapeType="1"/>
            </p:cNvSpPr>
            <p:nvPr/>
          </p:nvSpPr>
          <p:spPr bwMode="auto">
            <a:xfrm>
              <a:off x="2589" y="2094"/>
              <a:ext cx="1" cy="1"/>
            </a:xfrm>
            <a:prstGeom prst="line">
              <a:avLst/>
            </a:prstGeom>
            <a:noFill/>
            <a:ln w="17463">
              <a:solidFill>
                <a:srgbClr val="000000"/>
              </a:solidFill>
              <a:round/>
              <a:headEnd/>
              <a:tailEnd/>
            </a:ln>
          </p:spPr>
          <p:txBody>
            <a:bodyPr/>
            <a:lstStyle/>
            <a:p>
              <a:endParaRPr lang="en-US" sz="1400"/>
            </a:p>
          </p:txBody>
        </p:sp>
        <p:sp>
          <p:nvSpPr>
            <p:cNvPr id="127" name="Line 60"/>
            <p:cNvSpPr>
              <a:spLocks noChangeShapeType="1"/>
            </p:cNvSpPr>
            <p:nvPr/>
          </p:nvSpPr>
          <p:spPr bwMode="auto">
            <a:xfrm>
              <a:off x="2600" y="2094"/>
              <a:ext cx="2631" cy="1"/>
            </a:xfrm>
            <a:prstGeom prst="line">
              <a:avLst/>
            </a:prstGeom>
            <a:noFill/>
            <a:ln w="17463">
              <a:solidFill>
                <a:srgbClr val="000000"/>
              </a:solidFill>
              <a:round/>
              <a:headEnd/>
              <a:tailEnd/>
            </a:ln>
          </p:spPr>
          <p:txBody>
            <a:bodyPr/>
            <a:lstStyle/>
            <a:p>
              <a:endParaRPr lang="en-US" sz="1400"/>
            </a:p>
          </p:txBody>
        </p:sp>
        <p:sp>
          <p:nvSpPr>
            <p:cNvPr id="128" name="Line 61"/>
            <p:cNvSpPr>
              <a:spLocks noChangeShapeType="1"/>
            </p:cNvSpPr>
            <p:nvPr/>
          </p:nvSpPr>
          <p:spPr bwMode="auto">
            <a:xfrm>
              <a:off x="5241" y="2094"/>
              <a:ext cx="1" cy="1"/>
            </a:xfrm>
            <a:prstGeom prst="line">
              <a:avLst/>
            </a:prstGeom>
            <a:noFill/>
            <a:ln w="17463">
              <a:solidFill>
                <a:srgbClr val="000000"/>
              </a:solidFill>
              <a:round/>
              <a:headEnd/>
              <a:tailEnd/>
            </a:ln>
          </p:spPr>
          <p:txBody>
            <a:bodyPr/>
            <a:lstStyle/>
            <a:p>
              <a:endParaRPr lang="en-US" sz="1400"/>
            </a:p>
          </p:txBody>
        </p:sp>
        <p:sp>
          <p:nvSpPr>
            <p:cNvPr id="129" name="Line 62"/>
            <p:cNvSpPr>
              <a:spLocks noChangeShapeType="1"/>
            </p:cNvSpPr>
            <p:nvPr/>
          </p:nvSpPr>
          <p:spPr bwMode="auto">
            <a:xfrm>
              <a:off x="1030" y="2104"/>
              <a:ext cx="1" cy="617"/>
            </a:xfrm>
            <a:prstGeom prst="line">
              <a:avLst/>
            </a:prstGeom>
            <a:noFill/>
            <a:ln w="17463">
              <a:solidFill>
                <a:srgbClr val="000000"/>
              </a:solidFill>
              <a:round/>
              <a:headEnd/>
              <a:tailEnd/>
            </a:ln>
          </p:spPr>
          <p:txBody>
            <a:bodyPr/>
            <a:lstStyle/>
            <a:p>
              <a:endParaRPr lang="en-US" sz="1400"/>
            </a:p>
          </p:txBody>
        </p:sp>
        <p:sp>
          <p:nvSpPr>
            <p:cNvPr id="130" name="Line 63"/>
            <p:cNvSpPr>
              <a:spLocks noChangeShapeType="1"/>
            </p:cNvSpPr>
            <p:nvPr/>
          </p:nvSpPr>
          <p:spPr bwMode="auto">
            <a:xfrm>
              <a:off x="2589" y="2104"/>
              <a:ext cx="1" cy="617"/>
            </a:xfrm>
            <a:prstGeom prst="line">
              <a:avLst/>
            </a:prstGeom>
            <a:noFill/>
            <a:ln w="17463">
              <a:solidFill>
                <a:srgbClr val="000000"/>
              </a:solidFill>
              <a:round/>
              <a:headEnd/>
              <a:tailEnd/>
            </a:ln>
          </p:spPr>
          <p:txBody>
            <a:bodyPr/>
            <a:lstStyle/>
            <a:p>
              <a:endParaRPr lang="en-US" sz="1400"/>
            </a:p>
          </p:txBody>
        </p:sp>
        <p:sp>
          <p:nvSpPr>
            <p:cNvPr id="131" name="Line 64"/>
            <p:cNvSpPr>
              <a:spLocks noChangeShapeType="1"/>
            </p:cNvSpPr>
            <p:nvPr/>
          </p:nvSpPr>
          <p:spPr bwMode="auto">
            <a:xfrm>
              <a:off x="5241" y="2104"/>
              <a:ext cx="1" cy="617"/>
            </a:xfrm>
            <a:prstGeom prst="line">
              <a:avLst/>
            </a:prstGeom>
            <a:noFill/>
            <a:ln w="17463">
              <a:solidFill>
                <a:srgbClr val="000000"/>
              </a:solidFill>
              <a:round/>
              <a:headEnd/>
              <a:tailEnd/>
            </a:ln>
          </p:spPr>
          <p:txBody>
            <a:bodyPr/>
            <a:lstStyle/>
            <a:p>
              <a:endParaRPr lang="en-US" sz="1400"/>
            </a:p>
          </p:txBody>
        </p:sp>
        <p:sp>
          <p:nvSpPr>
            <p:cNvPr id="132" name="Rectangle 65"/>
            <p:cNvSpPr>
              <a:spLocks noChangeArrowheads="1"/>
            </p:cNvSpPr>
            <p:nvPr/>
          </p:nvSpPr>
          <p:spPr bwMode="auto">
            <a:xfrm>
              <a:off x="1106" y="2753"/>
              <a:ext cx="596"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Robustness</a:t>
              </a:r>
              <a:endParaRPr lang="en-CA" sz="1400">
                <a:latin typeface="Times New Roman" pitchFamily="18" charset="0"/>
              </a:endParaRPr>
            </a:p>
          </p:txBody>
        </p:sp>
        <p:sp>
          <p:nvSpPr>
            <p:cNvPr id="133" name="Rectangle 66"/>
            <p:cNvSpPr>
              <a:spLocks noChangeArrowheads="1"/>
            </p:cNvSpPr>
            <p:nvPr/>
          </p:nvSpPr>
          <p:spPr bwMode="auto">
            <a:xfrm>
              <a:off x="2665" y="2753"/>
              <a:ext cx="1317"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Time to restart after failure</a:t>
              </a:r>
              <a:endParaRPr lang="en-CA" sz="1400">
                <a:latin typeface="Times New Roman" pitchFamily="18" charset="0"/>
              </a:endParaRPr>
            </a:p>
          </p:txBody>
        </p:sp>
        <p:sp>
          <p:nvSpPr>
            <p:cNvPr id="134" name="Rectangle 67"/>
            <p:cNvSpPr>
              <a:spLocks noChangeArrowheads="1"/>
            </p:cNvSpPr>
            <p:nvPr/>
          </p:nvSpPr>
          <p:spPr bwMode="auto">
            <a:xfrm>
              <a:off x="2665" y="2916"/>
              <a:ext cx="1824"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Percentage of events causing failure</a:t>
              </a:r>
              <a:endParaRPr lang="en-CA" sz="1400">
                <a:latin typeface="Times New Roman" pitchFamily="18" charset="0"/>
              </a:endParaRPr>
            </a:p>
          </p:txBody>
        </p:sp>
        <p:sp>
          <p:nvSpPr>
            <p:cNvPr id="135" name="Rectangle 68"/>
            <p:cNvSpPr>
              <a:spLocks noChangeArrowheads="1"/>
            </p:cNvSpPr>
            <p:nvPr/>
          </p:nvSpPr>
          <p:spPr bwMode="auto">
            <a:xfrm>
              <a:off x="2665" y="3067"/>
              <a:ext cx="1930"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Probability of data corruption on failure</a:t>
              </a:r>
              <a:endParaRPr lang="en-CA" sz="1400">
                <a:latin typeface="Times New Roman" pitchFamily="18" charset="0"/>
              </a:endParaRPr>
            </a:p>
          </p:txBody>
        </p:sp>
        <p:sp>
          <p:nvSpPr>
            <p:cNvPr id="136" name="Line 69"/>
            <p:cNvSpPr>
              <a:spLocks noChangeShapeType="1"/>
            </p:cNvSpPr>
            <p:nvPr/>
          </p:nvSpPr>
          <p:spPr bwMode="auto">
            <a:xfrm>
              <a:off x="1030" y="2743"/>
              <a:ext cx="1" cy="1"/>
            </a:xfrm>
            <a:prstGeom prst="line">
              <a:avLst/>
            </a:prstGeom>
            <a:noFill/>
            <a:ln w="17463">
              <a:solidFill>
                <a:srgbClr val="000000"/>
              </a:solidFill>
              <a:round/>
              <a:headEnd/>
              <a:tailEnd/>
            </a:ln>
          </p:spPr>
          <p:txBody>
            <a:bodyPr/>
            <a:lstStyle/>
            <a:p>
              <a:endParaRPr lang="en-US" sz="1400"/>
            </a:p>
          </p:txBody>
        </p:sp>
        <p:sp>
          <p:nvSpPr>
            <p:cNvPr id="137" name="Line 70"/>
            <p:cNvSpPr>
              <a:spLocks noChangeShapeType="1"/>
            </p:cNvSpPr>
            <p:nvPr/>
          </p:nvSpPr>
          <p:spPr bwMode="auto">
            <a:xfrm>
              <a:off x="1041" y="2743"/>
              <a:ext cx="1537" cy="1"/>
            </a:xfrm>
            <a:prstGeom prst="line">
              <a:avLst/>
            </a:prstGeom>
            <a:noFill/>
            <a:ln w="17463">
              <a:solidFill>
                <a:srgbClr val="000000"/>
              </a:solidFill>
              <a:round/>
              <a:headEnd/>
              <a:tailEnd/>
            </a:ln>
          </p:spPr>
          <p:txBody>
            <a:bodyPr/>
            <a:lstStyle/>
            <a:p>
              <a:endParaRPr lang="en-US" sz="1400"/>
            </a:p>
          </p:txBody>
        </p:sp>
        <p:sp>
          <p:nvSpPr>
            <p:cNvPr id="138" name="Line 71"/>
            <p:cNvSpPr>
              <a:spLocks noChangeShapeType="1"/>
            </p:cNvSpPr>
            <p:nvPr/>
          </p:nvSpPr>
          <p:spPr bwMode="auto">
            <a:xfrm>
              <a:off x="2589" y="2743"/>
              <a:ext cx="1" cy="1"/>
            </a:xfrm>
            <a:prstGeom prst="line">
              <a:avLst/>
            </a:prstGeom>
            <a:noFill/>
            <a:ln w="17463">
              <a:solidFill>
                <a:srgbClr val="000000"/>
              </a:solidFill>
              <a:round/>
              <a:headEnd/>
              <a:tailEnd/>
            </a:ln>
          </p:spPr>
          <p:txBody>
            <a:bodyPr/>
            <a:lstStyle/>
            <a:p>
              <a:endParaRPr lang="en-US" sz="1400"/>
            </a:p>
          </p:txBody>
        </p:sp>
        <p:sp>
          <p:nvSpPr>
            <p:cNvPr id="139" name="Line 72"/>
            <p:cNvSpPr>
              <a:spLocks noChangeShapeType="1"/>
            </p:cNvSpPr>
            <p:nvPr/>
          </p:nvSpPr>
          <p:spPr bwMode="auto">
            <a:xfrm>
              <a:off x="2600" y="2743"/>
              <a:ext cx="2631" cy="1"/>
            </a:xfrm>
            <a:prstGeom prst="line">
              <a:avLst/>
            </a:prstGeom>
            <a:noFill/>
            <a:ln w="17463">
              <a:solidFill>
                <a:srgbClr val="000000"/>
              </a:solidFill>
              <a:round/>
              <a:headEnd/>
              <a:tailEnd/>
            </a:ln>
          </p:spPr>
          <p:txBody>
            <a:bodyPr/>
            <a:lstStyle/>
            <a:p>
              <a:endParaRPr lang="en-US" sz="1400"/>
            </a:p>
          </p:txBody>
        </p:sp>
        <p:sp>
          <p:nvSpPr>
            <p:cNvPr id="140" name="Line 73"/>
            <p:cNvSpPr>
              <a:spLocks noChangeShapeType="1"/>
            </p:cNvSpPr>
            <p:nvPr/>
          </p:nvSpPr>
          <p:spPr bwMode="auto">
            <a:xfrm>
              <a:off x="5241" y="2743"/>
              <a:ext cx="1" cy="1"/>
            </a:xfrm>
            <a:prstGeom prst="line">
              <a:avLst/>
            </a:prstGeom>
            <a:noFill/>
            <a:ln w="17463">
              <a:solidFill>
                <a:srgbClr val="000000"/>
              </a:solidFill>
              <a:round/>
              <a:headEnd/>
              <a:tailEnd/>
            </a:ln>
          </p:spPr>
          <p:txBody>
            <a:bodyPr/>
            <a:lstStyle/>
            <a:p>
              <a:endParaRPr lang="en-US" sz="1400"/>
            </a:p>
          </p:txBody>
        </p:sp>
        <p:sp>
          <p:nvSpPr>
            <p:cNvPr id="141" name="Line 74"/>
            <p:cNvSpPr>
              <a:spLocks noChangeShapeType="1"/>
            </p:cNvSpPr>
            <p:nvPr/>
          </p:nvSpPr>
          <p:spPr bwMode="auto">
            <a:xfrm>
              <a:off x="1030" y="2753"/>
              <a:ext cx="1" cy="466"/>
            </a:xfrm>
            <a:prstGeom prst="line">
              <a:avLst/>
            </a:prstGeom>
            <a:noFill/>
            <a:ln w="17463">
              <a:solidFill>
                <a:srgbClr val="000000"/>
              </a:solidFill>
              <a:round/>
              <a:headEnd/>
              <a:tailEnd/>
            </a:ln>
          </p:spPr>
          <p:txBody>
            <a:bodyPr/>
            <a:lstStyle/>
            <a:p>
              <a:endParaRPr lang="en-US" sz="1400"/>
            </a:p>
          </p:txBody>
        </p:sp>
        <p:sp>
          <p:nvSpPr>
            <p:cNvPr id="142" name="Line 75"/>
            <p:cNvSpPr>
              <a:spLocks noChangeShapeType="1"/>
            </p:cNvSpPr>
            <p:nvPr/>
          </p:nvSpPr>
          <p:spPr bwMode="auto">
            <a:xfrm>
              <a:off x="2589" y="2753"/>
              <a:ext cx="1" cy="466"/>
            </a:xfrm>
            <a:prstGeom prst="line">
              <a:avLst/>
            </a:prstGeom>
            <a:noFill/>
            <a:ln w="17463">
              <a:solidFill>
                <a:srgbClr val="000000"/>
              </a:solidFill>
              <a:round/>
              <a:headEnd/>
              <a:tailEnd/>
            </a:ln>
          </p:spPr>
          <p:txBody>
            <a:bodyPr/>
            <a:lstStyle/>
            <a:p>
              <a:endParaRPr lang="en-US" sz="1400"/>
            </a:p>
          </p:txBody>
        </p:sp>
        <p:sp>
          <p:nvSpPr>
            <p:cNvPr id="143" name="Line 76"/>
            <p:cNvSpPr>
              <a:spLocks noChangeShapeType="1"/>
            </p:cNvSpPr>
            <p:nvPr/>
          </p:nvSpPr>
          <p:spPr bwMode="auto">
            <a:xfrm>
              <a:off x="5241" y="2753"/>
              <a:ext cx="1" cy="466"/>
            </a:xfrm>
            <a:prstGeom prst="line">
              <a:avLst/>
            </a:prstGeom>
            <a:noFill/>
            <a:ln w="17463">
              <a:solidFill>
                <a:srgbClr val="000000"/>
              </a:solidFill>
              <a:round/>
              <a:headEnd/>
              <a:tailEnd/>
            </a:ln>
          </p:spPr>
          <p:txBody>
            <a:bodyPr/>
            <a:lstStyle/>
            <a:p>
              <a:endParaRPr lang="en-US" sz="1400"/>
            </a:p>
          </p:txBody>
        </p:sp>
        <p:sp>
          <p:nvSpPr>
            <p:cNvPr id="144" name="Rectangle 77"/>
            <p:cNvSpPr>
              <a:spLocks noChangeArrowheads="1"/>
            </p:cNvSpPr>
            <p:nvPr/>
          </p:nvSpPr>
          <p:spPr bwMode="auto">
            <a:xfrm>
              <a:off x="1106" y="3240"/>
              <a:ext cx="496"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Portability</a:t>
              </a:r>
              <a:endParaRPr lang="en-CA" sz="1400">
                <a:latin typeface="Times New Roman" pitchFamily="18" charset="0"/>
              </a:endParaRPr>
            </a:p>
          </p:txBody>
        </p:sp>
        <p:sp>
          <p:nvSpPr>
            <p:cNvPr id="145" name="Rectangle 78"/>
            <p:cNvSpPr>
              <a:spLocks noChangeArrowheads="1"/>
            </p:cNvSpPr>
            <p:nvPr/>
          </p:nvSpPr>
          <p:spPr bwMode="auto">
            <a:xfrm>
              <a:off x="2665" y="3240"/>
              <a:ext cx="2167"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dirty="0">
                  <a:solidFill>
                    <a:srgbClr val="000000"/>
                  </a:solidFill>
                  <a:latin typeface="Times"/>
                </a:rPr>
                <a:t>Percentage of target dependent statements</a:t>
              </a:r>
              <a:endParaRPr lang="en-CA" sz="1400" dirty="0">
                <a:latin typeface="Times New Roman" pitchFamily="18" charset="0"/>
              </a:endParaRPr>
            </a:p>
          </p:txBody>
        </p:sp>
        <p:sp>
          <p:nvSpPr>
            <p:cNvPr id="146" name="Rectangle 79"/>
            <p:cNvSpPr>
              <a:spLocks noChangeArrowheads="1"/>
            </p:cNvSpPr>
            <p:nvPr/>
          </p:nvSpPr>
          <p:spPr bwMode="auto">
            <a:xfrm>
              <a:off x="2665" y="3402"/>
              <a:ext cx="1290" cy="136"/>
            </a:xfrm>
            <a:prstGeom prst="rect">
              <a:avLst/>
            </a:prstGeom>
            <a:noFill/>
            <a:ln w="9525">
              <a:noFill/>
              <a:miter lim="800000"/>
              <a:headEnd/>
              <a:tailEnd/>
            </a:ln>
          </p:spPr>
          <p:txBody>
            <a:bodyPr wrap="none" lIns="0" tIns="0" rIns="0" bIns="0">
              <a:spAutoFit/>
            </a:bodyPr>
            <a:lstStyle/>
            <a:p>
              <a:pPr eaLnBrk="0" hangingPunct="0">
                <a:spcBef>
                  <a:spcPct val="0"/>
                </a:spcBef>
              </a:pPr>
              <a:r>
                <a:rPr lang="en-CA" sz="1400">
                  <a:solidFill>
                    <a:srgbClr val="000000"/>
                  </a:solidFill>
                  <a:latin typeface="Times"/>
                </a:rPr>
                <a:t>Number of target systems</a:t>
              </a:r>
              <a:endParaRPr lang="en-CA" sz="1400">
                <a:latin typeface="Times New Roman" pitchFamily="18" charset="0"/>
              </a:endParaRPr>
            </a:p>
          </p:txBody>
        </p:sp>
        <p:sp>
          <p:nvSpPr>
            <p:cNvPr id="147" name="Line 80"/>
            <p:cNvSpPr>
              <a:spLocks noChangeShapeType="1"/>
            </p:cNvSpPr>
            <p:nvPr/>
          </p:nvSpPr>
          <p:spPr bwMode="auto">
            <a:xfrm>
              <a:off x="1030" y="3229"/>
              <a:ext cx="1" cy="1"/>
            </a:xfrm>
            <a:prstGeom prst="line">
              <a:avLst/>
            </a:prstGeom>
            <a:noFill/>
            <a:ln w="17463">
              <a:solidFill>
                <a:srgbClr val="000000"/>
              </a:solidFill>
              <a:round/>
              <a:headEnd/>
              <a:tailEnd/>
            </a:ln>
          </p:spPr>
          <p:txBody>
            <a:bodyPr/>
            <a:lstStyle/>
            <a:p>
              <a:endParaRPr lang="en-US" sz="1400"/>
            </a:p>
          </p:txBody>
        </p:sp>
        <p:sp>
          <p:nvSpPr>
            <p:cNvPr id="148" name="Line 81"/>
            <p:cNvSpPr>
              <a:spLocks noChangeShapeType="1"/>
            </p:cNvSpPr>
            <p:nvPr/>
          </p:nvSpPr>
          <p:spPr bwMode="auto">
            <a:xfrm>
              <a:off x="1041" y="3229"/>
              <a:ext cx="1537" cy="1"/>
            </a:xfrm>
            <a:prstGeom prst="line">
              <a:avLst/>
            </a:prstGeom>
            <a:noFill/>
            <a:ln w="17463">
              <a:solidFill>
                <a:srgbClr val="000000"/>
              </a:solidFill>
              <a:round/>
              <a:headEnd/>
              <a:tailEnd/>
            </a:ln>
          </p:spPr>
          <p:txBody>
            <a:bodyPr/>
            <a:lstStyle/>
            <a:p>
              <a:endParaRPr lang="en-US" sz="1400"/>
            </a:p>
          </p:txBody>
        </p:sp>
        <p:sp>
          <p:nvSpPr>
            <p:cNvPr id="149" name="Line 82"/>
            <p:cNvSpPr>
              <a:spLocks noChangeShapeType="1"/>
            </p:cNvSpPr>
            <p:nvPr/>
          </p:nvSpPr>
          <p:spPr bwMode="auto">
            <a:xfrm>
              <a:off x="2589" y="3229"/>
              <a:ext cx="1" cy="1"/>
            </a:xfrm>
            <a:prstGeom prst="line">
              <a:avLst/>
            </a:prstGeom>
            <a:noFill/>
            <a:ln w="17463">
              <a:solidFill>
                <a:srgbClr val="000000"/>
              </a:solidFill>
              <a:round/>
              <a:headEnd/>
              <a:tailEnd/>
            </a:ln>
          </p:spPr>
          <p:txBody>
            <a:bodyPr/>
            <a:lstStyle/>
            <a:p>
              <a:endParaRPr lang="en-US" sz="1400"/>
            </a:p>
          </p:txBody>
        </p:sp>
        <p:sp>
          <p:nvSpPr>
            <p:cNvPr id="150" name="Line 83"/>
            <p:cNvSpPr>
              <a:spLocks noChangeShapeType="1"/>
            </p:cNvSpPr>
            <p:nvPr/>
          </p:nvSpPr>
          <p:spPr bwMode="auto">
            <a:xfrm>
              <a:off x="2600" y="3229"/>
              <a:ext cx="2631" cy="1"/>
            </a:xfrm>
            <a:prstGeom prst="line">
              <a:avLst/>
            </a:prstGeom>
            <a:noFill/>
            <a:ln w="17463">
              <a:solidFill>
                <a:srgbClr val="000000"/>
              </a:solidFill>
              <a:round/>
              <a:headEnd/>
              <a:tailEnd/>
            </a:ln>
          </p:spPr>
          <p:txBody>
            <a:bodyPr/>
            <a:lstStyle/>
            <a:p>
              <a:endParaRPr lang="en-US" sz="1400"/>
            </a:p>
          </p:txBody>
        </p:sp>
        <p:sp>
          <p:nvSpPr>
            <p:cNvPr id="151" name="Line 84"/>
            <p:cNvSpPr>
              <a:spLocks noChangeShapeType="1"/>
            </p:cNvSpPr>
            <p:nvPr/>
          </p:nvSpPr>
          <p:spPr bwMode="auto">
            <a:xfrm>
              <a:off x="5241" y="3229"/>
              <a:ext cx="1" cy="1"/>
            </a:xfrm>
            <a:prstGeom prst="line">
              <a:avLst/>
            </a:prstGeom>
            <a:noFill/>
            <a:ln w="17463">
              <a:solidFill>
                <a:srgbClr val="000000"/>
              </a:solidFill>
              <a:round/>
              <a:headEnd/>
              <a:tailEnd/>
            </a:ln>
          </p:spPr>
          <p:txBody>
            <a:bodyPr/>
            <a:lstStyle/>
            <a:p>
              <a:endParaRPr lang="en-US" sz="1400"/>
            </a:p>
          </p:txBody>
        </p:sp>
        <p:sp>
          <p:nvSpPr>
            <p:cNvPr id="152" name="Line 85"/>
            <p:cNvSpPr>
              <a:spLocks noChangeShapeType="1"/>
            </p:cNvSpPr>
            <p:nvPr/>
          </p:nvSpPr>
          <p:spPr bwMode="auto">
            <a:xfrm>
              <a:off x="1030" y="3240"/>
              <a:ext cx="1" cy="303"/>
            </a:xfrm>
            <a:prstGeom prst="line">
              <a:avLst/>
            </a:prstGeom>
            <a:noFill/>
            <a:ln w="17463">
              <a:solidFill>
                <a:srgbClr val="000000"/>
              </a:solidFill>
              <a:round/>
              <a:headEnd/>
              <a:tailEnd/>
            </a:ln>
          </p:spPr>
          <p:txBody>
            <a:bodyPr/>
            <a:lstStyle/>
            <a:p>
              <a:endParaRPr lang="en-US" sz="1400"/>
            </a:p>
          </p:txBody>
        </p:sp>
        <p:sp>
          <p:nvSpPr>
            <p:cNvPr id="153" name="Line 86"/>
            <p:cNvSpPr>
              <a:spLocks noChangeShapeType="1"/>
            </p:cNvSpPr>
            <p:nvPr/>
          </p:nvSpPr>
          <p:spPr bwMode="auto">
            <a:xfrm>
              <a:off x="1030" y="3565"/>
              <a:ext cx="1" cy="1"/>
            </a:xfrm>
            <a:prstGeom prst="line">
              <a:avLst/>
            </a:prstGeom>
            <a:noFill/>
            <a:ln w="17463">
              <a:solidFill>
                <a:srgbClr val="000000"/>
              </a:solidFill>
              <a:round/>
              <a:headEnd/>
              <a:tailEnd/>
            </a:ln>
          </p:spPr>
          <p:txBody>
            <a:bodyPr/>
            <a:lstStyle/>
            <a:p>
              <a:endParaRPr lang="en-US" sz="1400"/>
            </a:p>
          </p:txBody>
        </p:sp>
        <p:sp>
          <p:nvSpPr>
            <p:cNvPr id="154" name="Line 87"/>
            <p:cNvSpPr>
              <a:spLocks noChangeShapeType="1"/>
            </p:cNvSpPr>
            <p:nvPr/>
          </p:nvSpPr>
          <p:spPr bwMode="auto">
            <a:xfrm>
              <a:off x="1030" y="3565"/>
              <a:ext cx="1" cy="1"/>
            </a:xfrm>
            <a:prstGeom prst="line">
              <a:avLst/>
            </a:prstGeom>
            <a:noFill/>
            <a:ln w="17463">
              <a:solidFill>
                <a:srgbClr val="000000"/>
              </a:solidFill>
              <a:round/>
              <a:headEnd/>
              <a:tailEnd/>
            </a:ln>
          </p:spPr>
          <p:txBody>
            <a:bodyPr/>
            <a:lstStyle/>
            <a:p>
              <a:endParaRPr lang="en-US" sz="1400"/>
            </a:p>
          </p:txBody>
        </p:sp>
        <p:sp>
          <p:nvSpPr>
            <p:cNvPr id="155" name="Line 88"/>
            <p:cNvSpPr>
              <a:spLocks noChangeShapeType="1"/>
            </p:cNvSpPr>
            <p:nvPr/>
          </p:nvSpPr>
          <p:spPr bwMode="auto">
            <a:xfrm>
              <a:off x="1041" y="3565"/>
              <a:ext cx="1537" cy="1"/>
            </a:xfrm>
            <a:prstGeom prst="line">
              <a:avLst/>
            </a:prstGeom>
            <a:noFill/>
            <a:ln w="17463">
              <a:solidFill>
                <a:srgbClr val="000000"/>
              </a:solidFill>
              <a:round/>
              <a:headEnd/>
              <a:tailEnd/>
            </a:ln>
          </p:spPr>
          <p:txBody>
            <a:bodyPr/>
            <a:lstStyle/>
            <a:p>
              <a:endParaRPr lang="en-US" sz="1400"/>
            </a:p>
          </p:txBody>
        </p:sp>
        <p:sp>
          <p:nvSpPr>
            <p:cNvPr id="156" name="Line 89"/>
            <p:cNvSpPr>
              <a:spLocks noChangeShapeType="1"/>
            </p:cNvSpPr>
            <p:nvPr/>
          </p:nvSpPr>
          <p:spPr bwMode="auto">
            <a:xfrm>
              <a:off x="2589" y="3240"/>
              <a:ext cx="1" cy="303"/>
            </a:xfrm>
            <a:prstGeom prst="line">
              <a:avLst/>
            </a:prstGeom>
            <a:noFill/>
            <a:ln w="17463">
              <a:solidFill>
                <a:srgbClr val="000000"/>
              </a:solidFill>
              <a:round/>
              <a:headEnd/>
              <a:tailEnd/>
            </a:ln>
          </p:spPr>
          <p:txBody>
            <a:bodyPr/>
            <a:lstStyle/>
            <a:p>
              <a:endParaRPr lang="en-US" sz="1400"/>
            </a:p>
          </p:txBody>
        </p:sp>
        <p:sp>
          <p:nvSpPr>
            <p:cNvPr id="157" name="Line 90"/>
            <p:cNvSpPr>
              <a:spLocks noChangeShapeType="1"/>
            </p:cNvSpPr>
            <p:nvPr/>
          </p:nvSpPr>
          <p:spPr bwMode="auto">
            <a:xfrm>
              <a:off x="2589" y="3565"/>
              <a:ext cx="1" cy="1"/>
            </a:xfrm>
            <a:prstGeom prst="line">
              <a:avLst/>
            </a:prstGeom>
            <a:noFill/>
            <a:ln w="17463">
              <a:solidFill>
                <a:srgbClr val="000000"/>
              </a:solidFill>
              <a:round/>
              <a:headEnd/>
              <a:tailEnd/>
            </a:ln>
          </p:spPr>
          <p:txBody>
            <a:bodyPr/>
            <a:lstStyle/>
            <a:p>
              <a:endParaRPr lang="en-US" sz="1400"/>
            </a:p>
          </p:txBody>
        </p:sp>
        <p:sp>
          <p:nvSpPr>
            <p:cNvPr id="158" name="Line 91"/>
            <p:cNvSpPr>
              <a:spLocks noChangeShapeType="1"/>
            </p:cNvSpPr>
            <p:nvPr/>
          </p:nvSpPr>
          <p:spPr bwMode="auto">
            <a:xfrm>
              <a:off x="2600" y="3565"/>
              <a:ext cx="2631" cy="1"/>
            </a:xfrm>
            <a:prstGeom prst="line">
              <a:avLst/>
            </a:prstGeom>
            <a:noFill/>
            <a:ln w="17463">
              <a:solidFill>
                <a:srgbClr val="000000"/>
              </a:solidFill>
              <a:round/>
              <a:headEnd/>
              <a:tailEnd/>
            </a:ln>
          </p:spPr>
          <p:txBody>
            <a:bodyPr/>
            <a:lstStyle/>
            <a:p>
              <a:endParaRPr lang="en-US" sz="1400"/>
            </a:p>
          </p:txBody>
        </p:sp>
        <p:sp>
          <p:nvSpPr>
            <p:cNvPr id="159" name="Line 92"/>
            <p:cNvSpPr>
              <a:spLocks noChangeShapeType="1"/>
            </p:cNvSpPr>
            <p:nvPr/>
          </p:nvSpPr>
          <p:spPr bwMode="auto">
            <a:xfrm>
              <a:off x="5241" y="3240"/>
              <a:ext cx="1" cy="303"/>
            </a:xfrm>
            <a:prstGeom prst="line">
              <a:avLst/>
            </a:prstGeom>
            <a:noFill/>
            <a:ln w="17463">
              <a:solidFill>
                <a:srgbClr val="000000"/>
              </a:solidFill>
              <a:round/>
              <a:headEnd/>
              <a:tailEnd/>
            </a:ln>
          </p:spPr>
          <p:txBody>
            <a:bodyPr/>
            <a:lstStyle/>
            <a:p>
              <a:endParaRPr lang="en-US" sz="1400"/>
            </a:p>
          </p:txBody>
        </p:sp>
        <p:sp>
          <p:nvSpPr>
            <p:cNvPr id="160" name="Line 93"/>
            <p:cNvSpPr>
              <a:spLocks noChangeShapeType="1"/>
            </p:cNvSpPr>
            <p:nvPr/>
          </p:nvSpPr>
          <p:spPr bwMode="auto">
            <a:xfrm>
              <a:off x="5241" y="3565"/>
              <a:ext cx="1" cy="1"/>
            </a:xfrm>
            <a:prstGeom prst="line">
              <a:avLst/>
            </a:prstGeom>
            <a:noFill/>
            <a:ln w="17463">
              <a:solidFill>
                <a:srgbClr val="000000"/>
              </a:solidFill>
              <a:round/>
              <a:headEnd/>
              <a:tailEnd/>
            </a:ln>
          </p:spPr>
          <p:txBody>
            <a:bodyPr/>
            <a:lstStyle/>
            <a:p>
              <a:endParaRPr lang="en-US" sz="1400"/>
            </a:p>
          </p:txBody>
        </p:sp>
        <p:sp>
          <p:nvSpPr>
            <p:cNvPr id="161" name="Line 94"/>
            <p:cNvSpPr>
              <a:spLocks noChangeShapeType="1"/>
            </p:cNvSpPr>
            <p:nvPr/>
          </p:nvSpPr>
          <p:spPr bwMode="auto">
            <a:xfrm>
              <a:off x="5241" y="3565"/>
              <a:ext cx="1" cy="1"/>
            </a:xfrm>
            <a:prstGeom prst="line">
              <a:avLst/>
            </a:prstGeom>
            <a:noFill/>
            <a:ln w="17463">
              <a:solidFill>
                <a:srgbClr val="000000"/>
              </a:solidFill>
              <a:round/>
              <a:headEnd/>
              <a:tailEnd/>
            </a:ln>
          </p:spPr>
          <p:txBody>
            <a:bodyPr/>
            <a:lstStyle/>
            <a:p>
              <a:endParaRPr lang="en-US" sz="1400"/>
            </a:p>
          </p:txBody>
        </p:sp>
        <p:sp>
          <p:nvSpPr>
            <p:cNvPr id="162" name="Rectangle 95"/>
            <p:cNvSpPr>
              <a:spLocks noChangeArrowheads="1"/>
            </p:cNvSpPr>
            <p:nvPr/>
          </p:nvSpPr>
          <p:spPr bwMode="auto">
            <a:xfrm>
              <a:off x="5263" y="3565"/>
              <a:ext cx="130" cy="11"/>
            </a:xfrm>
            <a:prstGeom prst="rect">
              <a:avLst/>
            </a:prstGeom>
            <a:solidFill>
              <a:srgbClr val="FFFFFF"/>
            </a:solidFill>
            <a:ln w="9525">
              <a:noFill/>
              <a:miter lim="800000"/>
              <a:headEnd/>
              <a:tailEnd/>
            </a:ln>
          </p:spPr>
          <p:txBody>
            <a:bodyPr/>
            <a:lstStyle/>
            <a:p>
              <a:endParaRPr lang="en-US" sz="1400"/>
            </a:p>
          </p:txBody>
        </p:sp>
        <p:sp>
          <p:nvSpPr>
            <p:cNvPr id="163" name="Rectangle 96"/>
            <p:cNvSpPr>
              <a:spLocks noChangeArrowheads="1"/>
            </p:cNvSpPr>
            <p:nvPr/>
          </p:nvSpPr>
          <p:spPr bwMode="auto">
            <a:xfrm>
              <a:off x="5263" y="3565"/>
              <a:ext cx="130" cy="11"/>
            </a:xfrm>
            <a:prstGeom prst="rect">
              <a:avLst/>
            </a:prstGeom>
            <a:noFill/>
            <a:ln w="9525">
              <a:noFill/>
              <a:miter lim="800000"/>
              <a:headEnd/>
              <a:tailEnd/>
            </a:ln>
          </p:spPr>
          <p:txBody>
            <a:bodyPr/>
            <a:lstStyle/>
            <a:p>
              <a:endParaRPr lang="en-US" sz="140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4"/>
          <p:cNvSpPr txBox="1">
            <a:spLocks noChangeArrowheads="1"/>
          </p:cNvSpPr>
          <p:nvPr/>
        </p:nvSpPr>
        <p:spPr>
          <a:xfrm>
            <a:off x="1828800" y="838200"/>
            <a:ext cx="54864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tx1"/>
                </a:solidFill>
                <a:effectLst/>
                <a:uLnTx/>
                <a:uFillTx/>
                <a:latin typeface="+mj-lt"/>
                <a:ea typeface="+mj-ea"/>
                <a:cs typeface="+mj-cs"/>
              </a:rPr>
              <a:t>Goals</a:t>
            </a:r>
            <a:endParaRPr kumimoji="0" lang="fr-CA"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72" name="Rectangle 5"/>
          <p:cNvSpPr txBox="1">
            <a:spLocks noChangeArrowheads="1"/>
          </p:cNvSpPr>
          <p:nvPr/>
        </p:nvSpPr>
        <p:spPr>
          <a:xfrm>
            <a:off x="609600" y="1752600"/>
            <a:ext cx="7807325" cy="2057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2000" b="0" i="0" u="none" strike="noStrike" kern="1200" cap="none" spc="0" normalizeH="0" baseline="0" noProof="0" dirty="0" smtClean="0">
                <a:ln>
                  <a:noFill/>
                </a:ln>
                <a:solidFill>
                  <a:schemeClr val="folHlink"/>
                </a:solidFill>
                <a:effectLst/>
                <a:uLnTx/>
                <a:uFillTx/>
                <a:latin typeface="+mn-lt"/>
                <a:ea typeface="+mn-ea"/>
                <a:cs typeface="+mn-cs"/>
              </a:rPr>
              <a:t>Goal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Conveys the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intention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or the objective of one or many stakeholders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Can guide the discovery of verifiable non-functional requirements that can be tested objectively</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1295399" y="762000"/>
            <a:ext cx="6248401"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tx1"/>
                </a:solidFill>
                <a:effectLst/>
                <a:uLnTx/>
                <a:uFillTx/>
                <a:latin typeface="+mj-lt"/>
                <a:ea typeface="+mj-ea"/>
                <a:cs typeface="+mj-cs"/>
              </a:rPr>
              <a:t>Example of Goal and NFR</a:t>
            </a:r>
            <a:endParaRPr kumimoji="0" lang="fr-CA"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5"/>
          <p:cNvSpPr txBox="1">
            <a:spLocks noChangeArrowheads="1"/>
          </p:cNvSpPr>
          <p:nvPr/>
        </p:nvSpPr>
        <p:spPr>
          <a:xfrm>
            <a:off x="609600" y="1828800"/>
            <a:ext cx="7654925" cy="39497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system goal</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system should be easy to use by experienced controllers and should be organized in such a way that user errors are minimized.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verifiable usability requirement derived from this goal</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Experienced controllers shall be able to use all the system functions after a total of three hours of training.</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average number of errors made by experienced controllers shall not exceed two per day.</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Assumption: An experienced controller has at least 2 years experience with the old system (as stated by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stakeholder)</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762000" y="685800"/>
            <a:ext cx="73152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mj-lt"/>
                <a:ea typeface="+mj-ea"/>
                <a:cs typeface="+mj-cs"/>
              </a:rPr>
              <a:t>Application-Domain Requirements</a:t>
            </a:r>
            <a:endParaRPr kumimoji="0" lang="en-CA"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5"/>
          <p:cNvSpPr txBox="1">
            <a:spLocks noChangeArrowheads="1"/>
          </p:cNvSpPr>
          <p:nvPr/>
        </p:nvSpPr>
        <p:spPr>
          <a:xfrm>
            <a:off x="634624" y="1796960"/>
            <a:ext cx="7959725" cy="3263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Derived from the application domain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Describe system characteristics and features that reflect the domain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May be new functional requirements, constraints on existing requirements, or define specific computations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If domain requirements are not satisfied, the system may be unworkable</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Rectangle 3"/>
          <p:cNvSpPr txBox="1">
            <a:spLocks noChangeArrowheads="1"/>
          </p:cNvSpPr>
          <p:nvPr/>
        </p:nvSpPr>
        <p:spPr>
          <a:xfrm>
            <a:off x="445027" y="1418428"/>
            <a:ext cx="8112125" cy="4711700"/>
          </a:xfrm>
          <a:prstGeom prst="rect">
            <a:avLst/>
          </a:prstGeom>
        </p:spPr>
        <p:txBody>
          <a:bodyPr vert="horz" lIns="91440" tIns="45720" rIns="91440" bIns="45720" rtlCol="0">
            <a:normAutofit fontScale="92500"/>
          </a:bodyPr>
          <a:lstStyle/>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 A.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Nuseibeh</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and S. M. Easterbrook, Requirements Engineering: A Roadmap. In A. C. W. Finkelstein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The Future of Software Engineering, ACM Press, 2000</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http://www.cs.toronto.edu/~sme/papers/2000/ICSE2000.pdf</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Simson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Garfinkel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History's Worst Software Bugs, Wired News, 2005</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http://www.wired.com/news/technology/bugs/0,2924,69355,00.html</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INCOSE Requirements Working Group</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http://www.incose.org/practice/techactivities/wg/rqmts/</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Tools Survey: Requirements Management (RM) Tools</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http://www.incose.org/productspubs/products/rmsurvey.aspx</a:t>
            </a:r>
            <a:br>
              <a:rPr kumimoji="0" lang="en-US" sz="1400" b="0" i="0" u="sng"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http://www.volere.co.uk/tools.htm </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(1993) Recommended Practice for Software Requirements Specifications. IEEE Std 830-1993,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(1995) Guide for Developing System Requirements Specifications. IEEE Std P1233/D3,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Requirements Engineering Conference</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http://www.requirements-engineering.org/</a:t>
            </a:r>
            <a:endParaRPr kumimoji="0" lang="en-US" sz="14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495872" y="767222"/>
            <a:ext cx="8382000"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tx1"/>
                </a:solidFill>
                <a:effectLst/>
                <a:uLnTx/>
                <a:uFillTx/>
                <a:latin typeface="+mj-lt"/>
                <a:ea typeface="+mj-ea"/>
                <a:cs typeface="+mj-cs"/>
              </a:rPr>
              <a:t>Examples of Application-Domain Requirements</a:t>
            </a:r>
            <a:endParaRPr kumimoji="0" lang="en-CA"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5"/>
          <p:cNvSpPr txBox="1">
            <a:spLocks noChangeArrowheads="1"/>
          </p:cNvSpPr>
          <p:nvPr/>
        </p:nvSpPr>
        <p:spPr>
          <a:xfrm>
            <a:off x="499619" y="1609500"/>
            <a:ext cx="7883525" cy="4559300"/>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Library system</a:t>
            </a:r>
          </a:p>
          <a:p>
            <a:pPr marL="742950" marR="0" lvl="1" indent="-28575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The system interface to the database must comply with standard Z39.50.</a:t>
            </a:r>
          </a:p>
          <a:p>
            <a:pPr marL="742950" marR="0" lvl="1" indent="-28575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Because of copyright restrictions, some documents must be deleted immediately on arrival. Depending on the user’s requirements, these documents will first be printed either locally or printed to a network printer and retrieved by the user.</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Train protection system</a:t>
            </a:r>
          </a:p>
          <a:p>
            <a:pPr marL="742950" marR="0" lvl="1" indent="-28575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The deceleration of the train shall be computed as:</a:t>
            </a:r>
            <a:br>
              <a:rPr kumimoji="0" lang="en-CA" sz="2000" b="0" i="0" u="none" strike="noStrike" kern="1200" cap="none" spc="0" normalizeH="0" baseline="0" noProof="0" dirty="0" smtClean="0">
                <a:ln>
                  <a:noFill/>
                </a:ln>
                <a:solidFill>
                  <a:schemeClr val="tx1"/>
                </a:solidFill>
                <a:effectLst/>
                <a:uLnTx/>
                <a:uFillTx/>
                <a:latin typeface="+mn-lt"/>
                <a:ea typeface="+mn-ea"/>
                <a:cs typeface="+mn-cs"/>
              </a:rPr>
            </a:b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D</a:t>
            </a:r>
            <a:r>
              <a:rPr kumimoji="0" lang="en-CA" sz="2000" b="0" i="0" u="none" strike="noStrike" kern="1200" cap="none" spc="0" normalizeH="0" baseline="-25000" noProof="0" dirty="0" err="1" smtClean="0">
                <a:ln>
                  <a:noFill/>
                </a:ln>
                <a:solidFill>
                  <a:schemeClr val="tx1"/>
                </a:solidFill>
                <a:effectLst/>
                <a:uLnTx/>
                <a:uFillTx/>
                <a:latin typeface="+mn-lt"/>
                <a:ea typeface="+mn-ea"/>
                <a:cs typeface="+mn-cs"/>
              </a:rPr>
              <a:t>train</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D</a:t>
            </a:r>
            <a:r>
              <a:rPr kumimoji="0" lang="en-CA" sz="2000" b="0" i="0" u="none" strike="noStrike" kern="1200" cap="none" spc="0" normalizeH="0" baseline="-25000" noProof="0" dirty="0" err="1" smtClean="0">
                <a:ln>
                  <a:noFill/>
                </a:ln>
                <a:solidFill>
                  <a:schemeClr val="tx1"/>
                </a:solidFill>
                <a:effectLst/>
                <a:uLnTx/>
                <a:uFillTx/>
                <a:latin typeface="+mn-lt"/>
                <a:ea typeface="+mn-ea"/>
                <a:cs typeface="+mn-cs"/>
              </a:rPr>
              <a:t>control</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D</a:t>
            </a:r>
            <a:r>
              <a:rPr kumimoji="0" lang="en-CA" sz="2000" b="0" i="0" u="none" strike="noStrike" kern="1200" cap="none" spc="0" normalizeH="0" baseline="-25000" noProof="0" dirty="0" err="1" smtClean="0">
                <a:ln>
                  <a:noFill/>
                </a:ln>
                <a:solidFill>
                  <a:schemeClr val="tx1"/>
                </a:solidFill>
                <a:effectLst/>
                <a:uLnTx/>
                <a:uFillTx/>
                <a:latin typeface="+mn-lt"/>
                <a:ea typeface="+mn-ea"/>
                <a:cs typeface="+mn-cs"/>
              </a:rPr>
              <a:t>gradient</a:t>
            </a:r>
            <a:r>
              <a:rPr kumimoji="0" lang="en-CA" sz="2000" b="0" i="0" u="none" strike="noStrike" kern="1200" cap="none" spc="0" normalizeH="0" baseline="-25000" noProof="0" dirty="0" smtClean="0">
                <a:ln>
                  <a:noFill/>
                </a:ln>
                <a:solidFill>
                  <a:schemeClr val="tx1"/>
                </a:solidFill>
                <a:effectLst/>
                <a:uLnTx/>
                <a:uFillTx/>
                <a:latin typeface="+mn-lt"/>
                <a:ea typeface="+mn-ea"/>
                <a:cs typeface="+mn-cs"/>
              </a:rPr>
              <a:t/>
            </a:r>
            <a:br>
              <a:rPr kumimoji="0" lang="en-CA" sz="2000" b="0" i="0" u="none" strike="noStrike" kern="1200" cap="none" spc="0" normalizeH="0" baseline="-25000" noProof="0" dirty="0" smtClean="0">
                <a:ln>
                  <a:noFill/>
                </a:ln>
                <a:solidFill>
                  <a:schemeClr val="tx1"/>
                </a:solidFill>
                <a:effectLst/>
                <a:uLnTx/>
                <a:uFillTx/>
                <a:latin typeface="+mn-lt"/>
                <a:ea typeface="+mn-ea"/>
                <a:cs typeface="+mn-cs"/>
              </a:rPr>
            </a:br>
            <a:r>
              <a:rPr kumimoji="0" lang="en-CA" sz="2000" b="0" i="0" u="none" strike="noStrike" kern="1200" cap="none" spc="0" normalizeH="0" baseline="-25000" noProof="0" dirty="0" smtClean="0">
                <a:ln>
                  <a:noFill/>
                </a:ln>
                <a:solidFill>
                  <a:schemeClr val="tx1"/>
                </a:solidFill>
                <a:effectLst/>
                <a:uLnTx/>
                <a:uFillTx/>
                <a:latin typeface="+mn-lt"/>
                <a:ea typeface="+mn-ea"/>
                <a:cs typeface="+mn-cs"/>
              </a:rPr>
              <a:t/>
            </a:r>
            <a:br>
              <a:rPr kumimoji="0" lang="en-CA" sz="2000" b="0" i="0" u="none" strike="noStrike" kern="1200" cap="none" spc="0" normalizeH="0" baseline="-25000" noProof="0" dirty="0" smtClean="0">
                <a:ln>
                  <a:noFill/>
                </a:ln>
                <a:solidFill>
                  <a:schemeClr val="tx1"/>
                </a:solidFill>
                <a:effectLst/>
                <a:uLnTx/>
                <a:uFillTx/>
                <a:latin typeface="+mn-lt"/>
                <a:ea typeface="+mn-ea"/>
                <a:cs typeface="+mn-cs"/>
              </a:rPr>
            </a:br>
            <a:r>
              <a:rPr kumimoji="0" lang="en-CA" sz="2000" b="0" i="0" u="none" strike="noStrike" kern="1200" cap="none" spc="0" normalizeH="0" baseline="0" noProof="0" dirty="0" smtClean="0">
                <a:ln>
                  <a:noFill/>
                </a:ln>
                <a:solidFill>
                  <a:schemeClr val="tx1"/>
                </a:solidFill>
                <a:effectLst/>
                <a:uLnTx/>
                <a:uFillTx/>
                <a:latin typeface="+mn-lt"/>
                <a:ea typeface="+mn-ea"/>
                <a:cs typeface="+mn-cs"/>
              </a:rPr>
              <a:t>where </a:t>
            </a: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D</a:t>
            </a:r>
            <a:r>
              <a:rPr kumimoji="0" lang="en-CA" sz="2000" b="0" i="0" u="none" strike="noStrike" kern="1200" cap="none" spc="0" normalizeH="0" baseline="-25000" noProof="0" dirty="0" err="1" smtClean="0">
                <a:ln>
                  <a:noFill/>
                </a:ln>
                <a:solidFill>
                  <a:schemeClr val="tx1"/>
                </a:solidFill>
                <a:effectLst/>
                <a:uLnTx/>
                <a:uFillTx/>
                <a:latin typeface="+mn-lt"/>
                <a:ea typeface="+mn-ea"/>
                <a:cs typeface="+mn-cs"/>
              </a:rPr>
              <a:t>gradient</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is 9.81ms</a:t>
            </a:r>
            <a:r>
              <a:rPr kumimoji="0" lang="en-CA"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 compensated gradient / alpha and where the values of 9.81ms</a:t>
            </a:r>
            <a:r>
              <a:rPr kumimoji="0" lang="en-CA"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 alpha are known for different types of train.</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Rectangle 4"/>
          <p:cNvSpPr txBox="1">
            <a:spLocks noChangeArrowheads="1"/>
          </p:cNvSpPr>
          <p:nvPr/>
        </p:nvSpPr>
        <p:spPr>
          <a:xfrm>
            <a:off x="304800" y="890520"/>
            <a:ext cx="8602663" cy="6080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mj-lt"/>
                <a:ea typeface="+mj-ea"/>
                <a:cs typeface="+mj-cs"/>
              </a:rPr>
              <a:t>Problems concerning Application-Domain Requirements</a:t>
            </a:r>
            <a:endParaRPr kumimoji="0" lang="en-CA"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71" name="Rectangle 5"/>
          <p:cNvSpPr txBox="1">
            <a:spLocks noChangeArrowheads="1"/>
          </p:cNvSpPr>
          <p:nvPr/>
        </p:nvSpPr>
        <p:spPr>
          <a:xfrm>
            <a:off x="685800" y="1676400"/>
            <a:ext cx="7848600" cy="33401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Understandability</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Requirements are expressed in the language of the application domain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This is often not understood by software engineers developing the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Implicitness / Tacit knowledge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Domain specialists understand the area so well that they do not think of making the domain requirements explicit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People are often unaware of the tacit knowledge they possess and therefore cannot express it to others </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2" name="Rectangle 4"/>
          <p:cNvSpPr txBox="1">
            <a:spLocks noChangeArrowheads="1"/>
          </p:cNvSpPr>
          <p:nvPr/>
        </p:nvSpPr>
        <p:spPr>
          <a:xfrm>
            <a:off x="236537" y="685800"/>
            <a:ext cx="8526463"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400" b="1" i="0" u="none" strike="noStrike" kern="1200" cap="none" spc="0" normalizeH="0" baseline="0" noProof="0" dirty="0" smtClean="0">
                <a:ln>
                  <a:noFill/>
                </a:ln>
                <a:solidFill>
                  <a:schemeClr val="tx1"/>
                </a:solidFill>
                <a:effectLst/>
                <a:uLnTx/>
                <a:uFillTx/>
                <a:latin typeface="+mj-lt"/>
                <a:ea typeface="+mj-ea"/>
                <a:cs typeface="+mj-cs"/>
              </a:rPr>
              <a:t>Emergent Properties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400" b="1" i="0" u="none" strike="noStrike" kern="1200" cap="none" spc="0" normalizeH="0" baseline="0" noProof="0" dirty="0" smtClean="0">
                <a:ln>
                  <a:noFill/>
                </a:ln>
                <a:solidFill>
                  <a:schemeClr val="tx1"/>
                </a:solidFill>
                <a:effectLst/>
                <a:uLnTx/>
                <a:uFillTx/>
                <a:latin typeface="+mj-lt"/>
                <a:ea typeface="+mj-ea"/>
                <a:cs typeface="+mj-cs"/>
              </a:rPr>
              <a:t>(when the system consists of several sub-systems)</a:t>
            </a:r>
            <a:endParaRPr kumimoji="0" lang="en-CA"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3" name="Rectangle 5"/>
          <p:cNvSpPr txBox="1">
            <a:spLocks noChangeArrowheads="1"/>
          </p:cNvSpPr>
          <p:nvPr/>
        </p:nvSpPr>
        <p:spPr>
          <a:xfrm>
            <a:off x="762000" y="1828800"/>
            <a:ext cx="7731125" cy="350727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Properties of the system as a whole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Requirements which cannot be addressed by a single component, but which depend for their satisfaction on how all the software components interoperate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Only emerge once all individual subsystems have been integrated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Dependent on the system architecture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Examples of emergent properties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Reliability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Maintainability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Performance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Usability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Security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b="0" i="0" u="none" strike="noStrike" kern="1200" cap="none" spc="0" normalizeH="0" baseline="0" noProof="0" dirty="0" smtClean="0">
                <a:ln>
                  <a:noFill/>
                </a:ln>
                <a:solidFill>
                  <a:schemeClr val="tx1"/>
                </a:solidFill>
                <a:effectLst/>
                <a:uLnTx/>
                <a:uFillTx/>
                <a:latin typeface="+mn-lt"/>
                <a:ea typeface="+mn-ea"/>
                <a:cs typeface="+mn-cs"/>
              </a:rPr>
              <a:t>Safety</a:t>
            </a:r>
            <a:endParaRPr kumimoji="0" lang="en-CA"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0" name="TextBox 59"/>
          <p:cNvSpPr txBox="1"/>
          <p:nvPr/>
        </p:nvSpPr>
        <p:spPr>
          <a:xfrm>
            <a:off x="1600200" y="2514600"/>
            <a:ext cx="5943600" cy="830997"/>
          </a:xfrm>
          <a:prstGeom prst="rect">
            <a:avLst/>
          </a:prstGeom>
          <a:noFill/>
        </p:spPr>
        <p:txBody>
          <a:bodyPr wrap="square" rtlCol="0">
            <a:spAutoFit/>
          </a:bodyPr>
          <a:lstStyle/>
          <a:p>
            <a:pPr algn="ctr"/>
            <a:r>
              <a:rPr lang="en-US" sz="4800" b="1" dirty="0" smtClean="0">
                <a:solidFill>
                  <a:schemeClr val="accent1"/>
                </a:solidFill>
              </a:rPr>
              <a:t>Thank you</a:t>
            </a:r>
            <a:endParaRPr lang="en-US" sz="4800" b="1"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 name="Title 5"/>
          <p:cNvSpPr>
            <a:spLocks noGrp="1"/>
          </p:cNvSpPr>
          <p:nvPr>
            <p:ph type="title"/>
          </p:nvPr>
        </p:nvSpPr>
        <p:spPr/>
        <p:txBody>
          <a:bodyPr/>
          <a:lstStyle/>
          <a:p>
            <a:endParaRPr lang="en-US"/>
          </a:p>
        </p:txBody>
      </p:sp>
      <p:pic>
        <p:nvPicPr>
          <p:cNvPr id="7" name="Picture 4" descr="dilbert20060121046729"/>
          <p:cNvPicPr>
            <a:picLocks noChangeAspect="1" noChangeArrowheads="1"/>
          </p:cNvPicPr>
          <p:nvPr/>
        </p:nvPicPr>
        <p:blipFill>
          <a:blip r:embed="rId4"/>
          <a:srcRect b="1913"/>
          <a:stretch>
            <a:fillRect/>
          </a:stretch>
        </p:blipFill>
        <p:spPr bwMode="auto">
          <a:xfrm>
            <a:off x="838200" y="838200"/>
            <a:ext cx="7310437" cy="5200163"/>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609600"/>
            <a:ext cx="8229600" cy="1143000"/>
          </a:xfrm>
        </p:spPr>
        <p:txBody>
          <a:bodyPr>
            <a:normAutofit/>
          </a:bodyPr>
          <a:lstStyle/>
          <a:p>
            <a:r>
              <a:rPr lang="en-US" sz="3600" b="1" dirty="0" smtClean="0"/>
              <a:t>Mars Climate Orbiter</a:t>
            </a:r>
            <a:endParaRPr lang="en-US" sz="3600" b="1" dirty="0"/>
          </a:p>
        </p:txBody>
      </p:sp>
      <p:sp>
        <p:nvSpPr>
          <p:cNvPr id="7" name="Rectangle 5"/>
          <p:cNvSpPr txBox="1">
            <a:spLocks noChangeArrowheads="1"/>
          </p:cNvSpPr>
          <p:nvPr/>
        </p:nvSpPr>
        <p:spPr>
          <a:xfrm>
            <a:off x="457200" y="1828800"/>
            <a:ext cx="8188325"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In 1999, the Mars Climate </a:t>
            </a: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Orbiter</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disappears around Mars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Cost: about $125M 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Problem caused by a misunderstanding between a team in Colorado and one in California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One team used the metric system while the other used the English system for a key function…</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 name="Rectangle 5"/>
          <p:cNvSpPr txBox="1">
            <a:spLocks noChangeArrowheads="1"/>
          </p:cNvSpPr>
          <p:nvPr/>
        </p:nvSpPr>
        <p:spPr>
          <a:xfrm>
            <a:off x="838200" y="1905000"/>
            <a:ext cx="6603248" cy="39337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GIRES</a:t>
            </a:r>
            <a:r>
              <a:rPr kumimoji="0" lang="en-CA"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Gestion</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intégrée</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des </a:t>
            </a:r>
            <a:r>
              <a:rPr kumimoji="0" lang="en-CA" sz="2000" b="0" i="0" u="none" strike="noStrike" kern="1200" cap="none" spc="0" normalizeH="0" baseline="0" noProof="0" dirty="0" err="1" smtClean="0">
                <a:ln>
                  <a:noFill/>
                </a:ln>
                <a:solidFill>
                  <a:schemeClr val="tx1"/>
                </a:solidFill>
                <a:effectLst/>
                <a:uLnTx/>
                <a:uFillTx/>
                <a:latin typeface="+mn-lt"/>
                <a:ea typeface="+mn-ea"/>
                <a:cs typeface="+mn-cs"/>
              </a:rPr>
              <a:t>ressources</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 Integrated management of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 To replace &gt;1000 existing systems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 In 140 organisations / departments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 Affecting 68000 employees!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8-year project of the Quebec government, started 1998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$80 million budget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Could not cope with changes to the requirements…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 Cost of $400 millions after 5 years, and very late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 Project cancelled in 2003</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4"/>
          <p:cNvSpPr>
            <a:spLocks noGrp="1" noChangeArrowheads="1"/>
          </p:cNvSpPr>
          <p:nvPr>
            <p:ph type="title"/>
          </p:nvPr>
        </p:nvSpPr>
        <p:spPr>
          <a:xfrm>
            <a:off x="551576" y="835462"/>
            <a:ext cx="5867400" cy="608013"/>
          </a:xfrm>
        </p:spPr>
        <p:txBody>
          <a:bodyPr>
            <a:normAutofit fontScale="90000"/>
          </a:bodyPr>
          <a:lstStyle/>
          <a:p>
            <a:r>
              <a:rPr lang="fr-CA" b="1" dirty="0"/>
              <a:t>GIRES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 name="Rectangle 7"/>
          <p:cNvSpPr txBox="1">
            <a:spLocks noChangeArrowheads="1"/>
          </p:cNvSpPr>
          <p:nvPr/>
        </p:nvSpPr>
        <p:spPr>
          <a:xfrm>
            <a:off x="779064" y="1905000"/>
            <a:ext cx="7543800" cy="40259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Law adopted in 1995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Was supposed to cost $119M, with revenues </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rPr>
              <a:t>of $117M (net cost of $2M)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30 types of permits, long questionnaires, 90% </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rPr>
              <a:t>of errors in requests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Rising costs ($327M in 2000, $688M in 2002, plus others…)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Many political and legal issues, and a few scandals…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Customer asked for over 2000 changes in the computer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~$1B in 2004, probably ~$2B by the time the system is fully functional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Tons of unhappy customers and taxpayers…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Not required to register as of May 17, 2006!</a:t>
            </a:r>
            <a:endParaRPr kumimoji="0" lang="fr-CA"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6"/>
          <p:cNvSpPr>
            <a:spLocks noGrp="1" noChangeArrowheads="1"/>
          </p:cNvSpPr>
          <p:nvPr>
            <p:ph type="title"/>
          </p:nvPr>
        </p:nvSpPr>
        <p:spPr>
          <a:xfrm>
            <a:off x="1371599" y="775648"/>
            <a:ext cx="5849209" cy="608013"/>
          </a:xfrm>
        </p:spPr>
        <p:txBody>
          <a:bodyPr>
            <a:noAutofit/>
          </a:bodyPr>
          <a:lstStyle/>
          <a:p>
            <a:r>
              <a:rPr lang="fr-CA" sz="3600" b="1" dirty="0"/>
              <a:t>Canadian Gun </a:t>
            </a:r>
            <a:r>
              <a:rPr lang="en-CA" sz="3600" b="1" dirty="0" smtClean="0"/>
              <a:t>Registry</a:t>
            </a:r>
            <a:endParaRPr lang="en-CA" sz="3600" b="1" baseline="30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 name="Rectangle 4"/>
          <p:cNvSpPr txBox="1">
            <a:spLocks noChangeArrowheads="1"/>
          </p:cNvSpPr>
          <p:nvPr/>
        </p:nvSpPr>
        <p:spPr>
          <a:xfrm>
            <a:off x="1483056" y="2667000"/>
            <a:ext cx="66627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smtClean="0">
                <a:ln>
                  <a:noFill/>
                </a:ln>
                <a:solidFill>
                  <a:schemeClr val="accent1"/>
                </a:solidFill>
                <a:effectLst/>
                <a:uLnTx/>
                <a:uFillTx/>
                <a:latin typeface="+mj-lt"/>
                <a:ea typeface="+mj-ea"/>
                <a:cs typeface="+mj-cs"/>
              </a:rPr>
              <a:t>Definition and Importance of Requirements</a:t>
            </a:r>
            <a:endParaRPr kumimoji="0" lang="en-US" sz="3200" b="1"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2213</Words>
  <Application>Microsoft Office PowerPoint</Application>
  <PresentationFormat>On-screen Show (4:3)</PresentationFormat>
  <Paragraphs>291</Paragraphs>
  <Slides>43</Slides>
  <Notes>9</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2_Custom Design</vt:lpstr>
      <vt:lpstr>1_Custom Design</vt:lpstr>
      <vt:lpstr>Custom Design</vt:lpstr>
      <vt:lpstr>Slide 1</vt:lpstr>
      <vt:lpstr>Slide 2</vt:lpstr>
      <vt:lpstr>BUKU PEMBELAJARAN</vt:lpstr>
      <vt:lpstr>REFERENSI</vt:lpstr>
      <vt:lpstr>Slide 5</vt:lpstr>
      <vt:lpstr>Mars Climate Orbiter</vt:lpstr>
      <vt:lpstr>GIRES</vt:lpstr>
      <vt:lpstr>Canadian Gun Registry</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169</cp:revision>
  <dcterms:modified xsi:type="dcterms:W3CDTF">2018-05-03T19:34:12Z</dcterms:modified>
</cp:coreProperties>
</file>