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2" r:id="rId2"/>
    <p:sldMasterId id="2147483650" r:id="rId3"/>
  </p:sldMasterIdLst>
  <p:notesMasterIdLst>
    <p:notesMasterId r:id="rId45"/>
  </p:notesMasterIdLst>
  <p:sldIdLst>
    <p:sldId id="342" r:id="rId4"/>
    <p:sldId id="346" r:id="rId5"/>
    <p:sldId id="402" r:id="rId6"/>
    <p:sldId id="349" r:id="rId7"/>
    <p:sldId id="403" r:id="rId8"/>
    <p:sldId id="404" r:id="rId9"/>
    <p:sldId id="351" r:id="rId10"/>
    <p:sldId id="405" r:id="rId11"/>
    <p:sldId id="428" r:id="rId12"/>
    <p:sldId id="429" r:id="rId13"/>
    <p:sldId id="430" r:id="rId14"/>
    <p:sldId id="431" r:id="rId15"/>
    <p:sldId id="432" r:id="rId16"/>
    <p:sldId id="406" r:id="rId17"/>
    <p:sldId id="433" r:id="rId18"/>
    <p:sldId id="434" r:id="rId19"/>
    <p:sldId id="435" r:id="rId20"/>
    <p:sldId id="436" r:id="rId21"/>
    <p:sldId id="437" r:id="rId22"/>
    <p:sldId id="438" r:id="rId23"/>
    <p:sldId id="439" r:id="rId24"/>
    <p:sldId id="440" r:id="rId25"/>
    <p:sldId id="441" r:id="rId26"/>
    <p:sldId id="442" r:id="rId27"/>
    <p:sldId id="407" r:id="rId28"/>
    <p:sldId id="318" r:id="rId29"/>
    <p:sldId id="397" r:id="rId30"/>
    <p:sldId id="319" r:id="rId31"/>
    <p:sldId id="392" r:id="rId32"/>
    <p:sldId id="320" r:id="rId33"/>
    <p:sldId id="393" r:id="rId34"/>
    <p:sldId id="394" r:id="rId35"/>
    <p:sldId id="395" r:id="rId36"/>
    <p:sldId id="396" r:id="rId37"/>
    <p:sldId id="398" r:id="rId38"/>
    <p:sldId id="399" r:id="rId39"/>
    <p:sldId id="400" r:id="rId40"/>
    <p:sldId id="408" r:id="rId41"/>
    <p:sldId id="409" r:id="rId42"/>
    <p:sldId id="410" r:id="rId43"/>
    <p:sldId id="427" r:id="rId44"/>
  </p:sldIdLst>
  <p:sldSz cx="9144000" cy="6858000" type="screen4x3"/>
  <p:notesSz cx="10083800" cy="7556500"/>
  <p:defaultText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9" autoAdjust="0"/>
    <p:restoredTop sz="94660"/>
  </p:normalViewPr>
  <p:slideViewPr>
    <p:cSldViewPr>
      <p:cViewPr>
        <p:scale>
          <a:sx n="70" d="100"/>
          <a:sy n="70" d="100"/>
        </p:scale>
        <p:origin x="-1290" y="30"/>
      </p:cViewPr>
      <p:guideLst>
        <p:guide orient="horz" pos="2614"/>
        <p:guide pos="19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11825" y="0"/>
            <a:ext cx="4370388" cy="377825"/>
          </a:xfrm>
          <a:prstGeom prst="rect">
            <a:avLst/>
          </a:prstGeom>
        </p:spPr>
        <p:txBody>
          <a:bodyPr vert="horz" lIns="91440" tIns="45720" rIns="91440" bIns="45720" rtlCol="0"/>
          <a:lstStyle>
            <a:lvl1pPr algn="r">
              <a:defRPr sz="1200"/>
            </a:lvl1pPr>
          </a:lstStyle>
          <a:p>
            <a:fld id="{EF78A1EB-4388-484E-8D37-0AEF5C21B570}" type="datetimeFigureOut">
              <a:rPr lang="en-US" smtClean="0"/>
              <a:pPr/>
              <a:t>5/18/2018</a:t>
            </a:fld>
            <a:endParaRPr lang="en-US"/>
          </a:p>
        </p:txBody>
      </p:sp>
      <p:sp>
        <p:nvSpPr>
          <p:cNvPr id="4" name="Slide Image Placeholder 3"/>
          <p:cNvSpPr>
            <a:spLocks noGrp="1" noRot="1" noChangeAspect="1"/>
          </p:cNvSpPr>
          <p:nvPr>
            <p:ph type="sldImg" idx="2"/>
          </p:nvPr>
        </p:nvSpPr>
        <p:spPr>
          <a:xfrm>
            <a:off x="3152775" y="566738"/>
            <a:ext cx="3778250" cy="2833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8063" y="3589338"/>
            <a:ext cx="8067675" cy="3400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370388"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11825" y="7177088"/>
            <a:ext cx="4370388" cy="377825"/>
          </a:xfrm>
          <a:prstGeom prst="rect">
            <a:avLst/>
          </a:prstGeom>
        </p:spPr>
        <p:txBody>
          <a:bodyPr vert="horz" lIns="91440" tIns="45720" rIns="91440" bIns="45720" rtlCol="0" anchor="b"/>
          <a:lstStyle>
            <a:lvl1pPr algn="r">
              <a:defRPr sz="1200"/>
            </a:lvl1pPr>
          </a:lstStyle>
          <a:p>
            <a:fld id="{4C94746B-4B6E-43CA-B13A-5460FBD748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829452" rtl="0" eaLnBrk="1" latinLnBrk="0" hangingPunct="1">
      <a:defRPr sz="1100" kern="1200">
        <a:solidFill>
          <a:schemeClr val="tx1"/>
        </a:solidFill>
        <a:latin typeface="+mn-lt"/>
        <a:ea typeface="+mn-ea"/>
        <a:cs typeface="+mn-cs"/>
      </a:defRPr>
    </a:lvl1pPr>
    <a:lvl2pPr marL="414726" algn="l" defTabSz="829452" rtl="0" eaLnBrk="1" latinLnBrk="0" hangingPunct="1">
      <a:defRPr sz="1100" kern="1200">
        <a:solidFill>
          <a:schemeClr val="tx1"/>
        </a:solidFill>
        <a:latin typeface="+mn-lt"/>
        <a:ea typeface="+mn-ea"/>
        <a:cs typeface="+mn-cs"/>
      </a:defRPr>
    </a:lvl2pPr>
    <a:lvl3pPr marL="829452" algn="l" defTabSz="829452" rtl="0" eaLnBrk="1" latinLnBrk="0" hangingPunct="1">
      <a:defRPr sz="1100" kern="1200">
        <a:solidFill>
          <a:schemeClr val="tx1"/>
        </a:solidFill>
        <a:latin typeface="+mn-lt"/>
        <a:ea typeface="+mn-ea"/>
        <a:cs typeface="+mn-cs"/>
      </a:defRPr>
    </a:lvl3pPr>
    <a:lvl4pPr marL="1244178" algn="l" defTabSz="829452" rtl="0" eaLnBrk="1" latinLnBrk="0" hangingPunct="1">
      <a:defRPr sz="1100" kern="1200">
        <a:solidFill>
          <a:schemeClr val="tx1"/>
        </a:solidFill>
        <a:latin typeface="+mn-lt"/>
        <a:ea typeface="+mn-ea"/>
        <a:cs typeface="+mn-cs"/>
      </a:defRPr>
    </a:lvl4pPr>
    <a:lvl5pPr marL="1658904" algn="l" defTabSz="829452" rtl="0" eaLnBrk="1" latinLnBrk="0" hangingPunct="1">
      <a:defRPr sz="1100" kern="1200">
        <a:solidFill>
          <a:schemeClr val="tx1"/>
        </a:solidFill>
        <a:latin typeface="+mn-lt"/>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66738"/>
            <a:ext cx="3778250" cy="2833687"/>
          </a:xfrm>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4C94746B-4B6E-43CA-B13A-5460FBD7484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15</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16</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17</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18</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19</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20</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3</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21</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22</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23</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24</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25</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C93A6-A9DC-4EF7-B0FE-A2FC29D070EB}"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C93A6-A9DC-4EF7-B0FE-A2FC29D070EB}"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C93A6-A9DC-4EF7-B0FE-A2FC29D070EB}" type="datetimeFigureOut">
              <a:rPr lang="en-US" smtClean="0"/>
              <a:pPr/>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C93A6-A9DC-4EF7-B0FE-A2FC29D070EB}" type="datetimeFigureOut">
              <a:rPr lang="en-US" smtClean="0"/>
              <a:pPr/>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C93A6-A9DC-4EF7-B0FE-A2FC29D070EB}" type="datetimeFigureOut">
              <a:rPr lang="en-US" smtClean="0"/>
              <a:pPr/>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A9A25-EBE9-445C-84CD-F4B6BE89B3FA}"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A9A25-EBE9-445C-84CD-F4B6BE89B3FA}"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A9A25-EBE9-445C-84CD-F4B6BE89B3FA}" type="datetimeFigureOut">
              <a:rPr lang="en-US" smtClean="0"/>
              <a:pPr/>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A9A25-EBE9-445C-84CD-F4B6BE89B3FA}" type="datetimeFigureOut">
              <a:rPr lang="en-US" smtClean="0"/>
              <a:pPr/>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9A25-EBE9-445C-84CD-F4B6BE89B3FA}" type="datetimeFigureOut">
              <a:rPr lang="en-US" smtClean="0"/>
              <a:pPr/>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DE598-A760-4B8B-82A8-04F60070A06F}"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DE598-A760-4B8B-82A8-04F60070A06F}"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DE598-A760-4B8B-82A8-04F60070A06F}" type="datetimeFigureOut">
              <a:rPr lang="en-US" smtClean="0"/>
              <a:pPr/>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DE598-A760-4B8B-82A8-04F60070A06F}" type="datetimeFigureOut">
              <a:rPr lang="en-US" smtClean="0"/>
              <a:pPr/>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DE598-A760-4B8B-82A8-04F60070A06F}" type="datetimeFigureOut">
              <a:rPr lang="en-US" smtClean="0"/>
              <a:pPr/>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DE598-A760-4B8B-82A8-04F60070A06F}" type="datetimeFigureOut">
              <a:rPr lang="en-US" smtClean="0"/>
              <a:pPr/>
              <a:t>5/18/2018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E5179-D86D-497D-8D7B-43D973D83A3D}" type="slidenum">
              <a:rPr lang="en-US" smtClean="0"/>
              <a:pPr/>
              <a:t>‹#›</a:t>
            </a:fld>
            <a:endParaRPr lang="en-US"/>
          </a:p>
        </p:txBody>
      </p:sp>
      <p:pic>
        <p:nvPicPr>
          <p:cNvPr id="7" name="Picture 2" descr="C:\Users\arsil\Desktop\Smartcreative.jpg"/>
          <p:cNvPicPr>
            <a:picLocks noChangeAspect="1" noChangeArrowheads="1"/>
          </p:cNvPicPr>
          <p:nvPr userDrawn="1"/>
        </p:nvPicPr>
        <p:blipFill>
          <a:blip r:embed="rId13"/>
          <a:srcRect l="1051" r="800" b="504"/>
          <a:stretch>
            <a:fillRect/>
          </a:stretch>
        </p:blipFill>
        <p:spPr bwMode="auto">
          <a:xfrm>
            <a:off x="0" y="304800"/>
            <a:ext cx="9144000" cy="6840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C93A6-A9DC-4EF7-B0FE-A2FC29D070EB}" type="datetimeFigureOut">
              <a:rPr lang="en-US" smtClean="0"/>
              <a:pPr/>
              <a:t>5/18/2018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9E524-7343-4232-90CB-1E91B920A3B9}" type="slidenum">
              <a:rPr lang="en-US" smtClean="0"/>
              <a:pPr/>
              <a:t>‹#›</a:t>
            </a:fld>
            <a:endParaRPr lang="en-US"/>
          </a:p>
        </p:txBody>
      </p:sp>
      <p:pic>
        <p:nvPicPr>
          <p:cNvPr id="7" name="Picture 16" descr="SUB#LIST copy.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9A25-EBE9-445C-84CD-F4B6BE89B3FA}" type="datetimeFigureOut">
              <a:rPr lang="en-US" smtClean="0"/>
              <a:pPr/>
              <a:t>5/18/2018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603A-1FE3-4B09-8523-9E1214C1B3A1}" type="slidenum">
              <a:rPr lang="en-US" smtClean="0"/>
              <a:pPr/>
              <a:t>‹#›</a:t>
            </a:fld>
            <a:endParaRPr lang="en-US"/>
          </a:p>
        </p:txBody>
      </p:sp>
      <p:pic>
        <p:nvPicPr>
          <p:cNvPr id="7" name="Picture 2" descr="C:\Users\arsil\Desktop\Smartcreative2.jpg"/>
          <p:cNvPicPr>
            <a:picLocks noChangeAspect="1" noChangeArrowheads="1"/>
          </p:cNvPicPr>
          <p:nvPr userDrawn="1"/>
        </p:nvPicPr>
        <p:blipFill>
          <a:blip r:embed="rId13"/>
          <a:srcRect/>
          <a:stretch>
            <a:fillRect/>
          </a:stretch>
        </p:blipFill>
        <p:spPr bwMode="auto">
          <a:xfrm>
            <a:off x="0" y="0"/>
            <a:ext cx="91725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16.wmf"/><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0400" y="3840752"/>
            <a:ext cx="5638800" cy="1415772"/>
          </a:xfrm>
          <a:prstGeom prst="rect">
            <a:avLst/>
          </a:prstGeom>
          <a:noFill/>
          <a:ln w="9525">
            <a:noFill/>
            <a:miter lim="800000"/>
            <a:headEnd/>
            <a:tailEnd/>
          </a:ln>
        </p:spPr>
        <p:txBody>
          <a:bodyPr>
            <a:spAutoFit/>
          </a:bodyPr>
          <a:lstStyle/>
          <a:p>
            <a:pPr algn="ctr"/>
            <a:r>
              <a:rPr lang="en-CA" sz="1800" b="1" dirty="0" smtClean="0">
                <a:solidFill>
                  <a:schemeClr val="bg1"/>
                </a:solidFill>
                <a:latin typeface="Arial" pitchFamily="34" charset="0"/>
                <a:cs typeface="Arial" pitchFamily="34" charset="0"/>
              </a:rPr>
              <a:t>RE BASICS : </a:t>
            </a:r>
            <a:br>
              <a:rPr lang="en-CA" sz="1800" b="1" dirty="0" smtClean="0">
                <a:solidFill>
                  <a:schemeClr val="bg1"/>
                </a:solidFill>
                <a:latin typeface="Arial" pitchFamily="34" charset="0"/>
                <a:cs typeface="Arial" pitchFamily="34" charset="0"/>
              </a:rPr>
            </a:br>
            <a:r>
              <a:rPr lang="en-CA" sz="1800" b="1" dirty="0" smtClean="0">
                <a:solidFill>
                  <a:schemeClr val="bg1"/>
                </a:solidFill>
                <a:latin typeface="Arial" pitchFamily="34" charset="0"/>
                <a:cs typeface="Arial" pitchFamily="34" charset="0"/>
              </a:rPr>
              <a:t>THE REQUIREMENTS ENGINEERING PROCESS</a:t>
            </a:r>
          </a:p>
          <a:p>
            <a:pPr algn="ctr"/>
            <a:r>
              <a:rPr lang="en-US" sz="1800" b="1" dirty="0" smtClean="0">
                <a:solidFill>
                  <a:schemeClr val="bg1"/>
                </a:solidFill>
                <a:latin typeface="Arial" pitchFamily="34" charset="0"/>
                <a:cs typeface="Arial" pitchFamily="34" charset="0"/>
              </a:rPr>
              <a:t>PERTEMUAN 8</a:t>
            </a:r>
          </a:p>
          <a:p>
            <a:pPr algn="ctr"/>
            <a:r>
              <a:rPr lang="en-US" b="1" dirty="0" smtClean="0">
                <a:solidFill>
                  <a:schemeClr val="bg1"/>
                </a:solidFill>
                <a:latin typeface="Arial" pitchFamily="34" charset="0"/>
                <a:cs typeface="Arial" pitchFamily="34" charset="0"/>
              </a:rPr>
              <a:t>AGUNG MULYO WIDODO</a:t>
            </a:r>
            <a:endParaRPr lang="en-US" b="1" dirty="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TEKNIK INFORMATIKA</a:t>
            </a:r>
            <a:endParaRPr lang="en-US" b="1"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 name="Rectangle 2"/>
          <p:cNvSpPr>
            <a:spLocks noGrp="1" noChangeArrowheads="1"/>
          </p:cNvSpPr>
          <p:nvPr>
            <p:ph type="title"/>
          </p:nvPr>
        </p:nvSpPr>
        <p:spPr>
          <a:xfrm>
            <a:off x="0" y="177800"/>
            <a:ext cx="8907463" cy="760413"/>
          </a:xfrm>
        </p:spPr>
        <p:txBody>
          <a:bodyPr>
            <a:normAutofit fontScale="90000"/>
          </a:bodyPr>
          <a:lstStyle/>
          <a:p>
            <a:r>
              <a:rPr lang="fr-CA"/>
              <a:t>RE process model 	</a:t>
            </a:r>
            <a:endParaRPr lang="en-US"/>
          </a:p>
        </p:txBody>
      </p:sp>
      <p:pic>
        <p:nvPicPr>
          <p:cNvPr id="4" name="Picture 4" descr="Bray - RE process"/>
          <p:cNvPicPr>
            <a:picLocks noChangeAspect="1" noChangeArrowheads="1"/>
          </p:cNvPicPr>
          <p:nvPr/>
        </p:nvPicPr>
        <p:blipFill>
          <a:blip r:embed="rId4" cstate="print"/>
          <a:srcRect/>
          <a:stretch>
            <a:fillRect/>
          </a:stretch>
        </p:blipFill>
        <p:spPr bwMode="auto">
          <a:xfrm>
            <a:off x="4090988" y="0"/>
            <a:ext cx="5053012" cy="6858000"/>
          </a:xfrm>
          <a:prstGeom prst="rect">
            <a:avLst/>
          </a:prstGeom>
          <a:noFill/>
        </p:spPr>
      </p:pic>
      <p:sp>
        <p:nvSpPr>
          <p:cNvPr id="5" name="Text Box 5"/>
          <p:cNvSpPr txBox="1">
            <a:spLocks noChangeArrowheads="1"/>
          </p:cNvSpPr>
          <p:nvPr/>
        </p:nvSpPr>
        <p:spPr bwMode="auto">
          <a:xfrm>
            <a:off x="0" y="866775"/>
            <a:ext cx="3063875" cy="457200"/>
          </a:xfrm>
          <a:prstGeom prst="rect">
            <a:avLst/>
          </a:prstGeom>
          <a:noFill/>
          <a:ln w="9525" algn="ctr">
            <a:noFill/>
            <a:miter lim="800000"/>
            <a:headEnd/>
            <a:tailEnd/>
          </a:ln>
          <a:effectLst/>
        </p:spPr>
        <p:txBody>
          <a:bodyPr>
            <a:spAutoFit/>
          </a:bodyPr>
          <a:lstStyle/>
          <a:p>
            <a:pPr defTabSz="762000"/>
            <a:r>
              <a:rPr lang="fr-CA" sz="2400"/>
              <a:t>(suggested by Bray)</a:t>
            </a:r>
            <a:endParaRPr lang="en-US" sz="2400"/>
          </a:p>
        </p:txBody>
      </p:sp>
      <p:sp>
        <p:nvSpPr>
          <p:cNvPr id="6" name="Text Box 6"/>
          <p:cNvSpPr txBox="1">
            <a:spLocks noChangeArrowheads="1"/>
          </p:cNvSpPr>
          <p:nvPr/>
        </p:nvSpPr>
        <p:spPr bwMode="auto">
          <a:xfrm>
            <a:off x="63500" y="1438275"/>
            <a:ext cx="4532313" cy="4733925"/>
          </a:xfrm>
          <a:prstGeom prst="rect">
            <a:avLst/>
          </a:prstGeom>
          <a:noFill/>
          <a:ln w="9525" algn="ctr">
            <a:noFill/>
            <a:miter lim="800000"/>
            <a:headEnd/>
            <a:tailEnd/>
          </a:ln>
          <a:effectLst/>
        </p:spPr>
        <p:txBody>
          <a:bodyPr/>
          <a:lstStyle/>
          <a:p>
            <a:pPr defTabSz="762000"/>
            <a:r>
              <a:rPr lang="fr-CA" dirty="0" err="1"/>
              <a:t>Again</a:t>
            </a:r>
            <a:r>
              <a:rPr lang="fr-CA" dirty="0"/>
              <a:t>, </a:t>
            </a:r>
            <a:r>
              <a:rPr lang="fr-CA" dirty="0" err="1"/>
              <a:t>this</a:t>
            </a:r>
            <a:r>
              <a:rPr lang="fr-CA" dirty="0"/>
              <a:t> </a:t>
            </a:r>
            <a:r>
              <a:rPr lang="fr-CA" dirty="0" err="1"/>
              <a:t>diagram</a:t>
            </a:r>
            <a:r>
              <a:rPr lang="fr-CA" dirty="0"/>
              <a:t> shows </a:t>
            </a:r>
          </a:p>
          <a:p>
            <a:pPr defTabSz="762000">
              <a:buFontTx/>
              <a:buChar char="•"/>
            </a:pPr>
            <a:r>
              <a:rPr lang="fr-CA" dirty="0"/>
              <a:t> RE </a:t>
            </a:r>
            <a:r>
              <a:rPr lang="fr-CA" dirty="0" err="1"/>
              <a:t>activities</a:t>
            </a:r>
            <a:r>
              <a:rPr lang="fr-CA" dirty="0"/>
              <a:t> (</a:t>
            </a:r>
            <a:r>
              <a:rPr lang="fr-CA" dirty="0" err="1"/>
              <a:t>elicitation</a:t>
            </a:r>
            <a:r>
              <a:rPr lang="fr-CA" dirty="0"/>
              <a:t>, </a:t>
            </a:r>
            <a:r>
              <a:rPr lang="fr-CA" dirty="0" err="1"/>
              <a:t>analysis</a:t>
            </a:r>
            <a:r>
              <a:rPr lang="fr-CA" dirty="0"/>
              <a:t>, </a:t>
            </a:r>
            <a:r>
              <a:rPr lang="fr-CA" dirty="0" err="1"/>
              <a:t>specification</a:t>
            </a:r>
            <a:r>
              <a:rPr lang="fr-CA" dirty="0"/>
              <a:t>, HMI design)</a:t>
            </a:r>
          </a:p>
          <a:p>
            <a:pPr defTabSz="762000">
              <a:buFontTx/>
              <a:buChar char="•"/>
            </a:pPr>
            <a:r>
              <a:rPr lang="fr-CA" dirty="0"/>
              <a:t> </a:t>
            </a:r>
            <a:r>
              <a:rPr lang="fr-CA" dirty="0" err="1"/>
              <a:t>subsequent</a:t>
            </a:r>
            <a:r>
              <a:rPr lang="fr-CA" dirty="0"/>
              <a:t> design </a:t>
            </a:r>
            <a:r>
              <a:rPr lang="fr-CA" dirty="0" err="1"/>
              <a:t>activity</a:t>
            </a:r>
            <a:r>
              <a:rPr lang="fr-CA" dirty="0"/>
              <a:t> (</a:t>
            </a:r>
            <a:r>
              <a:rPr lang="fr-CA" dirty="0" err="1"/>
              <a:t>internal</a:t>
            </a:r>
            <a:r>
              <a:rPr lang="fr-CA" dirty="0"/>
              <a:t> design)</a:t>
            </a:r>
          </a:p>
          <a:p>
            <a:pPr defTabSz="762000">
              <a:buFontTx/>
              <a:buChar char="•"/>
            </a:pPr>
            <a:r>
              <a:rPr lang="fr-CA" dirty="0"/>
              <a:t> RE documents (</a:t>
            </a:r>
            <a:r>
              <a:rPr lang="fr-CA" dirty="0" err="1"/>
              <a:t>elicitation</a:t>
            </a:r>
            <a:r>
              <a:rPr lang="fr-CA" dirty="0"/>
              <a:t> notes, </a:t>
            </a:r>
            <a:r>
              <a:rPr lang="fr-CA" dirty="0" err="1"/>
              <a:t>requirements</a:t>
            </a:r>
            <a:r>
              <a:rPr lang="fr-CA" dirty="0"/>
              <a:t>, </a:t>
            </a:r>
            <a:r>
              <a:rPr lang="fr-CA" dirty="0" err="1"/>
              <a:t>specification</a:t>
            </a:r>
            <a:r>
              <a:rPr lang="fr-CA" dirty="0"/>
              <a:t>, HMI </a:t>
            </a:r>
            <a:r>
              <a:rPr lang="fr-CA" dirty="0" err="1"/>
              <a:t>specification</a:t>
            </a:r>
            <a:r>
              <a:rPr lang="fr-CA" dirty="0"/>
              <a:t>)</a:t>
            </a:r>
          </a:p>
          <a:p>
            <a:pPr defTabSz="762000"/>
            <a:r>
              <a:rPr lang="fr-CA" sz="2400" dirty="0"/>
              <a:t>Important point:</a:t>
            </a:r>
          </a:p>
          <a:p>
            <a:pPr defTabSz="762000"/>
            <a:r>
              <a:rPr lang="fr-CA" dirty="0"/>
              <a:t>Distinction </a:t>
            </a:r>
            <a:r>
              <a:rPr lang="fr-CA" dirty="0" err="1"/>
              <a:t>between</a:t>
            </a:r>
            <a:endParaRPr lang="fr-CA" dirty="0"/>
          </a:p>
          <a:p>
            <a:pPr defTabSz="762000">
              <a:buFontTx/>
              <a:buChar char="•"/>
            </a:pPr>
            <a:r>
              <a:rPr lang="fr-CA" dirty="0"/>
              <a:t> </a:t>
            </a:r>
            <a:r>
              <a:rPr lang="fr-CA" dirty="0" err="1">
                <a:solidFill>
                  <a:schemeClr val="folHlink"/>
                </a:solidFill>
              </a:rPr>
              <a:t>Problem</a:t>
            </a:r>
            <a:r>
              <a:rPr lang="fr-CA" dirty="0">
                <a:solidFill>
                  <a:schemeClr val="folHlink"/>
                </a:solidFill>
              </a:rPr>
              <a:t> </a:t>
            </a:r>
            <a:r>
              <a:rPr lang="fr-CA" dirty="0" err="1">
                <a:solidFill>
                  <a:schemeClr val="folHlink"/>
                </a:solidFill>
              </a:rPr>
              <a:t>domain</a:t>
            </a:r>
            <a:r>
              <a:rPr lang="fr-CA" dirty="0"/>
              <a:t> (</a:t>
            </a:r>
            <a:r>
              <a:rPr lang="fr-CA" dirty="0" err="1"/>
              <a:t>described</a:t>
            </a:r>
            <a:r>
              <a:rPr lang="fr-CA" dirty="0"/>
              <a:t> by </a:t>
            </a:r>
            <a:r>
              <a:rPr lang="fr-CA" dirty="0" err="1"/>
              <a:t>requ</a:t>
            </a:r>
            <a:r>
              <a:rPr lang="fr-CA" dirty="0"/>
              <a:t>. doc.)</a:t>
            </a:r>
          </a:p>
          <a:p>
            <a:pPr defTabSz="762000">
              <a:buFontTx/>
              <a:buChar char="•"/>
            </a:pPr>
            <a:r>
              <a:rPr lang="fr-CA" dirty="0"/>
              <a:t> </a:t>
            </a:r>
            <a:r>
              <a:rPr lang="fr-CA" dirty="0">
                <a:solidFill>
                  <a:schemeClr val="folHlink"/>
                </a:solidFill>
              </a:rPr>
              <a:t>System (to </a:t>
            </a:r>
            <a:r>
              <a:rPr lang="fr-CA" dirty="0" err="1">
                <a:solidFill>
                  <a:schemeClr val="folHlink"/>
                </a:solidFill>
              </a:rPr>
              <a:t>be</a:t>
            </a:r>
            <a:r>
              <a:rPr lang="fr-CA" dirty="0">
                <a:solidFill>
                  <a:schemeClr val="folHlink"/>
                </a:solidFill>
              </a:rPr>
              <a:t> </a:t>
            </a:r>
            <a:r>
              <a:rPr lang="fr-CA" dirty="0" err="1">
                <a:solidFill>
                  <a:schemeClr val="folHlink"/>
                </a:solidFill>
              </a:rPr>
              <a:t>built</a:t>
            </a:r>
            <a:r>
              <a:rPr lang="fr-CA" dirty="0">
                <a:solidFill>
                  <a:schemeClr val="folHlink"/>
                </a:solidFill>
              </a:rPr>
              <a:t>)</a:t>
            </a:r>
            <a:r>
              <a:rPr lang="fr-CA" dirty="0"/>
              <a:t> (</a:t>
            </a:r>
            <a:r>
              <a:rPr lang="fr-CA" dirty="0" err="1"/>
              <a:t>described</a:t>
            </a:r>
            <a:r>
              <a:rPr lang="fr-CA" dirty="0"/>
              <a:t> by </a:t>
            </a:r>
            <a:r>
              <a:rPr lang="fr-CA" dirty="0" err="1"/>
              <a:t>spec</a:t>
            </a:r>
            <a:r>
              <a:rPr lang="fr-CA" dirty="0"/>
              <a:t>. doc.)</a:t>
            </a:r>
          </a:p>
          <a:p>
            <a:pPr defTabSz="762000"/>
            <a:r>
              <a:rPr lang="fr-CA" dirty="0"/>
              <a:t>Note: One has to </a:t>
            </a:r>
            <a:r>
              <a:rPr lang="fr-CA" dirty="0" err="1"/>
              <a:t>distinguish</a:t>
            </a:r>
            <a:r>
              <a:rPr lang="fr-CA" dirty="0"/>
              <a:t> </a:t>
            </a:r>
            <a:r>
              <a:rPr lang="fr-CA" dirty="0" err="1"/>
              <a:t>between</a:t>
            </a:r>
            <a:r>
              <a:rPr lang="fr-CA" dirty="0"/>
              <a:t> </a:t>
            </a:r>
            <a:r>
              <a:rPr lang="fr-CA" dirty="0" err="1"/>
              <a:t>current</a:t>
            </a:r>
            <a:r>
              <a:rPr lang="fr-CA" dirty="0"/>
              <a:t> (</a:t>
            </a:r>
            <a:r>
              <a:rPr lang="fr-CA" dirty="0" err="1"/>
              <a:t>problematic</a:t>
            </a:r>
            <a:r>
              <a:rPr lang="fr-CA" dirty="0"/>
              <a:t>) version of the </a:t>
            </a:r>
            <a:r>
              <a:rPr lang="fr-CA" dirty="0" err="1"/>
              <a:t>problem</a:t>
            </a:r>
            <a:r>
              <a:rPr lang="fr-CA" dirty="0"/>
              <a:t> </a:t>
            </a:r>
            <a:r>
              <a:rPr lang="fr-CA" dirty="0" err="1"/>
              <a:t>domain</a:t>
            </a:r>
            <a:r>
              <a:rPr lang="fr-CA" dirty="0"/>
              <a:t>, and the </a:t>
            </a:r>
            <a:r>
              <a:rPr lang="fr-CA" dirty="0" err="1"/>
              <a:t>projected</a:t>
            </a:r>
            <a:r>
              <a:rPr lang="fr-CA" dirty="0"/>
              <a:t> future version </a:t>
            </a:r>
            <a:r>
              <a:rPr lang="fr-CA" dirty="0" err="1"/>
              <a:t>which</a:t>
            </a:r>
            <a:r>
              <a:rPr lang="fr-CA" dirty="0"/>
              <a:t> </a:t>
            </a:r>
            <a:r>
              <a:rPr lang="fr-CA" dirty="0" err="1"/>
              <a:t>includes</a:t>
            </a:r>
            <a:r>
              <a:rPr lang="fr-CA" dirty="0"/>
              <a:t> the system to </a:t>
            </a:r>
            <a:r>
              <a:rPr lang="fr-CA" dirty="0" err="1"/>
              <a:t>be</a:t>
            </a:r>
            <a:r>
              <a:rPr lang="fr-CA" dirty="0"/>
              <a:t> </a:t>
            </a:r>
            <a:r>
              <a:rPr lang="fr-CA" dirty="0" err="1"/>
              <a:t>built</a:t>
            </a:r>
            <a:r>
              <a:rPr lang="fr-CA" dirty="0"/>
              <a:t>.</a:t>
            </a:r>
          </a:p>
          <a:p>
            <a:pPr defTabSz="762000">
              <a:buFontTx/>
              <a:buChar char="•"/>
            </a:pP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 name="Rectangle 2"/>
          <p:cNvSpPr>
            <a:spLocks noGrp="1" noChangeArrowheads="1"/>
          </p:cNvSpPr>
          <p:nvPr>
            <p:ph type="title"/>
          </p:nvPr>
        </p:nvSpPr>
        <p:spPr>
          <a:xfrm>
            <a:off x="117475" y="603446"/>
            <a:ext cx="8907463" cy="608013"/>
          </a:xfrm>
        </p:spPr>
        <p:txBody>
          <a:bodyPr>
            <a:normAutofit fontScale="90000"/>
          </a:bodyPr>
          <a:lstStyle/>
          <a:p>
            <a:r>
              <a:rPr lang="en-US"/>
              <a:t>Typical Layered Approach (V-shaped)</a:t>
            </a:r>
            <a:endParaRPr lang="fr-CA"/>
          </a:p>
        </p:txBody>
      </p:sp>
      <p:pic>
        <p:nvPicPr>
          <p:cNvPr id="4" name="Picture 3"/>
          <p:cNvPicPr>
            <a:picLocks noChangeAspect="1" noChangeArrowheads="1"/>
          </p:cNvPicPr>
          <p:nvPr/>
        </p:nvPicPr>
        <p:blipFill>
          <a:blip r:embed="rId4"/>
          <a:srcRect/>
          <a:stretch>
            <a:fillRect/>
          </a:stretch>
        </p:blipFill>
        <p:spPr bwMode="auto">
          <a:xfrm>
            <a:off x="790575" y="1511496"/>
            <a:ext cx="7562850" cy="4657725"/>
          </a:xfrm>
          <a:prstGeom prst="rect">
            <a:avLst/>
          </a:prstGeom>
          <a:noFill/>
          <a:ln w="9525" algn="ctr">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 name="Rectangle 2"/>
          <p:cNvSpPr>
            <a:spLocks noGrp="1" noChangeArrowheads="1"/>
          </p:cNvSpPr>
          <p:nvPr>
            <p:ph type="title"/>
          </p:nvPr>
        </p:nvSpPr>
        <p:spPr>
          <a:xfrm>
            <a:off x="1070200" y="767222"/>
            <a:ext cx="6781800" cy="608013"/>
          </a:xfrm>
        </p:spPr>
        <p:txBody>
          <a:bodyPr>
            <a:normAutofit/>
          </a:bodyPr>
          <a:lstStyle/>
          <a:p>
            <a:r>
              <a:rPr lang="fr-CA" sz="2800" b="1" dirty="0">
                <a:latin typeface="Arial" pitchFamily="34" charset="0"/>
                <a:cs typeface="Arial" pitchFamily="34" charset="0"/>
              </a:rPr>
              <a:t>Notes on </a:t>
            </a:r>
            <a:r>
              <a:rPr lang="fr-CA" sz="2800" b="1" dirty="0" err="1">
                <a:latin typeface="Arial" pitchFamily="34" charset="0"/>
                <a:cs typeface="Arial" pitchFamily="34" charset="0"/>
              </a:rPr>
              <a:t>previous</a:t>
            </a:r>
            <a:r>
              <a:rPr lang="fr-CA" sz="2800" b="1" dirty="0">
                <a:latin typeface="Arial" pitchFamily="34" charset="0"/>
                <a:cs typeface="Arial" pitchFamily="34" charset="0"/>
              </a:rPr>
              <a:t> </a:t>
            </a:r>
            <a:r>
              <a:rPr lang="fr-CA" sz="2800" b="1" dirty="0" err="1">
                <a:latin typeface="Arial" pitchFamily="34" charset="0"/>
                <a:cs typeface="Arial" pitchFamily="34" charset="0"/>
              </a:rPr>
              <a:t>slide</a:t>
            </a:r>
            <a:endParaRPr lang="en-US" sz="2800" b="1" dirty="0">
              <a:latin typeface="Arial" pitchFamily="34" charset="0"/>
              <a:cs typeface="Arial" pitchFamily="34" charset="0"/>
            </a:endParaRPr>
          </a:p>
        </p:txBody>
      </p:sp>
      <p:sp>
        <p:nvSpPr>
          <p:cNvPr id="4" name="Rectangle 3"/>
          <p:cNvSpPr txBox="1">
            <a:spLocks noChangeArrowheads="1"/>
          </p:cNvSpPr>
          <p:nvPr/>
        </p:nvSpPr>
        <p:spPr>
          <a:xfrm>
            <a:off x="103827" y="1906514"/>
            <a:ext cx="8907463" cy="39609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1400" b="1" i="0" u="none" strike="noStrike" kern="1200" cap="none" spc="0" normalizeH="0" baseline="0" noProof="0" dirty="0" smtClean="0">
                <a:ln>
                  <a:noFill/>
                </a:ln>
                <a:solidFill>
                  <a:schemeClr val="folHlink"/>
                </a:solidFill>
                <a:effectLst/>
                <a:uLnTx/>
                <a:uFillTx/>
                <a:latin typeface="+mn-lt"/>
                <a:ea typeface="+mn-ea"/>
                <a:cs typeface="+mn-cs"/>
              </a:rPr>
              <a:t>This looks </a:t>
            </a:r>
            <a:r>
              <a:rPr kumimoji="0" lang="fr-CA" sz="1400" b="1" i="0" u="none" strike="noStrike" kern="1200" cap="none" spc="0" normalizeH="0" baseline="0" noProof="0" dirty="0" err="1" smtClean="0">
                <a:ln>
                  <a:noFill/>
                </a:ln>
                <a:solidFill>
                  <a:schemeClr val="folHlink"/>
                </a:solidFill>
                <a:effectLst/>
                <a:uLnTx/>
                <a:uFillTx/>
                <a:latin typeface="+mn-lt"/>
                <a:ea typeface="+mn-ea"/>
                <a:cs typeface="+mn-cs"/>
              </a:rPr>
              <a:t>like</a:t>
            </a:r>
            <a:r>
              <a:rPr kumimoji="0" lang="fr-CA" sz="1400" b="1" i="0" u="none" strike="noStrike" kern="1200" cap="none" spc="0" normalizeH="0" baseline="0" noProof="0" dirty="0" smtClean="0">
                <a:ln>
                  <a:noFill/>
                </a:ln>
                <a:solidFill>
                  <a:schemeClr val="folHlink"/>
                </a:solidFill>
                <a:effectLst/>
                <a:uLnTx/>
                <a:uFillTx/>
                <a:latin typeface="+mn-lt"/>
                <a:ea typeface="+mn-ea"/>
                <a:cs typeface="+mn-cs"/>
              </a:rPr>
              <a:t> the </a:t>
            </a:r>
            <a:r>
              <a:rPr kumimoji="0" lang="fr-CA" sz="1400" b="1" i="0" u="none" strike="noStrike" kern="1200" cap="none" spc="0" normalizeH="0" baseline="0" noProof="0" dirty="0" err="1" smtClean="0">
                <a:ln>
                  <a:noFill/>
                </a:ln>
                <a:solidFill>
                  <a:schemeClr val="folHlink"/>
                </a:solidFill>
                <a:effectLst/>
                <a:uLnTx/>
                <a:uFillTx/>
                <a:latin typeface="+mn-lt"/>
                <a:ea typeface="+mn-ea"/>
                <a:cs typeface="+mn-cs"/>
              </a:rPr>
              <a:t>waterfall</a:t>
            </a:r>
            <a:r>
              <a:rPr kumimoji="0" lang="fr-CA" sz="1400" b="1" i="0" u="none" strike="noStrike" kern="1200" cap="none" spc="0" normalizeH="0" baseline="0" noProof="0" dirty="0" smtClean="0">
                <a:ln>
                  <a:noFill/>
                </a:ln>
                <a:solidFill>
                  <a:schemeClr val="folHlink"/>
                </a:solidFill>
                <a:effectLst/>
                <a:uLnTx/>
                <a:uFillTx/>
                <a:latin typeface="+mn-lt"/>
                <a:ea typeface="+mn-ea"/>
                <a:cs typeface="+mn-cs"/>
              </a:rPr>
              <a:t> </a:t>
            </a:r>
            <a:r>
              <a:rPr kumimoji="0" lang="fr-CA" sz="1400" b="1" i="0" u="none" strike="noStrike" kern="1200" cap="none" spc="0" normalizeH="0" baseline="0" noProof="0" dirty="0" err="1" smtClean="0">
                <a:ln>
                  <a:noFill/>
                </a:ln>
                <a:solidFill>
                  <a:schemeClr val="folHlink"/>
                </a:solidFill>
                <a:effectLst/>
                <a:uLnTx/>
                <a:uFillTx/>
                <a:latin typeface="+mn-lt"/>
                <a:ea typeface="+mn-ea"/>
                <a:cs typeface="+mn-cs"/>
              </a:rPr>
              <a:t>process</a:t>
            </a:r>
            <a:r>
              <a:rPr kumimoji="0" lang="fr-CA" sz="1400" b="1" i="0" u="none" strike="noStrike" kern="1200" cap="none" spc="0" normalizeH="0" baseline="0" noProof="0" dirty="0" smtClean="0">
                <a:ln>
                  <a:noFill/>
                </a:ln>
                <a:solidFill>
                  <a:schemeClr val="folHlink"/>
                </a:solidFill>
                <a:effectLst/>
                <a:uLnTx/>
                <a:uFillTx/>
                <a:latin typeface="+mn-lt"/>
                <a:ea typeface="+mn-ea"/>
                <a:cs typeface="+mn-cs"/>
              </a:rPr>
              <a:t> model, but </a:t>
            </a:r>
            <a:r>
              <a:rPr kumimoji="0" lang="fr-CA" sz="1400" b="1" i="0" u="none" strike="noStrike" kern="1200" cap="none" spc="0" normalizeH="0" baseline="0" noProof="0" dirty="0" err="1" smtClean="0">
                <a:ln>
                  <a:noFill/>
                </a:ln>
                <a:solidFill>
                  <a:schemeClr val="folHlink"/>
                </a:solidFill>
                <a:effectLst/>
                <a:uLnTx/>
                <a:uFillTx/>
                <a:latin typeface="+mn-lt"/>
                <a:ea typeface="+mn-ea"/>
                <a:cs typeface="+mn-cs"/>
              </a:rPr>
              <a:t>this</a:t>
            </a:r>
            <a:r>
              <a:rPr kumimoji="0" lang="fr-CA" sz="1400" b="1" i="0" u="none" strike="noStrike" kern="1200" cap="none" spc="0" normalizeH="0" baseline="0" noProof="0" dirty="0" smtClean="0">
                <a:ln>
                  <a:noFill/>
                </a:ln>
                <a:solidFill>
                  <a:schemeClr val="folHlink"/>
                </a:solidFill>
                <a:effectLst/>
                <a:uLnTx/>
                <a:uFillTx/>
                <a:latin typeface="+mn-lt"/>
                <a:ea typeface="+mn-ea"/>
                <a:cs typeface="+mn-cs"/>
              </a:rPr>
              <a:t> </a:t>
            </a:r>
            <a:r>
              <a:rPr kumimoji="0" lang="fr-CA" sz="1400" b="1" i="0" u="none" strike="noStrike" kern="1200" cap="none" spc="0" normalizeH="0" baseline="0" noProof="0" dirty="0" err="1" smtClean="0">
                <a:ln>
                  <a:noFill/>
                </a:ln>
                <a:solidFill>
                  <a:schemeClr val="folHlink"/>
                </a:solidFill>
                <a:effectLst/>
                <a:uLnTx/>
                <a:uFillTx/>
                <a:latin typeface="+mn-lt"/>
                <a:ea typeface="+mn-ea"/>
                <a:cs typeface="+mn-cs"/>
              </a:rPr>
              <a:t>diagram</a:t>
            </a:r>
            <a:r>
              <a:rPr kumimoji="0" lang="fr-CA" sz="1400" b="1" i="0" u="none" strike="noStrike" kern="1200" cap="none" spc="0" normalizeH="0" baseline="0" noProof="0" dirty="0" smtClean="0">
                <a:ln>
                  <a:noFill/>
                </a:ln>
                <a:solidFill>
                  <a:schemeClr val="folHlink"/>
                </a:solidFill>
                <a:effectLst/>
                <a:uLnTx/>
                <a:uFillTx/>
                <a:latin typeface="+mn-lt"/>
                <a:ea typeface="+mn-ea"/>
                <a:cs typeface="+mn-cs"/>
              </a:rPr>
              <a:t> </a:t>
            </a:r>
            <a:r>
              <a:rPr kumimoji="0" lang="fr-CA" sz="1400" b="1" i="0" u="none" strike="noStrike" kern="1200" cap="none" spc="0" normalizeH="0" baseline="0" noProof="0" dirty="0" err="1" smtClean="0">
                <a:ln>
                  <a:noFill/>
                </a:ln>
                <a:solidFill>
                  <a:schemeClr val="folHlink"/>
                </a:solidFill>
                <a:effectLst/>
                <a:uLnTx/>
                <a:uFillTx/>
                <a:latin typeface="+mn-lt"/>
                <a:ea typeface="+mn-ea"/>
                <a:cs typeface="+mn-cs"/>
              </a:rPr>
              <a:t>describes</a:t>
            </a:r>
            <a:r>
              <a:rPr kumimoji="0" lang="fr-CA" sz="1400" b="1" i="0" u="none" strike="noStrike" kern="1200" cap="none" spc="0" normalizeH="0" baseline="0" noProof="0" dirty="0" smtClean="0">
                <a:ln>
                  <a:noFill/>
                </a:ln>
                <a:solidFill>
                  <a:schemeClr val="folHlink"/>
                </a:solidFill>
                <a:effectLst/>
                <a:uLnTx/>
                <a:uFillTx/>
                <a:latin typeface="+mn-lt"/>
                <a:ea typeface="+mn-ea"/>
                <a:cs typeface="+mn-cs"/>
              </a:rPr>
              <a:t> a </a:t>
            </a:r>
            <a:r>
              <a:rPr kumimoji="0" lang="fr-CA" sz="1400" b="1" i="0" u="none" strike="noStrike" kern="1200" cap="none" spc="0" normalizeH="0" baseline="0" noProof="0" dirty="0" err="1" smtClean="0">
                <a:ln>
                  <a:noFill/>
                </a:ln>
                <a:solidFill>
                  <a:schemeClr val="folHlink"/>
                </a:solidFill>
                <a:effectLst/>
                <a:uLnTx/>
                <a:uFillTx/>
                <a:latin typeface="+mn-lt"/>
                <a:ea typeface="+mn-ea"/>
                <a:cs typeface="+mn-cs"/>
              </a:rPr>
              <a:t>quite</a:t>
            </a:r>
            <a:r>
              <a:rPr kumimoji="0" lang="fr-CA" sz="1400" b="1" i="0" u="none" strike="noStrike" kern="1200" cap="none" spc="0" normalizeH="0" baseline="0" noProof="0" dirty="0" smtClean="0">
                <a:ln>
                  <a:noFill/>
                </a:ln>
                <a:solidFill>
                  <a:schemeClr val="folHlink"/>
                </a:solidFill>
                <a:effectLst/>
                <a:uLnTx/>
                <a:uFillTx/>
                <a:latin typeface="+mn-lt"/>
                <a:ea typeface="+mn-ea"/>
                <a:cs typeface="+mn-cs"/>
              </a:rPr>
              <a:t> </a:t>
            </a:r>
            <a:r>
              <a:rPr kumimoji="0" lang="fr-CA" sz="1400" b="1" i="0" u="none" strike="noStrike" kern="1200" cap="none" spc="0" normalizeH="0" baseline="0" noProof="0" dirty="0" err="1" smtClean="0">
                <a:ln>
                  <a:noFill/>
                </a:ln>
                <a:solidFill>
                  <a:schemeClr val="folHlink"/>
                </a:solidFill>
                <a:effectLst/>
                <a:uLnTx/>
                <a:uFillTx/>
                <a:latin typeface="+mn-lt"/>
                <a:ea typeface="+mn-ea"/>
                <a:cs typeface="+mn-cs"/>
              </a:rPr>
              <a:t>different</a:t>
            </a:r>
            <a:r>
              <a:rPr kumimoji="0" lang="fr-CA" sz="1400" b="1" i="0" u="none" strike="noStrike" kern="1200" cap="none" spc="0" normalizeH="0" baseline="0" noProof="0" dirty="0" smtClean="0">
                <a:ln>
                  <a:noFill/>
                </a:ln>
                <a:solidFill>
                  <a:schemeClr val="folHlink"/>
                </a:solidFill>
                <a:effectLst/>
                <a:uLnTx/>
                <a:uFillTx/>
                <a:latin typeface="+mn-lt"/>
                <a:ea typeface="+mn-ea"/>
                <a:cs typeface="+mn-cs"/>
              </a:rPr>
              <a:t> situation.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layers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correspond to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step</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wise</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refinement</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in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terms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of component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decomposition</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For instance, the transition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from</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the first to the second layer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is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the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typical</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RE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process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one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starts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with</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the information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from</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elicitation</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shown</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in the first layer),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that</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is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the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problematic</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domain</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model, and one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ends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up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with</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proposal</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for a new system to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be</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built</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which</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is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 component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within</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the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projected</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new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domain</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model).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1800" b="1" i="0" u="none" strike="noStrike" kern="1200" cap="none" spc="0" normalizeH="0" baseline="0" noProof="0" dirty="0" smtClean="0">
                <a:ln>
                  <a:noFill/>
                </a:ln>
                <a:solidFill>
                  <a:schemeClr val="folHlink"/>
                </a:solidFill>
                <a:effectLst/>
                <a:uLnTx/>
                <a:uFillTx/>
                <a:latin typeface="Arial" pitchFamily="34" charset="0"/>
                <a:cs typeface="Arial" pitchFamily="34" charset="0"/>
              </a:rPr>
              <a:t>Important note:</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The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process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of identification of the system to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be</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built</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and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defining</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its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relationship</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with</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the new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domain</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model (note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that</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the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environment</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of the system to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be</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built</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may</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also</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be</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re</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organized</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within</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the new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domain</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model)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is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kind</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of</a:t>
            </a: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“design process” that requires creativity.</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The transitions to the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lower</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layers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in the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diagram</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are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similar</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processes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you</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may</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call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them</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RE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at</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 more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detailed</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level</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or design </a:t>
            </a:r>
            <a:r>
              <a:rPr kumimoji="0" lang="fr-CA" sz="1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processes</a:t>
            </a:r>
            <a:r>
              <a:rPr kumimoji="0" lang="fr-CA"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endParaRPr kumimoji="0" lang="en-US"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 name="Rectangle 2"/>
          <p:cNvSpPr>
            <a:spLocks noGrp="1" noChangeArrowheads="1"/>
          </p:cNvSpPr>
          <p:nvPr>
            <p:ph type="title"/>
          </p:nvPr>
        </p:nvSpPr>
        <p:spPr>
          <a:xfrm>
            <a:off x="304800" y="712630"/>
            <a:ext cx="8305800" cy="608013"/>
          </a:xfrm>
        </p:spPr>
        <p:txBody>
          <a:bodyPr>
            <a:normAutofit/>
          </a:bodyPr>
          <a:lstStyle/>
          <a:p>
            <a:r>
              <a:rPr lang="en-US" sz="3200" b="1" dirty="0">
                <a:latin typeface="Arial" pitchFamily="34" charset="0"/>
                <a:cs typeface="Arial" pitchFamily="34" charset="0"/>
              </a:rPr>
              <a:t>Difference between RE and design </a:t>
            </a:r>
            <a:r>
              <a:rPr lang="fr-CA" sz="3200" b="1" dirty="0">
                <a:latin typeface="Arial" pitchFamily="34" charset="0"/>
                <a:cs typeface="Arial" pitchFamily="34" charset="0"/>
              </a:rPr>
              <a:t>??</a:t>
            </a:r>
            <a:endParaRPr lang="en-US" sz="3200" b="1" dirty="0">
              <a:latin typeface="Arial" pitchFamily="34" charset="0"/>
              <a:cs typeface="Arial" pitchFamily="34" charset="0"/>
            </a:endParaRPr>
          </a:p>
        </p:txBody>
      </p:sp>
      <p:sp>
        <p:nvSpPr>
          <p:cNvPr id="4" name="Rectangle 3"/>
          <p:cNvSpPr txBox="1">
            <a:spLocks noChangeArrowheads="1"/>
          </p:cNvSpPr>
          <p:nvPr/>
        </p:nvSpPr>
        <p:spPr>
          <a:xfrm>
            <a:off x="117475" y="1650444"/>
            <a:ext cx="8907463" cy="35687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Much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research</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towards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automated</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Compilers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automatically</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generate</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machine code (correct in respect to program source code)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CASE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tools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automatically</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generate</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implementations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of UML State Machine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models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(correct in respect to the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given</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model)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CASE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tools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automatically</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generate</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state machine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models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from</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 set of use case scenarios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E.g</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PhD</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work</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of Dr.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Somé</a:t>
            </a:r>
            <a:endPar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Tool</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for Live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Sequence</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Charts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by Dave -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described</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in the book </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”Come, Let's Play: Scenario-Based Programming Using LSCs and the Play-Engine”</a:t>
            </a:r>
            <a:endParaRPr kumimoji="0" lang="en-US"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6" name="Rectangle 2"/>
          <p:cNvSpPr>
            <a:spLocks noGrp="1" noChangeArrowheads="1"/>
          </p:cNvSpPr>
          <p:nvPr>
            <p:ph type="title"/>
          </p:nvPr>
        </p:nvSpPr>
        <p:spPr>
          <a:xfrm>
            <a:off x="158419" y="630742"/>
            <a:ext cx="8907463" cy="608013"/>
          </a:xfrm>
        </p:spPr>
        <p:txBody>
          <a:bodyPr>
            <a:normAutofit/>
          </a:bodyPr>
          <a:lstStyle/>
          <a:p>
            <a:r>
              <a:rPr lang="en-US" sz="3200" b="1" dirty="0" err="1">
                <a:latin typeface="Arial" pitchFamily="34" charset="0"/>
                <a:cs typeface="Arial" pitchFamily="34" charset="0"/>
              </a:rPr>
              <a:t>Harel</a:t>
            </a:r>
            <a:r>
              <a:rPr lang="fr-CA" sz="3200" b="1" dirty="0">
                <a:latin typeface="Arial" pitchFamily="34" charset="0"/>
                <a:cs typeface="Arial" pitchFamily="34" charset="0"/>
              </a:rPr>
              <a:t>’s</a:t>
            </a:r>
            <a:r>
              <a:rPr lang="en-US" sz="3200" b="1" dirty="0">
                <a:latin typeface="Arial" pitchFamily="34" charset="0"/>
                <a:cs typeface="Arial" pitchFamily="34" charset="0"/>
              </a:rPr>
              <a:t> “</a:t>
            </a:r>
            <a:r>
              <a:rPr lang="fr-CA" sz="3200" b="1" dirty="0">
                <a:latin typeface="Arial" pitchFamily="34" charset="0"/>
                <a:cs typeface="Arial" pitchFamily="34" charset="0"/>
              </a:rPr>
              <a:t>scenario-</a:t>
            </a:r>
            <a:r>
              <a:rPr lang="fr-CA" sz="3200" b="1" dirty="0" err="1">
                <a:latin typeface="Arial" pitchFamily="34" charset="0"/>
                <a:cs typeface="Arial" pitchFamily="34" charset="0"/>
              </a:rPr>
              <a:t>based</a:t>
            </a:r>
            <a:r>
              <a:rPr lang="fr-CA" sz="3200" b="1" dirty="0">
                <a:latin typeface="Arial" pitchFamily="34" charset="0"/>
                <a:cs typeface="Arial" pitchFamily="34" charset="0"/>
              </a:rPr>
              <a:t> </a:t>
            </a:r>
            <a:r>
              <a:rPr lang="fr-CA" sz="3200" b="1" dirty="0" err="1">
                <a:latin typeface="Arial" pitchFamily="34" charset="0"/>
                <a:cs typeface="Arial" pitchFamily="34" charset="0"/>
              </a:rPr>
              <a:t>programming</a:t>
            </a:r>
            <a:r>
              <a:rPr lang="en-US" sz="3200" b="1" dirty="0">
                <a:latin typeface="Arial" pitchFamily="34" charset="0"/>
                <a:cs typeface="Arial" pitchFamily="34" charset="0"/>
              </a:rPr>
              <a:t>” (1)</a:t>
            </a:r>
          </a:p>
        </p:txBody>
      </p:sp>
      <p:sp>
        <p:nvSpPr>
          <p:cNvPr id="7" name="Rectangle 3"/>
          <p:cNvSpPr txBox="1">
            <a:spLocks noChangeArrowheads="1"/>
          </p:cNvSpPr>
          <p:nvPr/>
        </p:nvSpPr>
        <p:spPr>
          <a:xfrm>
            <a:off x="595155" y="1554908"/>
            <a:ext cx="7959725" cy="4787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Scenarios (use cases) are played into the tool, and may be played out for testing the recorded behavior model.</a:t>
            </a:r>
            <a:endParaRPr kumimoji="0" lang="en-US"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0" name="Picture 4" descr="Harel - scenarios 1"/>
          <p:cNvPicPr>
            <a:picLocks noChangeAspect="1" noChangeArrowheads="1"/>
          </p:cNvPicPr>
          <p:nvPr/>
        </p:nvPicPr>
        <p:blipFill>
          <a:blip r:embed="rId4"/>
          <a:srcRect/>
          <a:stretch>
            <a:fillRect/>
          </a:stretch>
        </p:blipFill>
        <p:spPr bwMode="auto">
          <a:xfrm>
            <a:off x="3144680" y="2532808"/>
            <a:ext cx="4950295" cy="3257550"/>
          </a:xfrm>
          <a:prstGeom prst="rect">
            <a:avLst/>
          </a:prstGeo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 name="Rectangle 2"/>
          <p:cNvSpPr>
            <a:spLocks noGrp="1" noChangeArrowheads="1"/>
          </p:cNvSpPr>
          <p:nvPr>
            <p:ph type="title"/>
          </p:nvPr>
        </p:nvSpPr>
        <p:spPr>
          <a:xfrm>
            <a:off x="117475" y="234950"/>
            <a:ext cx="8907463" cy="608013"/>
          </a:xfrm>
        </p:spPr>
        <p:txBody>
          <a:bodyPr>
            <a:normAutofit/>
          </a:bodyPr>
          <a:lstStyle/>
          <a:p>
            <a:r>
              <a:rPr lang="en-US" sz="2800" b="1" dirty="0" err="1">
                <a:latin typeface="Arial" pitchFamily="34" charset="0"/>
                <a:cs typeface="Arial" pitchFamily="34" charset="0"/>
              </a:rPr>
              <a:t>Harel</a:t>
            </a:r>
            <a:r>
              <a:rPr lang="fr-CA" sz="2800" b="1" dirty="0">
                <a:latin typeface="Arial" pitchFamily="34" charset="0"/>
                <a:cs typeface="Arial" pitchFamily="34" charset="0"/>
              </a:rPr>
              <a:t>’s</a:t>
            </a:r>
            <a:r>
              <a:rPr lang="en-US" sz="2800" b="1" dirty="0">
                <a:latin typeface="Arial" pitchFamily="34" charset="0"/>
                <a:cs typeface="Arial" pitchFamily="34" charset="0"/>
              </a:rPr>
              <a:t> “</a:t>
            </a:r>
            <a:r>
              <a:rPr lang="fr-CA" sz="2800" b="1" dirty="0">
                <a:latin typeface="Arial" pitchFamily="34" charset="0"/>
                <a:cs typeface="Arial" pitchFamily="34" charset="0"/>
              </a:rPr>
              <a:t>scenario-</a:t>
            </a:r>
            <a:r>
              <a:rPr lang="fr-CA" sz="2800" b="1" dirty="0" err="1">
                <a:latin typeface="Arial" pitchFamily="34" charset="0"/>
                <a:cs typeface="Arial" pitchFamily="34" charset="0"/>
              </a:rPr>
              <a:t>based</a:t>
            </a:r>
            <a:r>
              <a:rPr lang="fr-CA" sz="2800" b="1" dirty="0">
                <a:latin typeface="Arial" pitchFamily="34" charset="0"/>
                <a:cs typeface="Arial" pitchFamily="34" charset="0"/>
              </a:rPr>
              <a:t> </a:t>
            </a:r>
            <a:r>
              <a:rPr lang="fr-CA" sz="2800" b="1" dirty="0" err="1">
                <a:latin typeface="Arial" pitchFamily="34" charset="0"/>
                <a:cs typeface="Arial" pitchFamily="34" charset="0"/>
              </a:rPr>
              <a:t>programming</a:t>
            </a:r>
            <a:r>
              <a:rPr lang="en-US" sz="2800" b="1" dirty="0">
                <a:latin typeface="Arial" pitchFamily="34" charset="0"/>
                <a:cs typeface="Arial" pitchFamily="34" charset="0"/>
              </a:rPr>
              <a:t>” (2)</a:t>
            </a:r>
          </a:p>
        </p:txBody>
      </p:sp>
      <p:pic>
        <p:nvPicPr>
          <p:cNvPr id="5" name="Picture 5" descr="Harel - scenarios with play-in copy"/>
          <p:cNvPicPr>
            <a:picLocks noChangeAspect="1" noChangeArrowheads="1"/>
          </p:cNvPicPr>
          <p:nvPr/>
        </p:nvPicPr>
        <p:blipFill>
          <a:blip r:embed="rId4"/>
          <a:srcRect/>
          <a:stretch>
            <a:fillRect/>
          </a:stretch>
        </p:blipFill>
        <p:spPr bwMode="auto">
          <a:xfrm>
            <a:off x="68240" y="1069908"/>
            <a:ext cx="6789824" cy="3706812"/>
          </a:xfrm>
          <a:prstGeom prst="rect">
            <a:avLst/>
          </a:prstGeom>
          <a:noFill/>
        </p:spPr>
      </p:pic>
      <p:pic>
        <p:nvPicPr>
          <p:cNvPr id="6" name="Picture 4" descr="Harel - scenarios 2"/>
          <p:cNvPicPr>
            <a:picLocks noChangeAspect="1" noChangeArrowheads="1"/>
          </p:cNvPicPr>
          <p:nvPr/>
        </p:nvPicPr>
        <p:blipFill>
          <a:blip r:embed="rId5"/>
          <a:srcRect/>
          <a:stretch>
            <a:fillRect/>
          </a:stretch>
        </p:blipFill>
        <p:spPr bwMode="auto">
          <a:xfrm>
            <a:off x="4429832" y="2689225"/>
            <a:ext cx="4495800" cy="3601474"/>
          </a:xfrm>
          <a:prstGeom prst="rect">
            <a:avLst/>
          </a:prstGeom>
          <a:noFill/>
          <a:ln w="28575">
            <a:solidFill>
              <a:schemeClr val="accent1"/>
            </a:solidFill>
            <a:miter lim="800000"/>
            <a:headEnd/>
            <a:tailEnd/>
          </a:ln>
        </p:spPr>
      </p:pic>
      <p:sp>
        <p:nvSpPr>
          <p:cNvPr id="7" name="Text Box 6"/>
          <p:cNvSpPr txBox="1">
            <a:spLocks noChangeArrowheads="1"/>
          </p:cNvSpPr>
          <p:nvPr/>
        </p:nvSpPr>
        <p:spPr bwMode="auto">
          <a:xfrm>
            <a:off x="115888" y="4711700"/>
            <a:ext cx="4151312" cy="1079500"/>
          </a:xfrm>
          <a:prstGeom prst="rect">
            <a:avLst/>
          </a:prstGeom>
          <a:noFill/>
          <a:ln w="9525" algn="ctr">
            <a:noFill/>
            <a:miter lim="800000"/>
            <a:headEnd/>
            <a:tailEnd/>
          </a:ln>
          <a:effectLst/>
        </p:spPr>
        <p:txBody>
          <a:bodyPr/>
          <a:lstStyle/>
          <a:p>
            <a:pPr defTabSz="762000"/>
            <a:r>
              <a:rPr lang="en-US" sz="1400" b="1" dirty="0">
                <a:solidFill>
                  <a:schemeClr val="folHlink"/>
                </a:solidFill>
                <a:latin typeface="Arial" pitchFamily="34" charset="0"/>
                <a:cs typeface="Arial" pitchFamily="34" charset="0"/>
              </a:rPr>
              <a:t>Main idea: </a:t>
            </a:r>
          </a:p>
          <a:p>
            <a:pPr defTabSz="762000"/>
            <a:r>
              <a:rPr lang="en-US" sz="1400" dirty="0">
                <a:latin typeface="Arial" pitchFamily="34" charset="0"/>
                <a:cs typeface="Arial" pitchFamily="34" charset="0"/>
              </a:rPr>
              <a:t>eliminate the design and </a:t>
            </a:r>
            <a:r>
              <a:rPr lang="en-US" sz="1400" dirty="0" err="1">
                <a:latin typeface="Arial" pitchFamily="34" charset="0"/>
                <a:cs typeface="Arial" pitchFamily="34" charset="0"/>
              </a:rPr>
              <a:t>implemention</a:t>
            </a:r>
            <a:r>
              <a:rPr lang="en-US" sz="1400" dirty="0">
                <a:latin typeface="Arial" pitchFamily="34" charset="0"/>
                <a:cs typeface="Arial" pitchFamily="34" charset="0"/>
              </a:rPr>
              <a:t> activities  by providing efficient execution of behavior directly defined by the requirements.</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 name="Rectangle 2"/>
          <p:cNvSpPr>
            <a:spLocks noGrp="1" noChangeArrowheads="1"/>
          </p:cNvSpPr>
          <p:nvPr>
            <p:ph type="title"/>
          </p:nvPr>
        </p:nvSpPr>
        <p:spPr>
          <a:xfrm>
            <a:off x="117475" y="739926"/>
            <a:ext cx="8907463" cy="608013"/>
          </a:xfrm>
        </p:spPr>
        <p:txBody>
          <a:bodyPr>
            <a:normAutofit/>
          </a:bodyPr>
          <a:lstStyle/>
          <a:p>
            <a:r>
              <a:rPr lang="en-CA" sz="3200" b="1" dirty="0">
                <a:latin typeface="Arial" pitchFamily="34" charset="0"/>
                <a:cs typeface="Arial" pitchFamily="34" charset="0"/>
              </a:rPr>
              <a:t>Requirements and Modeling go together</a:t>
            </a:r>
          </a:p>
        </p:txBody>
      </p:sp>
      <p:sp>
        <p:nvSpPr>
          <p:cNvPr id="5" name="Rectangle 3"/>
          <p:cNvSpPr txBox="1">
            <a:spLocks noChangeArrowheads="1"/>
          </p:cNvSpPr>
          <p:nvPr/>
        </p:nvSpPr>
        <p:spPr>
          <a:xfrm>
            <a:off x="117475" y="1600200"/>
            <a:ext cx="8907463" cy="490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The </a:t>
            </a:r>
            <a:r>
              <a:rPr kumimoji="0" lang="fr-CA" sz="2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systems</a:t>
            </a:r>
            <a:r>
              <a:rPr kumimoji="0" lang="fr-CA"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 engineering sandwich!</a:t>
            </a:r>
            <a:endParaRPr kumimoji="0" lang="fr-CA" sz="2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4"/>
          <p:cNvPicPr>
            <a:picLocks noChangeAspect="1" noChangeArrowheads="1"/>
          </p:cNvPicPr>
          <p:nvPr/>
        </p:nvPicPr>
        <p:blipFill>
          <a:blip r:embed="rId4"/>
          <a:srcRect/>
          <a:stretch>
            <a:fillRect/>
          </a:stretch>
        </p:blipFill>
        <p:spPr bwMode="auto">
          <a:xfrm>
            <a:off x="1055424" y="2350966"/>
            <a:ext cx="7277100" cy="3326506"/>
          </a:xfrm>
          <a:prstGeom prst="rect">
            <a:avLst/>
          </a:prstGeom>
          <a:noFill/>
          <a:ln w="9525" algn="ctr">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 name="Rectangle 2"/>
          <p:cNvSpPr>
            <a:spLocks noGrp="1" noChangeArrowheads="1"/>
          </p:cNvSpPr>
          <p:nvPr>
            <p:ph type="title"/>
          </p:nvPr>
        </p:nvSpPr>
        <p:spPr>
          <a:xfrm>
            <a:off x="122832" y="699448"/>
            <a:ext cx="8907463" cy="608013"/>
          </a:xfrm>
        </p:spPr>
        <p:txBody>
          <a:bodyPr>
            <a:normAutofit/>
          </a:bodyPr>
          <a:lstStyle/>
          <a:p>
            <a:r>
              <a:rPr lang="en-US" sz="3200" b="1" dirty="0">
                <a:latin typeface="Arial" pitchFamily="34" charset="0"/>
                <a:cs typeface="Arial" pitchFamily="34" charset="0"/>
              </a:rPr>
              <a:t>Comments on previous slide</a:t>
            </a:r>
          </a:p>
        </p:txBody>
      </p:sp>
      <p:sp>
        <p:nvSpPr>
          <p:cNvPr id="5" name="Rectangle 3"/>
          <p:cNvSpPr txBox="1">
            <a:spLocks noChangeArrowheads="1"/>
          </p:cNvSpPr>
          <p:nvPr/>
        </p:nvSpPr>
        <p:spPr>
          <a:xfrm>
            <a:off x="117475" y="1773276"/>
            <a:ext cx="8907463" cy="34925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folHlink"/>
                </a:solidFill>
                <a:effectLst/>
                <a:uLnTx/>
                <a:uFillTx/>
                <a:latin typeface="Arial" pitchFamily="34" charset="0"/>
                <a:cs typeface="Arial" pitchFamily="34" charset="0"/>
              </a:rPr>
              <a:t>Why combining RE with modeling </a:t>
            </a:r>
            <a:r>
              <a:rPr kumimoji="0" lang="fr-CA" sz="2000" b="1" i="0" u="none" strike="noStrike" kern="1200" cap="none" spc="0" normalizeH="0" baseline="0" noProof="0" dirty="0" smtClean="0">
                <a:ln>
                  <a:noFill/>
                </a:ln>
                <a:solidFill>
                  <a:schemeClr val="folHlink"/>
                </a:solidFill>
                <a:effectLst/>
                <a:uLnTx/>
                <a:uFillTx/>
                <a:latin typeface="Arial" pitchFamily="34" charset="0"/>
                <a:cs typeface="Arial" pitchFamily="34" charset="0"/>
              </a:rPr>
              <a: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For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analysis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models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help to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understand</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the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problem</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domain</a:t>
            </a:r>
            <a:endPar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For documentation –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models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can</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be</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used</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for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describing</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requirements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instead</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of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solely</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using</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natural</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language</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We</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will</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come back to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various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modeling</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approaches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later</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in </a:t>
            </a:r>
            <a:r>
              <a:rPr kumimoji="0" lang="fr-CA"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this</a:t>
            </a:r>
            <a:r>
              <a:rPr kumimoji="0" lang="fr-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course.</a:t>
            </a:r>
          </a:p>
          <a:p>
            <a:pPr marL="742950" marR="0" lvl="1" indent="-28575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 name="Rectangle 2"/>
          <p:cNvSpPr>
            <a:spLocks noGrp="1" noChangeArrowheads="1"/>
          </p:cNvSpPr>
          <p:nvPr>
            <p:ph type="title"/>
          </p:nvPr>
        </p:nvSpPr>
        <p:spPr>
          <a:xfrm>
            <a:off x="150128" y="827968"/>
            <a:ext cx="8907463" cy="608013"/>
          </a:xfrm>
        </p:spPr>
        <p:txBody>
          <a:bodyPr/>
          <a:lstStyle/>
          <a:p>
            <a:r>
              <a:rPr lang="fr-CA" sz="2400" b="1" dirty="0">
                <a:latin typeface="Arial" pitchFamily="34" charset="0"/>
                <a:cs typeface="Arial" pitchFamily="34" charset="0"/>
              </a:rPr>
              <a:t>Back to the Sandwich – </a:t>
            </a:r>
            <a:r>
              <a:rPr lang="fr-CA" sz="2400" b="1" dirty="0" err="1">
                <a:latin typeface="Arial" pitchFamily="34" charset="0"/>
                <a:cs typeface="Arial" pitchFamily="34" charset="0"/>
              </a:rPr>
              <a:t>consider</a:t>
            </a:r>
            <a:r>
              <a:rPr lang="fr-CA" sz="2400" b="1" dirty="0">
                <a:latin typeface="Arial" pitchFamily="34" charset="0"/>
                <a:cs typeface="Arial" pitchFamily="34" charset="0"/>
              </a:rPr>
              <a:t> </a:t>
            </a:r>
            <a:r>
              <a:rPr lang="fr-CA" sz="2400" b="1" dirty="0" err="1">
                <a:latin typeface="Arial" pitchFamily="34" charset="0"/>
                <a:cs typeface="Arial" pitchFamily="34" charset="0"/>
              </a:rPr>
              <a:t>different</a:t>
            </a:r>
            <a:r>
              <a:rPr lang="fr-CA" sz="2400" b="1" dirty="0">
                <a:latin typeface="Arial" pitchFamily="34" charset="0"/>
                <a:cs typeface="Arial" pitchFamily="34" charset="0"/>
              </a:rPr>
              <a:t> </a:t>
            </a:r>
            <a:r>
              <a:rPr lang="fr-CA" sz="2400" b="1" dirty="0" err="1">
                <a:latin typeface="Arial" pitchFamily="34" charset="0"/>
                <a:cs typeface="Arial" pitchFamily="34" charset="0"/>
              </a:rPr>
              <a:t>levels</a:t>
            </a:r>
            <a:r>
              <a:rPr lang="fr-CA" sz="2400" b="1" dirty="0">
                <a:latin typeface="Arial" pitchFamily="34" charset="0"/>
                <a:cs typeface="Arial" pitchFamily="34" charset="0"/>
              </a:rPr>
              <a:t> of </a:t>
            </a:r>
            <a:r>
              <a:rPr lang="fr-CA" sz="2400" b="1" dirty="0" err="1">
                <a:latin typeface="Arial" pitchFamily="34" charset="0"/>
                <a:cs typeface="Arial" pitchFamily="34" charset="0"/>
              </a:rPr>
              <a:t>details</a:t>
            </a:r>
            <a:endParaRPr lang="fr-CA" sz="2400" b="1" dirty="0">
              <a:latin typeface="Arial" pitchFamily="34" charset="0"/>
              <a:cs typeface="Arial" pitchFamily="34" charset="0"/>
            </a:endParaRPr>
          </a:p>
        </p:txBody>
      </p:sp>
      <p:pic>
        <p:nvPicPr>
          <p:cNvPr id="5" name="Picture 3"/>
          <p:cNvPicPr>
            <a:picLocks noChangeAspect="1" noChangeArrowheads="1"/>
          </p:cNvPicPr>
          <p:nvPr/>
        </p:nvPicPr>
        <p:blipFill>
          <a:blip r:embed="rId4"/>
          <a:srcRect/>
          <a:stretch>
            <a:fillRect/>
          </a:stretch>
        </p:blipFill>
        <p:spPr bwMode="auto">
          <a:xfrm>
            <a:off x="1403440" y="1669584"/>
            <a:ext cx="6438900" cy="4203171"/>
          </a:xfrm>
          <a:prstGeom prst="rect">
            <a:avLst/>
          </a:prstGeom>
          <a:noFill/>
          <a:ln w="9525" algn="ctr">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 name="Rectangle 4"/>
          <p:cNvSpPr>
            <a:spLocks noGrp="1" noChangeArrowheads="1"/>
          </p:cNvSpPr>
          <p:nvPr>
            <p:ph type="title"/>
          </p:nvPr>
        </p:nvSpPr>
        <p:spPr>
          <a:xfrm>
            <a:off x="445027" y="726278"/>
            <a:ext cx="8264525" cy="608013"/>
          </a:xfrm>
        </p:spPr>
        <p:txBody>
          <a:bodyPr>
            <a:normAutofit/>
          </a:bodyPr>
          <a:lstStyle/>
          <a:p>
            <a:r>
              <a:rPr lang="en-CA" sz="2800" b="1" dirty="0">
                <a:latin typeface="Arial" pitchFamily="34" charset="0"/>
                <a:cs typeface="Arial" pitchFamily="34" charset="0"/>
              </a:rPr>
              <a:t>Benefits of Requirement Levels (Sandwich)</a:t>
            </a:r>
          </a:p>
        </p:txBody>
      </p:sp>
      <p:sp>
        <p:nvSpPr>
          <p:cNvPr id="9" name="Text Box 8"/>
          <p:cNvSpPr txBox="1">
            <a:spLocks noChangeArrowheads="1"/>
          </p:cNvSpPr>
          <p:nvPr/>
        </p:nvSpPr>
        <p:spPr bwMode="auto">
          <a:xfrm>
            <a:off x="685800" y="4495800"/>
            <a:ext cx="3863975" cy="1346200"/>
          </a:xfrm>
          <a:prstGeom prst="rect">
            <a:avLst/>
          </a:prstGeom>
          <a:noFill/>
          <a:ln w="9525" algn="ctr">
            <a:noFill/>
            <a:miter lim="800000"/>
            <a:headEnd/>
            <a:tailEnd/>
          </a:ln>
          <a:effectLst/>
        </p:spPr>
        <p:txBody>
          <a:bodyPr/>
          <a:lstStyle/>
          <a:p>
            <a:pPr defTabSz="762000">
              <a:lnSpc>
                <a:spcPts val="2600"/>
              </a:lnSpc>
              <a:spcBef>
                <a:spcPts val="600"/>
              </a:spcBef>
              <a:buClr>
                <a:srgbClr val="D62828"/>
              </a:buClr>
              <a:buSzPct val="130000"/>
            </a:pPr>
            <a:r>
              <a:rPr lang="en-CA" sz="1800" i="1" dirty="0">
                <a:solidFill>
                  <a:srgbClr val="002654"/>
                </a:solidFill>
              </a:rPr>
              <a:t>This diagram [</a:t>
            </a:r>
            <a:r>
              <a:rPr lang="en-CA" sz="1800" i="1" dirty="0" err="1">
                <a:solidFill>
                  <a:srgbClr val="002654"/>
                </a:solidFill>
              </a:rPr>
              <a:t>Lamsweerde</a:t>
            </a:r>
            <a:r>
              <a:rPr lang="en-CA" sz="1800" i="1" dirty="0">
                <a:solidFill>
                  <a:srgbClr val="002654"/>
                </a:solidFill>
              </a:rPr>
              <a:t>] is another way to present this kind of (spiral)</a:t>
            </a:r>
            <a:r>
              <a:rPr lang="en-CA" sz="1800" dirty="0"/>
              <a:t> </a:t>
            </a:r>
            <a:r>
              <a:rPr lang="en-CA" sz="1800" i="1" dirty="0">
                <a:solidFill>
                  <a:srgbClr val="002654"/>
                </a:solidFill>
              </a:rPr>
              <a:t>process</a:t>
            </a:r>
            <a:endParaRPr lang="en-US" sz="1800" i="1" dirty="0">
              <a:solidFill>
                <a:srgbClr val="002654"/>
              </a:solidFill>
            </a:endParaRPr>
          </a:p>
        </p:txBody>
      </p:sp>
      <p:sp>
        <p:nvSpPr>
          <p:cNvPr id="10" name="Rectangle 5"/>
          <p:cNvSpPr txBox="1">
            <a:spLocks noChangeArrowheads="1"/>
          </p:cNvSpPr>
          <p:nvPr/>
        </p:nvSpPr>
        <p:spPr>
          <a:xfrm>
            <a:off x="609600" y="1660480"/>
            <a:ext cx="6172200" cy="2514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CA" sz="2000" b="1" i="0" u="none" strike="noStrike" kern="1200" cap="none" spc="0" normalizeH="0" baseline="0" noProof="0" dirty="0" smtClean="0">
                <a:ln>
                  <a:noFill/>
                </a:ln>
                <a:solidFill>
                  <a:schemeClr val="folHlink"/>
                </a:solidFill>
                <a:effectLst/>
                <a:uLnTx/>
                <a:uFillTx/>
                <a:latin typeface="Arial" pitchFamily="34" charset="0"/>
                <a:cs typeface="Arial" pitchFamily="34" charset="0"/>
              </a:rPr>
              <a:t>Principle of step-wise refinement: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Focus the attention on the big picture before addressing the details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Reduce the number of changes by specifying at a lower level the requirements that will not affect the requirements at a higher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Promote the division of work</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7" descr="Lamsweerde - RE process"/>
          <p:cNvPicPr>
            <a:picLocks noChangeAspect="1" noChangeArrowheads="1"/>
          </p:cNvPicPr>
          <p:nvPr/>
        </p:nvPicPr>
        <p:blipFill>
          <a:blip r:embed="rId4" cstate="print"/>
          <a:srcRect/>
          <a:stretch>
            <a:fillRect/>
          </a:stretch>
        </p:blipFill>
        <p:spPr bwMode="auto">
          <a:xfrm>
            <a:off x="5257800" y="3429000"/>
            <a:ext cx="3393803" cy="2209800"/>
          </a:xfrm>
          <a:prstGeom prst="rect">
            <a:avLst/>
          </a:prstGeom>
          <a:noFill/>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6" name="object 36"/>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7" name="object 37"/>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38" name="object 38"/>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39" name="object 39"/>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0" name="object 40"/>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1" name="object 41"/>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2" name="object 42"/>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3" name="object 43"/>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4" name="object 44"/>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5" name="object 45"/>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6" name="object 46"/>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7" name="object 47"/>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48" name="object 48"/>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49" name="object 49"/>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0" name="object 50"/>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1" name="object 51"/>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2" name="object 52"/>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3" name="object 53"/>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4" name="object 54"/>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5" name="object 55"/>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6" name="object 56"/>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7" name="object 57"/>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58" name="object 58"/>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59" name="object 59"/>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0" name="object 60"/>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1" name="object 61"/>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2" name="object 62"/>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3" name="object 63"/>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4" name="object 64"/>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5" name="object 65"/>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6" name="object 66"/>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7" name="object 67"/>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9" name="object 9"/>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0" name="object 10"/>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1" name="object 11"/>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2" name="object 12"/>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 name="object 13"/>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4" name="object 14"/>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5" name="object 15"/>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6" name="object 16"/>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7" name="object 17"/>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8" name="object 18"/>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0" name="object 20"/>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1" name="object 21"/>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2" name="object 22"/>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3" name="object 23"/>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4" name="object 24"/>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5" name="object 25"/>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6" name="object 26"/>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7" name="object 27"/>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28" name="object 28"/>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29" name="object 29"/>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0" name="object 30"/>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1" name="object 31"/>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2" name="object 32"/>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3" name="object 33"/>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8" name="Title 5"/>
          <p:cNvSpPr txBox="1">
            <a:spLocks/>
          </p:cNvSpPr>
          <p:nvPr/>
        </p:nvSpPr>
        <p:spPr>
          <a:xfrm>
            <a:off x="533400" y="986056"/>
            <a:ext cx="8229600" cy="685800"/>
          </a:xfrm>
          <a:prstGeom prst="rect">
            <a:avLst/>
          </a:prstGeom>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Arial" charset="0"/>
                <a:ea typeface="+mj-ea"/>
                <a:cs typeface="Arial" charset="0"/>
              </a:rPr>
              <a:t>KEMAMPUAN AKHIR YANG DIHARAPKAN</a:t>
            </a:r>
            <a:endParaRPr kumimoji="0" lang="en-US" sz="2800" b="1"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
        <p:nvSpPr>
          <p:cNvPr id="69" name="Rectangle 5"/>
          <p:cNvSpPr txBox="1">
            <a:spLocks noChangeArrowheads="1"/>
          </p:cNvSpPr>
          <p:nvPr/>
        </p:nvSpPr>
        <p:spPr>
          <a:xfrm>
            <a:off x="719912" y="1707096"/>
            <a:ext cx="7881938" cy="448785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CA" sz="2400" b="0" i="0" u="none" strike="noStrike" kern="1200" cap="none" spc="0" normalizeH="0" baseline="0" noProof="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400" b="0" i="0" u="none" strike="noStrike" kern="1200" cap="none" spc="0" normalizeH="0" baseline="0" noProof="0" smtClean="0">
                <a:ln>
                  <a:noFill/>
                </a:ln>
                <a:solidFill>
                  <a:schemeClr val="tx1"/>
                </a:solidFill>
                <a:effectLst/>
                <a:uLnTx/>
                <a:uFillTx/>
                <a:latin typeface="Arial" pitchFamily="34" charset="0"/>
                <a:cs typeface="Arial" pitchFamily="34" charset="0"/>
              </a:rPr>
              <a:t>The Requirements Engineering Process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sz="2400" b="0" i="0" u="none" strike="noStrike" kern="1200" cap="none" spc="0" normalizeH="0" baseline="0" noProof="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400" b="0" i="0" u="none" strike="noStrike" kern="1200" cap="none" spc="0" normalizeH="0" baseline="0" noProof="0" smtClean="0">
                <a:ln>
                  <a:noFill/>
                </a:ln>
                <a:solidFill>
                  <a:schemeClr val="tx1"/>
                </a:solidFill>
                <a:effectLst/>
                <a:uLnTx/>
                <a:uFillTx/>
                <a:latin typeface="Arial" pitchFamily="34" charset="0"/>
                <a:cs typeface="Arial" pitchFamily="34" charset="0"/>
              </a:rPr>
              <a:t>Problem Domain and the System</a:t>
            </a:r>
            <a:r>
              <a:rPr kumimoji="0" lang="en-US" sz="2400" b="0" i="0" u="none" strike="noStrike" kern="1200" cap="none" spc="0" normalizeH="0" baseline="0" noProof="0" smtClean="0">
                <a:ln>
                  <a:noFill/>
                </a:ln>
                <a:solidFill>
                  <a:schemeClr val="tx1"/>
                </a:solidFill>
                <a:effectLst/>
                <a:uLnTx/>
                <a:uFillTx/>
                <a:latin typeface="Arial" pitchFamily="34" charset="0"/>
                <a:cs typeface="Arial" pitchFamily="34" charset="0"/>
              </a:rPr>
              <a:t>/S</a:t>
            </a:r>
            <a:r>
              <a:rPr kumimoji="0" lang="fr-CA" sz="2400" b="0" i="0" u="none" strike="noStrike" kern="1200" cap="none" spc="0" normalizeH="0" baseline="0" noProof="0" smtClean="0">
                <a:ln>
                  <a:noFill/>
                </a:ln>
                <a:solidFill>
                  <a:schemeClr val="tx1"/>
                </a:solidFill>
                <a:effectLst/>
                <a:uLnTx/>
                <a:uFillTx/>
                <a:latin typeface="Arial" pitchFamily="34" charset="0"/>
                <a:cs typeface="Arial" pitchFamily="34" charset="0"/>
              </a:rPr>
              <a:t>oftware-to-be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400" b="0" i="0" u="none" strike="noStrike" kern="1200" cap="none" spc="0" normalizeH="0" baseline="0" noProof="0" smtClean="0">
                <a:ln>
                  <a:noFill/>
                </a:ln>
                <a:solidFill>
                  <a:schemeClr val="tx1"/>
                </a:solidFill>
                <a:effectLst/>
                <a:uLnTx/>
                <a:uFillTx/>
                <a:latin typeface="Arial" pitchFamily="34" charset="0"/>
                <a:cs typeface="Arial" pitchFamily="34" charset="0"/>
              </a:rPr>
              <a:t>Requirements Engineering: Main Activities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rgbClr val="FF0000"/>
                </a:solidFill>
                <a:effectLst/>
                <a:uLnTx/>
                <a:uFillTx/>
                <a:latin typeface="Arial" pitchFamily="34" charset="0"/>
                <a:cs typeface="Arial" pitchFamily="34" charset="0"/>
              </a:rPr>
              <a:t>The beginning is the most important part of the work.</a:t>
            </a:r>
            <a:r>
              <a:rPr kumimoji="0" lang="en-US" sz="2400" b="0" i="0" u="none" strike="noStrike" kern="1200" cap="none" spc="0" normalizeH="0" baseline="30000" noProof="0" smtClean="0">
                <a:ln>
                  <a:noFill/>
                </a:ln>
                <a:solidFill>
                  <a:schemeClr val="tx1"/>
                </a:solidFill>
                <a:effectLst/>
                <a:uLnTx/>
                <a:uFillTx/>
                <a:latin typeface="Arial" pitchFamily="34" charset="0"/>
                <a:cs typeface="Arial" pitchFamily="34" charset="0"/>
              </a:rPr>
              <a:t>1</a:t>
            </a:r>
            <a:endParaRPr kumimoji="0" lang="fr-CA"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4" name="Text Box 5"/>
          <p:cNvSpPr txBox="1">
            <a:spLocks noChangeArrowheads="1"/>
          </p:cNvSpPr>
          <p:nvPr/>
        </p:nvSpPr>
        <p:spPr bwMode="auto">
          <a:xfrm>
            <a:off x="757238" y="1722348"/>
            <a:ext cx="1219200" cy="4397375"/>
          </a:xfrm>
          <a:prstGeom prst="rect">
            <a:avLst/>
          </a:prstGeom>
          <a:noFill/>
          <a:ln w="9525">
            <a:noFill/>
            <a:miter lim="800000"/>
            <a:headEnd/>
            <a:tailEnd/>
          </a:ln>
          <a:effectLst/>
        </p:spPr>
        <p:txBody>
          <a:bodyPr>
            <a:spAutoFit/>
          </a:bodyPr>
          <a:lstStyle/>
          <a:p>
            <a:pPr eaLnBrk="0" hangingPunct="0">
              <a:spcBef>
                <a:spcPct val="0"/>
              </a:spcBef>
            </a:pPr>
            <a:r>
              <a:rPr lang="en-US" b="1"/>
              <a:t>Why?</a:t>
            </a:r>
          </a:p>
          <a:p>
            <a:pPr eaLnBrk="0" hangingPunct="0">
              <a:spcBef>
                <a:spcPct val="0"/>
              </a:spcBef>
            </a:pPr>
            <a:endParaRPr lang="en-US" sz="2800" b="1"/>
          </a:p>
          <a:p>
            <a:pPr eaLnBrk="0" hangingPunct="0">
              <a:spcBef>
                <a:spcPct val="0"/>
              </a:spcBef>
            </a:pPr>
            <a:r>
              <a:rPr lang="en-US" b="1"/>
              <a:t>What?</a:t>
            </a:r>
          </a:p>
          <a:p>
            <a:pPr eaLnBrk="0" hangingPunct="0">
              <a:spcBef>
                <a:spcPct val="0"/>
              </a:spcBef>
            </a:pPr>
            <a:endParaRPr lang="en-US" sz="2800" b="1"/>
          </a:p>
          <a:p>
            <a:pPr eaLnBrk="0" hangingPunct="0">
              <a:spcBef>
                <a:spcPct val="0"/>
              </a:spcBef>
            </a:pPr>
            <a:r>
              <a:rPr lang="en-US" b="1"/>
              <a:t>How?</a:t>
            </a:r>
          </a:p>
          <a:p>
            <a:pPr eaLnBrk="0" hangingPunct="0">
              <a:spcBef>
                <a:spcPct val="0"/>
              </a:spcBef>
            </a:pPr>
            <a:endParaRPr lang="en-US" b="1"/>
          </a:p>
          <a:p>
            <a:pPr eaLnBrk="0" hangingPunct="0">
              <a:spcBef>
                <a:spcPct val="0"/>
              </a:spcBef>
            </a:pPr>
            <a:endParaRPr lang="en-US" sz="800" b="1"/>
          </a:p>
          <a:p>
            <a:pPr eaLnBrk="0" hangingPunct="0">
              <a:spcBef>
                <a:spcPct val="0"/>
              </a:spcBef>
            </a:pPr>
            <a:r>
              <a:rPr lang="en-US" b="1"/>
              <a:t>Who?</a:t>
            </a:r>
          </a:p>
          <a:p>
            <a:pPr eaLnBrk="0" hangingPunct="0">
              <a:spcBef>
                <a:spcPct val="0"/>
              </a:spcBef>
            </a:pPr>
            <a:r>
              <a:rPr lang="en-US" b="1"/>
              <a:t>When?</a:t>
            </a:r>
            <a:endParaRPr lang="en-US" sz="2400" b="1"/>
          </a:p>
          <a:p>
            <a:pPr eaLnBrk="0" hangingPunct="0">
              <a:spcBef>
                <a:spcPct val="0"/>
              </a:spcBef>
            </a:pPr>
            <a:endParaRPr lang="en-US" sz="1800" b="1"/>
          </a:p>
          <a:p>
            <a:pPr eaLnBrk="0" hangingPunct="0">
              <a:spcBef>
                <a:spcPct val="0"/>
              </a:spcBef>
            </a:pPr>
            <a:r>
              <a:rPr lang="en-US" b="1"/>
              <a:t>If-Then</a:t>
            </a:r>
          </a:p>
          <a:p>
            <a:pPr eaLnBrk="0" hangingPunct="0">
              <a:spcBef>
                <a:spcPct val="0"/>
              </a:spcBef>
            </a:pPr>
            <a:endParaRPr lang="en-US" sz="2800" b="1"/>
          </a:p>
          <a:p>
            <a:pPr eaLnBrk="0" hangingPunct="0">
              <a:spcBef>
                <a:spcPct val="0"/>
              </a:spcBef>
            </a:pPr>
            <a:r>
              <a:rPr lang="en-US" b="1"/>
              <a:t>Does It?</a:t>
            </a:r>
          </a:p>
          <a:p>
            <a:pPr eaLnBrk="0" hangingPunct="0">
              <a:spcBef>
                <a:spcPct val="0"/>
              </a:spcBef>
            </a:pPr>
            <a:endParaRPr lang="en-US" sz="2800" b="1"/>
          </a:p>
          <a:p>
            <a:pPr eaLnBrk="0" hangingPunct="0">
              <a:spcBef>
                <a:spcPct val="0"/>
              </a:spcBef>
            </a:pPr>
            <a:r>
              <a:rPr lang="en-US" b="1"/>
              <a:t>Where?</a:t>
            </a:r>
            <a:endParaRPr lang="en-US" sz="1400" b="1"/>
          </a:p>
        </p:txBody>
      </p:sp>
      <p:sp>
        <p:nvSpPr>
          <p:cNvPr id="15" name="Rectangle 6"/>
          <p:cNvSpPr>
            <a:spLocks noChangeArrowheads="1"/>
          </p:cNvSpPr>
          <p:nvPr/>
        </p:nvSpPr>
        <p:spPr bwMode="auto">
          <a:xfrm>
            <a:off x="1938338" y="3827373"/>
            <a:ext cx="6324600" cy="381000"/>
          </a:xfrm>
          <a:prstGeom prst="rect">
            <a:avLst/>
          </a:prstGeom>
          <a:solidFill>
            <a:schemeClr val="accent1"/>
          </a:solidFill>
          <a:ln w="9525">
            <a:solidFill>
              <a:schemeClr val="tx1"/>
            </a:solidFill>
            <a:miter lim="800000"/>
            <a:headEnd/>
            <a:tailEnd/>
          </a:ln>
          <a:effectLst/>
        </p:spPr>
        <p:txBody>
          <a:bodyPr wrap="none" anchor="ctr"/>
          <a:lstStyle/>
          <a:p>
            <a:pPr eaLnBrk="0" hangingPunct="0">
              <a:spcBef>
                <a:spcPct val="0"/>
              </a:spcBef>
            </a:pPr>
            <a:r>
              <a:rPr lang="en-US" sz="2000" b="1">
                <a:solidFill>
                  <a:schemeClr val="bg1"/>
                </a:solidFill>
              </a:rPr>
              <a:t>Project Management Process</a:t>
            </a:r>
            <a:endParaRPr lang="en-US" sz="2400" b="1">
              <a:solidFill>
                <a:schemeClr val="bg1"/>
              </a:solidFill>
            </a:endParaRPr>
          </a:p>
        </p:txBody>
      </p:sp>
      <p:sp>
        <p:nvSpPr>
          <p:cNvPr id="16" name="Rectangle 7"/>
          <p:cNvSpPr>
            <a:spLocks noChangeArrowheads="1"/>
          </p:cNvSpPr>
          <p:nvPr/>
        </p:nvSpPr>
        <p:spPr bwMode="auto">
          <a:xfrm>
            <a:off x="1938338" y="5122773"/>
            <a:ext cx="6324600" cy="381000"/>
          </a:xfrm>
          <a:prstGeom prst="rect">
            <a:avLst/>
          </a:prstGeom>
          <a:solidFill>
            <a:srgbClr val="660066"/>
          </a:solidFill>
          <a:ln w="9525">
            <a:solidFill>
              <a:schemeClr val="tx1"/>
            </a:solidFill>
            <a:miter lim="800000"/>
            <a:headEnd/>
            <a:tailEnd/>
          </a:ln>
          <a:effectLst/>
        </p:spPr>
        <p:txBody>
          <a:bodyPr wrap="none" anchor="ctr"/>
          <a:lstStyle/>
          <a:p>
            <a:pPr eaLnBrk="0" hangingPunct="0">
              <a:spcBef>
                <a:spcPct val="0"/>
              </a:spcBef>
            </a:pPr>
            <a:r>
              <a:rPr lang="en-US" sz="2000" b="1">
                <a:solidFill>
                  <a:schemeClr val="bg1"/>
                </a:solidFill>
              </a:rPr>
              <a:t>Quality Management Process</a:t>
            </a:r>
            <a:endParaRPr lang="en-US" sz="2400" b="1">
              <a:solidFill>
                <a:schemeClr val="bg1"/>
              </a:solidFill>
            </a:endParaRPr>
          </a:p>
        </p:txBody>
      </p:sp>
      <p:sp>
        <p:nvSpPr>
          <p:cNvPr id="17" name="Rectangle 8"/>
          <p:cNvSpPr>
            <a:spLocks noChangeArrowheads="1"/>
          </p:cNvSpPr>
          <p:nvPr/>
        </p:nvSpPr>
        <p:spPr bwMode="auto">
          <a:xfrm>
            <a:off x="1938338" y="5732373"/>
            <a:ext cx="6324600" cy="381000"/>
          </a:xfrm>
          <a:prstGeom prst="rect">
            <a:avLst/>
          </a:prstGeom>
          <a:solidFill>
            <a:srgbClr val="006666"/>
          </a:solidFill>
          <a:ln w="9525">
            <a:solidFill>
              <a:schemeClr val="tx1"/>
            </a:solidFill>
            <a:miter lim="800000"/>
            <a:headEnd/>
            <a:tailEnd/>
          </a:ln>
          <a:effectLst/>
        </p:spPr>
        <p:txBody>
          <a:bodyPr wrap="none" anchor="ctr"/>
          <a:lstStyle/>
          <a:p>
            <a:pPr eaLnBrk="0" hangingPunct="0">
              <a:spcBef>
                <a:spcPct val="0"/>
              </a:spcBef>
            </a:pPr>
            <a:r>
              <a:rPr lang="en-US" sz="2000" b="1">
                <a:solidFill>
                  <a:schemeClr val="bg1"/>
                </a:solidFill>
              </a:rPr>
              <a:t>Component &amp; Configuration Management Process</a:t>
            </a:r>
            <a:endParaRPr lang="en-US" sz="2400" b="1">
              <a:solidFill>
                <a:schemeClr val="bg1"/>
              </a:solidFill>
            </a:endParaRPr>
          </a:p>
        </p:txBody>
      </p:sp>
      <p:sp>
        <p:nvSpPr>
          <p:cNvPr id="18" name="Rectangle 9"/>
          <p:cNvSpPr>
            <a:spLocks noChangeArrowheads="1"/>
          </p:cNvSpPr>
          <p:nvPr/>
        </p:nvSpPr>
        <p:spPr bwMode="auto">
          <a:xfrm>
            <a:off x="1938338" y="4436973"/>
            <a:ext cx="6324600" cy="381000"/>
          </a:xfrm>
          <a:prstGeom prst="rect">
            <a:avLst/>
          </a:prstGeom>
          <a:solidFill>
            <a:schemeClr val="hlink"/>
          </a:solidFill>
          <a:ln w="9525">
            <a:solidFill>
              <a:schemeClr val="tx1"/>
            </a:solidFill>
            <a:miter lim="800000"/>
            <a:headEnd/>
            <a:tailEnd/>
          </a:ln>
          <a:effectLst/>
        </p:spPr>
        <p:txBody>
          <a:bodyPr wrap="none" anchor="ctr"/>
          <a:lstStyle/>
          <a:p>
            <a:pPr eaLnBrk="0" hangingPunct="0">
              <a:spcBef>
                <a:spcPct val="0"/>
              </a:spcBef>
            </a:pPr>
            <a:r>
              <a:rPr lang="en-US" sz="2000" b="1">
                <a:solidFill>
                  <a:schemeClr val="bg1"/>
                </a:solidFill>
              </a:rPr>
              <a:t>Risk Management Process</a:t>
            </a:r>
            <a:endParaRPr lang="en-US" sz="2400" b="1">
              <a:solidFill>
                <a:schemeClr val="bg1"/>
              </a:solidFill>
            </a:endParaRPr>
          </a:p>
        </p:txBody>
      </p:sp>
      <p:sp>
        <p:nvSpPr>
          <p:cNvPr id="19" name="Rectangle 10"/>
          <p:cNvSpPr>
            <a:spLocks noChangeArrowheads="1"/>
          </p:cNvSpPr>
          <p:nvPr/>
        </p:nvSpPr>
        <p:spPr bwMode="auto">
          <a:xfrm>
            <a:off x="1830388" y="1555660"/>
            <a:ext cx="6567487" cy="1320800"/>
          </a:xfrm>
          <a:prstGeom prst="rect">
            <a:avLst/>
          </a:prstGeom>
          <a:solidFill>
            <a:srgbClr val="FFCC00"/>
          </a:solidFill>
          <a:ln w="12700">
            <a:solidFill>
              <a:schemeClr val="tx1"/>
            </a:solidFill>
            <a:miter lim="800000"/>
            <a:headEnd/>
            <a:tailEnd/>
          </a:ln>
          <a:effectLst/>
        </p:spPr>
        <p:txBody>
          <a:bodyPr wrap="none" anchor="ctr"/>
          <a:lstStyle/>
          <a:p>
            <a:pPr algn="ctr" eaLnBrk="0" hangingPunct="0">
              <a:spcBef>
                <a:spcPct val="0"/>
              </a:spcBef>
            </a:pPr>
            <a:endParaRPr lang="fr-CA"/>
          </a:p>
        </p:txBody>
      </p:sp>
      <p:sp>
        <p:nvSpPr>
          <p:cNvPr id="20" name="Rectangle 11"/>
          <p:cNvSpPr>
            <a:spLocks noChangeArrowheads="1"/>
          </p:cNvSpPr>
          <p:nvPr/>
        </p:nvSpPr>
        <p:spPr bwMode="auto">
          <a:xfrm>
            <a:off x="1938338" y="1695360"/>
            <a:ext cx="6326187" cy="381000"/>
          </a:xfrm>
          <a:prstGeom prst="rect">
            <a:avLst/>
          </a:prstGeom>
          <a:solidFill>
            <a:srgbClr val="CC6600"/>
          </a:solidFill>
          <a:ln w="9525">
            <a:solidFill>
              <a:schemeClr val="tx1"/>
            </a:solidFill>
            <a:miter lim="800000"/>
            <a:headEnd/>
            <a:tailEnd/>
          </a:ln>
          <a:effectLst/>
        </p:spPr>
        <p:txBody>
          <a:bodyPr wrap="none" anchor="ctr"/>
          <a:lstStyle/>
          <a:p>
            <a:pPr eaLnBrk="0" hangingPunct="0">
              <a:spcBef>
                <a:spcPct val="0"/>
              </a:spcBef>
            </a:pPr>
            <a:r>
              <a:rPr lang="en-US" sz="2000" b="1">
                <a:solidFill>
                  <a:schemeClr val="bg1"/>
                </a:solidFill>
              </a:rPr>
              <a:t>Identify Business Needs and Goals</a:t>
            </a:r>
            <a:endParaRPr lang="en-US" sz="2400" b="1">
              <a:solidFill>
                <a:schemeClr val="bg1"/>
              </a:solidFill>
            </a:endParaRPr>
          </a:p>
        </p:txBody>
      </p:sp>
      <p:sp>
        <p:nvSpPr>
          <p:cNvPr id="21" name="Rectangle 12"/>
          <p:cNvSpPr>
            <a:spLocks noChangeArrowheads="1"/>
          </p:cNvSpPr>
          <p:nvPr/>
        </p:nvSpPr>
        <p:spPr bwMode="auto">
          <a:xfrm>
            <a:off x="1938338" y="2385923"/>
            <a:ext cx="6326187" cy="381000"/>
          </a:xfrm>
          <a:prstGeom prst="rect">
            <a:avLst/>
          </a:prstGeom>
          <a:solidFill>
            <a:srgbClr val="CC6600"/>
          </a:solidFill>
          <a:ln w="9525">
            <a:solidFill>
              <a:schemeClr val="tx1"/>
            </a:solidFill>
            <a:miter lim="800000"/>
            <a:headEnd/>
            <a:tailEnd/>
          </a:ln>
          <a:effectLst/>
        </p:spPr>
        <p:txBody>
          <a:bodyPr wrap="none" anchor="ctr"/>
          <a:lstStyle/>
          <a:p>
            <a:pPr eaLnBrk="0" hangingPunct="0">
              <a:spcBef>
                <a:spcPct val="0"/>
              </a:spcBef>
            </a:pPr>
            <a:r>
              <a:rPr lang="en-US" sz="2000" b="1">
                <a:solidFill>
                  <a:schemeClr val="bg1"/>
                </a:solidFill>
              </a:rPr>
              <a:t>Derive User &amp; Functional Requirements</a:t>
            </a:r>
            <a:endParaRPr lang="en-US" sz="2400" b="1">
              <a:solidFill>
                <a:schemeClr val="bg1"/>
              </a:solidFill>
            </a:endParaRPr>
          </a:p>
        </p:txBody>
      </p:sp>
      <p:sp>
        <p:nvSpPr>
          <p:cNvPr id="22" name="Rectangle 13"/>
          <p:cNvSpPr>
            <a:spLocks noChangeArrowheads="1"/>
          </p:cNvSpPr>
          <p:nvPr/>
        </p:nvSpPr>
        <p:spPr bwMode="auto">
          <a:xfrm>
            <a:off x="1938338" y="3047910"/>
            <a:ext cx="6326187" cy="381000"/>
          </a:xfrm>
          <a:prstGeom prst="rect">
            <a:avLst/>
          </a:prstGeom>
          <a:solidFill>
            <a:schemeClr val="accent2"/>
          </a:solidFill>
          <a:ln w="9525">
            <a:solidFill>
              <a:schemeClr val="tx1"/>
            </a:solidFill>
            <a:miter lim="800000"/>
            <a:headEnd/>
            <a:tailEnd/>
          </a:ln>
          <a:effectLst/>
        </p:spPr>
        <p:txBody>
          <a:bodyPr wrap="none" anchor="ctr"/>
          <a:lstStyle/>
          <a:p>
            <a:pPr eaLnBrk="0" hangingPunct="0">
              <a:spcBef>
                <a:spcPct val="0"/>
              </a:spcBef>
            </a:pPr>
            <a:r>
              <a:rPr lang="en-US" sz="2000" b="1">
                <a:solidFill>
                  <a:schemeClr val="bg1"/>
                </a:solidFill>
              </a:rPr>
              <a:t>Design Solutions</a:t>
            </a:r>
            <a:endParaRPr lang="en-US" sz="2400" b="1">
              <a:solidFill>
                <a:schemeClr val="bg1"/>
              </a:solidFill>
            </a:endParaRPr>
          </a:p>
        </p:txBody>
      </p:sp>
      <p:sp>
        <p:nvSpPr>
          <p:cNvPr id="23" name="AutoShape 14"/>
          <p:cNvSpPr>
            <a:spLocks noChangeArrowheads="1"/>
          </p:cNvSpPr>
          <p:nvPr/>
        </p:nvSpPr>
        <p:spPr bwMode="auto">
          <a:xfrm>
            <a:off x="3457575" y="2104935"/>
            <a:ext cx="142875" cy="246063"/>
          </a:xfrm>
          <a:prstGeom prst="upDownArrow">
            <a:avLst>
              <a:gd name="adj1" fmla="val 50000"/>
              <a:gd name="adj2" fmla="val 34445"/>
            </a:avLst>
          </a:prstGeom>
          <a:solidFill>
            <a:schemeClr val="tx1"/>
          </a:solidFill>
          <a:ln w="9525">
            <a:solidFill>
              <a:schemeClr val="tx1"/>
            </a:solidFill>
            <a:miter lim="800000"/>
            <a:headEnd/>
            <a:tailEnd/>
          </a:ln>
          <a:effectLst/>
        </p:spPr>
        <p:txBody>
          <a:bodyPr wrap="none" lIns="92510" tIns="46254" rIns="92510" bIns="46254" anchor="ctr"/>
          <a:lstStyle/>
          <a:p>
            <a:endParaRPr lang="en-US"/>
          </a:p>
        </p:txBody>
      </p:sp>
      <p:sp>
        <p:nvSpPr>
          <p:cNvPr id="24" name="AutoShape 15"/>
          <p:cNvSpPr>
            <a:spLocks noChangeArrowheads="1"/>
          </p:cNvSpPr>
          <p:nvPr/>
        </p:nvSpPr>
        <p:spPr bwMode="auto">
          <a:xfrm>
            <a:off x="5108575" y="2104935"/>
            <a:ext cx="142875" cy="246063"/>
          </a:xfrm>
          <a:prstGeom prst="upDownArrow">
            <a:avLst>
              <a:gd name="adj1" fmla="val 50000"/>
              <a:gd name="adj2" fmla="val 34445"/>
            </a:avLst>
          </a:prstGeom>
          <a:solidFill>
            <a:schemeClr val="tx1"/>
          </a:solidFill>
          <a:ln w="9525">
            <a:solidFill>
              <a:schemeClr val="tx1"/>
            </a:solidFill>
            <a:miter lim="800000"/>
            <a:headEnd/>
            <a:tailEnd/>
          </a:ln>
          <a:effectLst/>
        </p:spPr>
        <p:txBody>
          <a:bodyPr wrap="none" lIns="92510" tIns="46254" rIns="92510" bIns="46254" anchor="ctr"/>
          <a:lstStyle/>
          <a:p>
            <a:endParaRPr lang="en-US"/>
          </a:p>
        </p:txBody>
      </p:sp>
      <p:sp>
        <p:nvSpPr>
          <p:cNvPr id="25" name="AutoShape 16"/>
          <p:cNvSpPr>
            <a:spLocks noChangeArrowheads="1"/>
          </p:cNvSpPr>
          <p:nvPr/>
        </p:nvSpPr>
        <p:spPr bwMode="auto">
          <a:xfrm>
            <a:off x="6756400" y="2104935"/>
            <a:ext cx="142875" cy="246063"/>
          </a:xfrm>
          <a:prstGeom prst="upDownArrow">
            <a:avLst>
              <a:gd name="adj1" fmla="val 50000"/>
              <a:gd name="adj2" fmla="val 34445"/>
            </a:avLst>
          </a:prstGeom>
          <a:solidFill>
            <a:schemeClr val="tx1"/>
          </a:solidFill>
          <a:ln w="9525">
            <a:solidFill>
              <a:schemeClr val="tx1"/>
            </a:solidFill>
            <a:miter lim="800000"/>
            <a:headEnd/>
            <a:tailEnd/>
          </a:ln>
          <a:effectLst/>
        </p:spPr>
        <p:txBody>
          <a:bodyPr wrap="none" lIns="92510" tIns="46254" rIns="92510" bIns="46254" anchor="ctr"/>
          <a:lstStyle/>
          <a:p>
            <a:endParaRPr lang="en-US"/>
          </a:p>
        </p:txBody>
      </p:sp>
      <p:sp>
        <p:nvSpPr>
          <p:cNvPr id="26" name="AutoShape 17"/>
          <p:cNvSpPr>
            <a:spLocks noChangeArrowheads="1"/>
          </p:cNvSpPr>
          <p:nvPr/>
        </p:nvSpPr>
        <p:spPr bwMode="auto">
          <a:xfrm>
            <a:off x="3457575" y="2776448"/>
            <a:ext cx="142875" cy="246062"/>
          </a:xfrm>
          <a:prstGeom prst="upDownArrow">
            <a:avLst>
              <a:gd name="adj1" fmla="val 50000"/>
              <a:gd name="adj2" fmla="val 34444"/>
            </a:avLst>
          </a:prstGeom>
          <a:solidFill>
            <a:schemeClr val="tx2"/>
          </a:solidFill>
          <a:ln w="9525">
            <a:solidFill>
              <a:schemeClr val="tx1"/>
            </a:solidFill>
            <a:miter lim="800000"/>
            <a:headEnd/>
            <a:tailEnd/>
          </a:ln>
          <a:effectLst/>
        </p:spPr>
        <p:txBody>
          <a:bodyPr wrap="none" lIns="92510" tIns="46254" rIns="92510" bIns="46254" anchor="ctr"/>
          <a:lstStyle/>
          <a:p>
            <a:endParaRPr lang="en-US"/>
          </a:p>
        </p:txBody>
      </p:sp>
      <p:sp>
        <p:nvSpPr>
          <p:cNvPr id="27" name="AutoShape 18"/>
          <p:cNvSpPr>
            <a:spLocks noChangeArrowheads="1"/>
          </p:cNvSpPr>
          <p:nvPr/>
        </p:nvSpPr>
        <p:spPr bwMode="auto">
          <a:xfrm>
            <a:off x="5106988" y="2776448"/>
            <a:ext cx="142875" cy="246062"/>
          </a:xfrm>
          <a:prstGeom prst="upDownArrow">
            <a:avLst>
              <a:gd name="adj1" fmla="val 50000"/>
              <a:gd name="adj2" fmla="val 34444"/>
            </a:avLst>
          </a:prstGeom>
          <a:solidFill>
            <a:schemeClr val="tx2"/>
          </a:solidFill>
          <a:ln w="9525">
            <a:solidFill>
              <a:schemeClr val="tx1"/>
            </a:solidFill>
            <a:miter lim="800000"/>
            <a:headEnd/>
            <a:tailEnd/>
          </a:ln>
          <a:effectLst/>
        </p:spPr>
        <p:txBody>
          <a:bodyPr wrap="none" lIns="92510" tIns="46254" rIns="92510" bIns="46254" anchor="ctr"/>
          <a:lstStyle/>
          <a:p>
            <a:endParaRPr lang="en-US"/>
          </a:p>
        </p:txBody>
      </p:sp>
      <p:sp>
        <p:nvSpPr>
          <p:cNvPr id="28" name="AutoShape 19"/>
          <p:cNvSpPr>
            <a:spLocks noChangeArrowheads="1"/>
          </p:cNvSpPr>
          <p:nvPr/>
        </p:nvSpPr>
        <p:spPr bwMode="auto">
          <a:xfrm>
            <a:off x="6756400" y="2776448"/>
            <a:ext cx="142875" cy="246062"/>
          </a:xfrm>
          <a:prstGeom prst="upDownArrow">
            <a:avLst>
              <a:gd name="adj1" fmla="val 50000"/>
              <a:gd name="adj2" fmla="val 34444"/>
            </a:avLst>
          </a:prstGeom>
          <a:solidFill>
            <a:schemeClr val="tx2"/>
          </a:solidFill>
          <a:ln w="9525">
            <a:solidFill>
              <a:schemeClr val="tx1"/>
            </a:solidFill>
            <a:miter lim="800000"/>
            <a:headEnd/>
            <a:tailEnd/>
          </a:ln>
          <a:effectLst/>
        </p:spPr>
        <p:txBody>
          <a:bodyPr wrap="none" lIns="92510" tIns="46254" rIns="92510" bIns="46254" anchor="ctr"/>
          <a:lstStyle/>
          <a:p>
            <a:endParaRPr lang="en-US"/>
          </a:p>
        </p:txBody>
      </p:sp>
      <p:grpSp>
        <p:nvGrpSpPr>
          <p:cNvPr id="29" name="Group 20"/>
          <p:cNvGrpSpPr>
            <a:grpSpLocks/>
          </p:cNvGrpSpPr>
          <p:nvPr/>
        </p:nvGrpSpPr>
        <p:grpSpPr bwMode="auto">
          <a:xfrm>
            <a:off x="1919288" y="3611473"/>
            <a:ext cx="6324600" cy="261937"/>
            <a:chOff x="1248" y="2475"/>
            <a:chExt cx="3984" cy="165"/>
          </a:xfrm>
        </p:grpSpPr>
        <p:sp>
          <p:nvSpPr>
            <p:cNvPr id="30" name="Line 21"/>
            <p:cNvSpPr>
              <a:spLocks noChangeShapeType="1"/>
            </p:cNvSpPr>
            <p:nvPr/>
          </p:nvSpPr>
          <p:spPr bwMode="auto">
            <a:xfrm>
              <a:off x="1248" y="2475"/>
              <a:ext cx="3984" cy="0"/>
            </a:xfrm>
            <a:prstGeom prst="line">
              <a:avLst/>
            </a:prstGeom>
            <a:noFill/>
            <a:ln w="76200">
              <a:solidFill>
                <a:schemeClr val="tx1"/>
              </a:solidFill>
              <a:round/>
              <a:headEnd/>
              <a:tailEnd type="triangle" w="med" len="med"/>
            </a:ln>
            <a:effectLst/>
          </p:spPr>
          <p:txBody>
            <a:bodyPr wrap="none" anchor="ctr"/>
            <a:lstStyle/>
            <a:p>
              <a:endParaRPr lang="en-US"/>
            </a:p>
          </p:txBody>
        </p:sp>
        <p:sp>
          <p:nvSpPr>
            <p:cNvPr id="31" name="Text Box 22"/>
            <p:cNvSpPr txBox="1">
              <a:spLocks noChangeArrowheads="1"/>
            </p:cNvSpPr>
            <p:nvPr/>
          </p:nvSpPr>
          <p:spPr bwMode="auto">
            <a:xfrm>
              <a:off x="2770" y="2486"/>
              <a:ext cx="307" cy="154"/>
            </a:xfrm>
            <a:prstGeom prst="rect">
              <a:avLst/>
            </a:prstGeom>
            <a:noFill/>
            <a:ln w="9525">
              <a:noFill/>
              <a:miter lim="800000"/>
              <a:headEnd/>
              <a:tailEnd/>
            </a:ln>
            <a:effectLst/>
          </p:spPr>
          <p:txBody>
            <a:bodyPr wrap="none" anchor="ctr">
              <a:spAutoFit/>
            </a:bodyPr>
            <a:lstStyle/>
            <a:p>
              <a:pPr algn="ctr" eaLnBrk="0" hangingPunct="0">
                <a:spcBef>
                  <a:spcPct val="0"/>
                </a:spcBef>
              </a:pPr>
              <a:r>
                <a:rPr lang="en-US" sz="1000" b="1">
                  <a:solidFill>
                    <a:srgbClr val="FF0000"/>
                  </a:solidFill>
                </a:rPr>
                <a:t>TIME</a:t>
              </a:r>
            </a:p>
          </p:txBody>
        </p:sp>
      </p:grpSp>
      <p:sp>
        <p:nvSpPr>
          <p:cNvPr id="32" name="Rectangle 23"/>
          <p:cNvSpPr>
            <a:spLocks noGrp="1" noChangeArrowheads="1"/>
          </p:cNvSpPr>
          <p:nvPr>
            <p:ph type="title"/>
          </p:nvPr>
        </p:nvSpPr>
        <p:spPr>
          <a:xfrm>
            <a:off x="117475" y="617094"/>
            <a:ext cx="8907463" cy="608013"/>
          </a:xfrm>
        </p:spPr>
        <p:txBody>
          <a:bodyPr>
            <a:normAutofit/>
          </a:bodyPr>
          <a:lstStyle/>
          <a:p>
            <a:r>
              <a:rPr lang="en-US" sz="3200" b="1" dirty="0">
                <a:latin typeface="Arial" pitchFamily="34" charset="0"/>
                <a:cs typeface="Arial" pitchFamily="34" charset="0"/>
              </a:rPr>
              <a:t>RE Process and Related Activities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 name="Rectangle 2"/>
          <p:cNvSpPr>
            <a:spLocks noGrp="1" noChangeArrowheads="1"/>
          </p:cNvSpPr>
          <p:nvPr>
            <p:ph type="title"/>
          </p:nvPr>
        </p:nvSpPr>
        <p:spPr>
          <a:xfrm>
            <a:off x="117475" y="316838"/>
            <a:ext cx="8907463" cy="608013"/>
          </a:xfrm>
        </p:spPr>
        <p:txBody>
          <a:bodyPr>
            <a:normAutofit/>
          </a:bodyPr>
          <a:lstStyle/>
          <a:p>
            <a:r>
              <a:rPr lang="en-US" sz="3200" b="1" dirty="0">
                <a:latin typeface="Arial" pitchFamily="34" charset="0"/>
                <a:cs typeface="Arial" pitchFamily="34" charset="0"/>
              </a:rPr>
              <a:t>Requirements Engineering</a:t>
            </a:r>
          </a:p>
        </p:txBody>
      </p:sp>
      <p:sp>
        <p:nvSpPr>
          <p:cNvPr id="5" name="Rectangle 3"/>
          <p:cNvSpPr txBox="1">
            <a:spLocks noChangeArrowheads="1"/>
          </p:cNvSpPr>
          <p:nvPr/>
        </p:nvSpPr>
        <p:spPr>
          <a:xfrm>
            <a:off x="117475" y="927100"/>
            <a:ext cx="8907463" cy="5575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400" b="0" i="0" u="none" strike="noStrike" kern="1200" cap="none" spc="0" normalizeH="0" baseline="0" noProof="0" dirty="0" smtClean="0">
                <a:ln>
                  <a:noFill/>
                </a:ln>
                <a:solidFill>
                  <a:schemeClr val="tx1"/>
                </a:solidFill>
                <a:effectLst/>
                <a:uLnTx/>
                <a:uFillTx/>
                <a:latin typeface="+mn-lt"/>
                <a:ea typeface="+mn-ea"/>
                <a:cs typeface="+mn-cs"/>
              </a:rPr>
              <a:t>Requirements engineering is a set of activities but not necessarily a separate phase</a:t>
            </a: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 Box 4"/>
          <p:cNvSpPr txBox="1">
            <a:spLocks noChangeArrowheads="1"/>
          </p:cNvSpPr>
          <p:nvPr/>
        </p:nvSpPr>
        <p:spPr bwMode="auto">
          <a:xfrm>
            <a:off x="117475" y="6018235"/>
            <a:ext cx="5602816" cy="400110"/>
          </a:xfrm>
          <a:prstGeom prst="rect">
            <a:avLst/>
          </a:prstGeom>
          <a:noFill/>
          <a:ln w="9525" algn="ctr">
            <a:noFill/>
            <a:miter lim="800000"/>
            <a:headEnd/>
            <a:tailEnd/>
          </a:ln>
          <a:effectLst/>
        </p:spPr>
        <p:txBody>
          <a:bodyPr wrap="none">
            <a:spAutoFit/>
          </a:bodyPr>
          <a:lstStyle/>
          <a:p>
            <a:pPr eaLnBrk="0" hangingPunct="0">
              <a:spcBef>
                <a:spcPct val="0"/>
              </a:spcBef>
            </a:pPr>
            <a:r>
              <a:rPr lang="en-CA" sz="1000" dirty="0">
                <a:latin typeface="Times New Roman" pitchFamily="18" charset="0"/>
              </a:rPr>
              <a:t/>
            </a:r>
            <a:br>
              <a:rPr lang="en-CA" sz="1000" dirty="0">
                <a:latin typeface="Times New Roman" pitchFamily="18" charset="0"/>
              </a:rPr>
            </a:br>
            <a:r>
              <a:rPr lang="en-CA" sz="1000" dirty="0">
                <a:latin typeface="Times New Roman" pitchFamily="18" charset="0"/>
              </a:rPr>
              <a:t> Source: Donald C. </a:t>
            </a:r>
            <a:r>
              <a:rPr lang="en-CA" sz="1000" dirty="0" err="1">
                <a:latin typeface="Times New Roman" pitchFamily="18" charset="0"/>
              </a:rPr>
              <a:t>Gause</a:t>
            </a:r>
            <a:r>
              <a:rPr lang="en-CA" sz="1000" dirty="0">
                <a:latin typeface="Times New Roman" pitchFamily="18" charset="0"/>
              </a:rPr>
              <a:t>, Risk Focused Requirements Management, Tutorial at RE’09, September 2009</a:t>
            </a:r>
          </a:p>
        </p:txBody>
      </p:sp>
      <p:grpSp>
        <p:nvGrpSpPr>
          <p:cNvPr id="7" name="Group 15"/>
          <p:cNvGrpSpPr>
            <a:grpSpLocks/>
          </p:cNvGrpSpPr>
          <p:nvPr/>
        </p:nvGrpSpPr>
        <p:grpSpPr bwMode="auto">
          <a:xfrm>
            <a:off x="1425509" y="4103049"/>
            <a:ext cx="6094412" cy="1930400"/>
            <a:chOff x="769" y="2576"/>
            <a:chExt cx="4221" cy="1315"/>
          </a:xfrm>
        </p:grpSpPr>
        <p:pic>
          <p:nvPicPr>
            <p:cNvPr id="8" name="Picture 6"/>
            <p:cNvPicPr>
              <a:picLocks noChangeAspect="1" noChangeArrowheads="1"/>
            </p:cNvPicPr>
            <p:nvPr/>
          </p:nvPicPr>
          <p:blipFill>
            <a:blip r:embed="rId4"/>
            <a:srcRect/>
            <a:stretch>
              <a:fillRect/>
            </a:stretch>
          </p:blipFill>
          <p:spPr bwMode="auto">
            <a:xfrm>
              <a:off x="769" y="2576"/>
              <a:ext cx="4221" cy="1315"/>
            </a:xfrm>
            <a:prstGeom prst="rect">
              <a:avLst/>
            </a:prstGeom>
            <a:noFill/>
            <a:ln w="9525" algn="ctr">
              <a:noFill/>
              <a:miter lim="800000"/>
              <a:headEnd/>
              <a:tailEnd/>
            </a:ln>
            <a:effectLst/>
          </p:spPr>
        </p:pic>
        <p:sp>
          <p:nvSpPr>
            <p:cNvPr id="9" name="Rectangle 8"/>
            <p:cNvSpPr>
              <a:spLocks noChangeArrowheads="1"/>
            </p:cNvSpPr>
            <p:nvPr/>
          </p:nvSpPr>
          <p:spPr bwMode="auto">
            <a:xfrm>
              <a:off x="2835" y="2862"/>
              <a:ext cx="2050" cy="615"/>
            </a:xfrm>
            <a:prstGeom prst="rect">
              <a:avLst/>
            </a:prstGeom>
            <a:solidFill>
              <a:srgbClr val="FFFFFF"/>
            </a:solidFill>
            <a:ln w="9525" algn="ctr">
              <a:noFill/>
              <a:miter lim="800000"/>
              <a:headEnd/>
              <a:tailEnd/>
            </a:ln>
            <a:effectLst/>
          </p:spPr>
          <p:txBody>
            <a:bodyPr anchor="ctr">
              <a:spAutoFit/>
            </a:bodyPr>
            <a:lstStyle/>
            <a:p>
              <a:endParaRPr lang="en-US"/>
            </a:p>
          </p:txBody>
        </p:sp>
        <p:sp>
          <p:nvSpPr>
            <p:cNvPr id="10" name="Rectangle 11"/>
            <p:cNvSpPr>
              <a:spLocks noChangeArrowheads="1"/>
            </p:cNvSpPr>
            <p:nvPr/>
          </p:nvSpPr>
          <p:spPr bwMode="auto">
            <a:xfrm>
              <a:off x="2716" y="3477"/>
              <a:ext cx="2198" cy="49"/>
            </a:xfrm>
            <a:prstGeom prst="rect">
              <a:avLst/>
            </a:prstGeom>
            <a:gradFill rotWithShape="1">
              <a:gsLst>
                <a:gs pos="0">
                  <a:srgbClr val="B3E6FF"/>
                </a:gs>
                <a:gs pos="100000">
                  <a:schemeClr val="accent1"/>
                </a:gs>
              </a:gsLst>
              <a:lin ang="0" scaled="1"/>
            </a:gradFill>
            <a:ln w="9525" algn="ctr">
              <a:solidFill>
                <a:schemeClr val="bg2"/>
              </a:solidFill>
              <a:miter lim="800000"/>
              <a:headEnd/>
              <a:tailEnd/>
            </a:ln>
            <a:effectLst/>
          </p:spPr>
          <p:txBody>
            <a:bodyPr anchor="ctr">
              <a:spAutoFit/>
            </a:bodyPr>
            <a:lstStyle/>
            <a:p>
              <a:endParaRPr lang="en-US"/>
            </a:p>
          </p:txBody>
        </p:sp>
      </p:grpSp>
      <p:grpSp>
        <p:nvGrpSpPr>
          <p:cNvPr id="11" name="Group 13"/>
          <p:cNvGrpSpPr>
            <a:grpSpLocks/>
          </p:cNvGrpSpPr>
          <p:nvPr/>
        </p:nvGrpSpPr>
        <p:grpSpPr bwMode="auto">
          <a:xfrm>
            <a:off x="2743200" y="1739901"/>
            <a:ext cx="3944938" cy="2146300"/>
            <a:chOff x="1580" y="1096"/>
            <a:chExt cx="2633" cy="1502"/>
          </a:xfrm>
        </p:grpSpPr>
        <p:pic>
          <p:nvPicPr>
            <p:cNvPr id="12" name="Picture 5"/>
            <p:cNvPicPr>
              <a:picLocks noChangeAspect="1" noChangeArrowheads="1"/>
            </p:cNvPicPr>
            <p:nvPr/>
          </p:nvPicPr>
          <p:blipFill>
            <a:blip r:embed="rId5"/>
            <a:srcRect/>
            <a:stretch>
              <a:fillRect/>
            </a:stretch>
          </p:blipFill>
          <p:spPr bwMode="auto">
            <a:xfrm>
              <a:off x="1580" y="1161"/>
              <a:ext cx="2600" cy="1437"/>
            </a:xfrm>
            <a:prstGeom prst="rect">
              <a:avLst/>
            </a:prstGeom>
            <a:noFill/>
            <a:ln w="9525" algn="ctr">
              <a:noFill/>
              <a:miter lim="800000"/>
              <a:headEnd/>
              <a:tailEnd/>
            </a:ln>
            <a:effectLst/>
          </p:spPr>
        </p:pic>
        <p:sp>
          <p:nvSpPr>
            <p:cNvPr id="13" name="Rectangle 7"/>
            <p:cNvSpPr>
              <a:spLocks noChangeArrowheads="1"/>
            </p:cNvSpPr>
            <p:nvPr/>
          </p:nvSpPr>
          <p:spPr bwMode="auto">
            <a:xfrm>
              <a:off x="3970" y="1096"/>
              <a:ext cx="243" cy="208"/>
            </a:xfrm>
            <a:prstGeom prst="rect">
              <a:avLst/>
            </a:prstGeom>
            <a:solidFill>
              <a:srgbClr val="FFFFFF"/>
            </a:solidFill>
            <a:ln w="9525" algn="ctr">
              <a:noFill/>
              <a:miter lim="800000"/>
              <a:headEnd/>
              <a:tailEnd/>
            </a:ln>
            <a:effectLst/>
          </p:spPr>
          <p:txBody>
            <a:bodyPr wrap="none" anchor="ctr">
              <a:spAutoFit/>
            </a:bodyPr>
            <a:lstStyle/>
            <a:p>
              <a:endParaRPr lang="en-US"/>
            </a:p>
          </p:txBody>
        </p:sp>
      </p:gr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 name="Rectangle 2"/>
          <p:cNvSpPr txBox="1">
            <a:spLocks noChangeArrowheads="1"/>
          </p:cNvSpPr>
          <p:nvPr/>
        </p:nvSpPr>
        <p:spPr>
          <a:xfrm>
            <a:off x="136525" y="2859088"/>
            <a:ext cx="8872538"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2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The </a:t>
            </a:r>
            <a:r>
              <a:rPr kumimoji="0" lang="fr-CA" sz="3200" b="1" i="0" u="none" strike="noStrike" kern="1200" cap="none" spc="0" normalizeH="0" baseline="0" noProof="0" dirty="0" err="1" smtClean="0">
                <a:ln>
                  <a:noFill/>
                </a:ln>
                <a:solidFill>
                  <a:srgbClr val="0070C0"/>
                </a:solidFill>
                <a:effectLst/>
                <a:uLnTx/>
                <a:uFillTx/>
                <a:latin typeface="Arial" pitchFamily="34" charset="0"/>
                <a:ea typeface="+mj-ea"/>
                <a:cs typeface="Arial" pitchFamily="34" charset="0"/>
              </a:rPr>
              <a:t>Problem</a:t>
            </a:r>
            <a:r>
              <a:rPr kumimoji="0" lang="fr-CA" sz="32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 Domain and the System</a:t>
            </a:r>
            <a:r>
              <a:rPr kumimoji="0" lang="en-US" sz="32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/S</a:t>
            </a:r>
            <a:r>
              <a:rPr kumimoji="0" lang="fr-CA" sz="3200" b="1" i="0" u="none" strike="noStrike" kern="1200" cap="none" spc="0" normalizeH="0" baseline="0" noProof="0" dirty="0" err="1" smtClean="0">
                <a:ln>
                  <a:noFill/>
                </a:ln>
                <a:solidFill>
                  <a:srgbClr val="0070C0"/>
                </a:solidFill>
                <a:effectLst/>
                <a:uLnTx/>
                <a:uFillTx/>
                <a:latin typeface="Arial" pitchFamily="34" charset="0"/>
                <a:ea typeface="+mj-ea"/>
                <a:cs typeface="Arial" pitchFamily="34" charset="0"/>
              </a:rPr>
              <a:t>oftware</a:t>
            </a:r>
            <a:r>
              <a:rPr kumimoji="0" lang="fr-CA" sz="32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-to-</a:t>
            </a:r>
            <a:r>
              <a:rPr kumimoji="0" lang="fr-CA" sz="3200" b="1" i="0" u="none" strike="noStrike" kern="1200" cap="none" spc="0" normalizeH="0" baseline="0" noProof="0" dirty="0" err="1" smtClean="0">
                <a:ln>
                  <a:noFill/>
                </a:ln>
                <a:solidFill>
                  <a:srgbClr val="0070C0"/>
                </a:solidFill>
                <a:effectLst/>
                <a:uLnTx/>
                <a:uFillTx/>
                <a:latin typeface="Arial" pitchFamily="34" charset="0"/>
                <a:ea typeface="+mj-ea"/>
                <a:cs typeface="Arial" pitchFamily="34" charset="0"/>
              </a:rPr>
              <a:t>be</a:t>
            </a: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 name="Rectangle 6"/>
          <p:cNvSpPr>
            <a:spLocks noGrp="1" noChangeArrowheads="1"/>
          </p:cNvSpPr>
          <p:nvPr>
            <p:ph type="title"/>
          </p:nvPr>
        </p:nvSpPr>
        <p:spPr>
          <a:xfrm>
            <a:off x="762000" y="507910"/>
            <a:ext cx="7543800" cy="608013"/>
          </a:xfrm>
        </p:spPr>
        <p:txBody>
          <a:bodyPr>
            <a:normAutofit/>
          </a:bodyPr>
          <a:lstStyle/>
          <a:p>
            <a:r>
              <a:rPr lang="en-CA" sz="3200" b="1" dirty="0">
                <a:latin typeface="Arial" pitchFamily="34" charset="0"/>
                <a:cs typeface="Arial" pitchFamily="34" charset="0"/>
              </a:rPr>
              <a:t>Problem Domain</a:t>
            </a:r>
          </a:p>
        </p:txBody>
      </p:sp>
      <p:sp>
        <p:nvSpPr>
          <p:cNvPr id="5" name="Rectangle 7"/>
          <p:cNvSpPr txBox="1">
            <a:spLocks noChangeArrowheads="1"/>
          </p:cNvSpPr>
          <p:nvPr/>
        </p:nvSpPr>
        <p:spPr>
          <a:xfrm>
            <a:off x="236537" y="1432076"/>
            <a:ext cx="8450263" cy="489594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 problem domain is the context for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Part of the world within which the problem exists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Needs to be understood for effective requirements engineering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Domain model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Set of properties assumed / believed to be true about the environment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Properties relevant to the problem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Problem domain requirements should hold in the proposed new version of the domain.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Define the system requirements such that: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If the system that is built satisfies the system requirements and the environment satisfies the properties assumed for the environment, then the problem domain requirements will be satisfied.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In simple words: The system will behave as required if the assumptions hold.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 name="Rectangle 2"/>
          <p:cNvSpPr>
            <a:spLocks noGrp="1" noChangeArrowheads="1"/>
          </p:cNvSpPr>
          <p:nvPr>
            <p:ph type="title"/>
          </p:nvPr>
        </p:nvSpPr>
        <p:spPr>
          <a:xfrm>
            <a:off x="117475" y="234950"/>
            <a:ext cx="8907463" cy="608013"/>
          </a:xfrm>
        </p:spPr>
        <p:txBody>
          <a:bodyPr>
            <a:normAutofit/>
          </a:bodyPr>
          <a:lstStyle/>
          <a:p>
            <a:r>
              <a:rPr lang="en-CA" sz="3200" b="1" dirty="0"/>
              <a:t>Problem Domain and System-to-be</a:t>
            </a:r>
          </a:p>
        </p:txBody>
      </p:sp>
      <p:sp>
        <p:nvSpPr>
          <p:cNvPr id="5" name="Text Box 5"/>
          <p:cNvSpPr txBox="1">
            <a:spLocks noChangeArrowheads="1"/>
          </p:cNvSpPr>
          <p:nvPr/>
        </p:nvSpPr>
        <p:spPr bwMode="auto">
          <a:xfrm>
            <a:off x="3927475" y="1003300"/>
            <a:ext cx="2540000" cy="731290"/>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Lst>
            </a:pPr>
            <a:r>
              <a:rPr lang="en-CA" i="1" dirty="0">
                <a:solidFill>
                  <a:srgbClr val="000000"/>
                </a:solidFill>
                <a:latin typeface="Times New Roman" pitchFamily="18" charset="0"/>
              </a:rPr>
              <a:t>A domain model should be reusable</a:t>
            </a:r>
            <a:endParaRPr lang="en-CA" dirty="0">
              <a:solidFill>
                <a:srgbClr val="000000"/>
              </a:solidFill>
              <a:latin typeface="Times New Roman" pitchFamily="18" charset="0"/>
            </a:endParaRPr>
          </a:p>
          <a:p>
            <a:pPr defTabSz="828675" hangingPunct="0">
              <a:lnSpc>
                <a:spcPct val="97000"/>
              </a:lnSpc>
              <a:spcBef>
                <a:spcPct val="0"/>
              </a:spcBef>
              <a:buClr>
                <a:srgbClr val="000000"/>
              </a:buClr>
              <a:buSzPct val="45000"/>
              <a:buFont typeface="StarSymbol" charset="0"/>
              <a:buNone/>
              <a:tabLst>
                <a:tab pos="657225" algn="l"/>
                <a:tab pos="1312863" algn="l"/>
                <a:tab pos="1970088" algn="l"/>
              </a:tabLst>
            </a:pPr>
            <a:r>
              <a:rPr lang="en-CA" dirty="0">
                <a:solidFill>
                  <a:srgbClr val="000000"/>
                </a:solidFill>
                <a:latin typeface="Times New Roman" pitchFamily="18" charset="0"/>
              </a:rPr>
              <a:t>(Michael Jackson, 1995)</a:t>
            </a:r>
          </a:p>
        </p:txBody>
      </p:sp>
      <p:pic>
        <p:nvPicPr>
          <p:cNvPr id="6" name="Picture 7" descr="Bray - problem-solution-interface"/>
          <p:cNvPicPr>
            <a:picLocks noChangeAspect="1" noChangeArrowheads="1"/>
          </p:cNvPicPr>
          <p:nvPr/>
        </p:nvPicPr>
        <p:blipFill>
          <a:blip r:embed="rId4"/>
          <a:srcRect/>
          <a:stretch>
            <a:fillRect/>
          </a:stretch>
        </p:blipFill>
        <p:spPr bwMode="auto">
          <a:xfrm>
            <a:off x="155575" y="2339975"/>
            <a:ext cx="3367088" cy="1544638"/>
          </a:xfrm>
          <a:prstGeom prst="rect">
            <a:avLst/>
          </a:prstGeom>
          <a:noFill/>
          <a:ln w="9525">
            <a:solidFill>
              <a:schemeClr val="hlink"/>
            </a:solidFill>
            <a:miter lim="800000"/>
            <a:headEnd/>
            <a:tailEnd/>
          </a:ln>
        </p:spPr>
      </p:pic>
      <p:sp>
        <p:nvSpPr>
          <p:cNvPr id="7" name="Text Box 8"/>
          <p:cNvSpPr txBox="1">
            <a:spLocks noChangeArrowheads="1"/>
          </p:cNvSpPr>
          <p:nvPr/>
        </p:nvSpPr>
        <p:spPr bwMode="auto">
          <a:xfrm>
            <a:off x="155575" y="3983038"/>
            <a:ext cx="5095875" cy="215444"/>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Lst>
            </a:pPr>
            <a:r>
              <a:rPr lang="en-CA" sz="1400" i="1" dirty="0">
                <a:solidFill>
                  <a:srgbClr val="000000"/>
                </a:solidFill>
                <a:latin typeface="Times New Roman" pitchFamily="18" charset="0"/>
              </a:rPr>
              <a:t>Diagram also showing activities </a:t>
            </a:r>
            <a:r>
              <a:rPr lang="en-US" sz="1400" i="1" dirty="0">
                <a:solidFill>
                  <a:srgbClr val="000000"/>
                </a:solidFill>
                <a:latin typeface="Times New Roman" pitchFamily="18" charset="0"/>
              </a:rPr>
              <a:t>[Bray]</a:t>
            </a:r>
            <a:endParaRPr lang="en-CA" sz="1400" dirty="0">
              <a:solidFill>
                <a:srgbClr val="000000"/>
              </a:solidFill>
              <a:latin typeface="Times New Roman" pitchFamily="18" charset="0"/>
            </a:endParaRPr>
          </a:p>
        </p:txBody>
      </p:sp>
      <p:pic>
        <p:nvPicPr>
          <p:cNvPr id="8" name="Picture 9" descr="Lamsweerde - domain-system-to-be"/>
          <p:cNvPicPr>
            <a:picLocks noChangeAspect="1" noChangeArrowheads="1"/>
          </p:cNvPicPr>
          <p:nvPr/>
        </p:nvPicPr>
        <p:blipFill>
          <a:blip r:embed="rId5" cstate="print"/>
          <a:srcRect/>
          <a:stretch>
            <a:fillRect/>
          </a:stretch>
        </p:blipFill>
        <p:spPr bwMode="auto">
          <a:xfrm>
            <a:off x="3914775" y="2700338"/>
            <a:ext cx="4868863" cy="2628900"/>
          </a:xfrm>
          <a:prstGeom prst="rect">
            <a:avLst/>
          </a:prstGeom>
          <a:noFill/>
          <a:ln w="9525">
            <a:solidFill>
              <a:schemeClr val="hlink"/>
            </a:solidFill>
            <a:miter lim="800000"/>
            <a:headEnd/>
            <a:tailEnd/>
          </a:ln>
        </p:spPr>
      </p:pic>
      <p:sp>
        <p:nvSpPr>
          <p:cNvPr id="9" name="Text Box 10"/>
          <p:cNvSpPr txBox="1">
            <a:spLocks noChangeArrowheads="1"/>
          </p:cNvSpPr>
          <p:nvPr/>
        </p:nvSpPr>
        <p:spPr bwMode="auto">
          <a:xfrm>
            <a:off x="3914775" y="5360988"/>
            <a:ext cx="4878388" cy="215444"/>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Lst>
            </a:pPr>
            <a:r>
              <a:rPr lang="en-CA" sz="1400" i="1">
                <a:solidFill>
                  <a:srgbClr val="000000"/>
                </a:solidFill>
                <a:latin typeface="Times New Roman" pitchFamily="18" charset="0"/>
              </a:rPr>
              <a:t>Diagram showing existing and future situation [Lamsweerde]</a:t>
            </a:r>
            <a:endParaRPr lang="en-CA" sz="1400">
              <a:solidFill>
                <a:srgbClr val="000000"/>
              </a:solidFill>
              <a:latin typeface="Times New Roman" pitchFamily="18" charset="0"/>
            </a:endParaRPr>
          </a:p>
        </p:txBody>
      </p:sp>
      <p:sp>
        <p:nvSpPr>
          <p:cNvPr id="10" name="Line 11"/>
          <p:cNvSpPr>
            <a:spLocks noChangeShapeType="1"/>
          </p:cNvSpPr>
          <p:nvPr/>
        </p:nvSpPr>
        <p:spPr bwMode="auto">
          <a:xfrm flipV="1">
            <a:off x="4645025" y="2286000"/>
            <a:ext cx="1962150" cy="498475"/>
          </a:xfrm>
          <a:prstGeom prst="line">
            <a:avLst/>
          </a:prstGeom>
          <a:noFill/>
          <a:ln w="9525">
            <a:solidFill>
              <a:schemeClr val="tx1"/>
            </a:solidFill>
            <a:prstDash val="dash"/>
            <a:round/>
            <a:headEnd type="triangle" w="med" len="med"/>
            <a:tailEnd/>
          </a:ln>
          <a:effectLst/>
        </p:spPr>
        <p:txBody>
          <a:bodyPr>
            <a:spAutoFit/>
          </a:bodyPr>
          <a:lstStyle/>
          <a:p>
            <a:endParaRPr lang="en-US"/>
          </a:p>
        </p:txBody>
      </p:sp>
      <p:sp>
        <p:nvSpPr>
          <p:cNvPr id="11" name="Line 12"/>
          <p:cNvSpPr>
            <a:spLocks noChangeShapeType="1"/>
          </p:cNvSpPr>
          <p:nvPr/>
        </p:nvSpPr>
        <p:spPr bwMode="auto">
          <a:xfrm flipV="1">
            <a:off x="6503988" y="2473325"/>
            <a:ext cx="301625" cy="342900"/>
          </a:xfrm>
          <a:prstGeom prst="line">
            <a:avLst/>
          </a:prstGeom>
          <a:noFill/>
          <a:ln w="9525">
            <a:solidFill>
              <a:schemeClr val="tx1"/>
            </a:solidFill>
            <a:prstDash val="dash"/>
            <a:round/>
            <a:headEnd type="triangle" w="med" len="med"/>
            <a:tailEnd/>
          </a:ln>
          <a:effectLst/>
        </p:spPr>
        <p:txBody>
          <a:bodyPr>
            <a:spAutoFit/>
          </a:bodyPr>
          <a:lstStyle/>
          <a:p>
            <a:endParaRPr lang="en-US"/>
          </a:p>
        </p:txBody>
      </p:sp>
      <p:sp>
        <p:nvSpPr>
          <p:cNvPr id="12" name="Text Box 13"/>
          <p:cNvSpPr txBox="1">
            <a:spLocks noChangeArrowheads="1"/>
          </p:cNvSpPr>
          <p:nvPr/>
        </p:nvSpPr>
        <p:spPr bwMode="auto">
          <a:xfrm>
            <a:off x="6578600" y="1966913"/>
            <a:ext cx="2565400" cy="596900"/>
          </a:xfrm>
          <a:prstGeom prst="rect">
            <a:avLst/>
          </a:prstGeom>
          <a:noFill/>
          <a:ln w="9525" algn="ctr">
            <a:noFill/>
            <a:miter lim="800000"/>
            <a:headEnd/>
            <a:tailEnd/>
          </a:ln>
          <a:effectLst/>
        </p:spPr>
        <p:txBody>
          <a:bodyPr/>
          <a:lstStyle/>
          <a:p>
            <a:pPr defTabSz="762000"/>
            <a:r>
              <a:rPr lang="en-US" sz="1400" b="1" i="1"/>
              <a:t>better:</a:t>
            </a:r>
            <a:r>
              <a:rPr lang="en-US" sz="1400" i="1"/>
              <a:t> </a:t>
            </a:r>
            <a:r>
              <a:rPr lang="en-US" sz="1400" i="1">
                <a:solidFill>
                  <a:schemeClr val="folHlink"/>
                </a:solidFill>
              </a:rPr>
              <a:t>problem domain</a:t>
            </a:r>
            <a:r>
              <a:rPr lang="en-US" sz="1400" i="1"/>
              <a:t> (as-is and to-be)</a:t>
            </a:r>
          </a:p>
        </p:txBody>
      </p:sp>
      <p:pic>
        <p:nvPicPr>
          <p:cNvPr id="13" name="Picture 14" descr="Lamsweerde - domain-s;ystem (2)"/>
          <p:cNvPicPr>
            <a:picLocks noChangeAspect="1" noChangeArrowheads="1"/>
          </p:cNvPicPr>
          <p:nvPr/>
        </p:nvPicPr>
        <p:blipFill>
          <a:blip r:embed="rId6"/>
          <a:srcRect/>
          <a:stretch>
            <a:fillRect/>
          </a:stretch>
        </p:blipFill>
        <p:spPr bwMode="auto">
          <a:xfrm>
            <a:off x="1112838" y="4441825"/>
            <a:ext cx="2406650" cy="1709738"/>
          </a:xfrm>
          <a:prstGeom prst="rect">
            <a:avLst/>
          </a:prstGeom>
          <a:noFill/>
          <a:ln w="9525">
            <a:solidFill>
              <a:schemeClr val="hlink"/>
            </a:solidFill>
            <a:miter lim="800000"/>
            <a:headEnd/>
            <a:tailEnd/>
          </a:ln>
        </p:spPr>
      </p:pic>
      <p:pic>
        <p:nvPicPr>
          <p:cNvPr id="14" name="Picture 15" descr="Jackson - domain-system"/>
          <p:cNvPicPr>
            <a:picLocks noChangeAspect="1" noChangeArrowheads="1"/>
          </p:cNvPicPr>
          <p:nvPr/>
        </p:nvPicPr>
        <p:blipFill>
          <a:blip r:embed="rId7"/>
          <a:srcRect/>
          <a:stretch>
            <a:fillRect/>
          </a:stretch>
        </p:blipFill>
        <p:spPr bwMode="auto">
          <a:xfrm>
            <a:off x="0" y="838200"/>
            <a:ext cx="3800475" cy="1458912"/>
          </a:xfrm>
          <a:prstGeom prst="rect">
            <a:avLst/>
          </a:prstGeom>
          <a:noFill/>
          <a:ln w="9525">
            <a:solidFill>
              <a:schemeClr val="hlink"/>
            </a:solidFill>
            <a:miter lim="800000"/>
            <a:headEnd/>
            <a:tailEnd/>
          </a:ln>
        </p:spPr>
      </p:pic>
      <p:sp>
        <p:nvSpPr>
          <p:cNvPr id="15" name="Text Box 16"/>
          <p:cNvSpPr txBox="1">
            <a:spLocks noChangeArrowheads="1"/>
          </p:cNvSpPr>
          <p:nvPr/>
        </p:nvSpPr>
        <p:spPr bwMode="auto">
          <a:xfrm>
            <a:off x="712788" y="6151563"/>
            <a:ext cx="5095875" cy="215444"/>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Lst>
            </a:pPr>
            <a:r>
              <a:rPr lang="en-CA" sz="1400" i="1">
                <a:solidFill>
                  <a:srgbClr val="000000"/>
                </a:solidFill>
                <a:latin typeface="Times New Roman" pitchFamily="18" charset="0"/>
              </a:rPr>
              <a:t>Problem domain with system-to-be </a:t>
            </a:r>
            <a:r>
              <a:rPr lang="en-US" sz="1400" i="1">
                <a:solidFill>
                  <a:srgbClr val="000000"/>
                </a:solidFill>
                <a:latin typeface="Times New Roman" pitchFamily="18" charset="0"/>
              </a:rPr>
              <a:t>[Bray]</a:t>
            </a:r>
            <a:endParaRPr lang="en-CA" sz="1400">
              <a:solidFill>
                <a:srgbClr val="000000"/>
              </a:solidFill>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28575" y="0"/>
            <a:ext cx="9172575" cy="6858000"/>
          </a:xfrm>
          <a:prstGeom prst="rect">
            <a:avLst/>
          </a:prstGeom>
          <a:noFill/>
          <a:ln w="9525">
            <a:noFill/>
            <a:miter lim="800000"/>
            <a:headEnd/>
            <a:tailEnd/>
          </a:ln>
        </p:spPr>
      </p:pic>
      <p:sp>
        <p:nvSpPr>
          <p:cNvPr id="4" name="Rectangle 2"/>
          <p:cNvSpPr>
            <a:spLocks noGrp="1" noChangeArrowheads="1"/>
          </p:cNvSpPr>
          <p:nvPr>
            <p:ph type="title"/>
          </p:nvPr>
        </p:nvSpPr>
        <p:spPr>
          <a:xfrm>
            <a:off x="117475" y="617094"/>
            <a:ext cx="8907463" cy="608013"/>
          </a:xfrm>
        </p:spPr>
        <p:txBody>
          <a:bodyPr>
            <a:normAutofit/>
          </a:bodyPr>
          <a:lstStyle/>
          <a:p>
            <a:r>
              <a:rPr lang="en-US" sz="3200" b="1" dirty="0">
                <a:latin typeface="Arial" pitchFamily="34" charset="0"/>
                <a:cs typeface="Arial" pitchFamily="34" charset="0"/>
              </a:rPr>
              <a:t>System interface and software interface</a:t>
            </a:r>
          </a:p>
        </p:txBody>
      </p:sp>
      <p:sp>
        <p:nvSpPr>
          <p:cNvPr id="5" name="Rectangle 3"/>
          <p:cNvSpPr txBox="1">
            <a:spLocks noChangeArrowheads="1"/>
          </p:cNvSpPr>
          <p:nvPr/>
        </p:nvSpPr>
        <p:spPr>
          <a:xfrm>
            <a:off x="304800" y="3879979"/>
            <a:ext cx="8534400" cy="195103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System and software interface for a control system with embedded software: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Software interface: through input and output variables, for instance </a:t>
            </a:r>
            <a:r>
              <a:rPr kumimoji="0" lang="en-US" sz="1800" b="0" i="1" u="none" strike="noStrike" kern="1200" cap="none" spc="0" normalizeH="0" baseline="0" noProof="0" dirty="0" err="1" smtClean="0">
                <a:ln>
                  <a:noFill/>
                </a:ln>
                <a:solidFill>
                  <a:schemeClr val="tx1"/>
                </a:solidFill>
                <a:effectLst/>
                <a:uLnTx/>
                <a:uFillTx/>
                <a:latin typeface="+mn-lt"/>
                <a:ea typeface="+mn-ea"/>
                <a:cs typeface="+mn-cs"/>
              </a:rPr>
              <a:t>measuredSpeed</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(is read by program) and </a:t>
            </a:r>
            <a:r>
              <a:rPr kumimoji="0" lang="en-US" sz="1800" b="0" i="1" u="none" strike="noStrike" kern="1200" cap="none" spc="0" normalizeH="0" baseline="0" noProof="0" dirty="0" err="1" smtClean="0">
                <a:ln>
                  <a:noFill/>
                </a:ln>
                <a:solidFill>
                  <a:schemeClr val="tx1"/>
                </a:solidFill>
                <a:effectLst/>
                <a:uLnTx/>
                <a:uFillTx/>
                <a:latin typeface="+mn-lt"/>
                <a:ea typeface="+mn-ea"/>
                <a:cs typeface="+mn-cs"/>
              </a:rPr>
              <a:t>doorState</a:t>
            </a:r>
            <a:r>
              <a:rPr kumimoji="0" lang="en-US" sz="1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(is set by program)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The system includes the software and I/O devices. Therefore the interface of the system with the environment are the monitored and controlled variables of the real world, for instance </a:t>
            </a:r>
            <a:r>
              <a:rPr kumimoji="0" lang="en-US" sz="1800" b="0" i="1" u="none" strike="noStrike" kern="1200" cap="none" spc="0" normalizeH="0" baseline="0" noProof="0" dirty="0" err="1" smtClean="0">
                <a:ln>
                  <a:noFill/>
                </a:ln>
                <a:solidFill>
                  <a:schemeClr val="tx1"/>
                </a:solidFill>
                <a:effectLst/>
                <a:uLnTx/>
                <a:uFillTx/>
                <a:latin typeface="+mn-lt"/>
                <a:ea typeface="+mn-ea"/>
                <a:cs typeface="+mn-cs"/>
              </a:rPr>
              <a:t>trainSpeed</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1800" b="0" i="1" u="none" strike="noStrike" kern="1200" cap="none" spc="0" normalizeH="0" baseline="0" noProof="0" dirty="0" err="1" smtClean="0">
                <a:ln>
                  <a:noFill/>
                </a:ln>
                <a:solidFill>
                  <a:schemeClr val="tx1"/>
                </a:solidFill>
                <a:effectLst/>
                <a:uLnTx/>
                <a:uFillTx/>
                <a:latin typeface="+mn-lt"/>
                <a:ea typeface="+mn-ea"/>
                <a:cs typeface="+mn-cs"/>
              </a:rPr>
              <a:t>doorsClosed</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4" descr="Lamsweerde - embedded system interface"/>
          <p:cNvPicPr>
            <a:picLocks noChangeAspect="1" noChangeArrowheads="1"/>
          </p:cNvPicPr>
          <p:nvPr/>
        </p:nvPicPr>
        <p:blipFill>
          <a:blip r:embed="rId4" cstate="print"/>
          <a:srcRect/>
          <a:stretch>
            <a:fillRect/>
          </a:stretch>
        </p:blipFill>
        <p:spPr bwMode="auto">
          <a:xfrm>
            <a:off x="406400" y="1582866"/>
            <a:ext cx="3529013" cy="2259013"/>
          </a:xfrm>
          <a:prstGeom prst="rect">
            <a:avLst/>
          </a:prstGeom>
          <a:noFill/>
        </p:spPr>
      </p:pic>
      <p:sp>
        <p:nvSpPr>
          <p:cNvPr id="7" name="Text Box 5"/>
          <p:cNvSpPr txBox="1">
            <a:spLocks noChangeArrowheads="1"/>
          </p:cNvSpPr>
          <p:nvPr/>
        </p:nvSpPr>
        <p:spPr bwMode="auto">
          <a:xfrm>
            <a:off x="3949700" y="2174605"/>
            <a:ext cx="4926013" cy="742950"/>
          </a:xfrm>
          <a:prstGeom prst="rect">
            <a:avLst/>
          </a:prstGeom>
          <a:noFill/>
          <a:ln w="9525" algn="ctr">
            <a:noFill/>
            <a:miter lim="800000"/>
            <a:headEnd/>
            <a:tailEnd/>
          </a:ln>
          <a:effectLst/>
        </p:spPr>
        <p:txBody>
          <a:bodyPr/>
          <a:lstStyle/>
          <a:p>
            <a:pPr defTabSz="762000"/>
            <a:r>
              <a:rPr lang="en-US" dirty="0"/>
              <a:t>Generic architecture of a control system including embedded software [</a:t>
            </a:r>
            <a:r>
              <a:rPr lang="en-US" dirty="0" err="1"/>
              <a:t>Lamsweerde</a:t>
            </a:r>
            <a:r>
              <a:rPr lang="en-US" dirty="0"/>
              <a:t>]</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2"/>
          <p:cNvSpPr txBox="1">
            <a:spLocks noChangeArrowheads="1"/>
          </p:cNvSpPr>
          <p:nvPr/>
        </p:nvSpPr>
        <p:spPr>
          <a:xfrm>
            <a:off x="304800" y="630742"/>
            <a:ext cx="84582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Software objects representing real objects</a:t>
            </a:r>
            <a:endParaRPr kumimoji="0" 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2" name="Rectangle 3"/>
          <p:cNvSpPr txBox="1">
            <a:spLocks noChangeArrowheads="1"/>
          </p:cNvSpPr>
          <p:nvPr/>
        </p:nvSpPr>
        <p:spPr>
          <a:xfrm>
            <a:off x="117475" y="1563440"/>
            <a:ext cx="8907463" cy="4216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The software (model) normally contains objects that represent objects in the system environment (e.g. the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doorState</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variable represents the state of the doors in the train)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Whether they represent the situation in the environment correctly, is another question (for the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doorState</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variable, this may depend on the correct functioning of the door state sensing device).</a:t>
            </a:r>
            <a:endParaRPr kumimoji="0" lang="en-US"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73" name="Picture 4" descr="Lamsweerde - domain-system example"/>
          <p:cNvPicPr>
            <a:picLocks noChangeAspect="1" noChangeArrowheads="1"/>
          </p:cNvPicPr>
          <p:nvPr/>
        </p:nvPicPr>
        <p:blipFill>
          <a:blip r:embed="rId2"/>
          <a:srcRect/>
          <a:stretch>
            <a:fillRect/>
          </a:stretch>
        </p:blipFill>
        <p:spPr bwMode="auto">
          <a:xfrm>
            <a:off x="559536" y="3408536"/>
            <a:ext cx="6858000" cy="2646759"/>
          </a:xfrm>
          <a:prstGeom prst="rect">
            <a:avLst/>
          </a:prstGeom>
          <a:noFill/>
        </p:spPr>
      </p:pic>
      <p:sp>
        <p:nvSpPr>
          <p:cNvPr id="74" name="Text Box 5"/>
          <p:cNvSpPr txBox="1">
            <a:spLocks noChangeArrowheads="1"/>
          </p:cNvSpPr>
          <p:nvPr/>
        </p:nvSpPr>
        <p:spPr bwMode="auto">
          <a:xfrm>
            <a:off x="40944" y="2934031"/>
            <a:ext cx="2097088" cy="336550"/>
          </a:xfrm>
          <a:prstGeom prst="rect">
            <a:avLst/>
          </a:prstGeom>
          <a:noFill/>
          <a:ln w="9525" algn="ctr">
            <a:noFill/>
            <a:miter lim="800000"/>
            <a:headEnd/>
            <a:tailEnd/>
          </a:ln>
          <a:effectLst/>
        </p:spPr>
        <p:txBody>
          <a:bodyPr/>
          <a:lstStyle/>
          <a:p>
            <a:pPr defTabSz="762000"/>
            <a:r>
              <a:rPr lang="en-US" sz="1400" b="1" dirty="0"/>
              <a:t>better:</a:t>
            </a:r>
            <a:r>
              <a:rPr lang="en-US" sz="1400" dirty="0"/>
              <a:t> </a:t>
            </a:r>
            <a:r>
              <a:rPr lang="en-US" sz="1400" dirty="0">
                <a:solidFill>
                  <a:srgbClr val="F52C17"/>
                </a:solidFill>
              </a:rPr>
              <a:t>Problem domain</a:t>
            </a:r>
            <a:r>
              <a:rPr lang="en-US" sz="1400" dirty="0"/>
              <a:t> </a:t>
            </a:r>
            <a:r>
              <a:rPr lang="en-US" sz="1400" dirty="0">
                <a:solidFill>
                  <a:srgbClr val="F52C17"/>
                </a:solidFill>
              </a:rPr>
              <a:t>requirements</a:t>
            </a:r>
            <a:r>
              <a:rPr lang="en-US" sz="1400" dirty="0"/>
              <a:t> (if one considers the train to be the environment of the control system)</a:t>
            </a:r>
          </a:p>
        </p:txBody>
      </p:sp>
      <p:sp>
        <p:nvSpPr>
          <p:cNvPr id="75" name="Line 6"/>
          <p:cNvSpPr>
            <a:spLocks noChangeShapeType="1"/>
          </p:cNvSpPr>
          <p:nvPr/>
        </p:nvSpPr>
        <p:spPr bwMode="auto">
          <a:xfrm flipH="1" flipV="1">
            <a:off x="2016125" y="3179763"/>
            <a:ext cx="331788" cy="374650"/>
          </a:xfrm>
          <a:prstGeom prst="line">
            <a:avLst/>
          </a:prstGeom>
          <a:noFill/>
          <a:ln w="9525">
            <a:solidFill>
              <a:schemeClr val="tx1"/>
            </a:solidFill>
            <a:prstDash val="dash"/>
            <a:round/>
            <a:headEnd type="triangle" w="med" len="med"/>
            <a:tailEn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95" name="Rectangle 2"/>
          <p:cNvSpPr txBox="1">
            <a:spLocks noChangeArrowheads="1"/>
          </p:cNvSpPr>
          <p:nvPr/>
        </p:nvSpPr>
        <p:spPr>
          <a:xfrm>
            <a:off x="533400" y="2859088"/>
            <a:ext cx="7848600" cy="7223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Main Requirements Activities</a:t>
            </a: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2"/>
          <p:cNvSpPr txBox="1">
            <a:spLocks noChangeArrowheads="1"/>
          </p:cNvSpPr>
          <p:nvPr/>
        </p:nvSpPr>
        <p:spPr>
          <a:xfrm>
            <a:off x="117475" y="535207"/>
            <a:ext cx="8907463" cy="53653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Requirements Inception</a:t>
            </a:r>
            <a:endParaRPr kumimoji="0" lang="en-CA"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3" name="Rectangle 3"/>
          <p:cNvSpPr txBox="1">
            <a:spLocks noChangeArrowheads="1"/>
          </p:cNvSpPr>
          <p:nvPr/>
        </p:nvSpPr>
        <p:spPr>
          <a:xfrm>
            <a:off x="117475" y="1404780"/>
            <a:ext cx="8907463" cy="491982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Start the process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Identification of business need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New market opportunity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Great idea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Involves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Building a business case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Preliminary feasibility assessment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Preliminary definition of project scope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Stakeholders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 managers, marketing people, product managers...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Examples of techniques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Brainstorming, Joint Application Development (JAD) meeting…</a:t>
            </a: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BUKU PEMBELAJARAN</a:t>
            </a:r>
          </a:p>
        </p:txBody>
      </p:sp>
      <p:sp>
        <p:nvSpPr>
          <p:cNvPr id="5" name="object 3"/>
          <p:cNvSpPr txBox="1"/>
          <p:nvPr/>
        </p:nvSpPr>
        <p:spPr>
          <a:xfrm>
            <a:off x="685800" y="1828801"/>
            <a:ext cx="7807590" cy="2286000"/>
          </a:xfrm>
          <a:prstGeom prst="rect">
            <a:avLst/>
          </a:prstGeom>
        </p:spPr>
        <p:txBody>
          <a:bodyPr wrap="square" lIns="0" tIns="0" rIns="0" bIns="0" rtlCol="0">
            <a:noAutofit/>
          </a:bodyPr>
          <a:lstStyle/>
          <a:p>
            <a:pPr marL="341313" lvl="0" indent="-341313">
              <a:buFont typeface="Wingdings" pitchFamily="2" charset="2"/>
              <a:buChar char="q"/>
            </a:pPr>
            <a:r>
              <a:rPr lang="en-US" sz="1800" dirty="0" smtClean="0"/>
              <a:t>Jeremy Dick, Elizabeth Hull, Ken Jackson,  </a:t>
            </a:r>
            <a:r>
              <a:rPr lang="en-US" sz="1800" i="1" dirty="0" smtClean="0"/>
              <a:t>Requirements Engineering</a:t>
            </a:r>
            <a:r>
              <a:rPr lang="en-US" sz="1800" dirty="0" smtClean="0"/>
              <a:t>, Springer-</a:t>
            </a:r>
            <a:r>
              <a:rPr lang="en-US" sz="1800" dirty="0" err="1" smtClean="0"/>
              <a:t>Verlag</a:t>
            </a:r>
            <a:r>
              <a:rPr lang="en-US" sz="1800" dirty="0" smtClean="0"/>
              <a:t>, 2004</a:t>
            </a:r>
          </a:p>
          <a:p>
            <a:pPr marL="341313" lvl="0" indent="-341313">
              <a:buFont typeface="Wingdings" pitchFamily="2" charset="2"/>
              <a:buChar char="q"/>
            </a:pPr>
            <a:r>
              <a:rPr lang="en-US" sz="1800" dirty="0" err="1" smtClean="0"/>
              <a:t>Soren</a:t>
            </a:r>
            <a:r>
              <a:rPr lang="en-US" sz="1800" dirty="0" smtClean="0"/>
              <a:t> </a:t>
            </a:r>
            <a:r>
              <a:rPr lang="en-US" sz="1800" dirty="0" err="1" smtClean="0"/>
              <a:t>Lauesen</a:t>
            </a:r>
            <a:r>
              <a:rPr lang="en-US" sz="1800" dirty="0" smtClean="0"/>
              <a:t> </a:t>
            </a:r>
            <a:r>
              <a:rPr lang="en-US" sz="1800" i="1" dirty="0" smtClean="0"/>
              <a:t>Software Requirements - Styles and Techniques</a:t>
            </a:r>
            <a:r>
              <a:rPr lang="en-US" sz="1800" dirty="0" smtClean="0"/>
              <a:t>, Addison Wesley, 2002</a:t>
            </a:r>
          </a:p>
          <a:p>
            <a:pPr marL="341313" lvl="0" indent="-341313">
              <a:buFont typeface="Wingdings" pitchFamily="2" charset="2"/>
              <a:buChar char="q"/>
            </a:pPr>
            <a:r>
              <a:rPr lang="en-US" sz="1800" dirty="0" smtClean="0"/>
              <a:t>Ian K. Bray , </a:t>
            </a:r>
            <a:r>
              <a:rPr lang="en-US" sz="1800" i="1" dirty="0" smtClean="0"/>
              <a:t>An Introduction to Requirements Engineering</a:t>
            </a:r>
            <a:r>
              <a:rPr lang="en-US" sz="1800" dirty="0" smtClean="0"/>
              <a:t>, Addison Wesley, </a:t>
            </a:r>
            <a:br>
              <a:rPr lang="en-US" sz="1800" dirty="0" smtClean="0"/>
            </a:br>
            <a:r>
              <a:rPr lang="en-US" sz="1800" dirty="0" smtClean="0"/>
              <a:t>2002 </a:t>
            </a:r>
          </a:p>
          <a:p>
            <a:pPr marL="341313" lvl="0" indent="-341313">
              <a:buFont typeface="Wingdings" pitchFamily="2" charset="2"/>
              <a:buChar char="q"/>
            </a:pPr>
            <a:r>
              <a:rPr lang="en-US" sz="1800" dirty="0" smtClean="0"/>
              <a:t>Colin Hood, Simon </a:t>
            </a:r>
            <a:r>
              <a:rPr lang="en-US" sz="1800" dirty="0" err="1" smtClean="0"/>
              <a:t>Wiedemann</a:t>
            </a:r>
            <a:r>
              <a:rPr lang="en-US" sz="1800" dirty="0" smtClean="0"/>
              <a:t> , Stefan </a:t>
            </a:r>
            <a:r>
              <a:rPr lang="en-US" sz="1800" dirty="0" err="1" smtClean="0"/>
              <a:t>FichtingerUrte</a:t>
            </a:r>
            <a:r>
              <a:rPr lang="en-US" sz="1800" dirty="0" smtClean="0"/>
              <a:t> </a:t>
            </a:r>
            <a:r>
              <a:rPr lang="en-US" sz="1800" dirty="0" err="1" smtClean="0"/>
              <a:t>Pautz</a:t>
            </a:r>
            <a:r>
              <a:rPr lang="en-US" sz="1800" dirty="0" smtClean="0"/>
              <a:t> ,</a:t>
            </a:r>
            <a:r>
              <a:rPr lang="en-US" sz="1800" i="1" dirty="0" smtClean="0"/>
              <a:t>Requirements Management</a:t>
            </a:r>
            <a:r>
              <a:rPr lang="en-US" sz="1800" dirty="0" smtClean="0"/>
              <a:t>, Springer-</a:t>
            </a:r>
            <a:r>
              <a:rPr lang="en-US" sz="1800" dirty="0" err="1" smtClean="0"/>
              <a:t>Verlag</a:t>
            </a:r>
            <a:r>
              <a:rPr lang="en-US" sz="1800" dirty="0" smtClean="0"/>
              <a:t>, 2008</a:t>
            </a:r>
          </a:p>
          <a:p>
            <a:pPr marL="231775" lvl="0" indent="-231775">
              <a:buFont typeface="Wingdings" pitchFamily="2" charset="2"/>
              <a:buChar char="q"/>
            </a:pPr>
            <a:endParaRPr lang="en-US" sz="18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sz="3200"/>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3"/>
          <p:cNvSpPr txBox="1">
            <a:spLocks noChangeArrowheads="1"/>
          </p:cNvSpPr>
          <p:nvPr/>
        </p:nvSpPr>
        <p:spPr>
          <a:xfrm>
            <a:off x="685800" y="2209800"/>
            <a:ext cx="7772400" cy="1981200"/>
          </a:xfrm>
          <a:prstGeom prst="rect">
            <a:avLst/>
          </a:prstGeom>
        </p:spPr>
        <p:txBody>
          <a:bodyPr/>
          <a:lstStyle/>
          <a:p>
            <a:pPr marL="231775" indent="-231775">
              <a:buFont typeface="Arial" pitchFamily="34" charset="0"/>
              <a:buChar char="•"/>
            </a:pPr>
            <a:endParaRPr lang="en-US" sz="2000" dirty="0" smtClean="0"/>
          </a:p>
        </p:txBody>
      </p:sp>
      <p:sp>
        <p:nvSpPr>
          <p:cNvPr id="71" name="Rectangle 2"/>
          <p:cNvSpPr txBox="1">
            <a:spLocks noChangeArrowheads="1"/>
          </p:cNvSpPr>
          <p:nvPr/>
        </p:nvSpPr>
        <p:spPr>
          <a:xfrm>
            <a:off x="685801" y="609600"/>
            <a:ext cx="7848600" cy="608013"/>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Requirements Elicitation (1)</a:t>
            </a:r>
            <a:endParaRPr kumimoji="0" lang="en-CA"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2" name="Rectangle 3"/>
          <p:cNvSpPr txBox="1">
            <a:spLocks noChangeArrowheads="1"/>
          </p:cNvSpPr>
          <p:nvPr/>
        </p:nvSpPr>
        <p:spPr>
          <a:xfrm>
            <a:off x="117475" y="1459372"/>
            <a:ext cx="8907463" cy="47879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Gathering of information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About problem domain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About problems requiring a solution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About constraints related to the problem or solution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Questions that need to be answered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What is the system?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What are the goals of the system?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How is the work done now?</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What are the problems?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How will the system solve these problems?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How will the system be used on a day-to-day basis?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Will performance issues or other constraints affect the way the solution is approached?</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4"/>
          <p:cNvSpPr txBox="1">
            <a:spLocks noChangeArrowheads="1"/>
          </p:cNvSpPr>
          <p:nvPr/>
        </p:nvSpPr>
        <p:spPr>
          <a:xfrm>
            <a:off x="117475" y="767222"/>
            <a:ext cx="8907463" cy="5258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Requirements Elicitation (2)</a:t>
            </a:r>
            <a:endParaRPr kumimoji="0" lang="fr-CA"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1" name="Rectangle 5"/>
          <p:cNvSpPr txBox="1">
            <a:spLocks noChangeArrowheads="1"/>
          </p:cNvSpPr>
          <p:nvPr/>
        </p:nvSpPr>
        <p:spPr>
          <a:xfrm>
            <a:off x="581507" y="1459372"/>
            <a:ext cx="7883525" cy="482201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Overview of different 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Customers and other stakeholders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Existing systems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Documentation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Domain experts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More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Overview of different techniques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Brainstorming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Interviews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Task observations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Use cases / scenarios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Prototyping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More ...</a:t>
            </a:r>
            <a:endParaRPr kumimoji="0" lang="fr-FR"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121" name="Rectangle 2"/>
          <p:cNvSpPr txBox="1">
            <a:spLocks noChangeArrowheads="1"/>
          </p:cNvSpPr>
          <p:nvPr/>
        </p:nvSpPr>
        <p:spPr>
          <a:xfrm>
            <a:off x="914400" y="698982"/>
            <a:ext cx="7086600" cy="5387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Requirements Analysis</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22" name="Rectangle 3"/>
          <p:cNvSpPr txBox="1">
            <a:spLocks noChangeArrowheads="1"/>
          </p:cNvSpPr>
          <p:nvPr/>
        </p:nvSpPr>
        <p:spPr>
          <a:xfrm>
            <a:off x="117475" y="1391132"/>
            <a:ext cx="8907463" cy="49403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 process of studying and analyzing the needs of stakeholders (e.g., customer, user) in view of coming up with a “solution”. Such a solution may involve: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 new organization of the workflow in the company.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 new system (system-to-be, also called solution domain) which will be used in the existing or modified workflow.</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 new software to be developed which is to run within the existing computer system or involving modified and/or additional hardware.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Objectives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Detect and resolve conflicts between requirements (e.g., through negotiation)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Discover the boundaries of the system / software and how it must interact with its environment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Elaborate system requirements to derive software requirements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2"/>
          <p:cNvSpPr txBox="1">
            <a:spLocks noChangeArrowheads="1"/>
          </p:cNvSpPr>
          <p:nvPr/>
        </p:nvSpPr>
        <p:spPr>
          <a:xfrm>
            <a:off x="117475" y="753574"/>
            <a:ext cx="8907463" cy="53045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Requirements Specification</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3" name="Rectangle 3"/>
          <p:cNvSpPr txBox="1">
            <a:spLocks noChangeArrowheads="1"/>
          </p:cNvSpPr>
          <p:nvPr/>
        </p:nvSpPr>
        <p:spPr>
          <a:xfrm>
            <a:off x="363139" y="1363836"/>
            <a:ext cx="8493125" cy="48641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The invention and definition of the behavior of a new system (solution domain) such that it will produce the required effects in the problem domain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Analysis has defined the problem domain and the required effects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Specification Document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 document that clearly and precisely describes, each of the essential requirements (functions, performance, design constraints, and quality attributes) of the software and the external interfaces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Each requirement being defined in such a way that its achievement is capable of being objectively verified by a prescribed method (e.g., inspection, demonstration, analysis, or test)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Different guidelines and templates exist for requirements specification</a:t>
            </a:r>
            <a:endParaRPr kumimoji="0" lang="en-US"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2"/>
          <p:cNvSpPr txBox="1">
            <a:spLocks noChangeArrowheads="1"/>
          </p:cNvSpPr>
          <p:nvPr/>
        </p:nvSpPr>
        <p:spPr>
          <a:xfrm>
            <a:off x="117475" y="1322892"/>
            <a:ext cx="8907463" cy="50165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Validation and verification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Both help ensure delivery of what the client wants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Need to be performed at every stage during the process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Validation: checks that the </a:t>
            </a:r>
            <a:r>
              <a:rPr kumimoji="0" lang="en-US"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right product is being built</a:t>
            </a: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(refers back to stakeholders – main concern during 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Verification: checks that the </a:t>
            </a:r>
            <a:r>
              <a:rPr kumimoji="0" lang="en-US" sz="1800" b="0" i="0" u="none" strike="noStrike" kern="1200" cap="none" spc="0" normalizeH="0" baseline="0" noProof="0" dirty="0" smtClean="0">
                <a:ln>
                  <a:noFill/>
                </a:ln>
                <a:solidFill>
                  <a:srgbClr val="FF0000"/>
                </a:solidFill>
                <a:effectLst/>
                <a:uLnTx/>
                <a:uFillTx/>
                <a:latin typeface="Arial" pitchFamily="34" charset="0"/>
                <a:cs typeface="Arial" pitchFamily="34" charset="0"/>
              </a:rPr>
              <a:t>product is being built right</a:t>
            </a: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During design phase: refers back to the specification of the system or software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During RE: mainly checking consistency between different requirements, detecting conflicts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Techniques used during RE</a:t>
            </a:r>
          </a:p>
          <a:p>
            <a:pPr marL="742950" marR="0" lvl="1" indent="-285750" algn="l" defTabSz="914400" rtl="0" eaLnBrk="1" fontAlgn="auto" latinLnBrk="0" hangingPunct="1">
              <a:lnSpc>
                <a:spcPts val="2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Simple checks</a:t>
            </a:r>
          </a:p>
          <a:p>
            <a:pPr marL="742950" marR="0" lvl="1" indent="-285750" algn="l" defTabSz="914400" rtl="0" eaLnBrk="1" fontAlgn="auto" latinLnBrk="0" hangingPunct="1">
              <a:lnSpc>
                <a:spcPts val="2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Formal Review</a:t>
            </a:r>
          </a:p>
          <a:p>
            <a:pPr marL="742950" marR="0" lvl="1" indent="-285750" algn="l" defTabSz="914400" rtl="0" eaLnBrk="1" fontAlgn="auto" latinLnBrk="0" hangingPunct="1">
              <a:lnSpc>
                <a:spcPts val="2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Logical analysis</a:t>
            </a:r>
          </a:p>
          <a:p>
            <a:pPr marL="742950" marR="0" lvl="1" indent="-285750" algn="l" defTabSz="914400" rtl="0" eaLnBrk="1" fontAlgn="auto" latinLnBrk="0" hangingPunct="1">
              <a:lnSpc>
                <a:spcPts val="2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Prototypes and enactments</a:t>
            </a:r>
          </a:p>
          <a:p>
            <a:pPr marL="742950" marR="0" lvl="1" indent="-285750" algn="l" defTabSz="914400" rtl="0" eaLnBrk="1" fontAlgn="auto" latinLnBrk="0" hangingPunct="1">
              <a:lnSpc>
                <a:spcPts val="2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Design of functional tests</a:t>
            </a:r>
          </a:p>
          <a:p>
            <a:pPr marL="742950" marR="0" lvl="1" indent="-285750" algn="l" defTabSz="914400" rtl="0" eaLnBrk="1" fontAlgn="auto" latinLnBrk="0" hangingPunct="1">
              <a:lnSpc>
                <a:spcPts val="2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Development of user manual</a:t>
            </a:r>
            <a:endParaRPr kumimoji="0" lang="en-US"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71" name="Rectangle 3"/>
          <p:cNvSpPr txBox="1">
            <a:spLocks noChangeArrowheads="1"/>
          </p:cNvSpPr>
          <p:nvPr/>
        </p:nvSpPr>
        <p:spPr>
          <a:xfrm>
            <a:off x="117475" y="630742"/>
            <a:ext cx="8907463" cy="54707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Requirements Verification and Validation</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5"/>
          <p:cNvSpPr txBox="1">
            <a:spLocks noChangeArrowheads="1"/>
          </p:cNvSpPr>
          <p:nvPr/>
        </p:nvSpPr>
        <p:spPr>
          <a:xfrm>
            <a:off x="117475" y="234950"/>
            <a:ext cx="8907463"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Requirements Management</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1" name="Rectangle 6"/>
          <p:cNvSpPr txBox="1">
            <a:spLocks noChangeArrowheads="1"/>
          </p:cNvSpPr>
          <p:nvPr/>
        </p:nvSpPr>
        <p:spPr>
          <a:xfrm>
            <a:off x="117475" y="927100"/>
            <a:ext cx="8907463" cy="55753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Necessary to cope with changes to requirements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change is caused by: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Business process changes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Technology changes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Better understanding of the problem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Traceability is very important for effective requirements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74" name="Picture 4"/>
          <p:cNvPicPr>
            <a:picLocks noChangeAspect="1" noChangeArrowheads="1"/>
          </p:cNvPicPr>
          <p:nvPr/>
        </p:nvPicPr>
        <p:blipFill>
          <a:blip r:embed="rId2"/>
          <a:srcRect/>
          <a:stretch>
            <a:fillRect/>
          </a:stretch>
        </p:blipFill>
        <p:spPr bwMode="auto">
          <a:xfrm>
            <a:off x="1217613" y="3975785"/>
            <a:ext cx="5980112" cy="2287587"/>
          </a:xfrm>
          <a:prstGeom prst="rect">
            <a:avLst/>
          </a:prstGeom>
          <a:noFill/>
        </p:spPr>
      </p:pic>
      <p:sp>
        <p:nvSpPr>
          <p:cNvPr id="75" name="Text Box 8"/>
          <p:cNvSpPr txBox="1">
            <a:spLocks noChangeArrowheads="1"/>
          </p:cNvSpPr>
          <p:nvPr/>
        </p:nvSpPr>
        <p:spPr bwMode="auto">
          <a:xfrm>
            <a:off x="1289050" y="4582210"/>
            <a:ext cx="714375" cy="336550"/>
          </a:xfrm>
          <a:prstGeom prst="rect">
            <a:avLst/>
          </a:prstGeom>
          <a:noFill/>
          <a:ln w="9525" algn="ctr">
            <a:noFill/>
            <a:miter lim="800000"/>
            <a:headEnd/>
            <a:tailEnd/>
          </a:ln>
          <a:effectLst/>
        </p:spPr>
        <p:txBody>
          <a:bodyPr wrap="none">
            <a:spAutoFit/>
          </a:bodyPr>
          <a:lstStyle/>
          <a:p>
            <a:pPr defTabSz="762000"/>
            <a:r>
              <a:rPr lang="en-US"/>
              <a:t>Goals</a:t>
            </a:r>
          </a:p>
        </p:txBody>
      </p:sp>
      <p:sp>
        <p:nvSpPr>
          <p:cNvPr id="76" name="Text Box 9"/>
          <p:cNvSpPr txBox="1">
            <a:spLocks noChangeArrowheads="1"/>
          </p:cNvSpPr>
          <p:nvPr/>
        </p:nvSpPr>
        <p:spPr bwMode="auto">
          <a:xfrm>
            <a:off x="168275" y="4166285"/>
            <a:ext cx="1085850" cy="554037"/>
          </a:xfrm>
          <a:prstGeom prst="rect">
            <a:avLst/>
          </a:prstGeom>
          <a:noFill/>
          <a:ln w="9525" algn="ctr">
            <a:noFill/>
            <a:miter lim="800000"/>
            <a:headEnd/>
            <a:tailEnd/>
          </a:ln>
          <a:effectLst/>
        </p:spPr>
        <p:txBody>
          <a:bodyPr/>
          <a:lstStyle/>
          <a:p>
            <a:pPr defTabSz="762000"/>
            <a:r>
              <a:rPr lang="en-US"/>
              <a:t>Elicitation notes</a:t>
            </a:r>
          </a:p>
        </p:txBody>
      </p:sp>
      <p:sp>
        <p:nvSpPr>
          <p:cNvPr id="77" name="Line 10"/>
          <p:cNvSpPr>
            <a:spLocks noChangeShapeType="1"/>
          </p:cNvSpPr>
          <p:nvPr/>
        </p:nvSpPr>
        <p:spPr bwMode="auto">
          <a:xfrm flipH="1" flipV="1">
            <a:off x="935038" y="4618722"/>
            <a:ext cx="384175" cy="239713"/>
          </a:xfrm>
          <a:prstGeom prst="line">
            <a:avLst/>
          </a:prstGeom>
          <a:noFill/>
          <a:ln w="57150">
            <a:solidFill>
              <a:schemeClr val="tx1"/>
            </a:solidFill>
            <a:round/>
            <a:headEnd/>
            <a:tailEnd type="triangle" w="med" len="me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271"/>
          <p:cNvSpPr txBox="1">
            <a:spLocks noChangeArrowheads="1"/>
          </p:cNvSpPr>
          <p:nvPr/>
        </p:nvSpPr>
        <p:spPr>
          <a:xfrm>
            <a:off x="117475" y="739926"/>
            <a:ext cx="8907463" cy="46397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Requirements Documents</a:t>
            </a:r>
            <a:endParaRPr kumimoji="0" lang="en-US" alt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1" name="Rectangle 272"/>
          <p:cNvSpPr txBox="1">
            <a:spLocks noChangeArrowheads="1"/>
          </p:cNvSpPr>
          <p:nvPr/>
        </p:nvSpPr>
        <p:spPr>
          <a:xfrm>
            <a:off x="117475" y="1432076"/>
            <a:ext cx="8907463" cy="4254500"/>
          </a:xfrm>
          <a:prstGeom prst="rect">
            <a:avLst/>
          </a:prstGeom>
        </p:spPr>
        <p:txBody>
          <a:bodyPr/>
          <a:lstStyle/>
          <a:p>
            <a:pPr marL="642938"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Vision and Scope Document</a:t>
            </a:r>
          </a:p>
          <a:p>
            <a:pPr marL="642938"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Elicitation notes: (Raw) requirements obtained through elicitation; often unstructured, incomplete, and inconsistent</a:t>
            </a:r>
          </a:p>
          <a:p>
            <a:pPr marL="642938"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(Problem domain) Requirements document</a:t>
            </a:r>
          </a:p>
          <a:p>
            <a:pPr marL="642938"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System requirements document</a:t>
            </a:r>
          </a:p>
          <a:p>
            <a:pPr marL="642938"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Software requirements document </a:t>
            </a:r>
          </a:p>
          <a:p>
            <a:pPr marL="955675" marR="0" lvl="1" indent="-3810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The software is normally part of a system that includes hardware and software. Therefore the software requirements are normally part of the system requirements. </a:t>
            </a:r>
          </a:p>
          <a:p>
            <a:pPr marL="642938"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Note: System and Software requirements may exist in several versions with different levels of details, such as</a:t>
            </a:r>
          </a:p>
          <a:p>
            <a:pPr marL="955675" marR="0" lvl="1" indent="-3810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User (customer) requirements: Statements in natural language plus diagrams of the services the system provides and its operational constraints; written for customers</a:t>
            </a:r>
          </a:p>
          <a:p>
            <a:pPr marL="955675" marR="0" lvl="1" indent="-3810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Detailed requirements: A structured document setting out detailed descriptions of the system services; often used as a contract between client and contractor. This description can serve as a basis for a design or implementation; used by developers.</a:t>
            </a:r>
            <a:endParaRPr kumimoji="0" lang="en-US" altLang="en-US"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271"/>
          <p:cNvSpPr txBox="1">
            <a:spLocks noChangeArrowheads="1"/>
          </p:cNvSpPr>
          <p:nvPr/>
        </p:nvSpPr>
        <p:spPr>
          <a:xfrm>
            <a:off x="117475" y="726278"/>
            <a:ext cx="8907463" cy="48059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Types of Requirements Documents</a:t>
            </a:r>
            <a:endParaRPr kumimoji="0" lang="en-US" alt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1" name="Rectangle 272"/>
          <p:cNvSpPr txBox="1">
            <a:spLocks noChangeArrowheads="1"/>
          </p:cNvSpPr>
          <p:nvPr/>
        </p:nvSpPr>
        <p:spPr>
          <a:xfrm>
            <a:off x="117475" y="1418428"/>
            <a:ext cx="8907463" cy="4406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en-US" sz="1800" b="1" i="0" u="none" strike="noStrike" kern="1200" cap="none" spc="0" normalizeH="0" baseline="0" noProof="0" dirty="0" smtClean="0">
                <a:ln>
                  <a:noFill/>
                </a:ln>
                <a:solidFill>
                  <a:schemeClr val="tx1"/>
                </a:solidFill>
                <a:effectLst/>
                <a:uLnTx/>
                <a:uFillTx/>
                <a:latin typeface="+mn-lt"/>
                <a:ea typeface="+mn-ea"/>
                <a:cs typeface="+mn-cs"/>
              </a:rPr>
              <a:t>Two extremes: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An informal outline of the requirements using a few paragraphs or simple diagrams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This is called the </a:t>
            </a:r>
            <a:r>
              <a:rPr kumimoji="0" lang="en-US" altLang="en-US" sz="1800" b="0" i="0" u="none" strike="noStrike" kern="1200" cap="none" spc="0" normalizeH="0" baseline="0" noProof="0" dirty="0" smtClean="0">
                <a:ln>
                  <a:noFill/>
                </a:ln>
                <a:solidFill>
                  <a:srgbClr val="FF0000"/>
                </a:solidFill>
                <a:effectLst/>
                <a:uLnTx/>
                <a:uFillTx/>
                <a:latin typeface="+mn-lt"/>
                <a:ea typeface="+mn-ea"/>
                <a:cs typeface="+mn-cs"/>
              </a:rPr>
              <a:t>requirements definition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A long list of specifications that contain </a:t>
            </a:r>
            <a:b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thousands of pages of intricate </a:t>
            </a:r>
            <a:b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requirements describing the </a:t>
            </a:r>
            <a:b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system in detail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This is called the </a:t>
            </a:r>
            <a:r>
              <a:rPr kumimoji="0" lang="en-US" altLang="en-US" sz="1800" b="0" i="0" u="none" strike="noStrike" kern="1200" cap="none" spc="0" normalizeH="0" baseline="0" noProof="0" dirty="0" smtClean="0">
                <a:ln>
                  <a:noFill/>
                </a:ln>
                <a:solidFill>
                  <a:srgbClr val="FF0000"/>
                </a:solidFill>
                <a:effectLst/>
                <a:uLnTx/>
                <a:uFillTx/>
                <a:latin typeface="+mn-lt"/>
                <a:ea typeface="+mn-ea"/>
                <a:cs typeface="+mn-cs"/>
              </a:rPr>
              <a:t>requirements </a:t>
            </a:r>
            <a:br>
              <a:rPr kumimoji="0" lang="en-US" altLang="en-US" sz="1800" b="0" i="0" u="none" strike="noStrike" kern="1200" cap="none" spc="0" normalizeH="0" baseline="0" noProof="0" dirty="0" smtClean="0">
                <a:ln>
                  <a:noFill/>
                </a:ln>
                <a:solidFill>
                  <a:srgbClr val="FF0000"/>
                </a:solidFill>
                <a:effectLst/>
                <a:uLnTx/>
                <a:uFillTx/>
                <a:latin typeface="+mn-lt"/>
                <a:ea typeface="+mn-ea"/>
                <a:cs typeface="+mn-cs"/>
              </a:rPr>
            </a:br>
            <a:r>
              <a:rPr kumimoji="0" lang="en-US" altLang="en-US" sz="1800" b="0" i="0" u="none" strike="noStrike" kern="1200" cap="none" spc="0" normalizeH="0" baseline="0" noProof="0" dirty="0" smtClean="0">
                <a:ln>
                  <a:noFill/>
                </a:ln>
                <a:solidFill>
                  <a:srgbClr val="FF0000"/>
                </a:solidFill>
                <a:effectLst/>
                <a:uLnTx/>
                <a:uFillTx/>
                <a:latin typeface="+mn-lt"/>
                <a:ea typeface="+mn-ea"/>
                <a:cs typeface="+mn-cs"/>
              </a:rPr>
              <a:t>specification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18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Requirements documents for </a:t>
            </a:r>
            <a:b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large systems are normally </a:t>
            </a:r>
            <a:b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arranged in a hierarchy</a:t>
            </a:r>
            <a:endParaRPr kumimoji="0" lang="en-US" alt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74" name="Group 4"/>
          <p:cNvGrpSpPr>
            <a:grpSpLocks/>
          </p:cNvGrpSpPr>
          <p:nvPr/>
        </p:nvGrpSpPr>
        <p:grpSpPr bwMode="auto">
          <a:xfrm>
            <a:off x="5089464" y="2494512"/>
            <a:ext cx="3001963" cy="3098800"/>
            <a:chOff x="3765" y="1286"/>
            <a:chExt cx="1707" cy="1930"/>
          </a:xfrm>
        </p:grpSpPr>
        <p:grpSp>
          <p:nvGrpSpPr>
            <p:cNvPr id="75" name="Group 5"/>
            <p:cNvGrpSpPr>
              <a:grpSpLocks/>
            </p:cNvGrpSpPr>
            <p:nvPr/>
          </p:nvGrpSpPr>
          <p:grpSpPr bwMode="auto">
            <a:xfrm>
              <a:off x="3765" y="1286"/>
              <a:ext cx="1609" cy="1930"/>
              <a:chOff x="3663" y="1951"/>
              <a:chExt cx="1609" cy="1930"/>
            </a:xfrm>
          </p:grpSpPr>
          <p:sp>
            <p:nvSpPr>
              <p:cNvPr id="141" name="Freeform 6"/>
              <p:cNvSpPr>
                <a:spLocks/>
              </p:cNvSpPr>
              <p:nvPr/>
            </p:nvSpPr>
            <p:spPr bwMode="auto">
              <a:xfrm>
                <a:off x="4232" y="1951"/>
                <a:ext cx="438" cy="549"/>
              </a:xfrm>
              <a:custGeom>
                <a:avLst/>
                <a:gdLst/>
                <a:ahLst/>
                <a:cxnLst>
                  <a:cxn ang="0">
                    <a:pos x="0" y="0"/>
                  </a:cxn>
                  <a:cxn ang="0">
                    <a:pos x="438" y="0"/>
                  </a:cxn>
                  <a:cxn ang="0">
                    <a:pos x="438" y="549"/>
                  </a:cxn>
                  <a:cxn ang="0">
                    <a:pos x="0" y="549"/>
                  </a:cxn>
                  <a:cxn ang="0">
                    <a:pos x="0" y="0"/>
                  </a:cxn>
                  <a:cxn ang="0">
                    <a:pos x="0" y="0"/>
                  </a:cxn>
                </a:cxnLst>
                <a:rect l="0" t="0" r="r" b="b"/>
                <a:pathLst>
                  <a:path w="438" h="549">
                    <a:moveTo>
                      <a:pt x="0" y="0"/>
                    </a:moveTo>
                    <a:lnTo>
                      <a:pt x="438" y="0"/>
                    </a:lnTo>
                    <a:lnTo>
                      <a:pt x="438" y="549"/>
                    </a:lnTo>
                    <a:lnTo>
                      <a:pt x="0" y="549"/>
                    </a:lnTo>
                    <a:lnTo>
                      <a:pt x="0" y="0"/>
                    </a:lnTo>
                    <a:lnTo>
                      <a:pt x="0" y="0"/>
                    </a:lnTo>
                    <a:close/>
                  </a:path>
                </a:pathLst>
              </a:custGeom>
              <a:solidFill>
                <a:srgbClr val="FFFFFF"/>
              </a:solidFill>
              <a:ln w="9525">
                <a:noFill/>
                <a:round/>
                <a:headEnd/>
                <a:tailEnd/>
              </a:ln>
            </p:spPr>
            <p:txBody>
              <a:bodyPr/>
              <a:lstStyle/>
              <a:p>
                <a:endParaRPr lang="en-US"/>
              </a:p>
            </p:txBody>
          </p:sp>
          <p:sp>
            <p:nvSpPr>
              <p:cNvPr id="142" name="Rectangle 7"/>
              <p:cNvSpPr>
                <a:spLocks noChangeArrowheads="1"/>
              </p:cNvSpPr>
              <p:nvPr/>
            </p:nvSpPr>
            <p:spPr bwMode="auto">
              <a:xfrm>
                <a:off x="4232" y="1951"/>
                <a:ext cx="438" cy="549"/>
              </a:xfrm>
              <a:prstGeom prst="rect">
                <a:avLst/>
              </a:prstGeom>
              <a:solidFill>
                <a:srgbClr val="FFFFFF"/>
              </a:solidFill>
              <a:ln w="9525">
                <a:noFill/>
                <a:miter lim="800000"/>
                <a:headEnd/>
                <a:tailEnd/>
              </a:ln>
            </p:spPr>
            <p:txBody>
              <a:bodyPr/>
              <a:lstStyle/>
              <a:p>
                <a:endParaRPr lang="en-US"/>
              </a:p>
            </p:txBody>
          </p:sp>
          <p:sp>
            <p:nvSpPr>
              <p:cNvPr id="143" name="Rectangle 8"/>
              <p:cNvSpPr>
                <a:spLocks noChangeArrowheads="1"/>
              </p:cNvSpPr>
              <p:nvPr/>
            </p:nvSpPr>
            <p:spPr bwMode="auto">
              <a:xfrm>
                <a:off x="4235" y="1954"/>
                <a:ext cx="432" cy="543"/>
              </a:xfrm>
              <a:prstGeom prst="rect">
                <a:avLst/>
              </a:prstGeom>
              <a:noFill/>
              <a:ln w="11113">
                <a:solidFill>
                  <a:srgbClr val="1F1A17"/>
                </a:solidFill>
                <a:miter lim="800000"/>
                <a:headEnd/>
                <a:tailEnd/>
              </a:ln>
            </p:spPr>
            <p:txBody>
              <a:bodyPr/>
              <a:lstStyle/>
              <a:p>
                <a:endParaRPr lang="en-US"/>
              </a:p>
            </p:txBody>
          </p:sp>
          <p:sp>
            <p:nvSpPr>
              <p:cNvPr id="144" name="Freeform 9"/>
              <p:cNvSpPr>
                <a:spLocks/>
              </p:cNvSpPr>
              <p:nvPr/>
            </p:nvSpPr>
            <p:spPr bwMode="auto">
              <a:xfrm>
                <a:off x="3826" y="2644"/>
                <a:ext cx="445" cy="557"/>
              </a:xfrm>
              <a:custGeom>
                <a:avLst/>
                <a:gdLst/>
                <a:ahLst/>
                <a:cxnLst>
                  <a:cxn ang="0">
                    <a:pos x="0" y="0"/>
                  </a:cxn>
                  <a:cxn ang="0">
                    <a:pos x="445" y="0"/>
                  </a:cxn>
                  <a:cxn ang="0">
                    <a:pos x="445" y="557"/>
                  </a:cxn>
                  <a:cxn ang="0">
                    <a:pos x="0" y="557"/>
                  </a:cxn>
                  <a:cxn ang="0">
                    <a:pos x="0" y="0"/>
                  </a:cxn>
                  <a:cxn ang="0">
                    <a:pos x="0" y="0"/>
                  </a:cxn>
                </a:cxnLst>
                <a:rect l="0" t="0" r="r" b="b"/>
                <a:pathLst>
                  <a:path w="445" h="557">
                    <a:moveTo>
                      <a:pt x="0" y="0"/>
                    </a:moveTo>
                    <a:lnTo>
                      <a:pt x="445" y="0"/>
                    </a:lnTo>
                    <a:lnTo>
                      <a:pt x="445" y="557"/>
                    </a:lnTo>
                    <a:lnTo>
                      <a:pt x="0" y="557"/>
                    </a:lnTo>
                    <a:lnTo>
                      <a:pt x="0" y="0"/>
                    </a:lnTo>
                    <a:lnTo>
                      <a:pt x="0" y="0"/>
                    </a:lnTo>
                    <a:close/>
                  </a:path>
                </a:pathLst>
              </a:custGeom>
              <a:solidFill>
                <a:srgbClr val="FFFFFF"/>
              </a:solidFill>
              <a:ln w="9525">
                <a:noFill/>
                <a:round/>
                <a:headEnd/>
                <a:tailEnd/>
              </a:ln>
            </p:spPr>
            <p:txBody>
              <a:bodyPr/>
              <a:lstStyle/>
              <a:p>
                <a:endParaRPr lang="en-US"/>
              </a:p>
            </p:txBody>
          </p:sp>
          <p:sp>
            <p:nvSpPr>
              <p:cNvPr id="145" name="Rectangle 10"/>
              <p:cNvSpPr>
                <a:spLocks noChangeArrowheads="1"/>
              </p:cNvSpPr>
              <p:nvPr/>
            </p:nvSpPr>
            <p:spPr bwMode="auto">
              <a:xfrm>
                <a:off x="3826" y="2644"/>
                <a:ext cx="445" cy="557"/>
              </a:xfrm>
              <a:prstGeom prst="rect">
                <a:avLst/>
              </a:prstGeom>
              <a:solidFill>
                <a:srgbClr val="FFFFFF"/>
              </a:solidFill>
              <a:ln w="9525">
                <a:noFill/>
                <a:miter lim="800000"/>
                <a:headEnd/>
                <a:tailEnd/>
              </a:ln>
            </p:spPr>
            <p:txBody>
              <a:bodyPr/>
              <a:lstStyle/>
              <a:p>
                <a:endParaRPr lang="en-US"/>
              </a:p>
            </p:txBody>
          </p:sp>
          <p:sp>
            <p:nvSpPr>
              <p:cNvPr id="146" name="Rectangle 11"/>
              <p:cNvSpPr>
                <a:spLocks noChangeArrowheads="1"/>
              </p:cNvSpPr>
              <p:nvPr/>
            </p:nvSpPr>
            <p:spPr bwMode="auto">
              <a:xfrm>
                <a:off x="3829" y="2654"/>
                <a:ext cx="439" cy="550"/>
              </a:xfrm>
              <a:prstGeom prst="rect">
                <a:avLst/>
              </a:prstGeom>
              <a:noFill/>
              <a:ln w="11113">
                <a:solidFill>
                  <a:srgbClr val="1F1A17"/>
                </a:solidFill>
                <a:miter lim="800000"/>
                <a:headEnd/>
                <a:tailEnd/>
              </a:ln>
            </p:spPr>
            <p:txBody>
              <a:bodyPr/>
              <a:lstStyle/>
              <a:p>
                <a:endParaRPr lang="en-US"/>
              </a:p>
            </p:txBody>
          </p:sp>
          <p:sp>
            <p:nvSpPr>
              <p:cNvPr id="147" name="Rectangle 12"/>
              <p:cNvSpPr>
                <a:spLocks noChangeArrowheads="1"/>
              </p:cNvSpPr>
              <p:nvPr/>
            </p:nvSpPr>
            <p:spPr bwMode="auto">
              <a:xfrm>
                <a:off x="4245" y="1970"/>
                <a:ext cx="256" cy="49"/>
              </a:xfrm>
              <a:prstGeom prst="rect">
                <a:avLst/>
              </a:prstGeom>
              <a:noFill/>
              <a:ln w="9525">
                <a:noFill/>
                <a:miter lim="800000"/>
                <a:headEnd/>
                <a:tailEnd/>
              </a:ln>
            </p:spPr>
            <p:txBody>
              <a:bodyPr wrap="none" lIns="0" tIns="0" rIns="0" bIns="0">
                <a:spAutoFit/>
              </a:bodyPr>
              <a:lstStyle/>
              <a:p>
                <a:pPr eaLnBrk="0" hangingPunct="0">
                  <a:spcBef>
                    <a:spcPct val="0"/>
                  </a:spcBef>
                </a:pPr>
                <a:r>
                  <a:rPr lang="en-CA" sz="700">
                    <a:solidFill>
                      <a:srgbClr val="000000"/>
                    </a:solidFill>
                  </a:rPr>
                  <a:t>Requirements</a:t>
                </a:r>
                <a:endParaRPr lang="en-CA" sz="2400">
                  <a:latin typeface="Times"/>
                </a:endParaRPr>
              </a:p>
            </p:txBody>
          </p:sp>
          <p:sp>
            <p:nvSpPr>
              <p:cNvPr id="148" name="Rectangle 13"/>
              <p:cNvSpPr>
                <a:spLocks noChangeArrowheads="1"/>
              </p:cNvSpPr>
              <p:nvPr/>
            </p:nvSpPr>
            <p:spPr bwMode="auto">
              <a:xfrm>
                <a:off x="4245" y="2042"/>
                <a:ext cx="59"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a:t>
                </a:r>
                <a:endParaRPr lang="en-CA" sz="2400">
                  <a:latin typeface="Times"/>
                </a:endParaRPr>
              </a:p>
            </p:txBody>
          </p:sp>
          <p:sp>
            <p:nvSpPr>
              <p:cNvPr id="149" name="Rectangle 14"/>
              <p:cNvSpPr>
                <a:spLocks noChangeArrowheads="1"/>
              </p:cNvSpPr>
              <p:nvPr/>
            </p:nvSpPr>
            <p:spPr bwMode="auto">
              <a:xfrm>
                <a:off x="4245" y="2081"/>
                <a:ext cx="103"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a:t>
                </a:r>
                <a:endParaRPr lang="en-CA" sz="2400">
                  <a:latin typeface="Times"/>
                </a:endParaRPr>
              </a:p>
            </p:txBody>
          </p:sp>
          <p:sp>
            <p:nvSpPr>
              <p:cNvPr id="150" name="Rectangle 15"/>
              <p:cNvSpPr>
                <a:spLocks noChangeArrowheads="1"/>
              </p:cNvSpPr>
              <p:nvPr/>
            </p:nvSpPr>
            <p:spPr bwMode="auto">
              <a:xfrm>
                <a:off x="4245" y="2120"/>
                <a:ext cx="44"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a:t>
                </a:r>
                <a:endParaRPr lang="en-CA" sz="2400">
                  <a:latin typeface="Times"/>
                </a:endParaRPr>
              </a:p>
            </p:txBody>
          </p:sp>
          <p:sp>
            <p:nvSpPr>
              <p:cNvPr id="151" name="Rectangle 16"/>
              <p:cNvSpPr>
                <a:spLocks noChangeArrowheads="1"/>
              </p:cNvSpPr>
              <p:nvPr/>
            </p:nvSpPr>
            <p:spPr bwMode="auto">
              <a:xfrm>
                <a:off x="4245" y="2160"/>
                <a:ext cx="162"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a:t>
                </a:r>
                <a:endParaRPr lang="en-CA" sz="2400">
                  <a:latin typeface="Times"/>
                </a:endParaRPr>
              </a:p>
            </p:txBody>
          </p:sp>
          <p:sp>
            <p:nvSpPr>
              <p:cNvPr id="152" name="Rectangle 17"/>
              <p:cNvSpPr>
                <a:spLocks noChangeArrowheads="1"/>
              </p:cNvSpPr>
              <p:nvPr/>
            </p:nvSpPr>
            <p:spPr bwMode="auto">
              <a:xfrm>
                <a:off x="4245" y="2199"/>
                <a:ext cx="73"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a:t>
                </a:r>
                <a:endParaRPr lang="en-CA" sz="2400">
                  <a:latin typeface="Times"/>
                </a:endParaRPr>
              </a:p>
            </p:txBody>
          </p:sp>
          <p:sp>
            <p:nvSpPr>
              <p:cNvPr id="153" name="Rectangle 18"/>
              <p:cNvSpPr>
                <a:spLocks noChangeArrowheads="1"/>
              </p:cNvSpPr>
              <p:nvPr/>
            </p:nvSpPr>
            <p:spPr bwMode="auto">
              <a:xfrm>
                <a:off x="4245" y="2238"/>
                <a:ext cx="191"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xxxxxxxxxxxxx</a:t>
                </a:r>
                <a:endParaRPr lang="en-CA" sz="2400">
                  <a:latin typeface="Times"/>
                </a:endParaRPr>
              </a:p>
            </p:txBody>
          </p:sp>
          <p:sp>
            <p:nvSpPr>
              <p:cNvPr id="154" name="Rectangle 19"/>
              <p:cNvSpPr>
                <a:spLocks noChangeArrowheads="1"/>
              </p:cNvSpPr>
              <p:nvPr/>
            </p:nvSpPr>
            <p:spPr bwMode="auto">
              <a:xfrm>
                <a:off x="4245" y="2278"/>
                <a:ext cx="103"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a:t>
                </a:r>
                <a:endParaRPr lang="en-CA" sz="2400">
                  <a:latin typeface="Times"/>
                </a:endParaRPr>
              </a:p>
            </p:txBody>
          </p:sp>
          <p:sp>
            <p:nvSpPr>
              <p:cNvPr id="155" name="Rectangle 20"/>
              <p:cNvSpPr>
                <a:spLocks noChangeArrowheads="1"/>
              </p:cNvSpPr>
              <p:nvPr/>
            </p:nvSpPr>
            <p:spPr bwMode="auto">
              <a:xfrm>
                <a:off x="4245" y="2317"/>
                <a:ext cx="44" cy="36"/>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a:t>
                </a:r>
                <a:endParaRPr lang="en-CA" sz="2400">
                  <a:latin typeface="Times"/>
                </a:endParaRPr>
              </a:p>
            </p:txBody>
          </p:sp>
          <p:sp>
            <p:nvSpPr>
              <p:cNvPr id="156" name="Rectangle 21"/>
              <p:cNvSpPr>
                <a:spLocks noChangeArrowheads="1"/>
              </p:cNvSpPr>
              <p:nvPr/>
            </p:nvSpPr>
            <p:spPr bwMode="auto">
              <a:xfrm>
                <a:off x="4245" y="2356"/>
                <a:ext cx="220"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xxxxxxxxxxxxxxx</a:t>
                </a:r>
                <a:endParaRPr lang="en-CA" sz="2400">
                  <a:latin typeface="Times"/>
                </a:endParaRPr>
              </a:p>
            </p:txBody>
          </p:sp>
          <p:sp>
            <p:nvSpPr>
              <p:cNvPr id="157" name="Rectangle 22"/>
              <p:cNvSpPr>
                <a:spLocks noChangeArrowheads="1"/>
              </p:cNvSpPr>
              <p:nvPr/>
            </p:nvSpPr>
            <p:spPr bwMode="auto">
              <a:xfrm>
                <a:off x="3898" y="2566"/>
                <a:ext cx="231" cy="49"/>
              </a:xfrm>
              <a:prstGeom prst="rect">
                <a:avLst/>
              </a:prstGeom>
              <a:noFill/>
              <a:ln w="9525">
                <a:noFill/>
                <a:miter lim="800000"/>
                <a:headEnd/>
                <a:tailEnd/>
              </a:ln>
            </p:spPr>
            <p:txBody>
              <a:bodyPr wrap="none" lIns="0" tIns="0" rIns="0" bIns="0">
                <a:spAutoFit/>
              </a:bodyPr>
              <a:lstStyle/>
              <a:p>
                <a:pPr eaLnBrk="0" hangingPunct="0">
                  <a:spcBef>
                    <a:spcPct val="0"/>
                  </a:spcBef>
                </a:pPr>
                <a:r>
                  <a:rPr lang="en-CA" sz="700">
                    <a:solidFill>
                      <a:srgbClr val="000000"/>
                    </a:solidFill>
                  </a:rPr>
                  <a:t>subsystem 1</a:t>
                </a:r>
                <a:endParaRPr lang="en-CA" sz="2400">
                  <a:latin typeface="Times"/>
                </a:endParaRPr>
              </a:p>
            </p:txBody>
          </p:sp>
          <p:sp>
            <p:nvSpPr>
              <p:cNvPr id="158" name="Rectangle 23"/>
              <p:cNvSpPr>
                <a:spLocks noChangeArrowheads="1"/>
              </p:cNvSpPr>
              <p:nvPr/>
            </p:nvSpPr>
            <p:spPr bwMode="auto">
              <a:xfrm>
                <a:off x="4723" y="2566"/>
                <a:ext cx="231" cy="49"/>
              </a:xfrm>
              <a:prstGeom prst="rect">
                <a:avLst/>
              </a:prstGeom>
              <a:noFill/>
              <a:ln w="9525">
                <a:noFill/>
                <a:miter lim="800000"/>
                <a:headEnd/>
                <a:tailEnd/>
              </a:ln>
            </p:spPr>
            <p:txBody>
              <a:bodyPr wrap="none" lIns="0" tIns="0" rIns="0" bIns="0">
                <a:spAutoFit/>
              </a:bodyPr>
              <a:lstStyle/>
              <a:p>
                <a:pPr eaLnBrk="0" hangingPunct="0">
                  <a:spcBef>
                    <a:spcPct val="0"/>
                  </a:spcBef>
                </a:pPr>
                <a:r>
                  <a:rPr lang="en-CA" sz="700">
                    <a:solidFill>
                      <a:srgbClr val="000000"/>
                    </a:solidFill>
                  </a:rPr>
                  <a:t>subsystem 2</a:t>
                </a:r>
                <a:endParaRPr lang="en-CA" sz="2400">
                  <a:latin typeface="Times"/>
                </a:endParaRPr>
              </a:p>
            </p:txBody>
          </p:sp>
          <p:sp>
            <p:nvSpPr>
              <p:cNvPr id="159" name="Rectangle 24"/>
              <p:cNvSpPr>
                <a:spLocks noChangeArrowheads="1"/>
              </p:cNvSpPr>
              <p:nvPr/>
            </p:nvSpPr>
            <p:spPr bwMode="auto">
              <a:xfrm>
                <a:off x="3839" y="2664"/>
                <a:ext cx="256" cy="49"/>
              </a:xfrm>
              <a:prstGeom prst="rect">
                <a:avLst/>
              </a:prstGeom>
              <a:noFill/>
              <a:ln w="9525">
                <a:noFill/>
                <a:miter lim="800000"/>
                <a:headEnd/>
                <a:tailEnd/>
              </a:ln>
            </p:spPr>
            <p:txBody>
              <a:bodyPr wrap="none" lIns="0" tIns="0" rIns="0" bIns="0">
                <a:spAutoFit/>
              </a:bodyPr>
              <a:lstStyle/>
              <a:p>
                <a:pPr eaLnBrk="0" hangingPunct="0">
                  <a:spcBef>
                    <a:spcPct val="0"/>
                  </a:spcBef>
                </a:pPr>
                <a:r>
                  <a:rPr lang="en-CA" sz="700">
                    <a:solidFill>
                      <a:srgbClr val="000000"/>
                    </a:solidFill>
                  </a:rPr>
                  <a:t>Requirements</a:t>
                </a:r>
                <a:endParaRPr lang="en-CA" sz="2400">
                  <a:latin typeface="Times"/>
                </a:endParaRPr>
              </a:p>
            </p:txBody>
          </p:sp>
          <p:sp>
            <p:nvSpPr>
              <p:cNvPr id="160" name="Rectangle 25"/>
              <p:cNvSpPr>
                <a:spLocks noChangeArrowheads="1"/>
              </p:cNvSpPr>
              <p:nvPr/>
            </p:nvSpPr>
            <p:spPr bwMode="auto">
              <a:xfrm>
                <a:off x="3839" y="2736"/>
                <a:ext cx="59"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a:t>
                </a:r>
                <a:endParaRPr lang="en-CA" sz="2400">
                  <a:latin typeface="Times"/>
                </a:endParaRPr>
              </a:p>
            </p:txBody>
          </p:sp>
          <p:sp>
            <p:nvSpPr>
              <p:cNvPr id="161" name="Rectangle 26"/>
              <p:cNvSpPr>
                <a:spLocks noChangeArrowheads="1"/>
              </p:cNvSpPr>
              <p:nvPr/>
            </p:nvSpPr>
            <p:spPr bwMode="auto">
              <a:xfrm>
                <a:off x="3839" y="2775"/>
                <a:ext cx="103"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a:t>
                </a:r>
                <a:endParaRPr lang="en-CA" sz="2400">
                  <a:latin typeface="Times"/>
                </a:endParaRPr>
              </a:p>
            </p:txBody>
          </p:sp>
          <p:sp>
            <p:nvSpPr>
              <p:cNvPr id="162" name="Rectangle 27"/>
              <p:cNvSpPr>
                <a:spLocks noChangeArrowheads="1"/>
              </p:cNvSpPr>
              <p:nvPr/>
            </p:nvSpPr>
            <p:spPr bwMode="auto">
              <a:xfrm>
                <a:off x="3839" y="2814"/>
                <a:ext cx="44" cy="36"/>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a:t>
                </a:r>
                <a:endParaRPr lang="en-CA" sz="2400">
                  <a:latin typeface="Times"/>
                </a:endParaRPr>
              </a:p>
            </p:txBody>
          </p:sp>
          <p:sp>
            <p:nvSpPr>
              <p:cNvPr id="163" name="Rectangle 28"/>
              <p:cNvSpPr>
                <a:spLocks noChangeArrowheads="1"/>
              </p:cNvSpPr>
              <p:nvPr/>
            </p:nvSpPr>
            <p:spPr bwMode="auto">
              <a:xfrm>
                <a:off x="3839" y="2854"/>
                <a:ext cx="162"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a:t>
                </a:r>
                <a:endParaRPr lang="en-CA" sz="2400">
                  <a:latin typeface="Times"/>
                </a:endParaRPr>
              </a:p>
            </p:txBody>
          </p:sp>
          <p:sp>
            <p:nvSpPr>
              <p:cNvPr id="164" name="Rectangle 29"/>
              <p:cNvSpPr>
                <a:spLocks noChangeArrowheads="1"/>
              </p:cNvSpPr>
              <p:nvPr/>
            </p:nvSpPr>
            <p:spPr bwMode="auto">
              <a:xfrm>
                <a:off x="3839" y="2893"/>
                <a:ext cx="74"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a:t>
                </a:r>
                <a:endParaRPr lang="en-CA" sz="2400">
                  <a:latin typeface="Times"/>
                </a:endParaRPr>
              </a:p>
            </p:txBody>
          </p:sp>
          <p:sp>
            <p:nvSpPr>
              <p:cNvPr id="165" name="Rectangle 30"/>
              <p:cNvSpPr>
                <a:spLocks noChangeArrowheads="1"/>
              </p:cNvSpPr>
              <p:nvPr/>
            </p:nvSpPr>
            <p:spPr bwMode="auto">
              <a:xfrm>
                <a:off x="3839" y="2932"/>
                <a:ext cx="191"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xxxxxxxxxxxxx</a:t>
                </a:r>
                <a:endParaRPr lang="en-CA" sz="2400">
                  <a:latin typeface="Times"/>
                </a:endParaRPr>
              </a:p>
            </p:txBody>
          </p:sp>
          <p:sp>
            <p:nvSpPr>
              <p:cNvPr id="166" name="Rectangle 31"/>
              <p:cNvSpPr>
                <a:spLocks noChangeArrowheads="1"/>
              </p:cNvSpPr>
              <p:nvPr/>
            </p:nvSpPr>
            <p:spPr bwMode="auto">
              <a:xfrm>
                <a:off x="3839" y="2971"/>
                <a:ext cx="103"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a:t>
                </a:r>
                <a:endParaRPr lang="en-CA" sz="2400">
                  <a:latin typeface="Times"/>
                </a:endParaRPr>
              </a:p>
            </p:txBody>
          </p:sp>
          <p:sp>
            <p:nvSpPr>
              <p:cNvPr id="167" name="Rectangle 32"/>
              <p:cNvSpPr>
                <a:spLocks noChangeArrowheads="1"/>
              </p:cNvSpPr>
              <p:nvPr/>
            </p:nvSpPr>
            <p:spPr bwMode="auto">
              <a:xfrm>
                <a:off x="3839" y="3011"/>
                <a:ext cx="44"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a:t>
                </a:r>
                <a:endParaRPr lang="en-CA" sz="2400">
                  <a:latin typeface="Times"/>
                </a:endParaRPr>
              </a:p>
            </p:txBody>
          </p:sp>
          <p:sp>
            <p:nvSpPr>
              <p:cNvPr id="168" name="Rectangle 33"/>
              <p:cNvSpPr>
                <a:spLocks noChangeArrowheads="1"/>
              </p:cNvSpPr>
              <p:nvPr/>
            </p:nvSpPr>
            <p:spPr bwMode="auto">
              <a:xfrm>
                <a:off x="3839" y="3050"/>
                <a:ext cx="220"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xxxxxxxxxxxxxxx</a:t>
                </a:r>
                <a:endParaRPr lang="en-CA" sz="2400">
                  <a:latin typeface="Times"/>
                </a:endParaRPr>
              </a:p>
            </p:txBody>
          </p:sp>
          <p:sp>
            <p:nvSpPr>
              <p:cNvPr id="169" name="Freeform 34"/>
              <p:cNvSpPr>
                <a:spLocks/>
              </p:cNvSpPr>
              <p:nvPr/>
            </p:nvSpPr>
            <p:spPr bwMode="auto">
              <a:xfrm>
                <a:off x="4690" y="2651"/>
                <a:ext cx="445" cy="550"/>
              </a:xfrm>
              <a:custGeom>
                <a:avLst/>
                <a:gdLst/>
                <a:ahLst/>
                <a:cxnLst>
                  <a:cxn ang="0">
                    <a:pos x="0" y="0"/>
                  </a:cxn>
                  <a:cxn ang="0">
                    <a:pos x="445" y="0"/>
                  </a:cxn>
                  <a:cxn ang="0">
                    <a:pos x="445" y="550"/>
                  </a:cxn>
                  <a:cxn ang="0">
                    <a:pos x="0" y="550"/>
                  </a:cxn>
                  <a:cxn ang="0">
                    <a:pos x="0" y="0"/>
                  </a:cxn>
                  <a:cxn ang="0">
                    <a:pos x="0" y="0"/>
                  </a:cxn>
                </a:cxnLst>
                <a:rect l="0" t="0" r="r" b="b"/>
                <a:pathLst>
                  <a:path w="445" h="550">
                    <a:moveTo>
                      <a:pt x="0" y="0"/>
                    </a:moveTo>
                    <a:lnTo>
                      <a:pt x="445" y="0"/>
                    </a:lnTo>
                    <a:lnTo>
                      <a:pt x="445" y="550"/>
                    </a:lnTo>
                    <a:lnTo>
                      <a:pt x="0" y="550"/>
                    </a:lnTo>
                    <a:lnTo>
                      <a:pt x="0" y="0"/>
                    </a:lnTo>
                    <a:lnTo>
                      <a:pt x="0" y="0"/>
                    </a:lnTo>
                    <a:close/>
                  </a:path>
                </a:pathLst>
              </a:custGeom>
              <a:solidFill>
                <a:srgbClr val="FFFFFF"/>
              </a:solidFill>
              <a:ln w="9525">
                <a:noFill/>
                <a:round/>
                <a:headEnd/>
                <a:tailEnd/>
              </a:ln>
            </p:spPr>
            <p:txBody>
              <a:bodyPr/>
              <a:lstStyle/>
              <a:p>
                <a:endParaRPr lang="en-US"/>
              </a:p>
            </p:txBody>
          </p:sp>
          <p:sp>
            <p:nvSpPr>
              <p:cNvPr id="170" name="Rectangle 35"/>
              <p:cNvSpPr>
                <a:spLocks noChangeArrowheads="1"/>
              </p:cNvSpPr>
              <p:nvPr/>
            </p:nvSpPr>
            <p:spPr bwMode="auto">
              <a:xfrm>
                <a:off x="4690" y="2651"/>
                <a:ext cx="445" cy="550"/>
              </a:xfrm>
              <a:prstGeom prst="rect">
                <a:avLst/>
              </a:prstGeom>
              <a:solidFill>
                <a:srgbClr val="FFFFFF"/>
              </a:solidFill>
              <a:ln w="9525">
                <a:noFill/>
                <a:miter lim="800000"/>
                <a:headEnd/>
                <a:tailEnd/>
              </a:ln>
            </p:spPr>
            <p:txBody>
              <a:bodyPr/>
              <a:lstStyle/>
              <a:p>
                <a:endParaRPr lang="en-US"/>
              </a:p>
            </p:txBody>
          </p:sp>
          <p:sp>
            <p:nvSpPr>
              <p:cNvPr id="171" name="Rectangle 36"/>
              <p:cNvSpPr>
                <a:spLocks noChangeArrowheads="1"/>
              </p:cNvSpPr>
              <p:nvPr/>
            </p:nvSpPr>
            <p:spPr bwMode="auto">
              <a:xfrm>
                <a:off x="4693" y="2654"/>
                <a:ext cx="439" cy="544"/>
              </a:xfrm>
              <a:prstGeom prst="rect">
                <a:avLst/>
              </a:prstGeom>
              <a:noFill/>
              <a:ln w="11113">
                <a:solidFill>
                  <a:srgbClr val="1F1A17"/>
                </a:solidFill>
                <a:miter lim="800000"/>
                <a:headEnd/>
                <a:tailEnd/>
              </a:ln>
            </p:spPr>
            <p:txBody>
              <a:bodyPr/>
              <a:lstStyle/>
              <a:p>
                <a:endParaRPr lang="en-US"/>
              </a:p>
            </p:txBody>
          </p:sp>
          <p:sp>
            <p:nvSpPr>
              <p:cNvPr id="172" name="Rectangle 37"/>
              <p:cNvSpPr>
                <a:spLocks noChangeArrowheads="1"/>
              </p:cNvSpPr>
              <p:nvPr/>
            </p:nvSpPr>
            <p:spPr bwMode="auto">
              <a:xfrm>
                <a:off x="4703" y="2664"/>
                <a:ext cx="256" cy="49"/>
              </a:xfrm>
              <a:prstGeom prst="rect">
                <a:avLst/>
              </a:prstGeom>
              <a:noFill/>
              <a:ln w="9525">
                <a:noFill/>
                <a:miter lim="800000"/>
                <a:headEnd/>
                <a:tailEnd/>
              </a:ln>
            </p:spPr>
            <p:txBody>
              <a:bodyPr wrap="none" lIns="0" tIns="0" rIns="0" bIns="0">
                <a:spAutoFit/>
              </a:bodyPr>
              <a:lstStyle/>
              <a:p>
                <a:pPr eaLnBrk="0" hangingPunct="0">
                  <a:spcBef>
                    <a:spcPct val="0"/>
                  </a:spcBef>
                </a:pPr>
                <a:r>
                  <a:rPr lang="en-CA" sz="700">
                    <a:solidFill>
                      <a:srgbClr val="000000"/>
                    </a:solidFill>
                  </a:rPr>
                  <a:t>Requirements</a:t>
                </a:r>
                <a:endParaRPr lang="en-CA" sz="2400">
                  <a:latin typeface="Times"/>
                </a:endParaRPr>
              </a:p>
            </p:txBody>
          </p:sp>
          <p:sp>
            <p:nvSpPr>
              <p:cNvPr id="173" name="Rectangle 38"/>
              <p:cNvSpPr>
                <a:spLocks noChangeArrowheads="1"/>
              </p:cNvSpPr>
              <p:nvPr/>
            </p:nvSpPr>
            <p:spPr bwMode="auto">
              <a:xfrm>
                <a:off x="4703" y="2729"/>
                <a:ext cx="170" cy="49"/>
              </a:xfrm>
              <a:prstGeom prst="rect">
                <a:avLst/>
              </a:prstGeom>
              <a:noFill/>
              <a:ln w="9525">
                <a:noFill/>
                <a:miter lim="800000"/>
                <a:headEnd/>
                <a:tailEnd/>
              </a:ln>
            </p:spPr>
            <p:txBody>
              <a:bodyPr wrap="none" lIns="0" tIns="0" rIns="0" bIns="0">
                <a:spAutoFit/>
              </a:bodyPr>
              <a:lstStyle/>
              <a:p>
                <a:pPr eaLnBrk="0" hangingPunct="0">
                  <a:spcBef>
                    <a:spcPct val="0"/>
                  </a:spcBef>
                </a:pPr>
                <a:r>
                  <a:rPr lang="en-CA" sz="700">
                    <a:solidFill>
                      <a:srgbClr val="000000"/>
                    </a:solidFill>
                  </a:rPr>
                  <a:t>Definition</a:t>
                </a:r>
                <a:endParaRPr lang="en-CA" sz="2400">
                  <a:latin typeface="Times"/>
                </a:endParaRPr>
              </a:p>
            </p:txBody>
          </p:sp>
          <p:sp>
            <p:nvSpPr>
              <p:cNvPr id="174" name="Rectangle 39"/>
              <p:cNvSpPr>
                <a:spLocks noChangeArrowheads="1"/>
              </p:cNvSpPr>
              <p:nvPr/>
            </p:nvSpPr>
            <p:spPr bwMode="auto">
              <a:xfrm>
                <a:off x="4703" y="2801"/>
                <a:ext cx="59"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a:t>
                </a:r>
                <a:endParaRPr lang="en-CA" sz="2400">
                  <a:latin typeface="Times"/>
                </a:endParaRPr>
              </a:p>
            </p:txBody>
          </p:sp>
          <p:sp>
            <p:nvSpPr>
              <p:cNvPr id="175" name="Rectangle 40"/>
              <p:cNvSpPr>
                <a:spLocks noChangeArrowheads="1"/>
              </p:cNvSpPr>
              <p:nvPr/>
            </p:nvSpPr>
            <p:spPr bwMode="auto">
              <a:xfrm>
                <a:off x="4703" y="2840"/>
                <a:ext cx="103"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a:t>
                </a:r>
                <a:endParaRPr lang="en-CA" sz="2400">
                  <a:latin typeface="Times"/>
                </a:endParaRPr>
              </a:p>
            </p:txBody>
          </p:sp>
          <p:sp>
            <p:nvSpPr>
              <p:cNvPr id="176" name="Rectangle 41"/>
              <p:cNvSpPr>
                <a:spLocks noChangeArrowheads="1"/>
              </p:cNvSpPr>
              <p:nvPr/>
            </p:nvSpPr>
            <p:spPr bwMode="auto">
              <a:xfrm>
                <a:off x="4703" y="2880"/>
                <a:ext cx="44"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a:t>
                </a:r>
                <a:endParaRPr lang="en-CA" sz="2400">
                  <a:latin typeface="Times"/>
                </a:endParaRPr>
              </a:p>
            </p:txBody>
          </p:sp>
          <p:sp>
            <p:nvSpPr>
              <p:cNvPr id="177" name="Rectangle 42"/>
              <p:cNvSpPr>
                <a:spLocks noChangeArrowheads="1"/>
              </p:cNvSpPr>
              <p:nvPr/>
            </p:nvSpPr>
            <p:spPr bwMode="auto">
              <a:xfrm>
                <a:off x="4703" y="2919"/>
                <a:ext cx="162" cy="36"/>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a:t>
                </a:r>
                <a:endParaRPr lang="en-CA" sz="2400">
                  <a:latin typeface="Times"/>
                </a:endParaRPr>
              </a:p>
            </p:txBody>
          </p:sp>
          <p:sp>
            <p:nvSpPr>
              <p:cNvPr id="178" name="Rectangle 43"/>
              <p:cNvSpPr>
                <a:spLocks noChangeArrowheads="1"/>
              </p:cNvSpPr>
              <p:nvPr/>
            </p:nvSpPr>
            <p:spPr bwMode="auto">
              <a:xfrm>
                <a:off x="4703" y="2958"/>
                <a:ext cx="74"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a:t>
                </a:r>
                <a:endParaRPr lang="en-CA" sz="2400">
                  <a:latin typeface="Times"/>
                </a:endParaRPr>
              </a:p>
            </p:txBody>
          </p:sp>
          <p:sp>
            <p:nvSpPr>
              <p:cNvPr id="179" name="Rectangle 44"/>
              <p:cNvSpPr>
                <a:spLocks noChangeArrowheads="1"/>
              </p:cNvSpPr>
              <p:nvPr/>
            </p:nvSpPr>
            <p:spPr bwMode="auto">
              <a:xfrm>
                <a:off x="4703" y="2998"/>
                <a:ext cx="191"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xxxxxxxxxxxxx</a:t>
                </a:r>
                <a:endParaRPr lang="en-CA" sz="2400">
                  <a:latin typeface="Times"/>
                </a:endParaRPr>
              </a:p>
            </p:txBody>
          </p:sp>
          <p:sp>
            <p:nvSpPr>
              <p:cNvPr id="180" name="Rectangle 45"/>
              <p:cNvSpPr>
                <a:spLocks noChangeArrowheads="1"/>
              </p:cNvSpPr>
              <p:nvPr/>
            </p:nvSpPr>
            <p:spPr bwMode="auto">
              <a:xfrm>
                <a:off x="4703" y="3037"/>
                <a:ext cx="103"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a:t>
                </a:r>
                <a:endParaRPr lang="en-CA" sz="2400">
                  <a:latin typeface="Times"/>
                </a:endParaRPr>
              </a:p>
            </p:txBody>
          </p:sp>
          <p:sp>
            <p:nvSpPr>
              <p:cNvPr id="181" name="Rectangle 46"/>
              <p:cNvSpPr>
                <a:spLocks noChangeArrowheads="1"/>
              </p:cNvSpPr>
              <p:nvPr/>
            </p:nvSpPr>
            <p:spPr bwMode="auto">
              <a:xfrm>
                <a:off x="4703" y="3076"/>
                <a:ext cx="44"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a:t>
                </a:r>
                <a:endParaRPr lang="en-CA" sz="2400">
                  <a:latin typeface="Times"/>
                </a:endParaRPr>
              </a:p>
            </p:txBody>
          </p:sp>
          <p:sp>
            <p:nvSpPr>
              <p:cNvPr id="182" name="Rectangle 47"/>
              <p:cNvSpPr>
                <a:spLocks noChangeArrowheads="1"/>
              </p:cNvSpPr>
              <p:nvPr/>
            </p:nvSpPr>
            <p:spPr bwMode="auto">
              <a:xfrm>
                <a:off x="4703" y="3115"/>
                <a:ext cx="220" cy="36"/>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xxxxxxxxxxxxxxx</a:t>
                </a:r>
                <a:endParaRPr lang="en-CA" sz="2400">
                  <a:latin typeface="Times"/>
                </a:endParaRPr>
              </a:p>
            </p:txBody>
          </p:sp>
          <p:sp>
            <p:nvSpPr>
              <p:cNvPr id="183" name="Freeform 48"/>
              <p:cNvSpPr>
                <a:spLocks/>
              </p:cNvSpPr>
              <p:nvPr/>
            </p:nvSpPr>
            <p:spPr bwMode="auto">
              <a:xfrm>
                <a:off x="4827" y="2834"/>
                <a:ext cx="445" cy="550"/>
              </a:xfrm>
              <a:custGeom>
                <a:avLst/>
                <a:gdLst/>
                <a:ahLst/>
                <a:cxnLst>
                  <a:cxn ang="0">
                    <a:pos x="0" y="0"/>
                  </a:cxn>
                  <a:cxn ang="0">
                    <a:pos x="445" y="0"/>
                  </a:cxn>
                  <a:cxn ang="0">
                    <a:pos x="445" y="550"/>
                  </a:cxn>
                  <a:cxn ang="0">
                    <a:pos x="0" y="550"/>
                  </a:cxn>
                  <a:cxn ang="0">
                    <a:pos x="0" y="0"/>
                  </a:cxn>
                  <a:cxn ang="0">
                    <a:pos x="0" y="0"/>
                  </a:cxn>
                  <a:cxn ang="0">
                    <a:pos x="0" y="0"/>
                  </a:cxn>
                </a:cxnLst>
                <a:rect l="0" t="0" r="r" b="b"/>
                <a:pathLst>
                  <a:path w="445" h="550">
                    <a:moveTo>
                      <a:pt x="0" y="0"/>
                    </a:moveTo>
                    <a:lnTo>
                      <a:pt x="445" y="0"/>
                    </a:lnTo>
                    <a:lnTo>
                      <a:pt x="445" y="550"/>
                    </a:lnTo>
                    <a:lnTo>
                      <a:pt x="0" y="55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184" name="Rectangle 49"/>
              <p:cNvSpPr>
                <a:spLocks noChangeArrowheads="1"/>
              </p:cNvSpPr>
              <p:nvPr/>
            </p:nvSpPr>
            <p:spPr bwMode="auto">
              <a:xfrm>
                <a:off x="4830" y="2837"/>
                <a:ext cx="439" cy="544"/>
              </a:xfrm>
              <a:prstGeom prst="rect">
                <a:avLst/>
              </a:prstGeom>
              <a:solidFill>
                <a:srgbClr val="FFFFFF"/>
              </a:solidFill>
              <a:ln w="11113">
                <a:solidFill>
                  <a:srgbClr val="1F1A17"/>
                </a:solidFill>
                <a:miter lim="800000"/>
                <a:headEnd/>
                <a:tailEnd/>
              </a:ln>
            </p:spPr>
            <p:txBody>
              <a:bodyPr/>
              <a:lstStyle/>
              <a:p>
                <a:endParaRPr lang="en-US"/>
              </a:p>
            </p:txBody>
          </p:sp>
          <p:sp>
            <p:nvSpPr>
              <p:cNvPr id="185" name="Rectangle 50"/>
              <p:cNvSpPr>
                <a:spLocks noChangeArrowheads="1"/>
              </p:cNvSpPr>
              <p:nvPr/>
            </p:nvSpPr>
            <p:spPr bwMode="auto">
              <a:xfrm>
                <a:off x="4834" y="2847"/>
                <a:ext cx="255" cy="50"/>
              </a:xfrm>
              <a:prstGeom prst="rect">
                <a:avLst/>
              </a:prstGeom>
              <a:noFill/>
              <a:ln w="9525">
                <a:noFill/>
                <a:miter lim="800000"/>
                <a:headEnd/>
                <a:tailEnd/>
              </a:ln>
            </p:spPr>
            <p:txBody>
              <a:bodyPr wrap="none" lIns="0" tIns="0" rIns="0" bIns="0">
                <a:spAutoFit/>
              </a:bodyPr>
              <a:lstStyle/>
              <a:p>
                <a:pPr eaLnBrk="0" hangingPunct="0">
                  <a:spcBef>
                    <a:spcPct val="0"/>
                  </a:spcBef>
                </a:pPr>
                <a:r>
                  <a:rPr lang="en-CA" sz="700">
                    <a:solidFill>
                      <a:srgbClr val="000000"/>
                    </a:solidFill>
                  </a:rPr>
                  <a:t>Requirements</a:t>
                </a:r>
                <a:endParaRPr lang="en-CA" sz="2400">
                  <a:latin typeface="Times"/>
                </a:endParaRPr>
              </a:p>
            </p:txBody>
          </p:sp>
          <p:sp>
            <p:nvSpPr>
              <p:cNvPr id="186" name="Rectangle 51"/>
              <p:cNvSpPr>
                <a:spLocks noChangeArrowheads="1"/>
              </p:cNvSpPr>
              <p:nvPr/>
            </p:nvSpPr>
            <p:spPr bwMode="auto">
              <a:xfrm>
                <a:off x="4834" y="2913"/>
                <a:ext cx="232" cy="49"/>
              </a:xfrm>
              <a:prstGeom prst="rect">
                <a:avLst/>
              </a:prstGeom>
              <a:noFill/>
              <a:ln w="9525">
                <a:noFill/>
                <a:miter lim="800000"/>
                <a:headEnd/>
                <a:tailEnd/>
              </a:ln>
            </p:spPr>
            <p:txBody>
              <a:bodyPr wrap="none" lIns="0" tIns="0" rIns="0" bIns="0">
                <a:spAutoFit/>
              </a:bodyPr>
              <a:lstStyle/>
              <a:p>
                <a:pPr eaLnBrk="0" hangingPunct="0">
                  <a:spcBef>
                    <a:spcPct val="0"/>
                  </a:spcBef>
                </a:pPr>
                <a:r>
                  <a:rPr lang="en-CA" sz="700">
                    <a:solidFill>
                      <a:srgbClr val="000000"/>
                    </a:solidFill>
                  </a:rPr>
                  <a:t>Specification</a:t>
                </a:r>
                <a:endParaRPr lang="en-CA" sz="2400">
                  <a:latin typeface="Times"/>
                </a:endParaRPr>
              </a:p>
            </p:txBody>
          </p:sp>
          <p:sp>
            <p:nvSpPr>
              <p:cNvPr id="187" name="Rectangle 52"/>
              <p:cNvSpPr>
                <a:spLocks noChangeArrowheads="1"/>
              </p:cNvSpPr>
              <p:nvPr/>
            </p:nvSpPr>
            <p:spPr bwMode="auto">
              <a:xfrm>
                <a:off x="4834" y="2984"/>
                <a:ext cx="59"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a:t>
                </a:r>
                <a:endParaRPr lang="en-CA" sz="2400">
                  <a:latin typeface="Times"/>
                </a:endParaRPr>
              </a:p>
            </p:txBody>
          </p:sp>
          <p:sp>
            <p:nvSpPr>
              <p:cNvPr id="188" name="Rectangle 53"/>
              <p:cNvSpPr>
                <a:spLocks noChangeArrowheads="1"/>
              </p:cNvSpPr>
              <p:nvPr/>
            </p:nvSpPr>
            <p:spPr bwMode="auto">
              <a:xfrm>
                <a:off x="4834" y="3024"/>
                <a:ext cx="103" cy="36"/>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a:t>
                </a:r>
                <a:endParaRPr lang="en-CA" sz="2400">
                  <a:latin typeface="Times"/>
                </a:endParaRPr>
              </a:p>
            </p:txBody>
          </p:sp>
          <p:sp>
            <p:nvSpPr>
              <p:cNvPr id="189" name="Rectangle 54"/>
              <p:cNvSpPr>
                <a:spLocks noChangeArrowheads="1"/>
              </p:cNvSpPr>
              <p:nvPr/>
            </p:nvSpPr>
            <p:spPr bwMode="auto">
              <a:xfrm>
                <a:off x="4834" y="3063"/>
                <a:ext cx="44"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a:t>
                </a:r>
                <a:endParaRPr lang="en-CA" sz="2400">
                  <a:latin typeface="Times"/>
                </a:endParaRPr>
              </a:p>
            </p:txBody>
          </p:sp>
          <p:sp>
            <p:nvSpPr>
              <p:cNvPr id="190" name="Rectangle 55"/>
              <p:cNvSpPr>
                <a:spLocks noChangeArrowheads="1"/>
              </p:cNvSpPr>
              <p:nvPr/>
            </p:nvSpPr>
            <p:spPr bwMode="auto">
              <a:xfrm>
                <a:off x="4834" y="3102"/>
                <a:ext cx="161"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a:t>
                </a:r>
                <a:endParaRPr lang="en-CA" sz="2400">
                  <a:latin typeface="Times"/>
                </a:endParaRPr>
              </a:p>
            </p:txBody>
          </p:sp>
          <p:sp>
            <p:nvSpPr>
              <p:cNvPr id="191" name="Rectangle 56"/>
              <p:cNvSpPr>
                <a:spLocks noChangeArrowheads="1"/>
              </p:cNvSpPr>
              <p:nvPr/>
            </p:nvSpPr>
            <p:spPr bwMode="auto">
              <a:xfrm>
                <a:off x="4834" y="3142"/>
                <a:ext cx="73"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a:t>
                </a:r>
                <a:endParaRPr lang="en-CA" sz="2400">
                  <a:latin typeface="Times"/>
                </a:endParaRPr>
              </a:p>
            </p:txBody>
          </p:sp>
          <p:sp>
            <p:nvSpPr>
              <p:cNvPr id="192" name="Rectangle 57"/>
              <p:cNvSpPr>
                <a:spLocks noChangeArrowheads="1"/>
              </p:cNvSpPr>
              <p:nvPr/>
            </p:nvSpPr>
            <p:spPr bwMode="auto">
              <a:xfrm>
                <a:off x="4834" y="3181"/>
                <a:ext cx="191"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xxxxxxxxxxxxx</a:t>
                </a:r>
                <a:endParaRPr lang="en-CA" sz="2400">
                  <a:latin typeface="Times"/>
                </a:endParaRPr>
              </a:p>
            </p:txBody>
          </p:sp>
          <p:sp>
            <p:nvSpPr>
              <p:cNvPr id="193" name="Rectangle 58"/>
              <p:cNvSpPr>
                <a:spLocks noChangeArrowheads="1"/>
              </p:cNvSpPr>
              <p:nvPr/>
            </p:nvSpPr>
            <p:spPr bwMode="auto">
              <a:xfrm>
                <a:off x="4834" y="3220"/>
                <a:ext cx="103" cy="36"/>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a:t>
                </a:r>
                <a:endParaRPr lang="en-CA" sz="2400">
                  <a:latin typeface="Times"/>
                </a:endParaRPr>
              </a:p>
            </p:txBody>
          </p:sp>
          <p:sp>
            <p:nvSpPr>
              <p:cNvPr id="194" name="Rectangle 59"/>
              <p:cNvSpPr>
                <a:spLocks noChangeArrowheads="1"/>
              </p:cNvSpPr>
              <p:nvPr/>
            </p:nvSpPr>
            <p:spPr bwMode="auto">
              <a:xfrm>
                <a:off x="4834" y="3259"/>
                <a:ext cx="44"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a:t>
                </a:r>
                <a:endParaRPr lang="en-CA" sz="2400">
                  <a:latin typeface="Times"/>
                </a:endParaRPr>
              </a:p>
            </p:txBody>
          </p:sp>
          <p:sp>
            <p:nvSpPr>
              <p:cNvPr id="195" name="Rectangle 60"/>
              <p:cNvSpPr>
                <a:spLocks noChangeArrowheads="1"/>
              </p:cNvSpPr>
              <p:nvPr/>
            </p:nvSpPr>
            <p:spPr bwMode="auto">
              <a:xfrm>
                <a:off x="4834" y="3299"/>
                <a:ext cx="220" cy="35"/>
              </a:xfrm>
              <a:prstGeom prst="rect">
                <a:avLst/>
              </a:prstGeom>
              <a:noFill/>
              <a:ln w="9525">
                <a:noFill/>
                <a:miter lim="800000"/>
                <a:headEnd/>
                <a:tailEnd/>
              </a:ln>
            </p:spPr>
            <p:txBody>
              <a:bodyPr wrap="none" lIns="0" tIns="0" rIns="0" bIns="0">
                <a:spAutoFit/>
              </a:bodyPr>
              <a:lstStyle/>
              <a:p>
                <a:pPr eaLnBrk="0" hangingPunct="0">
                  <a:spcBef>
                    <a:spcPct val="0"/>
                  </a:spcBef>
                </a:pPr>
                <a:r>
                  <a:rPr lang="en-CA" sz="500">
                    <a:solidFill>
                      <a:srgbClr val="000000"/>
                    </a:solidFill>
                  </a:rPr>
                  <a:t>xxxxxxxxxxxxxxx</a:t>
                </a:r>
                <a:endParaRPr lang="en-CA" sz="2400">
                  <a:latin typeface="Times"/>
                </a:endParaRPr>
              </a:p>
            </p:txBody>
          </p:sp>
          <p:sp>
            <p:nvSpPr>
              <p:cNvPr id="196" name="Rectangle 61"/>
              <p:cNvSpPr>
                <a:spLocks noChangeArrowheads="1"/>
              </p:cNvSpPr>
              <p:nvPr/>
            </p:nvSpPr>
            <p:spPr bwMode="auto">
              <a:xfrm>
                <a:off x="3852" y="3253"/>
                <a:ext cx="297" cy="50"/>
              </a:xfrm>
              <a:prstGeom prst="rect">
                <a:avLst/>
              </a:prstGeom>
              <a:noFill/>
              <a:ln w="9525">
                <a:noFill/>
                <a:miter lim="800000"/>
                <a:headEnd/>
                <a:tailEnd/>
              </a:ln>
            </p:spPr>
            <p:txBody>
              <a:bodyPr wrap="none" lIns="0" tIns="0" rIns="0" bIns="0">
                <a:spAutoFit/>
              </a:bodyPr>
              <a:lstStyle/>
              <a:p>
                <a:pPr eaLnBrk="0" hangingPunct="0">
                  <a:spcBef>
                    <a:spcPct val="0"/>
                  </a:spcBef>
                </a:pPr>
                <a:r>
                  <a:rPr lang="en-CA" sz="700" dirty="0">
                    <a:solidFill>
                      <a:srgbClr val="000000"/>
                    </a:solidFill>
                  </a:rPr>
                  <a:t>sub-subsystems</a:t>
                </a:r>
                <a:endParaRPr lang="en-CA" sz="2400" dirty="0">
                  <a:latin typeface="Times"/>
                </a:endParaRPr>
              </a:p>
            </p:txBody>
          </p:sp>
          <p:sp>
            <p:nvSpPr>
              <p:cNvPr id="197" name="Rectangle 62"/>
              <p:cNvSpPr>
                <a:spLocks noChangeArrowheads="1"/>
              </p:cNvSpPr>
              <p:nvPr/>
            </p:nvSpPr>
            <p:spPr bwMode="auto">
              <a:xfrm>
                <a:off x="4729" y="3410"/>
                <a:ext cx="297" cy="49"/>
              </a:xfrm>
              <a:prstGeom prst="rect">
                <a:avLst/>
              </a:prstGeom>
              <a:noFill/>
              <a:ln w="9525">
                <a:noFill/>
                <a:miter lim="800000"/>
                <a:headEnd/>
                <a:tailEnd/>
              </a:ln>
            </p:spPr>
            <p:txBody>
              <a:bodyPr wrap="none" lIns="0" tIns="0" rIns="0" bIns="0">
                <a:spAutoFit/>
              </a:bodyPr>
              <a:lstStyle/>
              <a:p>
                <a:pPr eaLnBrk="0" hangingPunct="0">
                  <a:spcBef>
                    <a:spcPct val="0"/>
                  </a:spcBef>
                </a:pPr>
                <a:r>
                  <a:rPr lang="en-CA" sz="700">
                    <a:solidFill>
                      <a:srgbClr val="000000"/>
                    </a:solidFill>
                  </a:rPr>
                  <a:t>sub-subsystems</a:t>
                </a:r>
                <a:endParaRPr lang="en-CA" sz="2400">
                  <a:latin typeface="Times"/>
                </a:endParaRPr>
              </a:p>
            </p:txBody>
          </p:sp>
          <p:sp>
            <p:nvSpPr>
              <p:cNvPr id="198" name="Freeform 63"/>
              <p:cNvSpPr>
                <a:spLocks/>
              </p:cNvSpPr>
              <p:nvPr/>
            </p:nvSpPr>
            <p:spPr bwMode="auto">
              <a:xfrm>
                <a:off x="3663" y="3358"/>
                <a:ext cx="222" cy="275"/>
              </a:xfrm>
              <a:custGeom>
                <a:avLst/>
                <a:gdLst/>
                <a:ahLst/>
                <a:cxnLst>
                  <a:cxn ang="0">
                    <a:pos x="0" y="0"/>
                  </a:cxn>
                  <a:cxn ang="0">
                    <a:pos x="222" y="0"/>
                  </a:cxn>
                  <a:cxn ang="0">
                    <a:pos x="222" y="275"/>
                  </a:cxn>
                  <a:cxn ang="0">
                    <a:pos x="0" y="275"/>
                  </a:cxn>
                  <a:cxn ang="0">
                    <a:pos x="0" y="0"/>
                  </a:cxn>
                  <a:cxn ang="0">
                    <a:pos x="0" y="0"/>
                  </a:cxn>
                  <a:cxn ang="0">
                    <a:pos x="0" y="0"/>
                  </a:cxn>
                </a:cxnLst>
                <a:rect l="0" t="0" r="r" b="b"/>
                <a:pathLst>
                  <a:path w="222" h="275">
                    <a:moveTo>
                      <a:pt x="0" y="0"/>
                    </a:moveTo>
                    <a:lnTo>
                      <a:pt x="222" y="0"/>
                    </a:lnTo>
                    <a:lnTo>
                      <a:pt x="222"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199" name="Rectangle 64"/>
              <p:cNvSpPr>
                <a:spLocks noChangeArrowheads="1"/>
              </p:cNvSpPr>
              <p:nvPr/>
            </p:nvSpPr>
            <p:spPr bwMode="auto">
              <a:xfrm>
                <a:off x="3666" y="3361"/>
                <a:ext cx="216" cy="269"/>
              </a:xfrm>
              <a:prstGeom prst="rect">
                <a:avLst/>
              </a:prstGeom>
              <a:solidFill>
                <a:srgbClr val="FFFFFF"/>
              </a:solidFill>
              <a:ln w="11113">
                <a:solidFill>
                  <a:srgbClr val="1F1A17"/>
                </a:solidFill>
                <a:miter lim="800000"/>
                <a:headEnd/>
                <a:tailEnd/>
              </a:ln>
            </p:spPr>
            <p:txBody>
              <a:bodyPr/>
              <a:lstStyle/>
              <a:p>
                <a:endParaRPr lang="en-US"/>
              </a:p>
            </p:txBody>
          </p:sp>
          <p:sp>
            <p:nvSpPr>
              <p:cNvPr id="200" name="Rectangle 65"/>
              <p:cNvSpPr>
                <a:spLocks noChangeArrowheads="1"/>
              </p:cNvSpPr>
              <p:nvPr/>
            </p:nvSpPr>
            <p:spPr bwMode="auto">
              <a:xfrm>
                <a:off x="3669" y="3371"/>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201" name="Rectangle 66"/>
              <p:cNvSpPr>
                <a:spLocks noChangeArrowheads="1"/>
              </p:cNvSpPr>
              <p:nvPr/>
            </p:nvSpPr>
            <p:spPr bwMode="auto">
              <a:xfrm>
                <a:off x="3669" y="3397"/>
                <a:ext cx="7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Definition</a:t>
                </a:r>
                <a:endParaRPr lang="en-CA" sz="2400">
                  <a:latin typeface="Times"/>
                </a:endParaRPr>
              </a:p>
            </p:txBody>
          </p:sp>
          <p:sp>
            <p:nvSpPr>
              <p:cNvPr id="202" name="Rectangle 67"/>
              <p:cNvSpPr>
                <a:spLocks noChangeArrowheads="1"/>
              </p:cNvSpPr>
              <p:nvPr/>
            </p:nvSpPr>
            <p:spPr bwMode="auto">
              <a:xfrm>
                <a:off x="3669" y="3429"/>
                <a:ext cx="3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203" name="Rectangle 68"/>
              <p:cNvSpPr>
                <a:spLocks noChangeArrowheads="1"/>
              </p:cNvSpPr>
              <p:nvPr/>
            </p:nvSpPr>
            <p:spPr bwMode="auto">
              <a:xfrm>
                <a:off x="3669" y="3449"/>
                <a:ext cx="6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04" name="Rectangle 69"/>
              <p:cNvSpPr>
                <a:spLocks noChangeArrowheads="1"/>
              </p:cNvSpPr>
              <p:nvPr/>
            </p:nvSpPr>
            <p:spPr bwMode="auto">
              <a:xfrm>
                <a:off x="3669" y="3462"/>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05" name="Rectangle 70"/>
              <p:cNvSpPr>
                <a:spLocks noChangeArrowheads="1"/>
              </p:cNvSpPr>
              <p:nvPr/>
            </p:nvSpPr>
            <p:spPr bwMode="auto">
              <a:xfrm>
                <a:off x="3669" y="3482"/>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206" name="Rectangle 71"/>
              <p:cNvSpPr>
                <a:spLocks noChangeArrowheads="1"/>
              </p:cNvSpPr>
              <p:nvPr/>
            </p:nvSpPr>
            <p:spPr bwMode="auto">
              <a:xfrm>
                <a:off x="3669" y="3501"/>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207" name="Rectangle 72"/>
              <p:cNvSpPr>
                <a:spLocks noChangeArrowheads="1"/>
              </p:cNvSpPr>
              <p:nvPr/>
            </p:nvSpPr>
            <p:spPr bwMode="auto">
              <a:xfrm>
                <a:off x="3669" y="3521"/>
                <a:ext cx="114"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208" name="Rectangle 73"/>
              <p:cNvSpPr>
                <a:spLocks noChangeArrowheads="1"/>
              </p:cNvSpPr>
              <p:nvPr/>
            </p:nvSpPr>
            <p:spPr bwMode="auto">
              <a:xfrm>
                <a:off x="3669" y="3541"/>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09" name="Rectangle 74"/>
              <p:cNvSpPr>
                <a:spLocks noChangeArrowheads="1"/>
              </p:cNvSpPr>
              <p:nvPr/>
            </p:nvSpPr>
            <p:spPr bwMode="auto">
              <a:xfrm>
                <a:off x="3669" y="3560"/>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10" name="Rectangle 75"/>
              <p:cNvSpPr>
                <a:spLocks noChangeArrowheads="1"/>
              </p:cNvSpPr>
              <p:nvPr/>
            </p:nvSpPr>
            <p:spPr bwMode="auto">
              <a:xfrm>
                <a:off x="3669" y="3580"/>
                <a:ext cx="13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211" name="Freeform 76"/>
              <p:cNvSpPr>
                <a:spLocks/>
              </p:cNvSpPr>
              <p:nvPr/>
            </p:nvSpPr>
            <p:spPr bwMode="auto">
              <a:xfrm>
                <a:off x="3728" y="3449"/>
                <a:ext cx="222" cy="275"/>
              </a:xfrm>
              <a:custGeom>
                <a:avLst/>
                <a:gdLst/>
                <a:ahLst/>
                <a:cxnLst>
                  <a:cxn ang="0">
                    <a:pos x="0" y="0"/>
                  </a:cxn>
                  <a:cxn ang="0">
                    <a:pos x="222" y="0"/>
                  </a:cxn>
                  <a:cxn ang="0">
                    <a:pos x="222" y="275"/>
                  </a:cxn>
                  <a:cxn ang="0">
                    <a:pos x="0" y="275"/>
                  </a:cxn>
                  <a:cxn ang="0">
                    <a:pos x="0" y="0"/>
                  </a:cxn>
                  <a:cxn ang="0">
                    <a:pos x="0" y="0"/>
                  </a:cxn>
                  <a:cxn ang="0">
                    <a:pos x="0" y="0"/>
                  </a:cxn>
                </a:cxnLst>
                <a:rect l="0" t="0" r="r" b="b"/>
                <a:pathLst>
                  <a:path w="222" h="275">
                    <a:moveTo>
                      <a:pt x="0" y="0"/>
                    </a:moveTo>
                    <a:lnTo>
                      <a:pt x="222" y="0"/>
                    </a:lnTo>
                    <a:lnTo>
                      <a:pt x="222"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212" name="Rectangle 77"/>
              <p:cNvSpPr>
                <a:spLocks noChangeArrowheads="1"/>
              </p:cNvSpPr>
              <p:nvPr/>
            </p:nvSpPr>
            <p:spPr bwMode="auto">
              <a:xfrm>
                <a:off x="3731" y="3452"/>
                <a:ext cx="216" cy="269"/>
              </a:xfrm>
              <a:prstGeom prst="rect">
                <a:avLst/>
              </a:prstGeom>
              <a:solidFill>
                <a:srgbClr val="FFFFFF"/>
              </a:solidFill>
              <a:ln w="11113">
                <a:solidFill>
                  <a:srgbClr val="1F1A17"/>
                </a:solidFill>
                <a:miter lim="800000"/>
                <a:headEnd/>
                <a:tailEnd/>
              </a:ln>
            </p:spPr>
            <p:txBody>
              <a:bodyPr/>
              <a:lstStyle/>
              <a:p>
                <a:endParaRPr lang="en-US"/>
              </a:p>
            </p:txBody>
          </p:sp>
          <p:sp>
            <p:nvSpPr>
              <p:cNvPr id="213" name="Rectangle 78"/>
              <p:cNvSpPr>
                <a:spLocks noChangeArrowheads="1"/>
              </p:cNvSpPr>
              <p:nvPr/>
            </p:nvSpPr>
            <p:spPr bwMode="auto">
              <a:xfrm>
                <a:off x="3735" y="3463"/>
                <a:ext cx="108"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214" name="Rectangle 79"/>
              <p:cNvSpPr>
                <a:spLocks noChangeArrowheads="1"/>
              </p:cNvSpPr>
              <p:nvPr/>
            </p:nvSpPr>
            <p:spPr bwMode="auto">
              <a:xfrm>
                <a:off x="3735" y="3495"/>
                <a:ext cx="9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Specification</a:t>
                </a:r>
                <a:endParaRPr lang="en-CA" sz="2400">
                  <a:latin typeface="Times"/>
                </a:endParaRPr>
              </a:p>
            </p:txBody>
          </p:sp>
          <p:sp>
            <p:nvSpPr>
              <p:cNvPr id="215" name="Rectangle 80"/>
              <p:cNvSpPr>
                <a:spLocks noChangeArrowheads="1"/>
              </p:cNvSpPr>
              <p:nvPr/>
            </p:nvSpPr>
            <p:spPr bwMode="auto">
              <a:xfrm>
                <a:off x="3735" y="3521"/>
                <a:ext cx="35"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216" name="Rectangle 81"/>
              <p:cNvSpPr>
                <a:spLocks noChangeArrowheads="1"/>
              </p:cNvSpPr>
              <p:nvPr/>
            </p:nvSpPr>
            <p:spPr bwMode="auto">
              <a:xfrm>
                <a:off x="3735" y="3541"/>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17" name="Rectangle 82"/>
              <p:cNvSpPr>
                <a:spLocks noChangeArrowheads="1"/>
              </p:cNvSpPr>
              <p:nvPr/>
            </p:nvSpPr>
            <p:spPr bwMode="auto">
              <a:xfrm>
                <a:off x="3735" y="3560"/>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18" name="Rectangle 83"/>
              <p:cNvSpPr>
                <a:spLocks noChangeArrowheads="1"/>
              </p:cNvSpPr>
              <p:nvPr/>
            </p:nvSpPr>
            <p:spPr bwMode="auto">
              <a:xfrm>
                <a:off x="3735" y="3580"/>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219" name="Rectangle 84"/>
              <p:cNvSpPr>
                <a:spLocks noChangeArrowheads="1"/>
              </p:cNvSpPr>
              <p:nvPr/>
            </p:nvSpPr>
            <p:spPr bwMode="auto">
              <a:xfrm>
                <a:off x="3735" y="3600"/>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220" name="Rectangle 85"/>
              <p:cNvSpPr>
                <a:spLocks noChangeArrowheads="1"/>
              </p:cNvSpPr>
              <p:nvPr/>
            </p:nvSpPr>
            <p:spPr bwMode="auto">
              <a:xfrm>
                <a:off x="3735" y="3619"/>
                <a:ext cx="11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221" name="Rectangle 86"/>
              <p:cNvSpPr>
                <a:spLocks noChangeArrowheads="1"/>
              </p:cNvSpPr>
              <p:nvPr/>
            </p:nvSpPr>
            <p:spPr bwMode="auto">
              <a:xfrm>
                <a:off x="3735" y="3639"/>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22" name="Rectangle 87"/>
              <p:cNvSpPr>
                <a:spLocks noChangeArrowheads="1"/>
              </p:cNvSpPr>
              <p:nvPr/>
            </p:nvSpPr>
            <p:spPr bwMode="auto">
              <a:xfrm>
                <a:off x="3735" y="3659"/>
                <a:ext cx="26"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23" name="Rectangle 88"/>
              <p:cNvSpPr>
                <a:spLocks noChangeArrowheads="1"/>
              </p:cNvSpPr>
              <p:nvPr/>
            </p:nvSpPr>
            <p:spPr bwMode="auto">
              <a:xfrm>
                <a:off x="3735" y="3678"/>
                <a:ext cx="13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224" name="Freeform 89"/>
              <p:cNvSpPr>
                <a:spLocks/>
              </p:cNvSpPr>
              <p:nvPr/>
            </p:nvSpPr>
            <p:spPr bwMode="auto">
              <a:xfrm>
                <a:off x="3826" y="3345"/>
                <a:ext cx="223" cy="275"/>
              </a:xfrm>
              <a:custGeom>
                <a:avLst/>
                <a:gdLst/>
                <a:ahLst/>
                <a:cxnLst>
                  <a:cxn ang="0">
                    <a:pos x="0" y="0"/>
                  </a:cxn>
                  <a:cxn ang="0">
                    <a:pos x="223" y="0"/>
                  </a:cxn>
                  <a:cxn ang="0">
                    <a:pos x="223" y="275"/>
                  </a:cxn>
                  <a:cxn ang="0">
                    <a:pos x="0" y="275"/>
                  </a:cxn>
                  <a:cxn ang="0">
                    <a:pos x="0" y="0"/>
                  </a:cxn>
                  <a:cxn ang="0">
                    <a:pos x="0" y="0"/>
                  </a:cxn>
                  <a:cxn ang="0">
                    <a:pos x="0" y="0"/>
                  </a:cxn>
                </a:cxnLst>
                <a:rect l="0" t="0" r="r" b="b"/>
                <a:pathLst>
                  <a:path w="223" h="275">
                    <a:moveTo>
                      <a:pt x="0" y="0"/>
                    </a:moveTo>
                    <a:lnTo>
                      <a:pt x="223" y="0"/>
                    </a:lnTo>
                    <a:lnTo>
                      <a:pt x="223"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225" name="Rectangle 90"/>
              <p:cNvSpPr>
                <a:spLocks noChangeArrowheads="1"/>
              </p:cNvSpPr>
              <p:nvPr/>
            </p:nvSpPr>
            <p:spPr bwMode="auto">
              <a:xfrm>
                <a:off x="3829" y="3348"/>
                <a:ext cx="217" cy="269"/>
              </a:xfrm>
              <a:prstGeom prst="rect">
                <a:avLst/>
              </a:prstGeom>
              <a:solidFill>
                <a:srgbClr val="FFFFFF"/>
              </a:solidFill>
              <a:ln w="11113">
                <a:solidFill>
                  <a:srgbClr val="1F1A17"/>
                </a:solidFill>
                <a:miter lim="800000"/>
                <a:headEnd/>
                <a:tailEnd/>
              </a:ln>
            </p:spPr>
            <p:txBody>
              <a:bodyPr/>
              <a:lstStyle/>
              <a:p>
                <a:endParaRPr lang="en-US"/>
              </a:p>
            </p:txBody>
          </p:sp>
          <p:sp>
            <p:nvSpPr>
              <p:cNvPr id="226" name="Rectangle 91"/>
              <p:cNvSpPr>
                <a:spLocks noChangeArrowheads="1"/>
              </p:cNvSpPr>
              <p:nvPr/>
            </p:nvSpPr>
            <p:spPr bwMode="auto">
              <a:xfrm>
                <a:off x="3833" y="3358"/>
                <a:ext cx="108"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227" name="Rectangle 92"/>
              <p:cNvSpPr>
                <a:spLocks noChangeArrowheads="1"/>
              </p:cNvSpPr>
              <p:nvPr/>
            </p:nvSpPr>
            <p:spPr bwMode="auto">
              <a:xfrm>
                <a:off x="3833" y="3391"/>
                <a:ext cx="7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Definition</a:t>
                </a:r>
                <a:endParaRPr lang="en-CA" sz="2400">
                  <a:latin typeface="Times"/>
                </a:endParaRPr>
              </a:p>
            </p:txBody>
          </p:sp>
          <p:sp>
            <p:nvSpPr>
              <p:cNvPr id="228" name="Rectangle 93"/>
              <p:cNvSpPr>
                <a:spLocks noChangeArrowheads="1"/>
              </p:cNvSpPr>
              <p:nvPr/>
            </p:nvSpPr>
            <p:spPr bwMode="auto">
              <a:xfrm>
                <a:off x="3833" y="3416"/>
                <a:ext cx="36"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229" name="Rectangle 94"/>
              <p:cNvSpPr>
                <a:spLocks noChangeArrowheads="1"/>
              </p:cNvSpPr>
              <p:nvPr/>
            </p:nvSpPr>
            <p:spPr bwMode="auto">
              <a:xfrm>
                <a:off x="3833" y="3436"/>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30" name="Rectangle 95"/>
              <p:cNvSpPr>
                <a:spLocks noChangeArrowheads="1"/>
              </p:cNvSpPr>
              <p:nvPr/>
            </p:nvSpPr>
            <p:spPr bwMode="auto">
              <a:xfrm>
                <a:off x="3833" y="3456"/>
                <a:ext cx="2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31" name="Rectangle 96"/>
              <p:cNvSpPr>
                <a:spLocks noChangeArrowheads="1"/>
              </p:cNvSpPr>
              <p:nvPr/>
            </p:nvSpPr>
            <p:spPr bwMode="auto">
              <a:xfrm>
                <a:off x="3833" y="3475"/>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232" name="Rectangle 97"/>
              <p:cNvSpPr>
                <a:spLocks noChangeArrowheads="1"/>
              </p:cNvSpPr>
              <p:nvPr/>
            </p:nvSpPr>
            <p:spPr bwMode="auto">
              <a:xfrm>
                <a:off x="3833" y="3495"/>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233" name="Rectangle 98"/>
              <p:cNvSpPr>
                <a:spLocks noChangeArrowheads="1"/>
              </p:cNvSpPr>
              <p:nvPr/>
            </p:nvSpPr>
            <p:spPr bwMode="auto">
              <a:xfrm>
                <a:off x="3833" y="3515"/>
                <a:ext cx="11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234" name="Rectangle 99"/>
              <p:cNvSpPr>
                <a:spLocks noChangeArrowheads="1"/>
              </p:cNvSpPr>
              <p:nvPr/>
            </p:nvSpPr>
            <p:spPr bwMode="auto">
              <a:xfrm>
                <a:off x="3833" y="3534"/>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35" name="Rectangle 100"/>
              <p:cNvSpPr>
                <a:spLocks noChangeArrowheads="1"/>
              </p:cNvSpPr>
              <p:nvPr/>
            </p:nvSpPr>
            <p:spPr bwMode="auto">
              <a:xfrm>
                <a:off x="3833" y="3554"/>
                <a:ext cx="27"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36" name="Rectangle 101"/>
              <p:cNvSpPr>
                <a:spLocks noChangeArrowheads="1"/>
              </p:cNvSpPr>
              <p:nvPr/>
            </p:nvSpPr>
            <p:spPr bwMode="auto">
              <a:xfrm>
                <a:off x="3833" y="3573"/>
                <a:ext cx="13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237" name="Freeform 102"/>
              <p:cNvSpPr>
                <a:spLocks/>
              </p:cNvSpPr>
              <p:nvPr/>
            </p:nvSpPr>
            <p:spPr bwMode="auto">
              <a:xfrm>
                <a:off x="3898" y="3436"/>
                <a:ext cx="223" cy="275"/>
              </a:xfrm>
              <a:custGeom>
                <a:avLst/>
                <a:gdLst/>
                <a:ahLst/>
                <a:cxnLst>
                  <a:cxn ang="0">
                    <a:pos x="0" y="0"/>
                  </a:cxn>
                  <a:cxn ang="0">
                    <a:pos x="223" y="0"/>
                  </a:cxn>
                  <a:cxn ang="0">
                    <a:pos x="223" y="275"/>
                  </a:cxn>
                  <a:cxn ang="0">
                    <a:pos x="0" y="275"/>
                  </a:cxn>
                  <a:cxn ang="0">
                    <a:pos x="0" y="0"/>
                  </a:cxn>
                  <a:cxn ang="0">
                    <a:pos x="0" y="0"/>
                  </a:cxn>
                  <a:cxn ang="0">
                    <a:pos x="0" y="0"/>
                  </a:cxn>
                </a:cxnLst>
                <a:rect l="0" t="0" r="r" b="b"/>
                <a:pathLst>
                  <a:path w="223" h="275">
                    <a:moveTo>
                      <a:pt x="0" y="0"/>
                    </a:moveTo>
                    <a:lnTo>
                      <a:pt x="223" y="0"/>
                    </a:lnTo>
                    <a:lnTo>
                      <a:pt x="223"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238" name="Rectangle 103"/>
              <p:cNvSpPr>
                <a:spLocks noChangeArrowheads="1"/>
              </p:cNvSpPr>
              <p:nvPr/>
            </p:nvSpPr>
            <p:spPr bwMode="auto">
              <a:xfrm>
                <a:off x="3901" y="3439"/>
                <a:ext cx="217" cy="269"/>
              </a:xfrm>
              <a:prstGeom prst="rect">
                <a:avLst/>
              </a:prstGeom>
              <a:solidFill>
                <a:srgbClr val="FFFFFF"/>
              </a:solidFill>
              <a:ln w="11113">
                <a:solidFill>
                  <a:srgbClr val="1F1A17"/>
                </a:solidFill>
                <a:miter lim="800000"/>
                <a:headEnd/>
                <a:tailEnd/>
              </a:ln>
            </p:spPr>
            <p:txBody>
              <a:bodyPr/>
              <a:lstStyle/>
              <a:p>
                <a:endParaRPr lang="en-US"/>
              </a:p>
            </p:txBody>
          </p:sp>
          <p:sp>
            <p:nvSpPr>
              <p:cNvPr id="239" name="Rectangle 104"/>
              <p:cNvSpPr>
                <a:spLocks noChangeArrowheads="1"/>
              </p:cNvSpPr>
              <p:nvPr/>
            </p:nvSpPr>
            <p:spPr bwMode="auto">
              <a:xfrm>
                <a:off x="3898" y="3450"/>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240" name="Rectangle 105"/>
              <p:cNvSpPr>
                <a:spLocks noChangeArrowheads="1"/>
              </p:cNvSpPr>
              <p:nvPr/>
            </p:nvSpPr>
            <p:spPr bwMode="auto">
              <a:xfrm>
                <a:off x="3898" y="3482"/>
                <a:ext cx="9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Specification</a:t>
                </a:r>
                <a:endParaRPr lang="en-CA" sz="2400">
                  <a:latin typeface="Times"/>
                </a:endParaRPr>
              </a:p>
            </p:txBody>
          </p:sp>
          <p:sp>
            <p:nvSpPr>
              <p:cNvPr id="241" name="Rectangle 106"/>
              <p:cNvSpPr>
                <a:spLocks noChangeArrowheads="1"/>
              </p:cNvSpPr>
              <p:nvPr/>
            </p:nvSpPr>
            <p:spPr bwMode="auto">
              <a:xfrm>
                <a:off x="3898" y="3508"/>
                <a:ext cx="3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242" name="Rectangle 107"/>
              <p:cNvSpPr>
                <a:spLocks noChangeArrowheads="1"/>
              </p:cNvSpPr>
              <p:nvPr/>
            </p:nvSpPr>
            <p:spPr bwMode="auto">
              <a:xfrm>
                <a:off x="3898" y="3528"/>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43" name="Rectangle 108"/>
              <p:cNvSpPr>
                <a:spLocks noChangeArrowheads="1"/>
              </p:cNvSpPr>
              <p:nvPr/>
            </p:nvSpPr>
            <p:spPr bwMode="auto">
              <a:xfrm>
                <a:off x="3898" y="3547"/>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44" name="Rectangle 109"/>
              <p:cNvSpPr>
                <a:spLocks noChangeArrowheads="1"/>
              </p:cNvSpPr>
              <p:nvPr/>
            </p:nvSpPr>
            <p:spPr bwMode="auto">
              <a:xfrm>
                <a:off x="3898" y="3567"/>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245" name="Rectangle 110"/>
              <p:cNvSpPr>
                <a:spLocks noChangeArrowheads="1"/>
              </p:cNvSpPr>
              <p:nvPr/>
            </p:nvSpPr>
            <p:spPr bwMode="auto">
              <a:xfrm>
                <a:off x="3898" y="3587"/>
                <a:ext cx="44"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246" name="Rectangle 111"/>
              <p:cNvSpPr>
                <a:spLocks noChangeArrowheads="1"/>
              </p:cNvSpPr>
              <p:nvPr/>
            </p:nvSpPr>
            <p:spPr bwMode="auto">
              <a:xfrm>
                <a:off x="3898" y="3606"/>
                <a:ext cx="11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247" name="Rectangle 112"/>
              <p:cNvSpPr>
                <a:spLocks noChangeArrowheads="1"/>
              </p:cNvSpPr>
              <p:nvPr/>
            </p:nvSpPr>
            <p:spPr bwMode="auto">
              <a:xfrm>
                <a:off x="3898" y="3626"/>
                <a:ext cx="6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48" name="Rectangle 113"/>
              <p:cNvSpPr>
                <a:spLocks noChangeArrowheads="1"/>
              </p:cNvSpPr>
              <p:nvPr/>
            </p:nvSpPr>
            <p:spPr bwMode="auto">
              <a:xfrm>
                <a:off x="3898" y="3645"/>
                <a:ext cx="26"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49" name="Rectangle 114"/>
              <p:cNvSpPr>
                <a:spLocks noChangeArrowheads="1"/>
              </p:cNvSpPr>
              <p:nvPr/>
            </p:nvSpPr>
            <p:spPr bwMode="auto">
              <a:xfrm>
                <a:off x="3898" y="3665"/>
                <a:ext cx="13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250" name="Freeform 115"/>
              <p:cNvSpPr>
                <a:spLocks/>
              </p:cNvSpPr>
              <p:nvPr/>
            </p:nvSpPr>
            <p:spPr bwMode="auto">
              <a:xfrm>
                <a:off x="3996" y="3338"/>
                <a:ext cx="223" cy="275"/>
              </a:xfrm>
              <a:custGeom>
                <a:avLst/>
                <a:gdLst/>
                <a:ahLst/>
                <a:cxnLst>
                  <a:cxn ang="0">
                    <a:pos x="0" y="0"/>
                  </a:cxn>
                  <a:cxn ang="0">
                    <a:pos x="223" y="0"/>
                  </a:cxn>
                  <a:cxn ang="0">
                    <a:pos x="223" y="275"/>
                  </a:cxn>
                  <a:cxn ang="0">
                    <a:pos x="0" y="275"/>
                  </a:cxn>
                  <a:cxn ang="0">
                    <a:pos x="0" y="0"/>
                  </a:cxn>
                  <a:cxn ang="0">
                    <a:pos x="0" y="0"/>
                  </a:cxn>
                  <a:cxn ang="0">
                    <a:pos x="0" y="0"/>
                  </a:cxn>
                </a:cxnLst>
                <a:rect l="0" t="0" r="r" b="b"/>
                <a:pathLst>
                  <a:path w="223" h="275">
                    <a:moveTo>
                      <a:pt x="0" y="0"/>
                    </a:moveTo>
                    <a:lnTo>
                      <a:pt x="223" y="0"/>
                    </a:lnTo>
                    <a:lnTo>
                      <a:pt x="223"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251" name="Rectangle 116"/>
              <p:cNvSpPr>
                <a:spLocks noChangeArrowheads="1"/>
              </p:cNvSpPr>
              <p:nvPr/>
            </p:nvSpPr>
            <p:spPr bwMode="auto">
              <a:xfrm>
                <a:off x="3999" y="3341"/>
                <a:ext cx="217" cy="269"/>
              </a:xfrm>
              <a:prstGeom prst="rect">
                <a:avLst/>
              </a:prstGeom>
              <a:solidFill>
                <a:srgbClr val="FFFFFF"/>
              </a:solidFill>
              <a:ln w="11113">
                <a:solidFill>
                  <a:srgbClr val="1F1A17"/>
                </a:solidFill>
                <a:miter lim="800000"/>
                <a:headEnd/>
                <a:tailEnd/>
              </a:ln>
            </p:spPr>
            <p:txBody>
              <a:bodyPr/>
              <a:lstStyle/>
              <a:p>
                <a:endParaRPr lang="en-US"/>
              </a:p>
            </p:txBody>
          </p:sp>
          <p:sp>
            <p:nvSpPr>
              <p:cNvPr id="252" name="Rectangle 117"/>
              <p:cNvSpPr>
                <a:spLocks noChangeArrowheads="1"/>
              </p:cNvSpPr>
              <p:nvPr/>
            </p:nvSpPr>
            <p:spPr bwMode="auto">
              <a:xfrm>
                <a:off x="4003" y="3351"/>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253" name="Rectangle 118"/>
              <p:cNvSpPr>
                <a:spLocks noChangeArrowheads="1"/>
              </p:cNvSpPr>
              <p:nvPr/>
            </p:nvSpPr>
            <p:spPr bwMode="auto">
              <a:xfrm>
                <a:off x="4003" y="3378"/>
                <a:ext cx="7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Definition</a:t>
                </a:r>
                <a:endParaRPr lang="en-CA" sz="2400">
                  <a:latin typeface="Times"/>
                </a:endParaRPr>
              </a:p>
            </p:txBody>
          </p:sp>
          <p:sp>
            <p:nvSpPr>
              <p:cNvPr id="254" name="Rectangle 119"/>
              <p:cNvSpPr>
                <a:spLocks noChangeArrowheads="1"/>
              </p:cNvSpPr>
              <p:nvPr/>
            </p:nvSpPr>
            <p:spPr bwMode="auto">
              <a:xfrm>
                <a:off x="4003" y="3410"/>
                <a:ext cx="3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255" name="Rectangle 120"/>
              <p:cNvSpPr>
                <a:spLocks noChangeArrowheads="1"/>
              </p:cNvSpPr>
              <p:nvPr/>
            </p:nvSpPr>
            <p:spPr bwMode="auto">
              <a:xfrm>
                <a:off x="4003" y="3429"/>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56" name="Rectangle 121"/>
              <p:cNvSpPr>
                <a:spLocks noChangeArrowheads="1"/>
              </p:cNvSpPr>
              <p:nvPr/>
            </p:nvSpPr>
            <p:spPr bwMode="auto">
              <a:xfrm>
                <a:off x="4003" y="3443"/>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57" name="Rectangle 122"/>
              <p:cNvSpPr>
                <a:spLocks noChangeArrowheads="1"/>
              </p:cNvSpPr>
              <p:nvPr/>
            </p:nvSpPr>
            <p:spPr bwMode="auto">
              <a:xfrm>
                <a:off x="4003" y="3462"/>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258" name="Rectangle 123"/>
              <p:cNvSpPr>
                <a:spLocks noChangeArrowheads="1"/>
              </p:cNvSpPr>
              <p:nvPr/>
            </p:nvSpPr>
            <p:spPr bwMode="auto">
              <a:xfrm>
                <a:off x="4003" y="3482"/>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259" name="Rectangle 124"/>
              <p:cNvSpPr>
                <a:spLocks noChangeArrowheads="1"/>
              </p:cNvSpPr>
              <p:nvPr/>
            </p:nvSpPr>
            <p:spPr bwMode="auto">
              <a:xfrm>
                <a:off x="4003" y="3501"/>
                <a:ext cx="11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260" name="Rectangle 125"/>
              <p:cNvSpPr>
                <a:spLocks noChangeArrowheads="1"/>
              </p:cNvSpPr>
              <p:nvPr/>
            </p:nvSpPr>
            <p:spPr bwMode="auto">
              <a:xfrm>
                <a:off x="4003" y="3521"/>
                <a:ext cx="6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61" name="Rectangle 126"/>
              <p:cNvSpPr>
                <a:spLocks noChangeArrowheads="1"/>
              </p:cNvSpPr>
              <p:nvPr/>
            </p:nvSpPr>
            <p:spPr bwMode="auto">
              <a:xfrm>
                <a:off x="4003" y="3541"/>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62" name="Rectangle 127"/>
              <p:cNvSpPr>
                <a:spLocks noChangeArrowheads="1"/>
              </p:cNvSpPr>
              <p:nvPr/>
            </p:nvSpPr>
            <p:spPr bwMode="auto">
              <a:xfrm>
                <a:off x="4003" y="3560"/>
                <a:ext cx="13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263" name="Freeform 128"/>
              <p:cNvSpPr>
                <a:spLocks/>
              </p:cNvSpPr>
              <p:nvPr/>
            </p:nvSpPr>
            <p:spPr bwMode="auto">
              <a:xfrm>
                <a:off x="4062" y="3430"/>
                <a:ext cx="222" cy="275"/>
              </a:xfrm>
              <a:custGeom>
                <a:avLst/>
                <a:gdLst/>
                <a:ahLst/>
                <a:cxnLst>
                  <a:cxn ang="0">
                    <a:pos x="0" y="0"/>
                  </a:cxn>
                  <a:cxn ang="0">
                    <a:pos x="222" y="0"/>
                  </a:cxn>
                  <a:cxn ang="0">
                    <a:pos x="222" y="275"/>
                  </a:cxn>
                  <a:cxn ang="0">
                    <a:pos x="0" y="275"/>
                  </a:cxn>
                  <a:cxn ang="0">
                    <a:pos x="0" y="0"/>
                  </a:cxn>
                  <a:cxn ang="0">
                    <a:pos x="0" y="0"/>
                  </a:cxn>
                  <a:cxn ang="0">
                    <a:pos x="0" y="0"/>
                  </a:cxn>
                </a:cxnLst>
                <a:rect l="0" t="0" r="r" b="b"/>
                <a:pathLst>
                  <a:path w="222" h="275">
                    <a:moveTo>
                      <a:pt x="0" y="0"/>
                    </a:moveTo>
                    <a:lnTo>
                      <a:pt x="222" y="0"/>
                    </a:lnTo>
                    <a:lnTo>
                      <a:pt x="222"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264" name="Rectangle 129"/>
              <p:cNvSpPr>
                <a:spLocks noChangeArrowheads="1"/>
              </p:cNvSpPr>
              <p:nvPr/>
            </p:nvSpPr>
            <p:spPr bwMode="auto">
              <a:xfrm>
                <a:off x="4065" y="3433"/>
                <a:ext cx="216" cy="269"/>
              </a:xfrm>
              <a:prstGeom prst="rect">
                <a:avLst/>
              </a:prstGeom>
              <a:solidFill>
                <a:srgbClr val="FFFFFF"/>
              </a:solidFill>
              <a:ln w="11113">
                <a:solidFill>
                  <a:srgbClr val="1F1A17"/>
                </a:solidFill>
                <a:miter lim="800000"/>
                <a:headEnd/>
                <a:tailEnd/>
              </a:ln>
            </p:spPr>
            <p:txBody>
              <a:bodyPr/>
              <a:lstStyle/>
              <a:p>
                <a:endParaRPr lang="en-US"/>
              </a:p>
            </p:txBody>
          </p:sp>
          <p:sp>
            <p:nvSpPr>
              <p:cNvPr id="265" name="Rectangle 130"/>
              <p:cNvSpPr>
                <a:spLocks noChangeArrowheads="1"/>
              </p:cNvSpPr>
              <p:nvPr/>
            </p:nvSpPr>
            <p:spPr bwMode="auto">
              <a:xfrm>
                <a:off x="4068" y="3443"/>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266" name="Rectangle 131"/>
              <p:cNvSpPr>
                <a:spLocks noChangeArrowheads="1"/>
              </p:cNvSpPr>
              <p:nvPr/>
            </p:nvSpPr>
            <p:spPr bwMode="auto">
              <a:xfrm>
                <a:off x="4068" y="3476"/>
                <a:ext cx="99"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Specification</a:t>
                </a:r>
                <a:endParaRPr lang="en-CA" sz="2400">
                  <a:latin typeface="Times"/>
                </a:endParaRPr>
              </a:p>
            </p:txBody>
          </p:sp>
          <p:sp>
            <p:nvSpPr>
              <p:cNvPr id="267" name="Rectangle 132"/>
              <p:cNvSpPr>
                <a:spLocks noChangeArrowheads="1"/>
              </p:cNvSpPr>
              <p:nvPr/>
            </p:nvSpPr>
            <p:spPr bwMode="auto">
              <a:xfrm>
                <a:off x="4068" y="3501"/>
                <a:ext cx="3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268" name="Rectangle 133"/>
              <p:cNvSpPr>
                <a:spLocks noChangeArrowheads="1"/>
              </p:cNvSpPr>
              <p:nvPr/>
            </p:nvSpPr>
            <p:spPr bwMode="auto">
              <a:xfrm>
                <a:off x="4068" y="3521"/>
                <a:ext cx="6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69" name="Rectangle 134"/>
              <p:cNvSpPr>
                <a:spLocks noChangeArrowheads="1"/>
              </p:cNvSpPr>
              <p:nvPr/>
            </p:nvSpPr>
            <p:spPr bwMode="auto">
              <a:xfrm>
                <a:off x="4068" y="3541"/>
                <a:ext cx="2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70" name="Rectangle 135"/>
              <p:cNvSpPr>
                <a:spLocks noChangeArrowheads="1"/>
              </p:cNvSpPr>
              <p:nvPr/>
            </p:nvSpPr>
            <p:spPr bwMode="auto">
              <a:xfrm>
                <a:off x="4068" y="3560"/>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271" name="Rectangle 136"/>
              <p:cNvSpPr>
                <a:spLocks noChangeArrowheads="1"/>
              </p:cNvSpPr>
              <p:nvPr/>
            </p:nvSpPr>
            <p:spPr bwMode="auto">
              <a:xfrm>
                <a:off x="4068" y="3580"/>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272" name="Rectangle 137"/>
              <p:cNvSpPr>
                <a:spLocks noChangeArrowheads="1"/>
              </p:cNvSpPr>
              <p:nvPr/>
            </p:nvSpPr>
            <p:spPr bwMode="auto">
              <a:xfrm>
                <a:off x="4068" y="3600"/>
                <a:ext cx="11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273" name="Rectangle 138"/>
              <p:cNvSpPr>
                <a:spLocks noChangeArrowheads="1"/>
              </p:cNvSpPr>
              <p:nvPr/>
            </p:nvSpPr>
            <p:spPr bwMode="auto">
              <a:xfrm>
                <a:off x="4068" y="3619"/>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74" name="Rectangle 139"/>
              <p:cNvSpPr>
                <a:spLocks noChangeArrowheads="1"/>
              </p:cNvSpPr>
              <p:nvPr/>
            </p:nvSpPr>
            <p:spPr bwMode="auto">
              <a:xfrm>
                <a:off x="4068" y="3639"/>
                <a:ext cx="2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75" name="Rectangle 140"/>
              <p:cNvSpPr>
                <a:spLocks noChangeArrowheads="1"/>
              </p:cNvSpPr>
              <p:nvPr/>
            </p:nvSpPr>
            <p:spPr bwMode="auto">
              <a:xfrm>
                <a:off x="4068" y="3659"/>
                <a:ext cx="13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276" name="Freeform 141"/>
              <p:cNvSpPr>
                <a:spLocks/>
              </p:cNvSpPr>
              <p:nvPr/>
            </p:nvSpPr>
            <p:spPr bwMode="auto">
              <a:xfrm>
                <a:off x="4160" y="3325"/>
                <a:ext cx="222" cy="275"/>
              </a:xfrm>
              <a:custGeom>
                <a:avLst/>
                <a:gdLst/>
                <a:ahLst/>
                <a:cxnLst>
                  <a:cxn ang="0">
                    <a:pos x="0" y="0"/>
                  </a:cxn>
                  <a:cxn ang="0">
                    <a:pos x="222" y="0"/>
                  </a:cxn>
                  <a:cxn ang="0">
                    <a:pos x="222" y="275"/>
                  </a:cxn>
                  <a:cxn ang="0">
                    <a:pos x="0" y="275"/>
                  </a:cxn>
                  <a:cxn ang="0">
                    <a:pos x="0" y="0"/>
                  </a:cxn>
                  <a:cxn ang="0">
                    <a:pos x="0" y="0"/>
                  </a:cxn>
                  <a:cxn ang="0">
                    <a:pos x="0" y="0"/>
                  </a:cxn>
                </a:cxnLst>
                <a:rect l="0" t="0" r="r" b="b"/>
                <a:pathLst>
                  <a:path w="222" h="275">
                    <a:moveTo>
                      <a:pt x="0" y="0"/>
                    </a:moveTo>
                    <a:lnTo>
                      <a:pt x="222" y="0"/>
                    </a:lnTo>
                    <a:lnTo>
                      <a:pt x="222"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277" name="Rectangle 142"/>
              <p:cNvSpPr>
                <a:spLocks noChangeArrowheads="1"/>
              </p:cNvSpPr>
              <p:nvPr/>
            </p:nvSpPr>
            <p:spPr bwMode="auto">
              <a:xfrm>
                <a:off x="4163" y="3328"/>
                <a:ext cx="216" cy="269"/>
              </a:xfrm>
              <a:prstGeom prst="rect">
                <a:avLst/>
              </a:prstGeom>
              <a:solidFill>
                <a:srgbClr val="FFFFFF"/>
              </a:solidFill>
              <a:ln w="11113">
                <a:solidFill>
                  <a:srgbClr val="1F1A17"/>
                </a:solidFill>
                <a:miter lim="800000"/>
                <a:headEnd/>
                <a:tailEnd/>
              </a:ln>
            </p:spPr>
            <p:txBody>
              <a:bodyPr/>
              <a:lstStyle/>
              <a:p>
                <a:endParaRPr lang="en-US"/>
              </a:p>
            </p:txBody>
          </p:sp>
          <p:sp>
            <p:nvSpPr>
              <p:cNvPr id="278" name="Rectangle 143"/>
              <p:cNvSpPr>
                <a:spLocks noChangeArrowheads="1"/>
              </p:cNvSpPr>
              <p:nvPr/>
            </p:nvSpPr>
            <p:spPr bwMode="auto">
              <a:xfrm>
                <a:off x="4166" y="3338"/>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279" name="Rectangle 144"/>
              <p:cNvSpPr>
                <a:spLocks noChangeArrowheads="1"/>
              </p:cNvSpPr>
              <p:nvPr/>
            </p:nvSpPr>
            <p:spPr bwMode="auto">
              <a:xfrm>
                <a:off x="4166" y="3371"/>
                <a:ext cx="7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Definition</a:t>
                </a:r>
                <a:endParaRPr lang="en-CA" sz="2400">
                  <a:latin typeface="Times"/>
                </a:endParaRPr>
              </a:p>
            </p:txBody>
          </p:sp>
          <p:sp>
            <p:nvSpPr>
              <p:cNvPr id="280" name="Rectangle 145"/>
              <p:cNvSpPr>
                <a:spLocks noChangeArrowheads="1"/>
              </p:cNvSpPr>
              <p:nvPr/>
            </p:nvSpPr>
            <p:spPr bwMode="auto">
              <a:xfrm>
                <a:off x="4166" y="3397"/>
                <a:ext cx="35"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281" name="Rectangle 146"/>
              <p:cNvSpPr>
                <a:spLocks noChangeArrowheads="1"/>
              </p:cNvSpPr>
              <p:nvPr/>
            </p:nvSpPr>
            <p:spPr bwMode="auto">
              <a:xfrm>
                <a:off x="4166" y="3416"/>
                <a:ext cx="61"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82" name="Rectangle 147"/>
              <p:cNvSpPr>
                <a:spLocks noChangeArrowheads="1"/>
              </p:cNvSpPr>
              <p:nvPr/>
            </p:nvSpPr>
            <p:spPr bwMode="auto">
              <a:xfrm>
                <a:off x="4166" y="3436"/>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83" name="Rectangle 148"/>
              <p:cNvSpPr>
                <a:spLocks noChangeArrowheads="1"/>
              </p:cNvSpPr>
              <p:nvPr/>
            </p:nvSpPr>
            <p:spPr bwMode="auto">
              <a:xfrm>
                <a:off x="4166" y="3456"/>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284" name="Rectangle 149"/>
              <p:cNvSpPr>
                <a:spLocks noChangeArrowheads="1"/>
              </p:cNvSpPr>
              <p:nvPr/>
            </p:nvSpPr>
            <p:spPr bwMode="auto">
              <a:xfrm>
                <a:off x="4166" y="3475"/>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285" name="Rectangle 150"/>
              <p:cNvSpPr>
                <a:spLocks noChangeArrowheads="1"/>
              </p:cNvSpPr>
              <p:nvPr/>
            </p:nvSpPr>
            <p:spPr bwMode="auto">
              <a:xfrm>
                <a:off x="4166" y="3495"/>
                <a:ext cx="11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286" name="Rectangle 151"/>
              <p:cNvSpPr>
                <a:spLocks noChangeArrowheads="1"/>
              </p:cNvSpPr>
              <p:nvPr/>
            </p:nvSpPr>
            <p:spPr bwMode="auto">
              <a:xfrm>
                <a:off x="4166" y="3515"/>
                <a:ext cx="61"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87" name="Rectangle 152"/>
              <p:cNvSpPr>
                <a:spLocks noChangeArrowheads="1"/>
              </p:cNvSpPr>
              <p:nvPr/>
            </p:nvSpPr>
            <p:spPr bwMode="auto">
              <a:xfrm>
                <a:off x="4166" y="3534"/>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88" name="Rectangle 153"/>
              <p:cNvSpPr>
                <a:spLocks noChangeArrowheads="1"/>
              </p:cNvSpPr>
              <p:nvPr/>
            </p:nvSpPr>
            <p:spPr bwMode="auto">
              <a:xfrm>
                <a:off x="4166" y="3554"/>
                <a:ext cx="13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289" name="Freeform 154"/>
              <p:cNvSpPr>
                <a:spLocks/>
              </p:cNvSpPr>
              <p:nvPr/>
            </p:nvSpPr>
            <p:spPr bwMode="auto">
              <a:xfrm>
                <a:off x="4232" y="3417"/>
                <a:ext cx="222" cy="275"/>
              </a:xfrm>
              <a:custGeom>
                <a:avLst/>
                <a:gdLst/>
                <a:ahLst/>
                <a:cxnLst>
                  <a:cxn ang="0">
                    <a:pos x="0" y="0"/>
                  </a:cxn>
                  <a:cxn ang="0">
                    <a:pos x="222" y="0"/>
                  </a:cxn>
                  <a:cxn ang="0">
                    <a:pos x="222" y="275"/>
                  </a:cxn>
                  <a:cxn ang="0">
                    <a:pos x="0" y="275"/>
                  </a:cxn>
                  <a:cxn ang="0">
                    <a:pos x="0" y="0"/>
                  </a:cxn>
                  <a:cxn ang="0">
                    <a:pos x="0" y="0"/>
                  </a:cxn>
                  <a:cxn ang="0">
                    <a:pos x="0" y="0"/>
                  </a:cxn>
                </a:cxnLst>
                <a:rect l="0" t="0" r="r" b="b"/>
                <a:pathLst>
                  <a:path w="222" h="275">
                    <a:moveTo>
                      <a:pt x="0" y="0"/>
                    </a:moveTo>
                    <a:lnTo>
                      <a:pt x="222" y="0"/>
                    </a:lnTo>
                    <a:lnTo>
                      <a:pt x="222"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290" name="Rectangle 155"/>
              <p:cNvSpPr>
                <a:spLocks noChangeArrowheads="1"/>
              </p:cNvSpPr>
              <p:nvPr/>
            </p:nvSpPr>
            <p:spPr bwMode="auto">
              <a:xfrm>
                <a:off x="4235" y="3420"/>
                <a:ext cx="216" cy="269"/>
              </a:xfrm>
              <a:prstGeom prst="rect">
                <a:avLst/>
              </a:prstGeom>
              <a:solidFill>
                <a:srgbClr val="FFFFFF"/>
              </a:solidFill>
              <a:ln w="11113">
                <a:solidFill>
                  <a:srgbClr val="1F1A17"/>
                </a:solidFill>
                <a:miter lim="800000"/>
                <a:headEnd/>
                <a:tailEnd/>
              </a:ln>
            </p:spPr>
            <p:txBody>
              <a:bodyPr/>
              <a:lstStyle/>
              <a:p>
                <a:endParaRPr lang="en-US"/>
              </a:p>
            </p:txBody>
          </p:sp>
          <p:sp>
            <p:nvSpPr>
              <p:cNvPr id="291" name="Rectangle 156"/>
              <p:cNvSpPr>
                <a:spLocks noChangeArrowheads="1"/>
              </p:cNvSpPr>
              <p:nvPr/>
            </p:nvSpPr>
            <p:spPr bwMode="auto">
              <a:xfrm>
                <a:off x="4232" y="3430"/>
                <a:ext cx="108"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292" name="Rectangle 157"/>
              <p:cNvSpPr>
                <a:spLocks noChangeArrowheads="1"/>
              </p:cNvSpPr>
              <p:nvPr/>
            </p:nvSpPr>
            <p:spPr bwMode="auto">
              <a:xfrm>
                <a:off x="4232" y="3463"/>
                <a:ext cx="98"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Specification</a:t>
                </a:r>
                <a:endParaRPr lang="en-CA" sz="2400">
                  <a:latin typeface="Times"/>
                </a:endParaRPr>
              </a:p>
            </p:txBody>
          </p:sp>
          <p:sp>
            <p:nvSpPr>
              <p:cNvPr id="293" name="Rectangle 158"/>
              <p:cNvSpPr>
                <a:spLocks noChangeArrowheads="1"/>
              </p:cNvSpPr>
              <p:nvPr/>
            </p:nvSpPr>
            <p:spPr bwMode="auto">
              <a:xfrm>
                <a:off x="4232" y="3488"/>
                <a:ext cx="35"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294" name="Rectangle 159"/>
              <p:cNvSpPr>
                <a:spLocks noChangeArrowheads="1"/>
              </p:cNvSpPr>
              <p:nvPr/>
            </p:nvSpPr>
            <p:spPr bwMode="auto">
              <a:xfrm>
                <a:off x="4232" y="3508"/>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295" name="Rectangle 160"/>
              <p:cNvSpPr>
                <a:spLocks noChangeArrowheads="1"/>
              </p:cNvSpPr>
              <p:nvPr/>
            </p:nvSpPr>
            <p:spPr bwMode="auto">
              <a:xfrm>
                <a:off x="4232" y="3528"/>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296" name="Rectangle 161"/>
              <p:cNvSpPr>
                <a:spLocks noChangeArrowheads="1"/>
              </p:cNvSpPr>
              <p:nvPr/>
            </p:nvSpPr>
            <p:spPr bwMode="auto">
              <a:xfrm>
                <a:off x="4232" y="3547"/>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297" name="Rectangle 162"/>
              <p:cNvSpPr>
                <a:spLocks noChangeArrowheads="1"/>
              </p:cNvSpPr>
              <p:nvPr/>
            </p:nvSpPr>
            <p:spPr bwMode="auto">
              <a:xfrm>
                <a:off x="4232" y="3567"/>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298" name="Rectangle 163"/>
              <p:cNvSpPr>
                <a:spLocks noChangeArrowheads="1"/>
              </p:cNvSpPr>
              <p:nvPr/>
            </p:nvSpPr>
            <p:spPr bwMode="auto">
              <a:xfrm>
                <a:off x="4232" y="3587"/>
                <a:ext cx="114"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299" name="Rectangle 164"/>
              <p:cNvSpPr>
                <a:spLocks noChangeArrowheads="1"/>
              </p:cNvSpPr>
              <p:nvPr/>
            </p:nvSpPr>
            <p:spPr bwMode="auto">
              <a:xfrm>
                <a:off x="4232" y="3606"/>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300" name="Rectangle 165"/>
              <p:cNvSpPr>
                <a:spLocks noChangeArrowheads="1"/>
              </p:cNvSpPr>
              <p:nvPr/>
            </p:nvSpPr>
            <p:spPr bwMode="auto">
              <a:xfrm>
                <a:off x="4232" y="3626"/>
                <a:ext cx="26"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301" name="Rectangle 166"/>
              <p:cNvSpPr>
                <a:spLocks noChangeArrowheads="1"/>
              </p:cNvSpPr>
              <p:nvPr/>
            </p:nvSpPr>
            <p:spPr bwMode="auto">
              <a:xfrm>
                <a:off x="4232" y="3645"/>
                <a:ext cx="13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302" name="Freeform 167"/>
              <p:cNvSpPr>
                <a:spLocks/>
              </p:cNvSpPr>
              <p:nvPr/>
            </p:nvSpPr>
            <p:spPr bwMode="auto">
              <a:xfrm>
                <a:off x="4579" y="3515"/>
                <a:ext cx="222" cy="275"/>
              </a:xfrm>
              <a:custGeom>
                <a:avLst/>
                <a:gdLst/>
                <a:ahLst/>
                <a:cxnLst>
                  <a:cxn ang="0">
                    <a:pos x="0" y="0"/>
                  </a:cxn>
                  <a:cxn ang="0">
                    <a:pos x="222" y="0"/>
                  </a:cxn>
                  <a:cxn ang="0">
                    <a:pos x="222" y="275"/>
                  </a:cxn>
                  <a:cxn ang="0">
                    <a:pos x="0" y="275"/>
                  </a:cxn>
                  <a:cxn ang="0">
                    <a:pos x="0" y="0"/>
                  </a:cxn>
                  <a:cxn ang="0">
                    <a:pos x="0" y="0"/>
                  </a:cxn>
                  <a:cxn ang="0">
                    <a:pos x="0" y="0"/>
                  </a:cxn>
                </a:cxnLst>
                <a:rect l="0" t="0" r="r" b="b"/>
                <a:pathLst>
                  <a:path w="222" h="275">
                    <a:moveTo>
                      <a:pt x="0" y="0"/>
                    </a:moveTo>
                    <a:lnTo>
                      <a:pt x="222" y="0"/>
                    </a:lnTo>
                    <a:lnTo>
                      <a:pt x="222"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3" name="Rectangle 168"/>
              <p:cNvSpPr>
                <a:spLocks noChangeArrowheads="1"/>
              </p:cNvSpPr>
              <p:nvPr/>
            </p:nvSpPr>
            <p:spPr bwMode="auto">
              <a:xfrm>
                <a:off x="4582" y="3518"/>
                <a:ext cx="216" cy="269"/>
              </a:xfrm>
              <a:prstGeom prst="rect">
                <a:avLst/>
              </a:prstGeom>
              <a:solidFill>
                <a:srgbClr val="FFFFFF"/>
              </a:solidFill>
              <a:ln w="11113">
                <a:solidFill>
                  <a:srgbClr val="1F1A17"/>
                </a:solidFill>
                <a:miter lim="800000"/>
                <a:headEnd/>
                <a:tailEnd/>
              </a:ln>
            </p:spPr>
            <p:txBody>
              <a:bodyPr/>
              <a:lstStyle/>
              <a:p>
                <a:endParaRPr lang="en-US"/>
              </a:p>
            </p:txBody>
          </p:sp>
          <p:sp>
            <p:nvSpPr>
              <p:cNvPr id="304" name="Rectangle 169"/>
              <p:cNvSpPr>
                <a:spLocks noChangeArrowheads="1"/>
              </p:cNvSpPr>
              <p:nvPr/>
            </p:nvSpPr>
            <p:spPr bwMode="auto">
              <a:xfrm>
                <a:off x="4585" y="3528"/>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305" name="Rectangle 170"/>
              <p:cNvSpPr>
                <a:spLocks noChangeArrowheads="1"/>
              </p:cNvSpPr>
              <p:nvPr/>
            </p:nvSpPr>
            <p:spPr bwMode="auto">
              <a:xfrm>
                <a:off x="4585" y="3554"/>
                <a:ext cx="7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Definition</a:t>
                </a:r>
                <a:endParaRPr lang="en-CA" sz="2400">
                  <a:latin typeface="Times"/>
                </a:endParaRPr>
              </a:p>
            </p:txBody>
          </p:sp>
          <p:sp>
            <p:nvSpPr>
              <p:cNvPr id="306" name="Rectangle 171"/>
              <p:cNvSpPr>
                <a:spLocks noChangeArrowheads="1"/>
              </p:cNvSpPr>
              <p:nvPr/>
            </p:nvSpPr>
            <p:spPr bwMode="auto">
              <a:xfrm>
                <a:off x="4585" y="3587"/>
                <a:ext cx="35"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307" name="Rectangle 172"/>
              <p:cNvSpPr>
                <a:spLocks noChangeArrowheads="1"/>
              </p:cNvSpPr>
              <p:nvPr/>
            </p:nvSpPr>
            <p:spPr bwMode="auto">
              <a:xfrm>
                <a:off x="4585" y="3606"/>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308" name="Rectangle 173"/>
              <p:cNvSpPr>
                <a:spLocks noChangeArrowheads="1"/>
              </p:cNvSpPr>
              <p:nvPr/>
            </p:nvSpPr>
            <p:spPr bwMode="auto">
              <a:xfrm>
                <a:off x="4585" y="3619"/>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309" name="Rectangle 174"/>
              <p:cNvSpPr>
                <a:spLocks noChangeArrowheads="1"/>
              </p:cNvSpPr>
              <p:nvPr/>
            </p:nvSpPr>
            <p:spPr bwMode="auto">
              <a:xfrm>
                <a:off x="4585" y="3639"/>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310" name="Rectangle 175"/>
              <p:cNvSpPr>
                <a:spLocks noChangeArrowheads="1"/>
              </p:cNvSpPr>
              <p:nvPr/>
            </p:nvSpPr>
            <p:spPr bwMode="auto">
              <a:xfrm>
                <a:off x="4585" y="3659"/>
                <a:ext cx="44"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311" name="Rectangle 176"/>
              <p:cNvSpPr>
                <a:spLocks noChangeArrowheads="1"/>
              </p:cNvSpPr>
              <p:nvPr/>
            </p:nvSpPr>
            <p:spPr bwMode="auto">
              <a:xfrm>
                <a:off x="4585" y="3678"/>
                <a:ext cx="11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312" name="Rectangle 177"/>
              <p:cNvSpPr>
                <a:spLocks noChangeArrowheads="1"/>
              </p:cNvSpPr>
              <p:nvPr/>
            </p:nvSpPr>
            <p:spPr bwMode="auto">
              <a:xfrm>
                <a:off x="4585" y="3698"/>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313" name="Rectangle 178"/>
              <p:cNvSpPr>
                <a:spLocks noChangeArrowheads="1"/>
              </p:cNvSpPr>
              <p:nvPr/>
            </p:nvSpPr>
            <p:spPr bwMode="auto">
              <a:xfrm>
                <a:off x="4585" y="3717"/>
                <a:ext cx="26"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314" name="Rectangle 179"/>
              <p:cNvSpPr>
                <a:spLocks noChangeArrowheads="1"/>
              </p:cNvSpPr>
              <p:nvPr/>
            </p:nvSpPr>
            <p:spPr bwMode="auto">
              <a:xfrm>
                <a:off x="4585" y="3737"/>
                <a:ext cx="13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315" name="Freeform 180"/>
              <p:cNvSpPr>
                <a:spLocks/>
              </p:cNvSpPr>
              <p:nvPr/>
            </p:nvSpPr>
            <p:spPr bwMode="auto">
              <a:xfrm>
                <a:off x="4644" y="3607"/>
                <a:ext cx="223" cy="274"/>
              </a:xfrm>
              <a:custGeom>
                <a:avLst/>
                <a:gdLst/>
                <a:ahLst/>
                <a:cxnLst>
                  <a:cxn ang="0">
                    <a:pos x="0" y="0"/>
                  </a:cxn>
                  <a:cxn ang="0">
                    <a:pos x="223" y="0"/>
                  </a:cxn>
                  <a:cxn ang="0">
                    <a:pos x="223" y="274"/>
                  </a:cxn>
                  <a:cxn ang="0">
                    <a:pos x="0" y="274"/>
                  </a:cxn>
                  <a:cxn ang="0">
                    <a:pos x="0" y="0"/>
                  </a:cxn>
                  <a:cxn ang="0">
                    <a:pos x="0" y="0"/>
                  </a:cxn>
                  <a:cxn ang="0">
                    <a:pos x="0" y="0"/>
                  </a:cxn>
                </a:cxnLst>
                <a:rect l="0" t="0" r="r" b="b"/>
                <a:pathLst>
                  <a:path w="223" h="274">
                    <a:moveTo>
                      <a:pt x="0" y="0"/>
                    </a:moveTo>
                    <a:lnTo>
                      <a:pt x="223" y="0"/>
                    </a:lnTo>
                    <a:lnTo>
                      <a:pt x="223" y="274"/>
                    </a:lnTo>
                    <a:lnTo>
                      <a:pt x="0" y="274"/>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6" name="Rectangle 181"/>
              <p:cNvSpPr>
                <a:spLocks noChangeArrowheads="1"/>
              </p:cNvSpPr>
              <p:nvPr/>
            </p:nvSpPr>
            <p:spPr bwMode="auto">
              <a:xfrm>
                <a:off x="4647" y="3610"/>
                <a:ext cx="217" cy="268"/>
              </a:xfrm>
              <a:prstGeom prst="rect">
                <a:avLst/>
              </a:prstGeom>
              <a:solidFill>
                <a:srgbClr val="FFFFFF"/>
              </a:solidFill>
              <a:ln w="11113">
                <a:solidFill>
                  <a:srgbClr val="1F1A17"/>
                </a:solidFill>
                <a:miter lim="800000"/>
                <a:headEnd/>
                <a:tailEnd/>
              </a:ln>
            </p:spPr>
            <p:txBody>
              <a:bodyPr/>
              <a:lstStyle/>
              <a:p>
                <a:endParaRPr lang="en-US"/>
              </a:p>
            </p:txBody>
          </p:sp>
          <p:sp>
            <p:nvSpPr>
              <p:cNvPr id="317" name="Rectangle 182"/>
              <p:cNvSpPr>
                <a:spLocks noChangeArrowheads="1"/>
              </p:cNvSpPr>
              <p:nvPr/>
            </p:nvSpPr>
            <p:spPr bwMode="auto">
              <a:xfrm>
                <a:off x="4651" y="3620"/>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318" name="Rectangle 183"/>
              <p:cNvSpPr>
                <a:spLocks noChangeArrowheads="1"/>
              </p:cNvSpPr>
              <p:nvPr/>
            </p:nvSpPr>
            <p:spPr bwMode="auto">
              <a:xfrm>
                <a:off x="4651" y="3653"/>
                <a:ext cx="9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Specification</a:t>
                </a:r>
                <a:endParaRPr lang="en-CA" sz="2400">
                  <a:latin typeface="Times"/>
                </a:endParaRPr>
              </a:p>
            </p:txBody>
          </p:sp>
          <p:sp>
            <p:nvSpPr>
              <p:cNvPr id="319" name="Rectangle 184"/>
              <p:cNvSpPr>
                <a:spLocks noChangeArrowheads="1"/>
              </p:cNvSpPr>
              <p:nvPr/>
            </p:nvSpPr>
            <p:spPr bwMode="auto">
              <a:xfrm>
                <a:off x="4651" y="3678"/>
                <a:ext cx="3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320" name="Rectangle 185"/>
              <p:cNvSpPr>
                <a:spLocks noChangeArrowheads="1"/>
              </p:cNvSpPr>
              <p:nvPr/>
            </p:nvSpPr>
            <p:spPr bwMode="auto">
              <a:xfrm>
                <a:off x="4651" y="3698"/>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321" name="Rectangle 186"/>
              <p:cNvSpPr>
                <a:spLocks noChangeArrowheads="1"/>
              </p:cNvSpPr>
              <p:nvPr/>
            </p:nvSpPr>
            <p:spPr bwMode="auto">
              <a:xfrm>
                <a:off x="4651" y="3717"/>
                <a:ext cx="26"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322" name="Rectangle 187"/>
              <p:cNvSpPr>
                <a:spLocks noChangeArrowheads="1"/>
              </p:cNvSpPr>
              <p:nvPr/>
            </p:nvSpPr>
            <p:spPr bwMode="auto">
              <a:xfrm>
                <a:off x="4651" y="3737"/>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323" name="Rectangle 188"/>
              <p:cNvSpPr>
                <a:spLocks noChangeArrowheads="1"/>
              </p:cNvSpPr>
              <p:nvPr/>
            </p:nvSpPr>
            <p:spPr bwMode="auto">
              <a:xfrm>
                <a:off x="4651" y="3757"/>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324" name="Rectangle 189"/>
              <p:cNvSpPr>
                <a:spLocks noChangeArrowheads="1"/>
              </p:cNvSpPr>
              <p:nvPr/>
            </p:nvSpPr>
            <p:spPr bwMode="auto">
              <a:xfrm>
                <a:off x="4651" y="3776"/>
                <a:ext cx="11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325" name="Rectangle 190"/>
              <p:cNvSpPr>
                <a:spLocks noChangeArrowheads="1"/>
              </p:cNvSpPr>
              <p:nvPr/>
            </p:nvSpPr>
            <p:spPr bwMode="auto">
              <a:xfrm>
                <a:off x="4651" y="3796"/>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326" name="Rectangle 191"/>
              <p:cNvSpPr>
                <a:spLocks noChangeArrowheads="1"/>
              </p:cNvSpPr>
              <p:nvPr/>
            </p:nvSpPr>
            <p:spPr bwMode="auto">
              <a:xfrm>
                <a:off x="4651" y="3816"/>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327" name="Rectangle 192"/>
              <p:cNvSpPr>
                <a:spLocks noChangeArrowheads="1"/>
              </p:cNvSpPr>
              <p:nvPr/>
            </p:nvSpPr>
            <p:spPr bwMode="auto">
              <a:xfrm>
                <a:off x="4651" y="3835"/>
                <a:ext cx="13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328" name="Freeform 193"/>
              <p:cNvSpPr>
                <a:spLocks/>
              </p:cNvSpPr>
              <p:nvPr/>
            </p:nvSpPr>
            <p:spPr bwMode="auto">
              <a:xfrm>
                <a:off x="4742" y="3502"/>
                <a:ext cx="223" cy="275"/>
              </a:xfrm>
              <a:custGeom>
                <a:avLst/>
                <a:gdLst/>
                <a:ahLst/>
                <a:cxnLst>
                  <a:cxn ang="0">
                    <a:pos x="0" y="0"/>
                  </a:cxn>
                  <a:cxn ang="0">
                    <a:pos x="223" y="0"/>
                  </a:cxn>
                  <a:cxn ang="0">
                    <a:pos x="223" y="275"/>
                  </a:cxn>
                  <a:cxn ang="0">
                    <a:pos x="0" y="275"/>
                  </a:cxn>
                  <a:cxn ang="0">
                    <a:pos x="0" y="0"/>
                  </a:cxn>
                  <a:cxn ang="0">
                    <a:pos x="0" y="0"/>
                  </a:cxn>
                  <a:cxn ang="0">
                    <a:pos x="0" y="0"/>
                  </a:cxn>
                </a:cxnLst>
                <a:rect l="0" t="0" r="r" b="b"/>
                <a:pathLst>
                  <a:path w="223" h="275">
                    <a:moveTo>
                      <a:pt x="0" y="0"/>
                    </a:moveTo>
                    <a:lnTo>
                      <a:pt x="223" y="0"/>
                    </a:lnTo>
                    <a:lnTo>
                      <a:pt x="223"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29" name="Rectangle 194"/>
              <p:cNvSpPr>
                <a:spLocks noChangeArrowheads="1"/>
              </p:cNvSpPr>
              <p:nvPr/>
            </p:nvSpPr>
            <p:spPr bwMode="auto">
              <a:xfrm>
                <a:off x="4745" y="3505"/>
                <a:ext cx="217" cy="269"/>
              </a:xfrm>
              <a:prstGeom prst="rect">
                <a:avLst/>
              </a:prstGeom>
              <a:solidFill>
                <a:srgbClr val="FFFFFF"/>
              </a:solidFill>
              <a:ln w="11113">
                <a:solidFill>
                  <a:srgbClr val="1F1A17"/>
                </a:solidFill>
                <a:miter lim="800000"/>
                <a:headEnd/>
                <a:tailEnd/>
              </a:ln>
            </p:spPr>
            <p:txBody>
              <a:bodyPr/>
              <a:lstStyle/>
              <a:p>
                <a:endParaRPr lang="en-US"/>
              </a:p>
            </p:txBody>
          </p:sp>
          <p:sp>
            <p:nvSpPr>
              <p:cNvPr id="330" name="Rectangle 195"/>
              <p:cNvSpPr>
                <a:spLocks noChangeArrowheads="1"/>
              </p:cNvSpPr>
              <p:nvPr/>
            </p:nvSpPr>
            <p:spPr bwMode="auto">
              <a:xfrm>
                <a:off x="4749" y="3515"/>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331" name="Rectangle 196"/>
              <p:cNvSpPr>
                <a:spLocks noChangeArrowheads="1"/>
              </p:cNvSpPr>
              <p:nvPr/>
            </p:nvSpPr>
            <p:spPr bwMode="auto">
              <a:xfrm>
                <a:off x="4749" y="3548"/>
                <a:ext cx="7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Definition</a:t>
                </a:r>
                <a:endParaRPr lang="en-CA" sz="2400">
                  <a:latin typeface="Times"/>
                </a:endParaRPr>
              </a:p>
            </p:txBody>
          </p:sp>
          <p:sp>
            <p:nvSpPr>
              <p:cNvPr id="332" name="Rectangle 197"/>
              <p:cNvSpPr>
                <a:spLocks noChangeArrowheads="1"/>
              </p:cNvSpPr>
              <p:nvPr/>
            </p:nvSpPr>
            <p:spPr bwMode="auto">
              <a:xfrm>
                <a:off x="4749" y="3573"/>
                <a:ext cx="3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333" name="Rectangle 198"/>
              <p:cNvSpPr>
                <a:spLocks noChangeArrowheads="1"/>
              </p:cNvSpPr>
              <p:nvPr/>
            </p:nvSpPr>
            <p:spPr bwMode="auto">
              <a:xfrm>
                <a:off x="4749" y="3593"/>
                <a:ext cx="61"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334" name="Rectangle 199"/>
              <p:cNvSpPr>
                <a:spLocks noChangeArrowheads="1"/>
              </p:cNvSpPr>
              <p:nvPr/>
            </p:nvSpPr>
            <p:spPr bwMode="auto">
              <a:xfrm>
                <a:off x="4749" y="3613"/>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335" name="Rectangle 200"/>
              <p:cNvSpPr>
                <a:spLocks noChangeArrowheads="1"/>
              </p:cNvSpPr>
              <p:nvPr/>
            </p:nvSpPr>
            <p:spPr bwMode="auto">
              <a:xfrm>
                <a:off x="4749" y="3632"/>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336" name="Rectangle 201"/>
              <p:cNvSpPr>
                <a:spLocks noChangeArrowheads="1"/>
              </p:cNvSpPr>
              <p:nvPr/>
            </p:nvSpPr>
            <p:spPr bwMode="auto">
              <a:xfrm>
                <a:off x="4749" y="3652"/>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337" name="Rectangle 202"/>
              <p:cNvSpPr>
                <a:spLocks noChangeArrowheads="1"/>
              </p:cNvSpPr>
              <p:nvPr/>
            </p:nvSpPr>
            <p:spPr bwMode="auto">
              <a:xfrm>
                <a:off x="4749" y="3672"/>
                <a:ext cx="11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338" name="Rectangle 203"/>
              <p:cNvSpPr>
                <a:spLocks noChangeArrowheads="1"/>
              </p:cNvSpPr>
              <p:nvPr/>
            </p:nvSpPr>
            <p:spPr bwMode="auto">
              <a:xfrm>
                <a:off x="4749" y="3691"/>
                <a:ext cx="61"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339" name="Rectangle 204"/>
              <p:cNvSpPr>
                <a:spLocks noChangeArrowheads="1"/>
              </p:cNvSpPr>
              <p:nvPr/>
            </p:nvSpPr>
            <p:spPr bwMode="auto">
              <a:xfrm>
                <a:off x="4749" y="3711"/>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340" name="Rectangle 205"/>
              <p:cNvSpPr>
                <a:spLocks noChangeArrowheads="1"/>
              </p:cNvSpPr>
              <p:nvPr/>
            </p:nvSpPr>
            <p:spPr bwMode="auto">
              <a:xfrm>
                <a:off x="4749" y="3731"/>
                <a:ext cx="13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grpSp>
        <p:sp>
          <p:nvSpPr>
            <p:cNvPr id="76" name="Freeform 206"/>
            <p:cNvSpPr>
              <a:spLocks/>
            </p:cNvSpPr>
            <p:nvPr/>
          </p:nvSpPr>
          <p:spPr bwMode="auto">
            <a:xfrm>
              <a:off x="4916" y="2928"/>
              <a:ext cx="223" cy="275"/>
            </a:xfrm>
            <a:custGeom>
              <a:avLst/>
              <a:gdLst/>
              <a:ahLst/>
              <a:cxnLst>
                <a:cxn ang="0">
                  <a:pos x="0" y="0"/>
                </a:cxn>
                <a:cxn ang="0">
                  <a:pos x="223" y="0"/>
                </a:cxn>
                <a:cxn ang="0">
                  <a:pos x="223" y="275"/>
                </a:cxn>
                <a:cxn ang="0">
                  <a:pos x="0" y="275"/>
                </a:cxn>
                <a:cxn ang="0">
                  <a:pos x="0" y="0"/>
                </a:cxn>
                <a:cxn ang="0">
                  <a:pos x="0" y="0"/>
                </a:cxn>
                <a:cxn ang="0">
                  <a:pos x="0" y="0"/>
                </a:cxn>
              </a:cxnLst>
              <a:rect l="0" t="0" r="r" b="b"/>
              <a:pathLst>
                <a:path w="223" h="275">
                  <a:moveTo>
                    <a:pt x="0" y="0"/>
                  </a:moveTo>
                  <a:lnTo>
                    <a:pt x="223" y="0"/>
                  </a:lnTo>
                  <a:lnTo>
                    <a:pt x="223"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77" name="Rectangle 207"/>
            <p:cNvSpPr>
              <a:spLocks noChangeArrowheads="1"/>
            </p:cNvSpPr>
            <p:nvPr/>
          </p:nvSpPr>
          <p:spPr bwMode="auto">
            <a:xfrm>
              <a:off x="4919" y="2931"/>
              <a:ext cx="217" cy="269"/>
            </a:xfrm>
            <a:prstGeom prst="rect">
              <a:avLst/>
            </a:prstGeom>
            <a:solidFill>
              <a:srgbClr val="FFFFFF"/>
            </a:solidFill>
            <a:ln w="11113">
              <a:solidFill>
                <a:srgbClr val="1F1A17"/>
              </a:solidFill>
              <a:miter lim="800000"/>
              <a:headEnd/>
              <a:tailEnd/>
            </a:ln>
          </p:spPr>
          <p:txBody>
            <a:bodyPr/>
            <a:lstStyle/>
            <a:p>
              <a:endParaRPr lang="en-US"/>
            </a:p>
          </p:txBody>
        </p:sp>
        <p:sp>
          <p:nvSpPr>
            <p:cNvPr id="78" name="Rectangle 208"/>
            <p:cNvSpPr>
              <a:spLocks noChangeArrowheads="1"/>
            </p:cNvSpPr>
            <p:nvPr/>
          </p:nvSpPr>
          <p:spPr bwMode="auto">
            <a:xfrm>
              <a:off x="4916" y="2942"/>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79" name="Rectangle 209"/>
            <p:cNvSpPr>
              <a:spLocks noChangeArrowheads="1"/>
            </p:cNvSpPr>
            <p:nvPr/>
          </p:nvSpPr>
          <p:spPr bwMode="auto">
            <a:xfrm>
              <a:off x="4916" y="2974"/>
              <a:ext cx="9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Specification</a:t>
              </a:r>
              <a:endParaRPr lang="en-CA" sz="2400">
                <a:latin typeface="Times"/>
              </a:endParaRPr>
            </a:p>
          </p:txBody>
        </p:sp>
        <p:sp>
          <p:nvSpPr>
            <p:cNvPr id="80" name="Rectangle 210"/>
            <p:cNvSpPr>
              <a:spLocks noChangeArrowheads="1"/>
            </p:cNvSpPr>
            <p:nvPr/>
          </p:nvSpPr>
          <p:spPr bwMode="auto">
            <a:xfrm>
              <a:off x="4916" y="3000"/>
              <a:ext cx="3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81" name="Rectangle 211"/>
            <p:cNvSpPr>
              <a:spLocks noChangeArrowheads="1"/>
            </p:cNvSpPr>
            <p:nvPr/>
          </p:nvSpPr>
          <p:spPr bwMode="auto">
            <a:xfrm>
              <a:off x="4916" y="3020"/>
              <a:ext cx="61"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82" name="Rectangle 212"/>
            <p:cNvSpPr>
              <a:spLocks noChangeArrowheads="1"/>
            </p:cNvSpPr>
            <p:nvPr/>
          </p:nvSpPr>
          <p:spPr bwMode="auto">
            <a:xfrm>
              <a:off x="4916" y="3039"/>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83" name="Rectangle 213"/>
            <p:cNvSpPr>
              <a:spLocks noChangeArrowheads="1"/>
            </p:cNvSpPr>
            <p:nvPr/>
          </p:nvSpPr>
          <p:spPr bwMode="auto">
            <a:xfrm>
              <a:off x="4916" y="3059"/>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84" name="Rectangle 214"/>
            <p:cNvSpPr>
              <a:spLocks noChangeArrowheads="1"/>
            </p:cNvSpPr>
            <p:nvPr/>
          </p:nvSpPr>
          <p:spPr bwMode="auto">
            <a:xfrm>
              <a:off x="4916" y="3079"/>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85" name="Rectangle 215"/>
            <p:cNvSpPr>
              <a:spLocks noChangeArrowheads="1"/>
            </p:cNvSpPr>
            <p:nvPr/>
          </p:nvSpPr>
          <p:spPr bwMode="auto">
            <a:xfrm>
              <a:off x="4916" y="3098"/>
              <a:ext cx="11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86" name="Rectangle 216"/>
            <p:cNvSpPr>
              <a:spLocks noChangeArrowheads="1"/>
            </p:cNvSpPr>
            <p:nvPr/>
          </p:nvSpPr>
          <p:spPr bwMode="auto">
            <a:xfrm>
              <a:off x="4916" y="3118"/>
              <a:ext cx="61"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87" name="Rectangle 217"/>
            <p:cNvSpPr>
              <a:spLocks noChangeArrowheads="1"/>
            </p:cNvSpPr>
            <p:nvPr/>
          </p:nvSpPr>
          <p:spPr bwMode="auto">
            <a:xfrm>
              <a:off x="4916" y="3138"/>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88" name="Rectangle 218"/>
            <p:cNvSpPr>
              <a:spLocks noChangeArrowheads="1"/>
            </p:cNvSpPr>
            <p:nvPr/>
          </p:nvSpPr>
          <p:spPr bwMode="auto">
            <a:xfrm>
              <a:off x="4916" y="3157"/>
              <a:ext cx="13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89" name="Freeform 219"/>
            <p:cNvSpPr>
              <a:spLocks/>
            </p:cNvSpPr>
            <p:nvPr/>
          </p:nvSpPr>
          <p:spPr bwMode="auto">
            <a:xfrm>
              <a:off x="5014" y="2830"/>
              <a:ext cx="223" cy="275"/>
            </a:xfrm>
            <a:custGeom>
              <a:avLst/>
              <a:gdLst/>
              <a:ahLst/>
              <a:cxnLst>
                <a:cxn ang="0">
                  <a:pos x="0" y="0"/>
                </a:cxn>
                <a:cxn ang="0">
                  <a:pos x="223" y="0"/>
                </a:cxn>
                <a:cxn ang="0">
                  <a:pos x="223" y="275"/>
                </a:cxn>
                <a:cxn ang="0">
                  <a:pos x="0" y="275"/>
                </a:cxn>
                <a:cxn ang="0">
                  <a:pos x="0" y="0"/>
                </a:cxn>
                <a:cxn ang="0">
                  <a:pos x="0" y="0"/>
                </a:cxn>
                <a:cxn ang="0">
                  <a:pos x="0" y="0"/>
                </a:cxn>
              </a:cxnLst>
              <a:rect l="0" t="0" r="r" b="b"/>
              <a:pathLst>
                <a:path w="223" h="275">
                  <a:moveTo>
                    <a:pt x="0" y="0"/>
                  </a:moveTo>
                  <a:lnTo>
                    <a:pt x="223" y="0"/>
                  </a:lnTo>
                  <a:lnTo>
                    <a:pt x="223"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90" name="Rectangle 220"/>
            <p:cNvSpPr>
              <a:spLocks noChangeArrowheads="1"/>
            </p:cNvSpPr>
            <p:nvPr/>
          </p:nvSpPr>
          <p:spPr bwMode="auto">
            <a:xfrm>
              <a:off x="5017" y="2833"/>
              <a:ext cx="217" cy="269"/>
            </a:xfrm>
            <a:prstGeom prst="rect">
              <a:avLst/>
            </a:prstGeom>
            <a:solidFill>
              <a:srgbClr val="FFFFFF"/>
            </a:solidFill>
            <a:ln w="11113">
              <a:solidFill>
                <a:srgbClr val="1F1A17"/>
              </a:solidFill>
              <a:miter lim="800000"/>
              <a:headEnd/>
              <a:tailEnd/>
            </a:ln>
          </p:spPr>
          <p:txBody>
            <a:bodyPr/>
            <a:lstStyle/>
            <a:p>
              <a:endParaRPr lang="en-US"/>
            </a:p>
          </p:txBody>
        </p:sp>
        <p:sp>
          <p:nvSpPr>
            <p:cNvPr id="91" name="Rectangle 221"/>
            <p:cNvSpPr>
              <a:spLocks noChangeArrowheads="1"/>
            </p:cNvSpPr>
            <p:nvPr/>
          </p:nvSpPr>
          <p:spPr bwMode="auto">
            <a:xfrm>
              <a:off x="5021" y="2844"/>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92" name="Rectangle 222"/>
            <p:cNvSpPr>
              <a:spLocks noChangeArrowheads="1"/>
            </p:cNvSpPr>
            <p:nvPr/>
          </p:nvSpPr>
          <p:spPr bwMode="auto">
            <a:xfrm>
              <a:off x="5021" y="2870"/>
              <a:ext cx="7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Definition</a:t>
              </a:r>
              <a:endParaRPr lang="en-CA" sz="2400">
                <a:latin typeface="Times"/>
              </a:endParaRPr>
            </a:p>
          </p:txBody>
        </p:sp>
        <p:sp>
          <p:nvSpPr>
            <p:cNvPr id="93" name="Rectangle 223"/>
            <p:cNvSpPr>
              <a:spLocks noChangeArrowheads="1"/>
            </p:cNvSpPr>
            <p:nvPr/>
          </p:nvSpPr>
          <p:spPr bwMode="auto">
            <a:xfrm>
              <a:off x="5021" y="2902"/>
              <a:ext cx="3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94" name="Rectangle 224"/>
            <p:cNvSpPr>
              <a:spLocks noChangeArrowheads="1"/>
            </p:cNvSpPr>
            <p:nvPr/>
          </p:nvSpPr>
          <p:spPr bwMode="auto">
            <a:xfrm>
              <a:off x="5021" y="2922"/>
              <a:ext cx="61"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95" name="Rectangle 225"/>
            <p:cNvSpPr>
              <a:spLocks noChangeArrowheads="1"/>
            </p:cNvSpPr>
            <p:nvPr/>
          </p:nvSpPr>
          <p:spPr bwMode="auto">
            <a:xfrm>
              <a:off x="5021" y="2935"/>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96" name="Rectangle 226"/>
            <p:cNvSpPr>
              <a:spLocks noChangeArrowheads="1"/>
            </p:cNvSpPr>
            <p:nvPr/>
          </p:nvSpPr>
          <p:spPr bwMode="auto">
            <a:xfrm>
              <a:off x="5021" y="2954"/>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97" name="Rectangle 227"/>
            <p:cNvSpPr>
              <a:spLocks noChangeArrowheads="1"/>
            </p:cNvSpPr>
            <p:nvPr/>
          </p:nvSpPr>
          <p:spPr bwMode="auto">
            <a:xfrm>
              <a:off x="5021" y="2974"/>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98" name="Rectangle 228"/>
            <p:cNvSpPr>
              <a:spLocks noChangeArrowheads="1"/>
            </p:cNvSpPr>
            <p:nvPr/>
          </p:nvSpPr>
          <p:spPr bwMode="auto">
            <a:xfrm>
              <a:off x="5021" y="2994"/>
              <a:ext cx="114"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99" name="Rectangle 229"/>
            <p:cNvSpPr>
              <a:spLocks noChangeArrowheads="1"/>
            </p:cNvSpPr>
            <p:nvPr/>
          </p:nvSpPr>
          <p:spPr bwMode="auto">
            <a:xfrm>
              <a:off x="5021" y="3013"/>
              <a:ext cx="61"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100" name="Rectangle 230"/>
            <p:cNvSpPr>
              <a:spLocks noChangeArrowheads="1"/>
            </p:cNvSpPr>
            <p:nvPr/>
          </p:nvSpPr>
          <p:spPr bwMode="auto">
            <a:xfrm>
              <a:off x="5021" y="3033"/>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101" name="Rectangle 231"/>
            <p:cNvSpPr>
              <a:spLocks noChangeArrowheads="1"/>
            </p:cNvSpPr>
            <p:nvPr/>
          </p:nvSpPr>
          <p:spPr bwMode="auto">
            <a:xfrm>
              <a:off x="5021" y="3052"/>
              <a:ext cx="132"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102" name="Freeform 232"/>
            <p:cNvSpPr>
              <a:spLocks/>
            </p:cNvSpPr>
            <p:nvPr/>
          </p:nvSpPr>
          <p:spPr bwMode="auto">
            <a:xfrm>
              <a:off x="5080" y="2922"/>
              <a:ext cx="222" cy="275"/>
            </a:xfrm>
            <a:custGeom>
              <a:avLst/>
              <a:gdLst/>
              <a:ahLst/>
              <a:cxnLst>
                <a:cxn ang="0">
                  <a:pos x="0" y="0"/>
                </a:cxn>
                <a:cxn ang="0">
                  <a:pos x="222" y="0"/>
                </a:cxn>
                <a:cxn ang="0">
                  <a:pos x="222" y="275"/>
                </a:cxn>
                <a:cxn ang="0">
                  <a:pos x="0" y="275"/>
                </a:cxn>
                <a:cxn ang="0">
                  <a:pos x="0" y="0"/>
                </a:cxn>
                <a:cxn ang="0">
                  <a:pos x="0" y="0"/>
                </a:cxn>
                <a:cxn ang="0">
                  <a:pos x="0" y="0"/>
                </a:cxn>
              </a:cxnLst>
              <a:rect l="0" t="0" r="r" b="b"/>
              <a:pathLst>
                <a:path w="222" h="275">
                  <a:moveTo>
                    <a:pt x="0" y="0"/>
                  </a:moveTo>
                  <a:lnTo>
                    <a:pt x="222" y="0"/>
                  </a:lnTo>
                  <a:lnTo>
                    <a:pt x="222"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103" name="Rectangle 233"/>
            <p:cNvSpPr>
              <a:spLocks noChangeArrowheads="1"/>
            </p:cNvSpPr>
            <p:nvPr/>
          </p:nvSpPr>
          <p:spPr bwMode="auto">
            <a:xfrm>
              <a:off x="5083" y="2925"/>
              <a:ext cx="216" cy="269"/>
            </a:xfrm>
            <a:prstGeom prst="rect">
              <a:avLst/>
            </a:prstGeom>
            <a:solidFill>
              <a:srgbClr val="FFFFFF"/>
            </a:solidFill>
            <a:ln w="11113">
              <a:solidFill>
                <a:srgbClr val="1F1A17"/>
              </a:solidFill>
              <a:miter lim="800000"/>
              <a:headEnd/>
              <a:tailEnd/>
            </a:ln>
          </p:spPr>
          <p:txBody>
            <a:bodyPr/>
            <a:lstStyle/>
            <a:p>
              <a:endParaRPr lang="en-US"/>
            </a:p>
          </p:txBody>
        </p:sp>
        <p:sp>
          <p:nvSpPr>
            <p:cNvPr id="104" name="Rectangle 234"/>
            <p:cNvSpPr>
              <a:spLocks noChangeArrowheads="1"/>
            </p:cNvSpPr>
            <p:nvPr/>
          </p:nvSpPr>
          <p:spPr bwMode="auto">
            <a:xfrm>
              <a:off x="5086" y="2935"/>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105" name="Rectangle 235"/>
            <p:cNvSpPr>
              <a:spLocks noChangeArrowheads="1"/>
            </p:cNvSpPr>
            <p:nvPr/>
          </p:nvSpPr>
          <p:spPr bwMode="auto">
            <a:xfrm>
              <a:off x="5086" y="2968"/>
              <a:ext cx="9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Specification</a:t>
              </a:r>
              <a:endParaRPr lang="en-CA" sz="2400">
                <a:latin typeface="Times"/>
              </a:endParaRPr>
            </a:p>
          </p:txBody>
        </p:sp>
        <p:sp>
          <p:nvSpPr>
            <p:cNvPr id="106" name="Rectangle 236"/>
            <p:cNvSpPr>
              <a:spLocks noChangeArrowheads="1"/>
            </p:cNvSpPr>
            <p:nvPr/>
          </p:nvSpPr>
          <p:spPr bwMode="auto">
            <a:xfrm>
              <a:off x="5086" y="2994"/>
              <a:ext cx="35"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107" name="Rectangle 237"/>
            <p:cNvSpPr>
              <a:spLocks noChangeArrowheads="1"/>
            </p:cNvSpPr>
            <p:nvPr/>
          </p:nvSpPr>
          <p:spPr bwMode="auto">
            <a:xfrm>
              <a:off x="5086" y="3013"/>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108" name="Rectangle 238"/>
            <p:cNvSpPr>
              <a:spLocks noChangeArrowheads="1"/>
            </p:cNvSpPr>
            <p:nvPr/>
          </p:nvSpPr>
          <p:spPr bwMode="auto">
            <a:xfrm>
              <a:off x="5086" y="3033"/>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109" name="Rectangle 239"/>
            <p:cNvSpPr>
              <a:spLocks noChangeArrowheads="1"/>
            </p:cNvSpPr>
            <p:nvPr/>
          </p:nvSpPr>
          <p:spPr bwMode="auto">
            <a:xfrm>
              <a:off x="5086" y="3052"/>
              <a:ext cx="97"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110" name="Rectangle 240"/>
            <p:cNvSpPr>
              <a:spLocks noChangeArrowheads="1"/>
            </p:cNvSpPr>
            <p:nvPr/>
          </p:nvSpPr>
          <p:spPr bwMode="auto">
            <a:xfrm>
              <a:off x="5086" y="3072"/>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111" name="Rectangle 241"/>
            <p:cNvSpPr>
              <a:spLocks noChangeArrowheads="1"/>
            </p:cNvSpPr>
            <p:nvPr/>
          </p:nvSpPr>
          <p:spPr bwMode="auto">
            <a:xfrm>
              <a:off x="5086" y="3092"/>
              <a:ext cx="11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112" name="Rectangle 242"/>
            <p:cNvSpPr>
              <a:spLocks noChangeArrowheads="1"/>
            </p:cNvSpPr>
            <p:nvPr/>
          </p:nvSpPr>
          <p:spPr bwMode="auto">
            <a:xfrm>
              <a:off x="5086" y="3111"/>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113" name="Rectangle 243"/>
            <p:cNvSpPr>
              <a:spLocks noChangeArrowheads="1"/>
            </p:cNvSpPr>
            <p:nvPr/>
          </p:nvSpPr>
          <p:spPr bwMode="auto">
            <a:xfrm>
              <a:off x="5086" y="3131"/>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114" name="Rectangle 244"/>
            <p:cNvSpPr>
              <a:spLocks noChangeArrowheads="1"/>
            </p:cNvSpPr>
            <p:nvPr/>
          </p:nvSpPr>
          <p:spPr bwMode="auto">
            <a:xfrm>
              <a:off x="5086" y="3151"/>
              <a:ext cx="13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115" name="Freeform 245"/>
            <p:cNvSpPr>
              <a:spLocks/>
            </p:cNvSpPr>
            <p:nvPr/>
          </p:nvSpPr>
          <p:spPr bwMode="auto">
            <a:xfrm>
              <a:off x="5178" y="2817"/>
              <a:ext cx="222" cy="275"/>
            </a:xfrm>
            <a:custGeom>
              <a:avLst/>
              <a:gdLst/>
              <a:ahLst/>
              <a:cxnLst>
                <a:cxn ang="0">
                  <a:pos x="0" y="0"/>
                </a:cxn>
                <a:cxn ang="0">
                  <a:pos x="222" y="0"/>
                </a:cxn>
                <a:cxn ang="0">
                  <a:pos x="222" y="275"/>
                </a:cxn>
                <a:cxn ang="0">
                  <a:pos x="0" y="275"/>
                </a:cxn>
                <a:cxn ang="0">
                  <a:pos x="0" y="0"/>
                </a:cxn>
                <a:cxn ang="0">
                  <a:pos x="0" y="0"/>
                </a:cxn>
                <a:cxn ang="0">
                  <a:pos x="0" y="0"/>
                </a:cxn>
              </a:cxnLst>
              <a:rect l="0" t="0" r="r" b="b"/>
              <a:pathLst>
                <a:path w="222" h="275">
                  <a:moveTo>
                    <a:pt x="0" y="0"/>
                  </a:moveTo>
                  <a:lnTo>
                    <a:pt x="222" y="0"/>
                  </a:lnTo>
                  <a:lnTo>
                    <a:pt x="222"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116" name="Rectangle 246"/>
            <p:cNvSpPr>
              <a:spLocks noChangeArrowheads="1"/>
            </p:cNvSpPr>
            <p:nvPr/>
          </p:nvSpPr>
          <p:spPr bwMode="auto">
            <a:xfrm>
              <a:off x="5181" y="2820"/>
              <a:ext cx="216" cy="269"/>
            </a:xfrm>
            <a:prstGeom prst="rect">
              <a:avLst/>
            </a:prstGeom>
            <a:solidFill>
              <a:srgbClr val="FFFFFF"/>
            </a:solidFill>
            <a:ln w="11113">
              <a:solidFill>
                <a:srgbClr val="1F1A17"/>
              </a:solidFill>
              <a:miter lim="800000"/>
              <a:headEnd/>
              <a:tailEnd/>
            </a:ln>
          </p:spPr>
          <p:txBody>
            <a:bodyPr/>
            <a:lstStyle/>
            <a:p>
              <a:endParaRPr lang="en-US"/>
            </a:p>
          </p:txBody>
        </p:sp>
        <p:sp>
          <p:nvSpPr>
            <p:cNvPr id="117" name="Rectangle 247"/>
            <p:cNvSpPr>
              <a:spLocks noChangeArrowheads="1"/>
            </p:cNvSpPr>
            <p:nvPr/>
          </p:nvSpPr>
          <p:spPr bwMode="auto">
            <a:xfrm>
              <a:off x="5185" y="2830"/>
              <a:ext cx="10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118" name="Rectangle 248"/>
            <p:cNvSpPr>
              <a:spLocks noChangeArrowheads="1"/>
            </p:cNvSpPr>
            <p:nvPr/>
          </p:nvSpPr>
          <p:spPr bwMode="auto">
            <a:xfrm>
              <a:off x="5185" y="2863"/>
              <a:ext cx="7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Definition</a:t>
              </a:r>
              <a:endParaRPr lang="en-CA" sz="2400">
                <a:latin typeface="Times"/>
              </a:endParaRPr>
            </a:p>
          </p:txBody>
        </p:sp>
        <p:sp>
          <p:nvSpPr>
            <p:cNvPr id="119" name="Rectangle 249"/>
            <p:cNvSpPr>
              <a:spLocks noChangeArrowheads="1"/>
            </p:cNvSpPr>
            <p:nvPr/>
          </p:nvSpPr>
          <p:spPr bwMode="auto">
            <a:xfrm>
              <a:off x="5185" y="2889"/>
              <a:ext cx="35"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120" name="Rectangle 250"/>
            <p:cNvSpPr>
              <a:spLocks noChangeArrowheads="1"/>
            </p:cNvSpPr>
            <p:nvPr/>
          </p:nvSpPr>
          <p:spPr bwMode="auto">
            <a:xfrm>
              <a:off x="5185" y="2908"/>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121" name="Rectangle 251"/>
            <p:cNvSpPr>
              <a:spLocks noChangeArrowheads="1"/>
            </p:cNvSpPr>
            <p:nvPr/>
          </p:nvSpPr>
          <p:spPr bwMode="auto">
            <a:xfrm>
              <a:off x="5185" y="2928"/>
              <a:ext cx="26"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122" name="Rectangle 252"/>
            <p:cNvSpPr>
              <a:spLocks noChangeArrowheads="1"/>
            </p:cNvSpPr>
            <p:nvPr/>
          </p:nvSpPr>
          <p:spPr bwMode="auto">
            <a:xfrm>
              <a:off x="5185" y="2948"/>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123" name="Rectangle 253"/>
            <p:cNvSpPr>
              <a:spLocks noChangeArrowheads="1"/>
            </p:cNvSpPr>
            <p:nvPr/>
          </p:nvSpPr>
          <p:spPr bwMode="auto">
            <a:xfrm>
              <a:off x="5185" y="2967"/>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124" name="Rectangle 254"/>
            <p:cNvSpPr>
              <a:spLocks noChangeArrowheads="1"/>
            </p:cNvSpPr>
            <p:nvPr/>
          </p:nvSpPr>
          <p:spPr bwMode="auto">
            <a:xfrm>
              <a:off x="5185" y="2987"/>
              <a:ext cx="115"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125" name="Rectangle 255"/>
            <p:cNvSpPr>
              <a:spLocks noChangeArrowheads="1"/>
            </p:cNvSpPr>
            <p:nvPr/>
          </p:nvSpPr>
          <p:spPr bwMode="auto">
            <a:xfrm>
              <a:off x="5185" y="3007"/>
              <a:ext cx="6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126" name="Rectangle 256"/>
            <p:cNvSpPr>
              <a:spLocks noChangeArrowheads="1"/>
            </p:cNvSpPr>
            <p:nvPr/>
          </p:nvSpPr>
          <p:spPr bwMode="auto">
            <a:xfrm>
              <a:off x="5185" y="3026"/>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127" name="Rectangle 257"/>
            <p:cNvSpPr>
              <a:spLocks noChangeArrowheads="1"/>
            </p:cNvSpPr>
            <p:nvPr/>
          </p:nvSpPr>
          <p:spPr bwMode="auto">
            <a:xfrm>
              <a:off x="5185" y="3046"/>
              <a:ext cx="13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sp>
          <p:nvSpPr>
            <p:cNvPr id="128" name="Freeform 258"/>
            <p:cNvSpPr>
              <a:spLocks/>
            </p:cNvSpPr>
            <p:nvPr/>
          </p:nvSpPr>
          <p:spPr bwMode="auto">
            <a:xfrm>
              <a:off x="5250" y="2909"/>
              <a:ext cx="222" cy="275"/>
            </a:xfrm>
            <a:custGeom>
              <a:avLst/>
              <a:gdLst/>
              <a:ahLst/>
              <a:cxnLst>
                <a:cxn ang="0">
                  <a:pos x="0" y="0"/>
                </a:cxn>
                <a:cxn ang="0">
                  <a:pos x="222" y="0"/>
                </a:cxn>
                <a:cxn ang="0">
                  <a:pos x="222" y="275"/>
                </a:cxn>
                <a:cxn ang="0">
                  <a:pos x="0" y="275"/>
                </a:cxn>
                <a:cxn ang="0">
                  <a:pos x="0" y="0"/>
                </a:cxn>
                <a:cxn ang="0">
                  <a:pos x="0" y="0"/>
                </a:cxn>
                <a:cxn ang="0">
                  <a:pos x="0" y="0"/>
                </a:cxn>
              </a:cxnLst>
              <a:rect l="0" t="0" r="r" b="b"/>
              <a:pathLst>
                <a:path w="222" h="275">
                  <a:moveTo>
                    <a:pt x="0" y="0"/>
                  </a:moveTo>
                  <a:lnTo>
                    <a:pt x="222" y="0"/>
                  </a:lnTo>
                  <a:lnTo>
                    <a:pt x="222" y="275"/>
                  </a:lnTo>
                  <a:lnTo>
                    <a:pt x="0" y="27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129" name="Rectangle 259"/>
            <p:cNvSpPr>
              <a:spLocks noChangeArrowheads="1"/>
            </p:cNvSpPr>
            <p:nvPr/>
          </p:nvSpPr>
          <p:spPr bwMode="auto">
            <a:xfrm>
              <a:off x="5253" y="2912"/>
              <a:ext cx="216" cy="269"/>
            </a:xfrm>
            <a:prstGeom prst="rect">
              <a:avLst/>
            </a:prstGeom>
            <a:solidFill>
              <a:srgbClr val="FFFFFF"/>
            </a:solidFill>
            <a:ln w="11113">
              <a:solidFill>
                <a:srgbClr val="1F1A17"/>
              </a:solidFill>
              <a:miter lim="800000"/>
              <a:headEnd/>
              <a:tailEnd/>
            </a:ln>
          </p:spPr>
          <p:txBody>
            <a:bodyPr/>
            <a:lstStyle/>
            <a:p>
              <a:endParaRPr lang="en-US"/>
            </a:p>
          </p:txBody>
        </p:sp>
        <p:sp>
          <p:nvSpPr>
            <p:cNvPr id="130" name="Rectangle 260"/>
            <p:cNvSpPr>
              <a:spLocks noChangeArrowheads="1"/>
            </p:cNvSpPr>
            <p:nvPr/>
          </p:nvSpPr>
          <p:spPr bwMode="auto">
            <a:xfrm>
              <a:off x="5250" y="2922"/>
              <a:ext cx="108"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Requirements</a:t>
              </a:r>
              <a:endParaRPr lang="en-CA" sz="2400">
                <a:latin typeface="Times"/>
              </a:endParaRPr>
            </a:p>
          </p:txBody>
        </p:sp>
        <p:sp>
          <p:nvSpPr>
            <p:cNvPr id="131" name="Rectangle 261"/>
            <p:cNvSpPr>
              <a:spLocks noChangeArrowheads="1"/>
            </p:cNvSpPr>
            <p:nvPr/>
          </p:nvSpPr>
          <p:spPr bwMode="auto">
            <a:xfrm>
              <a:off x="5250" y="2955"/>
              <a:ext cx="98"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Specification</a:t>
              </a:r>
              <a:endParaRPr lang="en-CA" sz="2400">
                <a:latin typeface="Times"/>
              </a:endParaRPr>
            </a:p>
          </p:txBody>
        </p:sp>
        <p:sp>
          <p:nvSpPr>
            <p:cNvPr id="132" name="Rectangle 262"/>
            <p:cNvSpPr>
              <a:spLocks noChangeArrowheads="1"/>
            </p:cNvSpPr>
            <p:nvPr/>
          </p:nvSpPr>
          <p:spPr bwMode="auto">
            <a:xfrm>
              <a:off x="5250" y="2980"/>
              <a:ext cx="35"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a:t>
              </a:r>
              <a:endParaRPr lang="en-CA" sz="2400">
                <a:latin typeface="Times"/>
              </a:endParaRPr>
            </a:p>
          </p:txBody>
        </p:sp>
        <p:sp>
          <p:nvSpPr>
            <p:cNvPr id="133" name="Rectangle 263"/>
            <p:cNvSpPr>
              <a:spLocks noChangeArrowheads="1"/>
            </p:cNvSpPr>
            <p:nvPr/>
          </p:nvSpPr>
          <p:spPr bwMode="auto">
            <a:xfrm>
              <a:off x="5250" y="3000"/>
              <a:ext cx="61"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134" name="Rectangle 264"/>
            <p:cNvSpPr>
              <a:spLocks noChangeArrowheads="1"/>
            </p:cNvSpPr>
            <p:nvPr/>
          </p:nvSpPr>
          <p:spPr bwMode="auto">
            <a:xfrm>
              <a:off x="5250" y="3020"/>
              <a:ext cx="26"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135" name="Rectangle 265"/>
            <p:cNvSpPr>
              <a:spLocks noChangeArrowheads="1"/>
            </p:cNvSpPr>
            <p:nvPr/>
          </p:nvSpPr>
          <p:spPr bwMode="auto">
            <a:xfrm>
              <a:off x="5250" y="3039"/>
              <a:ext cx="97"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a:t>
              </a:r>
              <a:endParaRPr lang="en-CA" sz="2400">
                <a:latin typeface="Times"/>
              </a:endParaRPr>
            </a:p>
          </p:txBody>
        </p:sp>
        <p:sp>
          <p:nvSpPr>
            <p:cNvPr id="136" name="Rectangle 266"/>
            <p:cNvSpPr>
              <a:spLocks noChangeArrowheads="1"/>
            </p:cNvSpPr>
            <p:nvPr/>
          </p:nvSpPr>
          <p:spPr bwMode="auto">
            <a:xfrm>
              <a:off x="5250" y="3059"/>
              <a:ext cx="4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a:t>
              </a:r>
              <a:endParaRPr lang="en-CA" sz="2400">
                <a:latin typeface="Times"/>
              </a:endParaRPr>
            </a:p>
          </p:txBody>
        </p:sp>
        <p:sp>
          <p:nvSpPr>
            <p:cNvPr id="137" name="Rectangle 267"/>
            <p:cNvSpPr>
              <a:spLocks noChangeArrowheads="1"/>
            </p:cNvSpPr>
            <p:nvPr/>
          </p:nvSpPr>
          <p:spPr bwMode="auto">
            <a:xfrm>
              <a:off x="5250" y="3079"/>
              <a:ext cx="114"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a:t>
              </a:r>
              <a:endParaRPr lang="en-CA" sz="2400">
                <a:latin typeface="Times"/>
              </a:endParaRPr>
            </a:p>
          </p:txBody>
        </p:sp>
        <p:sp>
          <p:nvSpPr>
            <p:cNvPr id="138" name="Rectangle 268"/>
            <p:cNvSpPr>
              <a:spLocks noChangeArrowheads="1"/>
            </p:cNvSpPr>
            <p:nvPr/>
          </p:nvSpPr>
          <p:spPr bwMode="auto">
            <a:xfrm>
              <a:off x="5250" y="3098"/>
              <a:ext cx="61"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a:t>
              </a:r>
              <a:endParaRPr lang="en-CA" sz="2400">
                <a:latin typeface="Times"/>
              </a:endParaRPr>
            </a:p>
          </p:txBody>
        </p:sp>
        <p:sp>
          <p:nvSpPr>
            <p:cNvPr id="139" name="Rectangle 269"/>
            <p:cNvSpPr>
              <a:spLocks noChangeArrowheads="1"/>
            </p:cNvSpPr>
            <p:nvPr/>
          </p:nvSpPr>
          <p:spPr bwMode="auto">
            <a:xfrm>
              <a:off x="5250" y="3118"/>
              <a:ext cx="26" cy="22"/>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a:t>
              </a:r>
              <a:endParaRPr lang="en-CA" sz="2400">
                <a:latin typeface="Times"/>
              </a:endParaRPr>
            </a:p>
          </p:txBody>
        </p:sp>
        <p:sp>
          <p:nvSpPr>
            <p:cNvPr id="140" name="Rectangle 270"/>
            <p:cNvSpPr>
              <a:spLocks noChangeArrowheads="1"/>
            </p:cNvSpPr>
            <p:nvPr/>
          </p:nvSpPr>
          <p:spPr bwMode="auto">
            <a:xfrm>
              <a:off x="5250" y="3138"/>
              <a:ext cx="132" cy="21"/>
            </a:xfrm>
            <a:prstGeom prst="rect">
              <a:avLst/>
            </a:prstGeom>
            <a:noFill/>
            <a:ln w="9525">
              <a:noFill/>
              <a:miter lim="800000"/>
              <a:headEnd/>
              <a:tailEnd/>
            </a:ln>
          </p:spPr>
          <p:txBody>
            <a:bodyPr wrap="none" lIns="0" tIns="0" rIns="0" bIns="0">
              <a:spAutoFit/>
            </a:bodyPr>
            <a:lstStyle/>
            <a:p>
              <a:pPr eaLnBrk="0" hangingPunct="0">
                <a:spcBef>
                  <a:spcPct val="0"/>
                </a:spcBef>
              </a:pPr>
              <a:r>
                <a:rPr lang="en-CA" sz="300">
                  <a:solidFill>
                    <a:srgbClr val="000000"/>
                  </a:solidFill>
                </a:rPr>
                <a:t>xxxxxxxxxxxxxxx</a:t>
              </a:r>
              <a:endParaRPr lang="en-CA" sz="2400">
                <a:latin typeface="Times"/>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3" name="Rectangle 6"/>
          <p:cNvSpPr txBox="1">
            <a:spLocks noChangeArrowheads="1"/>
          </p:cNvSpPr>
          <p:nvPr/>
        </p:nvSpPr>
        <p:spPr>
          <a:xfrm>
            <a:off x="117475" y="728196"/>
            <a:ext cx="8907463"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The Requirements Analyst</a:t>
            </a:r>
            <a:r>
              <a:rPr kumimoji="0" lang="en-US" sz="3200" b="1" i="0" u="none" strike="noStrike" kern="1200" cap="none" spc="0" normalizeH="0" baseline="30000" noProof="0" dirty="0" smtClean="0">
                <a:ln>
                  <a:noFill/>
                </a:ln>
                <a:solidFill>
                  <a:schemeClr val="tx1"/>
                </a:solidFill>
                <a:effectLst/>
                <a:uLnTx/>
                <a:uFillTx/>
                <a:latin typeface="Arial" pitchFamily="34" charset="0"/>
                <a:ea typeface="+mj-ea"/>
                <a:cs typeface="Arial" pitchFamily="34" charset="0"/>
              </a:rPr>
              <a:t>1</a:t>
            </a:r>
            <a:endParaRPr kumimoji="0" lang="en-US" sz="3200" b="1" i="0" u="none" strike="noStrike" kern="1200" cap="none" spc="0" normalizeH="0" baseline="30000" noProof="0" dirty="0">
              <a:ln>
                <a:noFill/>
              </a:ln>
              <a:solidFill>
                <a:schemeClr val="tx1"/>
              </a:solidFill>
              <a:effectLst/>
              <a:uLnTx/>
              <a:uFillTx/>
              <a:latin typeface="Arial" pitchFamily="34" charset="0"/>
              <a:ea typeface="+mj-ea"/>
              <a:cs typeface="Arial" pitchFamily="34" charset="0"/>
            </a:endParaRPr>
          </a:p>
        </p:txBody>
      </p:sp>
      <p:sp>
        <p:nvSpPr>
          <p:cNvPr id="74" name="Rectangle 7"/>
          <p:cNvSpPr txBox="1">
            <a:spLocks noChangeArrowheads="1"/>
          </p:cNvSpPr>
          <p:nvPr/>
        </p:nvSpPr>
        <p:spPr>
          <a:xfrm>
            <a:off x="117475" y="1666010"/>
            <a:ext cx="8907463" cy="428783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Plays an essential communication role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Talks to users: application domain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Talks to developers: technical domain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Translates user requirements into functional requirements and quality goals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Needs many capabilities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Interviewing and listening skills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Facilitation and interpersonal skills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Writing and modeling skills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Organizational ability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 is more than just modeling…</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r>
              <a:rPr kumimoji="0" lang="en-US" sz="2000" b="0" i="0" u="none" strike="noStrike" kern="1200" cap="none" spc="0" normalizeH="0" baseline="0" noProof="0" dirty="0" smtClean="0">
                <a:ln>
                  <a:noFill/>
                </a:ln>
                <a:solidFill>
                  <a:srgbClr val="FF0000"/>
                </a:solidFill>
                <a:effectLst/>
                <a:uLnTx/>
                <a:uFillTx/>
                <a:latin typeface="+mn-lt"/>
                <a:ea typeface="+mn-ea"/>
                <a:cs typeface="+mn-cs"/>
              </a:rPr>
              <a:t>This is a social activity!</a:t>
            </a:r>
            <a:endParaRPr kumimoji="0" lang="en-US" sz="2000" b="0" i="0" u="none" strike="noStrike" kern="1200" cap="none" spc="0" normalizeH="0" baseline="0" noProof="0" dirty="0">
              <a:ln>
                <a:noFill/>
              </a:ln>
              <a:solidFill>
                <a:srgbClr val="FF0000"/>
              </a:solidFill>
              <a:effectLst/>
              <a:uLnTx/>
              <a:uFillTx/>
              <a:latin typeface="+mn-lt"/>
              <a:ea typeface="+mn-ea"/>
              <a:cs typeface="+mn-cs"/>
            </a:endParaRPr>
          </a:p>
        </p:txBody>
      </p:sp>
      <p:graphicFrame>
        <p:nvGraphicFramePr>
          <p:cNvPr id="75" name="Object 4"/>
          <p:cNvGraphicFramePr>
            <a:graphicFrameLocks noChangeAspect="1"/>
          </p:cNvGraphicFramePr>
          <p:nvPr/>
        </p:nvGraphicFramePr>
        <p:xfrm>
          <a:off x="5715000" y="4038600"/>
          <a:ext cx="2746375" cy="1817687"/>
        </p:xfrm>
        <a:graphic>
          <a:graphicData uri="http://schemas.openxmlformats.org/presentationml/2006/ole">
            <p:oleObj spid="_x0000_s1026" name="Clip" r:id="rId3" imgW="1380960" imgH="914400" progId="MS_ClipArt_Gallery.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 calcmode="lin" valueType="num">
                                      <p:cBhvr additive="base">
                                        <p:cTn id="7"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anim calcmode="lin" valueType="num">
                                      <p:cBhvr additive="base">
                                        <p:cTn id="11"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anim calcmode="lin" valueType="num">
                                      <p:cBhvr additive="base">
                                        <p:cTn id="15" dur="500" fill="hold"/>
                                        <p:tgtEl>
                                          <p:spTgt spid="7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4">
                                            <p:txEl>
                                              <p:pRg st="3" end="3"/>
                                            </p:txEl>
                                          </p:spTgt>
                                        </p:tgtEl>
                                        <p:attrNameLst>
                                          <p:attrName>style.visibility</p:attrName>
                                        </p:attrNameLst>
                                      </p:cBhvr>
                                      <p:to>
                                        <p:strVal val="visible"/>
                                      </p:to>
                                    </p:set>
                                    <p:anim calcmode="lin" valueType="num">
                                      <p:cBhvr additive="base">
                                        <p:cTn id="19" dur="500" fill="hold"/>
                                        <p:tgtEl>
                                          <p:spTgt spid="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
                                            <p:txEl>
                                              <p:pRg st="4" end="4"/>
                                            </p:txEl>
                                          </p:spTgt>
                                        </p:tgtEl>
                                        <p:attrNameLst>
                                          <p:attrName>style.visibility</p:attrName>
                                        </p:attrNameLst>
                                      </p:cBhvr>
                                      <p:to>
                                        <p:strVal val="visible"/>
                                      </p:to>
                                    </p:set>
                                    <p:anim calcmode="lin" valueType="num">
                                      <p:cBhvr additive="base">
                                        <p:cTn id="25" dur="500" fill="hold"/>
                                        <p:tgtEl>
                                          <p:spTgt spid="7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4">
                                            <p:txEl>
                                              <p:pRg st="5" end="5"/>
                                            </p:txEl>
                                          </p:spTgt>
                                        </p:tgtEl>
                                        <p:attrNameLst>
                                          <p:attrName>style.visibility</p:attrName>
                                        </p:attrNameLst>
                                      </p:cBhvr>
                                      <p:to>
                                        <p:strVal val="visible"/>
                                      </p:to>
                                    </p:set>
                                    <p:anim calcmode="lin" valueType="num">
                                      <p:cBhvr additive="base">
                                        <p:cTn id="29" dur="500" fill="hold"/>
                                        <p:tgtEl>
                                          <p:spTgt spid="7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4">
                                            <p:txEl>
                                              <p:pRg st="6" end="6"/>
                                            </p:txEl>
                                          </p:spTgt>
                                        </p:tgtEl>
                                        <p:attrNameLst>
                                          <p:attrName>style.visibility</p:attrName>
                                        </p:attrNameLst>
                                      </p:cBhvr>
                                      <p:to>
                                        <p:strVal val="visible"/>
                                      </p:to>
                                    </p:set>
                                    <p:anim calcmode="lin" valueType="num">
                                      <p:cBhvr additive="base">
                                        <p:cTn id="33" dur="500" fill="hold"/>
                                        <p:tgtEl>
                                          <p:spTgt spid="7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4">
                                            <p:txEl>
                                              <p:pRg st="7" end="7"/>
                                            </p:txEl>
                                          </p:spTgt>
                                        </p:tgtEl>
                                        <p:attrNameLst>
                                          <p:attrName>style.visibility</p:attrName>
                                        </p:attrNameLst>
                                      </p:cBhvr>
                                      <p:to>
                                        <p:strVal val="visible"/>
                                      </p:to>
                                    </p:set>
                                    <p:anim calcmode="lin" valueType="num">
                                      <p:cBhvr additive="base">
                                        <p:cTn id="37" dur="500" fill="hold"/>
                                        <p:tgtEl>
                                          <p:spTgt spid="7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4">
                                            <p:txEl>
                                              <p:pRg st="8" end="8"/>
                                            </p:txEl>
                                          </p:spTgt>
                                        </p:tgtEl>
                                        <p:attrNameLst>
                                          <p:attrName>style.visibility</p:attrName>
                                        </p:attrNameLst>
                                      </p:cBhvr>
                                      <p:to>
                                        <p:strVal val="visible"/>
                                      </p:to>
                                    </p:set>
                                    <p:anim calcmode="lin" valueType="num">
                                      <p:cBhvr additive="base">
                                        <p:cTn id="41" dur="500" fill="hold"/>
                                        <p:tgtEl>
                                          <p:spTgt spid="7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4">
                                            <p:txEl>
                                              <p:pRg st="9" end="9"/>
                                            </p:txEl>
                                          </p:spTgt>
                                        </p:tgtEl>
                                        <p:attrNameLst>
                                          <p:attrName>style.visibility</p:attrName>
                                        </p:attrNameLst>
                                      </p:cBhvr>
                                      <p:to>
                                        <p:strVal val="visible"/>
                                      </p:to>
                                    </p:set>
                                    <p:anim calcmode="lin" valueType="num">
                                      <p:cBhvr additive="base">
                                        <p:cTn id="47" dur="500" fill="hold"/>
                                        <p:tgtEl>
                                          <p:spTgt spid="7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2"/>
          <p:cNvSpPr txBox="1">
            <a:spLocks noChangeArrowheads="1"/>
          </p:cNvSpPr>
          <p:nvPr/>
        </p:nvSpPr>
        <p:spPr>
          <a:xfrm>
            <a:off x="117475" y="535206"/>
            <a:ext cx="8907463"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For More Information</a:t>
            </a:r>
            <a:endParaRPr kumimoji="0" lang="en-CA"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2" name="Rectangle 3"/>
          <p:cNvSpPr txBox="1">
            <a:spLocks noChangeArrowheads="1"/>
          </p:cNvSpPr>
          <p:nvPr/>
        </p:nvSpPr>
        <p:spPr>
          <a:xfrm>
            <a:off x="117475" y="1145468"/>
            <a:ext cx="8907463" cy="5575300"/>
          </a:xfrm>
          <a:prstGeom prst="rect">
            <a:avLst/>
          </a:prstGeom>
        </p:spPr>
        <p:txBody>
          <a:bodyPr/>
          <a:lstStyle/>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B. A. Nuseibeh and S. M. Easterbrook, Requirements Engineering: A Roadmap. In A. C. W. Finkelstein (ed) The Future of Software Engineering, ACM Press, 2000</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sng" strike="noStrike" kern="1200" cap="none" spc="0" normalizeH="0" baseline="0" noProof="0" smtClean="0">
                <a:ln>
                  <a:noFill/>
                </a:ln>
                <a:solidFill>
                  <a:schemeClr val="tx1"/>
                </a:solidFill>
                <a:effectLst/>
                <a:uLnTx/>
                <a:uFillTx/>
                <a:latin typeface="+mn-lt"/>
                <a:ea typeface="+mn-ea"/>
                <a:cs typeface="+mn-cs"/>
              </a:rPr>
              <a:t>http://www.cs.toronto.edu/~sme/papers/2000/ICSE2000.pdf</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Simson Garfinkel, History's Worst Software Bugs, Wired News, 2005</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sng" strike="noStrike" kern="1200" cap="none" spc="0" normalizeH="0" baseline="0" noProof="0" smtClean="0">
                <a:ln>
                  <a:noFill/>
                </a:ln>
                <a:solidFill>
                  <a:schemeClr val="tx1"/>
                </a:solidFill>
                <a:effectLst/>
                <a:uLnTx/>
                <a:uFillTx/>
                <a:latin typeface="+mn-lt"/>
                <a:ea typeface="+mn-ea"/>
                <a:cs typeface="+mn-cs"/>
              </a:rPr>
              <a:t>http://www.wired.com/news/technology/bugs/0,2924,69355,00.html</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INCOSE Requirements Working Group</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sng" strike="noStrike" kern="1200" cap="none" spc="0" normalizeH="0" baseline="0" noProof="0" smtClean="0">
                <a:ln>
                  <a:noFill/>
                </a:ln>
                <a:solidFill>
                  <a:schemeClr val="tx1"/>
                </a:solidFill>
                <a:effectLst/>
                <a:uLnTx/>
                <a:uFillTx/>
                <a:latin typeface="+mn-lt"/>
                <a:ea typeface="+mn-ea"/>
                <a:cs typeface="+mn-cs"/>
              </a:rPr>
              <a:t>http://www.incose.org/practice/techactivities/wg/rqmts/</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Tools Survey: Requirements Management (RM) Tools</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sng" strike="noStrike" kern="1200" cap="none" spc="0" normalizeH="0" baseline="0" noProof="0" smtClean="0">
                <a:ln>
                  <a:noFill/>
                </a:ln>
                <a:solidFill>
                  <a:schemeClr val="tx1"/>
                </a:solidFill>
                <a:effectLst/>
                <a:uLnTx/>
                <a:uFillTx/>
                <a:latin typeface="+mn-lt"/>
                <a:ea typeface="+mn-ea"/>
                <a:cs typeface="+mn-cs"/>
              </a:rPr>
              <a:t>http://www.incose.org/productspubs/products/rmsurvey.aspx</a:t>
            </a:r>
            <a:br>
              <a:rPr kumimoji="0" lang="en-US" sz="1600" b="0" i="0" u="sng" strike="noStrike" kern="1200" cap="none" spc="0" normalizeH="0" baseline="0" noProof="0" smtClean="0">
                <a:ln>
                  <a:noFill/>
                </a:ln>
                <a:solidFill>
                  <a:schemeClr val="tx1"/>
                </a:solidFill>
                <a:effectLst/>
                <a:uLnTx/>
                <a:uFillTx/>
                <a:latin typeface="+mn-lt"/>
                <a:ea typeface="+mn-ea"/>
                <a:cs typeface="+mn-cs"/>
              </a:rPr>
            </a:br>
            <a:r>
              <a:rPr kumimoji="0" lang="en-US" sz="1600" b="0" i="0" u="sng" strike="noStrike" kern="1200" cap="none" spc="0" normalizeH="0" baseline="0" noProof="0" smtClean="0">
                <a:ln>
                  <a:noFill/>
                </a:ln>
                <a:solidFill>
                  <a:schemeClr val="tx1"/>
                </a:solidFill>
                <a:effectLst/>
                <a:uLnTx/>
                <a:uFillTx/>
                <a:latin typeface="+mn-lt"/>
                <a:ea typeface="+mn-ea"/>
                <a:cs typeface="+mn-cs"/>
              </a:rPr>
              <a:t>http://www.volere.co.uk/tools.htm </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IEEE (1993) Recommended Practice for Software Requirements Specifications. IEEE Std 830-1993, NY, USA.</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IEEE (1995) Guide for Developing System Requirements Specifications. IEEE Std P1233/D3, NY, USA.</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Requirements Engineering Conference</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sng" strike="noStrike" kern="1200" cap="none" spc="0" normalizeH="0" baseline="0" noProof="0" smtClean="0">
                <a:ln>
                  <a:noFill/>
                </a:ln>
                <a:solidFill>
                  <a:schemeClr val="tx1"/>
                </a:solidFill>
                <a:effectLst/>
                <a:uLnTx/>
                <a:uFillTx/>
                <a:latin typeface="+mn-lt"/>
                <a:ea typeface="+mn-ea"/>
                <a:cs typeface="+mn-cs"/>
              </a:rPr>
              <a:t>http://www.requirements-engineering.org/</a:t>
            </a:r>
            <a:endParaRPr kumimoji="0" lang="en-US" sz="1600" b="0"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REFERENSI</a:t>
            </a:r>
          </a:p>
        </p:txBody>
      </p:sp>
      <p:sp>
        <p:nvSpPr>
          <p:cNvPr id="6" name="Rectangle 3"/>
          <p:cNvSpPr txBox="1">
            <a:spLocks noChangeArrowheads="1"/>
          </p:cNvSpPr>
          <p:nvPr/>
        </p:nvSpPr>
        <p:spPr>
          <a:xfrm>
            <a:off x="445027" y="1418428"/>
            <a:ext cx="8112125" cy="4711700"/>
          </a:xfrm>
          <a:prstGeom prst="rect">
            <a:avLst/>
          </a:prstGeom>
        </p:spPr>
        <p:txBody>
          <a:bodyPr vert="horz" lIns="91440" tIns="45720" rIns="91440" bIns="45720" rtlCol="0">
            <a:normAutofit fontScale="92500"/>
          </a:bodyPr>
          <a:lstStyle/>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 A.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Nuseibeh</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and S. M. Easterbrook, Requirements Engineering: A Roadmap. In A. C. W. Finkelstein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ed</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The Future of Software Engineering, ACM Press, 2000</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http://www.cs.toronto.edu/~sme/papers/2000/ICSE2000.pdf</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Simson</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Garfinkel</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History's Worst Software Bugs, Wired News, 2005</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http://www.wired.com/news/technology/bugs/0,2924,69355,00.html</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INCOSE Requirements Working Group</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http://www.incose.org/practice/techactivities/wg/rqmts/</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Tools Survey: Requirements Management (RM) Tools</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http://www.incose.org/productspubs/products/rmsurvey.aspx</a:t>
            </a:r>
            <a:br>
              <a:rPr kumimoji="0" lang="en-US" sz="1400" b="0" i="0" u="sng"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http://www.volere.co.uk/tools.htm </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IEEE (1993) Recommended Practice for Software Requirements Specifications. IEEE Std 830-1993, NY, USA.</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IEEE (1995) Guide for Developing System Requirements Specifications. IEEE Std P1233/D3, NY, USA.</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Requirements Engineering Conference</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http://www.requirements-engineering.org/</a:t>
            </a:r>
            <a:endParaRPr kumimoji="0" lang="en-US" sz="1400" b="0"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2"/>
          <p:cNvSpPr txBox="1">
            <a:spLocks noChangeArrowheads="1"/>
          </p:cNvSpPr>
          <p:nvPr/>
        </p:nvSpPr>
        <p:spPr>
          <a:xfrm>
            <a:off x="117475" y="548854"/>
            <a:ext cx="8907463"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mj-lt"/>
                <a:ea typeface="+mj-ea"/>
                <a:cs typeface="+mj-cs"/>
              </a:rPr>
              <a:t>Main References</a:t>
            </a:r>
            <a:endParaRPr kumimoji="0" lang="en-CA"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3" name="Rectangle 3"/>
          <p:cNvSpPr txBox="1">
            <a:spLocks noChangeArrowheads="1"/>
          </p:cNvSpPr>
          <p:nvPr/>
        </p:nvSpPr>
        <p:spPr>
          <a:xfrm>
            <a:off x="117475" y="1241004"/>
            <a:ext cx="8907463" cy="4931196"/>
          </a:xfrm>
          <a:prstGeom prst="rect">
            <a:avLst/>
          </a:prstGeom>
        </p:spPr>
        <p:txBody>
          <a:bodyPr/>
          <a:lstStyle/>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Jeremy Dick, Elizabeth Hull, Ken Jackson: Requirements Engineering, Springer-</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Verlag</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2004</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Soren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Lauesen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Software Requirements - Styles and Techniques, Addison Wesley, 2002</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Ian K. Bray: An Introduction to Requirements Engineering, Addison Wesley,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2002 </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Karl E.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Wiegers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Software Requirements, Microsoft Press,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2003</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Gerald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Kotonya</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Ian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Sommerville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Requirements Engineering – Processes and Techniques, Wiley, 1998</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Roger S. Pressman: Software Engineering – A Practitioner's Approach, McGraw-Hill, 2005</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Tim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Lethbridge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Robert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Laganière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Object Oriented Software Engineering: Practical Software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Developement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using UML and Java, 2nd edition, McGraw-Hill, 2005</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Ivy F. Hooks, Kristin A.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Farry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Customer-Centered Products – Creating Successful Products Through Smart Requirements Management,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Amacom</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2001</a:t>
            </a:r>
          </a:p>
          <a:p>
            <a:pPr marL="642938" marR="0" lvl="0" indent="-457200" algn="l" defTabSz="914400" rtl="0" eaLnBrk="1" fontAlgn="auto" latinLnBrk="0" hangingPunct="1">
              <a:lnSpc>
                <a:spcPts val="2400"/>
              </a:lnSpc>
              <a:spcBef>
                <a:spcPct val="20000"/>
              </a:spcBef>
              <a:spcAft>
                <a:spcPts val="0"/>
              </a:spcAft>
              <a:buClrTx/>
              <a:buSzTx/>
              <a:buFontTx/>
              <a:buAutoNum type="alphaLcPeriod"/>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CHAOS Report, Standish Group</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9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9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10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10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10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10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10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10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10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10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10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10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11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11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11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11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11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11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11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11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11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11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12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12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12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12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12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12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12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12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12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12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30"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31"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2"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33"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4"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35"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36"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37"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38"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39"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40"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141"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142"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143"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144"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145"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146"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147"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148"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149"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150"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151"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152"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153"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154"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0" name="TextBox 59"/>
          <p:cNvSpPr txBox="1"/>
          <p:nvPr/>
        </p:nvSpPr>
        <p:spPr>
          <a:xfrm>
            <a:off x="1600200" y="2514600"/>
            <a:ext cx="5943600" cy="830997"/>
          </a:xfrm>
          <a:prstGeom prst="rect">
            <a:avLst/>
          </a:prstGeom>
          <a:noFill/>
        </p:spPr>
        <p:txBody>
          <a:bodyPr wrap="square" rtlCol="0">
            <a:spAutoFit/>
          </a:bodyPr>
          <a:lstStyle/>
          <a:p>
            <a:pPr algn="ctr"/>
            <a:r>
              <a:rPr lang="en-US" sz="4800" b="1" dirty="0" smtClean="0">
                <a:solidFill>
                  <a:schemeClr val="accent1"/>
                </a:solidFill>
              </a:rPr>
              <a:t>Thank you</a:t>
            </a:r>
            <a:endParaRPr lang="en-US" sz="4800" b="1" dirty="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7475" y="603446"/>
            <a:ext cx="8907463" cy="608013"/>
          </a:xfrm>
        </p:spPr>
        <p:txBody>
          <a:bodyPr/>
          <a:lstStyle/>
          <a:p>
            <a:r>
              <a:rPr lang="en-US" sz="2400" b="1" dirty="0">
                <a:latin typeface="Arial" pitchFamily="34" charset="0"/>
                <a:cs typeface="Arial" pitchFamily="34" charset="0"/>
              </a:rPr>
              <a:t>Requirements within the software development process</a:t>
            </a:r>
          </a:p>
        </p:txBody>
      </p:sp>
      <p:pic>
        <p:nvPicPr>
          <p:cNvPr id="8" name="Picture 4" descr="b0107"/>
          <p:cNvPicPr>
            <a:picLocks noChangeAspect="1" noChangeArrowheads="1"/>
          </p:cNvPicPr>
          <p:nvPr/>
        </p:nvPicPr>
        <p:blipFill>
          <a:blip r:embed="rId3"/>
          <a:srcRect/>
          <a:stretch>
            <a:fillRect/>
          </a:stretch>
        </p:blipFill>
        <p:spPr bwMode="auto">
          <a:xfrm>
            <a:off x="1413756" y="1130850"/>
            <a:ext cx="6119812" cy="5079329"/>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7475" y="494262"/>
            <a:ext cx="8907463" cy="608013"/>
          </a:xfrm>
        </p:spPr>
        <p:txBody>
          <a:bodyPr>
            <a:normAutofit/>
          </a:bodyPr>
          <a:lstStyle/>
          <a:p>
            <a:r>
              <a:rPr lang="en-CA" sz="2400" b="1" dirty="0">
                <a:latin typeface="Arial" pitchFamily="34" charset="0"/>
                <a:cs typeface="Arial" pitchFamily="34" charset="0"/>
              </a:rPr>
              <a:t>What is the right system to build </a:t>
            </a:r>
            <a:r>
              <a:rPr lang="fr-CA" sz="2400" b="1" dirty="0">
                <a:latin typeface="Arial" pitchFamily="34" charset="0"/>
                <a:cs typeface="Arial" pitchFamily="34" charset="0"/>
              </a:rPr>
              <a:t>?</a:t>
            </a:r>
            <a:endParaRPr lang="en-CA" sz="2400" b="1" dirty="0">
              <a:latin typeface="Arial" pitchFamily="34" charset="0"/>
              <a:cs typeface="Arial" pitchFamily="34" charset="0"/>
            </a:endParaRPr>
          </a:p>
        </p:txBody>
      </p:sp>
      <p:pic>
        <p:nvPicPr>
          <p:cNvPr id="8" name="Picture 3" descr="ProjMgmt"/>
          <p:cNvPicPr>
            <a:picLocks noChangeAspect="1" noChangeArrowheads="1"/>
          </p:cNvPicPr>
          <p:nvPr/>
        </p:nvPicPr>
        <p:blipFill>
          <a:blip r:embed="rId3"/>
          <a:srcRect/>
          <a:stretch>
            <a:fillRect/>
          </a:stretch>
        </p:blipFill>
        <p:spPr bwMode="auto">
          <a:xfrm>
            <a:off x="1360309" y="1057847"/>
            <a:ext cx="6971318" cy="5229225"/>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 name="Rectangle 2"/>
          <p:cNvSpPr txBox="1">
            <a:spLocks noChangeArrowheads="1"/>
          </p:cNvSpPr>
          <p:nvPr/>
        </p:nvSpPr>
        <p:spPr>
          <a:xfrm>
            <a:off x="136525" y="2859088"/>
            <a:ext cx="88725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The Requirements Engineering Process</a:t>
            </a:r>
            <a:endParaRPr kumimoji="0" 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 name="Rectangle 2"/>
          <p:cNvSpPr>
            <a:spLocks noGrp="1" noChangeArrowheads="1"/>
          </p:cNvSpPr>
          <p:nvPr>
            <p:ph type="title"/>
          </p:nvPr>
        </p:nvSpPr>
        <p:spPr>
          <a:xfrm>
            <a:off x="117475" y="644390"/>
            <a:ext cx="8907463" cy="608013"/>
          </a:xfrm>
        </p:spPr>
        <p:txBody>
          <a:bodyPr>
            <a:normAutofit/>
          </a:bodyPr>
          <a:lstStyle/>
          <a:p>
            <a:r>
              <a:rPr lang="fr-CA" sz="2800" b="1" dirty="0">
                <a:latin typeface="Arial" pitchFamily="34" charset="0"/>
                <a:cs typeface="Arial" pitchFamily="34" charset="0"/>
              </a:rPr>
              <a:t>RE </a:t>
            </a:r>
            <a:r>
              <a:rPr lang="fr-CA" sz="2800" b="1" dirty="0" err="1">
                <a:latin typeface="Arial" pitchFamily="34" charset="0"/>
                <a:cs typeface="Arial" pitchFamily="34" charset="0"/>
              </a:rPr>
              <a:t>activities</a:t>
            </a:r>
            <a:r>
              <a:rPr lang="fr-CA" sz="2800" b="1" dirty="0">
                <a:latin typeface="Arial" pitchFamily="34" charset="0"/>
                <a:cs typeface="Arial" pitchFamily="34" charset="0"/>
              </a:rPr>
              <a:t> and documents (</a:t>
            </a:r>
            <a:r>
              <a:rPr lang="fr-CA" sz="2800" b="1" dirty="0" err="1">
                <a:latin typeface="Arial" pitchFamily="34" charset="0"/>
                <a:cs typeface="Arial" pitchFamily="34" charset="0"/>
              </a:rPr>
              <a:t>Wiegers</a:t>
            </a:r>
            <a:r>
              <a:rPr lang="fr-CA"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8" name="Picture 4" descr="Wiegers - types of requirements"/>
          <p:cNvPicPr>
            <a:picLocks noChangeAspect="1" noChangeArrowheads="1"/>
          </p:cNvPicPr>
          <p:nvPr/>
        </p:nvPicPr>
        <p:blipFill>
          <a:blip r:embed="rId4" cstate="print"/>
          <a:srcRect/>
          <a:stretch>
            <a:fillRect/>
          </a:stretch>
        </p:blipFill>
        <p:spPr bwMode="auto">
          <a:xfrm>
            <a:off x="1600200" y="1424186"/>
            <a:ext cx="5956300" cy="4925813"/>
          </a:xfrm>
          <a:prstGeom prst="rect">
            <a:avLst/>
          </a:prstGeom>
          <a:noFill/>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0" name="Rectangle 2"/>
          <p:cNvSpPr>
            <a:spLocks noGrp="1" noChangeArrowheads="1"/>
          </p:cNvSpPr>
          <p:nvPr>
            <p:ph type="title"/>
          </p:nvPr>
        </p:nvSpPr>
        <p:spPr>
          <a:xfrm>
            <a:off x="117475" y="234950"/>
            <a:ext cx="8907463" cy="608013"/>
          </a:xfrm>
        </p:spPr>
        <p:txBody>
          <a:bodyPr>
            <a:normAutofit fontScale="90000"/>
          </a:bodyPr>
          <a:lstStyle/>
          <a:p>
            <a:r>
              <a:rPr lang="fr-CA"/>
              <a:t>Notes on previous slide</a:t>
            </a:r>
            <a:endParaRPr lang="en-US"/>
          </a:p>
        </p:txBody>
      </p:sp>
      <p:sp>
        <p:nvSpPr>
          <p:cNvPr id="11" name="Rectangle 3"/>
          <p:cNvSpPr txBox="1">
            <a:spLocks noChangeArrowheads="1"/>
          </p:cNvSpPr>
          <p:nvPr/>
        </p:nvSpPr>
        <p:spPr>
          <a:xfrm>
            <a:off x="117475" y="927100"/>
            <a:ext cx="8907463" cy="5575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3200" b="0" i="0" u="none" strike="noStrike" kern="1200" cap="none" spc="0" normalizeH="0" baseline="0" noProof="0" smtClean="0">
                <a:ln>
                  <a:noFill/>
                </a:ln>
                <a:solidFill>
                  <a:schemeClr val="tx1"/>
                </a:solidFill>
                <a:effectLst/>
                <a:uLnTx/>
                <a:uFillTx/>
                <a:latin typeface="+mn-lt"/>
                <a:ea typeface="+mn-ea"/>
                <a:cs typeface="+mn-cs"/>
              </a:rPr>
              <a:t>There needs to be an arrow from User requirements to System requirements. (The system has to be able to perform certain use cases. The same use cases must be supported by the software, therefore become Software requirements.)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3200" b="0" i="0" u="none" strike="noStrike" kern="1200" cap="none" spc="0" normalizeH="0" baseline="0" noProof="0" smtClean="0">
                <a:ln>
                  <a:noFill/>
                </a:ln>
                <a:solidFill>
                  <a:schemeClr val="tx1"/>
                </a:solidFill>
                <a:effectLst/>
                <a:uLnTx/>
                <a:uFillTx/>
                <a:latin typeface="+mn-lt"/>
                <a:ea typeface="+mn-ea"/>
                <a:cs typeface="+mn-cs"/>
              </a:rPr>
              <a:t>Business rules (including standards and regulations) are not only non-functional, they also include functional aspects (as shown by the arrows in the diagram).</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1511</TotalTime>
  <Words>2343</Words>
  <Application>Microsoft Office PowerPoint</Application>
  <PresentationFormat>On-screen Show (4:3)</PresentationFormat>
  <Paragraphs>515</Paragraphs>
  <Slides>41</Slides>
  <Notes>24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45" baseType="lpstr">
      <vt:lpstr>2_Custom Design</vt:lpstr>
      <vt:lpstr>1_Custom Design</vt:lpstr>
      <vt:lpstr>Custom Design</vt:lpstr>
      <vt:lpstr>Microsoft Clip Gallery</vt:lpstr>
      <vt:lpstr>Slide 1</vt:lpstr>
      <vt:lpstr>Slide 2</vt:lpstr>
      <vt:lpstr>BUKU PEMBELAJARAN</vt:lpstr>
      <vt:lpstr>REFERENSI</vt:lpstr>
      <vt:lpstr>Requirements within the software development process</vt:lpstr>
      <vt:lpstr>What is the right system to build ?</vt:lpstr>
      <vt:lpstr>Slide 7</vt:lpstr>
      <vt:lpstr>RE activities and documents (Wiegers)</vt:lpstr>
      <vt:lpstr>Notes on previous slide</vt:lpstr>
      <vt:lpstr>RE process model  </vt:lpstr>
      <vt:lpstr>Typical Layered Approach (V-shaped)</vt:lpstr>
      <vt:lpstr>Notes on previous slide</vt:lpstr>
      <vt:lpstr>Difference between RE and design ??</vt:lpstr>
      <vt:lpstr>Harel’s “scenario-based programming” (1)</vt:lpstr>
      <vt:lpstr>Harel’s “scenario-based programming” (2)</vt:lpstr>
      <vt:lpstr>Requirements and Modeling go together</vt:lpstr>
      <vt:lpstr>Comments on previous slide</vt:lpstr>
      <vt:lpstr>Back to the Sandwich – consider different levels of details</vt:lpstr>
      <vt:lpstr>Benefits of Requirement Levels (Sandwich)</vt:lpstr>
      <vt:lpstr>RE Process and Related Activities</vt:lpstr>
      <vt:lpstr>Requirements Engineering</vt:lpstr>
      <vt:lpstr>Slide 22</vt:lpstr>
      <vt:lpstr>Problem Domain</vt:lpstr>
      <vt:lpstr>Problem Domain and System-to-be</vt:lpstr>
      <vt:lpstr>System interface and software interface</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179</cp:revision>
  <dcterms:modified xsi:type="dcterms:W3CDTF">2018-05-18T12:41:02Z</dcterms:modified>
</cp:coreProperties>
</file>