
<file path=[Content_Types].xml><?xml version="1.0" encoding="utf-8"?>
<Types xmlns="http://schemas.openxmlformats.org/package/2006/content-types">
  <Override PartName="/ppt/slideMasters/slideMaster3.xml" ContentType="application/vnd.openxmlformats-officedocument.presentationml.slideMaster+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62" r:id="rId2"/>
    <p:sldMasterId id="2147483650" r:id="rId3"/>
  </p:sldMasterIdLst>
  <p:notesMasterIdLst>
    <p:notesMasterId r:id="rId31"/>
  </p:notesMasterIdLst>
  <p:sldIdLst>
    <p:sldId id="342" r:id="rId4"/>
    <p:sldId id="346" r:id="rId5"/>
    <p:sldId id="402" r:id="rId6"/>
    <p:sldId id="349" r:id="rId7"/>
    <p:sldId id="403" r:id="rId8"/>
    <p:sldId id="404" r:id="rId9"/>
    <p:sldId id="351" r:id="rId10"/>
    <p:sldId id="405" r:id="rId11"/>
    <p:sldId id="428" r:id="rId12"/>
    <p:sldId id="429" r:id="rId13"/>
    <p:sldId id="430" r:id="rId14"/>
    <p:sldId id="431" r:id="rId15"/>
    <p:sldId id="432" r:id="rId16"/>
    <p:sldId id="406" r:id="rId17"/>
    <p:sldId id="433" r:id="rId18"/>
    <p:sldId id="434" r:id="rId19"/>
    <p:sldId id="435" r:id="rId20"/>
    <p:sldId id="436" r:id="rId21"/>
    <p:sldId id="437" r:id="rId22"/>
    <p:sldId id="438" r:id="rId23"/>
    <p:sldId id="439" r:id="rId24"/>
    <p:sldId id="440" r:id="rId25"/>
    <p:sldId id="441" r:id="rId26"/>
    <p:sldId id="442" r:id="rId27"/>
    <p:sldId id="407" r:id="rId28"/>
    <p:sldId id="318" r:id="rId29"/>
    <p:sldId id="427" r:id="rId30"/>
  </p:sldIdLst>
  <p:sldSz cx="9144000" cy="6858000" type="screen4x3"/>
  <p:notesSz cx="10083800" cy="7556500"/>
  <p:defaultText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09" autoAdjust="0"/>
    <p:restoredTop sz="94660"/>
  </p:normalViewPr>
  <p:slideViewPr>
    <p:cSldViewPr>
      <p:cViewPr>
        <p:scale>
          <a:sx n="70" d="100"/>
          <a:sy n="70" d="100"/>
        </p:scale>
        <p:origin x="-1290" y="30"/>
      </p:cViewPr>
      <p:guideLst>
        <p:guide orient="horz" pos="2614"/>
        <p:guide pos="1959"/>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70388" cy="377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711825" y="0"/>
            <a:ext cx="4370388" cy="377825"/>
          </a:xfrm>
          <a:prstGeom prst="rect">
            <a:avLst/>
          </a:prstGeom>
        </p:spPr>
        <p:txBody>
          <a:bodyPr vert="horz" lIns="91440" tIns="45720" rIns="91440" bIns="45720" rtlCol="0"/>
          <a:lstStyle>
            <a:lvl1pPr algn="r">
              <a:defRPr sz="1200"/>
            </a:lvl1pPr>
          </a:lstStyle>
          <a:p>
            <a:fld id="{EF78A1EB-4388-484E-8D37-0AEF5C21B570}" type="datetimeFigureOut">
              <a:rPr lang="en-US" smtClean="0"/>
              <a:pPr/>
              <a:t>5/19/2018</a:t>
            </a:fld>
            <a:endParaRPr lang="en-US"/>
          </a:p>
        </p:txBody>
      </p:sp>
      <p:sp>
        <p:nvSpPr>
          <p:cNvPr id="4" name="Slide Image Placeholder 3"/>
          <p:cNvSpPr>
            <a:spLocks noGrp="1" noRot="1" noChangeAspect="1"/>
          </p:cNvSpPr>
          <p:nvPr>
            <p:ph type="sldImg" idx="2"/>
          </p:nvPr>
        </p:nvSpPr>
        <p:spPr>
          <a:xfrm>
            <a:off x="3152775" y="566738"/>
            <a:ext cx="3778250" cy="2833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8063" y="3589338"/>
            <a:ext cx="8067675" cy="34004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7177088"/>
            <a:ext cx="4370388" cy="377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711825" y="7177088"/>
            <a:ext cx="4370388" cy="377825"/>
          </a:xfrm>
          <a:prstGeom prst="rect">
            <a:avLst/>
          </a:prstGeom>
        </p:spPr>
        <p:txBody>
          <a:bodyPr vert="horz" lIns="91440" tIns="45720" rIns="91440" bIns="45720" rtlCol="0" anchor="b"/>
          <a:lstStyle>
            <a:lvl1pPr algn="r">
              <a:defRPr sz="1200"/>
            </a:lvl1pPr>
          </a:lstStyle>
          <a:p>
            <a:fld id="{4C94746B-4B6E-43CA-B13A-5460FBD7484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829452" rtl="0" eaLnBrk="1" latinLnBrk="0" hangingPunct="1">
      <a:defRPr sz="1100" kern="1200">
        <a:solidFill>
          <a:schemeClr val="tx1"/>
        </a:solidFill>
        <a:latin typeface="+mn-lt"/>
        <a:ea typeface="+mn-ea"/>
        <a:cs typeface="+mn-cs"/>
      </a:defRPr>
    </a:lvl1pPr>
    <a:lvl2pPr marL="414726" algn="l" defTabSz="829452" rtl="0" eaLnBrk="1" latinLnBrk="0" hangingPunct="1">
      <a:defRPr sz="1100" kern="1200">
        <a:solidFill>
          <a:schemeClr val="tx1"/>
        </a:solidFill>
        <a:latin typeface="+mn-lt"/>
        <a:ea typeface="+mn-ea"/>
        <a:cs typeface="+mn-cs"/>
      </a:defRPr>
    </a:lvl2pPr>
    <a:lvl3pPr marL="829452" algn="l" defTabSz="829452" rtl="0" eaLnBrk="1" latinLnBrk="0" hangingPunct="1">
      <a:defRPr sz="1100" kern="1200">
        <a:solidFill>
          <a:schemeClr val="tx1"/>
        </a:solidFill>
        <a:latin typeface="+mn-lt"/>
        <a:ea typeface="+mn-ea"/>
        <a:cs typeface="+mn-cs"/>
      </a:defRPr>
    </a:lvl3pPr>
    <a:lvl4pPr marL="1244178" algn="l" defTabSz="829452" rtl="0" eaLnBrk="1" latinLnBrk="0" hangingPunct="1">
      <a:defRPr sz="1100" kern="1200">
        <a:solidFill>
          <a:schemeClr val="tx1"/>
        </a:solidFill>
        <a:latin typeface="+mn-lt"/>
        <a:ea typeface="+mn-ea"/>
        <a:cs typeface="+mn-cs"/>
      </a:defRPr>
    </a:lvl4pPr>
    <a:lvl5pPr marL="1658904" algn="l" defTabSz="829452" rtl="0" eaLnBrk="1" latinLnBrk="0" hangingPunct="1">
      <a:defRPr sz="1100" kern="1200">
        <a:solidFill>
          <a:schemeClr val="tx1"/>
        </a:solidFill>
        <a:latin typeface="+mn-lt"/>
        <a:ea typeface="+mn-ea"/>
        <a:cs typeface="+mn-cs"/>
      </a:defRPr>
    </a:lvl5pPr>
    <a:lvl6pPr marL="2073631" algn="l" defTabSz="829452" rtl="0" eaLnBrk="1" latinLnBrk="0" hangingPunct="1">
      <a:defRPr sz="1100" kern="1200">
        <a:solidFill>
          <a:schemeClr val="tx1"/>
        </a:solidFill>
        <a:latin typeface="+mn-lt"/>
        <a:ea typeface="+mn-ea"/>
        <a:cs typeface="+mn-cs"/>
      </a:defRPr>
    </a:lvl6pPr>
    <a:lvl7pPr marL="2488357" algn="l" defTabSz="829452" rtl="0" eaLnBrk="1" latinLnBrk="0" hangingPunct="1">
      <a:defRPr sz="1100" kern="1200">
        <a:solidFill>
          <a:schemeClr val="tx1"/>
        </a:solidFill>
        <a:latin typeface="+mn-lt"/>
        <a:ea typeface="+mn-ea"/>
        <a:cs typeface="+mn-cs"/>
      </a:defRPr>
    </a:lvl7pPr>
    <a:lvl8pPr marL="2903083" algn="l" defTabSz="829452" rtl="0" eaLnBrk="1" latinLnBrk="0" hangingPunct="1">
      <a:defRPr sz="1100" kern="1200">
        <a:solidFill>
          <a:schemeClr val="tx1"/>
        </a:solidFill>
        <a:latin typeface="+mn-lt"/>
        <a:ea typeface="+mn-ea"/>
        <a:cs typeface="+mn-cs"/>
      </a:defRPr>
    </a:lvl8pPr>
    <a:lvl9pPr marL="3317809" algn="l" defTabSz="82945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52775" y="566738"/>
            <a:ext cx="3778250" cy="2833687"/>
          </a:xfrm>
        </p:spPr>
      </p:sp>
      <p:sp>
        <p:nvSpPr>
          <p:cNvPr id="3" name="Notes Placeholder 2"/>
          <p:cNvSpPr>
            <a:spLocks noGrp="1"/>
          </p:cNvSpPr>
          <p:nvPr>
            <p:ph type="body" idx="1"/>
          </p:nvPr>
        </p:nvSpPr>
        <p:spPr/>
        <p:txBody>
          <a:bodyPr>
            <a:normAutofit/>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4C94746B-4B6E-43CA-B13A-5460FBD7484D}"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11</a:t>
            </a:fld>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12</a:t>
            </a:fld>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13</a:t>
            </a:fld>
            <a:endParaRPr lang="id-I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14</a:t>
            </a:fld>
            <a:endParaRPr lang="id-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15</a:t>
            </a:fld>
            <a:endParaRPr lang="id-ID"/>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16</a:t>
            </a:fld>
            <a:endParaRPr lang="id-ID"/>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17</a:t>
            </a:fld>
            <a:endParaRPr lang="id-ID"/>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18</a:t>
            </a:fld>
            <a:endParaRPr lang="id-ID"/>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19</a:t>
            </a:fld>
            <a:endParaRPr lang="id-ID"/>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20</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3</a:t>
            </a:fld>
            <a:endParaRPr lang="id-ID"/>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21</a:t>
            </a:fld>
            <a:endParaRPr lang="id-ID"/>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22</a:t>
            </a:fld>
            <a:endParaRPr lang="id-ID"/>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23</a:t>
            </a:fld>
            <a:endParaRPr lang="id-ID"/>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24</a:t>
            </a:fld>
            <a:endParaRPr lang="id-ID"/>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25</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4</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5</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6</a:t>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7</a:t>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8</a:t>
            </a:fld>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9</a:t>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10</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1DE598-A760-4B8B-82A8-04F60070A06F}" type="datetimeFigureOut">
              <a:rPr lang="en-US" smtClean="0"/>
              <a:pPr/>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DE598-A760-4B8B-82A8-04F60070A06F}" type="datetimeFigureOut">
              <a:rPr lang="en-US" smtClean="0"/>
              <a:pPr/>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DE598-A760-4B8B-82A8-04F60070A06F}" type="datetimeFigureOut">
              <a:rPr lang="en-US" smtClean="0"/>
              <a:pPr/>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1C93A6-A9DC-4EF7-B0FE-A2FC29D070EB}" type="datetimeFigureOut">
              <a:rPr lang="en-US" smtClean="0"/>
              <a:pPr/>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C93A6-A9DC-4EF7-B0FE-A2FC29D070EB}" type="datetimeFigureOut">
              <a:rPr lang="en-US" smtClean="0"/>
              <a:pPr/>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1C93A6-A9DC-4EF7-B0FE-A2FC29D070EB}" type="datetimeFigureOut">
              <a:rPr lang="en-US" smtClean="0"/>
              <a:pPr/>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1C93A6-A9DC-4EF7-B0FE-A2FC29D070EB}" type="datetimeFigureOut">
              <a:rPr lang="en-US" smtClean="0"/>
              <a:pPr/>
              <a:t>5/19/2018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1C93A6-A9DC-4EF7-B0FE-A2FC29D070EB}" type="datetimeFigureOut">
              <a:rPr lang="en-US" smtClean="0"/>
              <a:pPr/>
              <a:t>5/19/2018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1C93A6-A9DC-4EF7-B0FE-A2FC29D070EB}" type="datetimeFigureOut">
              <a:rPr lang="en-US" smtClean="0"/>
              <a:pPr/>
              <a:t>5/19/2018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1C93A6-A9DC-4EF7-B0FE-A2FC29D070EB}" type="datetimeFigureOut">
              <a:rPr lang="en-US" smtClean="0"/>
              <a:pPr/>
              <a:t>5/19/2018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1C93A6-A9DC-4EF7-B0FE-A2FC29D070EB}" type="datetimeFigureOut">
              <a:rPr lang="en-US" smtClean="0"/>
              <a:pPr/>
              <a:t>5/19/2018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DE598-A760-4B8B-82A8-04F60070A06F}" type="datetimeFigureOut">
              <a:rPr lang="en-US" smtClean="0"/>
              <a:pPr/>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1C93A6-A9DC-4EF7-B0FE-A2FC29D070EB}" type="datetimeFigureOut">
              <a:rPr lang="en-US" smtClean="0"/>
              <a:pPr/>
              <a:t>5/19/2018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C93A6-A9DC-4EF7-B0FE-A2FC29D070EB}" type="datetimeFigureOut">
              <a:rPr lang="en-US" smtClean="0"/>
              <a:pPr/>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C93A6-A9DC-4EF7-B0FE-A2FC29D070EB}" type="datetimeFigureOut">
              <a:rPr lang="en-US" smtClean="0"/>
              <a:pPr/>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FA9A25-EBE9-445C-84CD-F4B6BE89B3FA}" type="datetimeFigureOut">
              <a:rPr lang="en-US" smtClean="0"/>
              <a:pPr/>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A9A25-EBE9-445C-84CD-F4B6BE89B3FA}" type="datetimeFigureOut">
              <a:rPr lang="en-US" smtClean="0"/>
              <a:pPr/>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FA9A25-EBE9-445C-84CD-F4B6BE89B3FA}" type="datetimeFigureOut">
              <a:rPr lang="en-US" smtClean="0"/>
              <a:pPr/>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FA9A25-EBE9-445C-84CD-F4B6BE89B3FA}" type="datetimeFigureOut">
              <a:rPr lang="en-US" smtClean="0"/>
              <a:pPr/>
              <a:t>5/19/2018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FA9A25-EBE9-445C-84CD-F4B6BE89B3FA}" type="datetimeFigureOut">
              <a:rPr lang="en-US" smtClean="0"/>
              <a:pPr/>
              <a:t>5/19/2018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FA9A25-EBE9-445C-84CD-F4B6BE89B3FA}" type="datetimeFigureOut">
              <a:rPr lang="en-US" smtClean="0"/>
              <a:pPr/>
              <a:t>5/19/2018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FA9A25-EBE9-445C-84CD-F4B6BE89B3FA}" type="datetimeFigureOut">
              <a:rPr lang="en-US" smtClean="0"/>
              <a:pPr/>
              <a:t>5/19/2018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DE598-A760-4B8B-82A8-04F60070A06F}" type="datetimeFigureOut">
              <a:rPr lang="en-US" smtClean="0"/>
              <a:pPr/>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FA9A25-EBE9-445C-84CD-F4B6BE89B3FA}" type="datetimeFigureOut">
              <a:rPr lang="en-US" smtClean="0"/>
              <a:pPr/>
              <a:t>5/19/2018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FA9A25-EBE9-445C-84CD-F4B6BE89B3FA}" type="datetimeFigureOut">
              <a:rPr lang="en-US" smtClean="0"/>
              <a:pPr/>
              <a:t>5/19/2018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A9A25-EBE9-445C-84CD-F4B6BE89B3FA}" type="datetimeFigureOut">
              <a:rPr lang="en-US" smtClean="0"/>
              <a:pPr/>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A9A25-EBE9-445C-84CD-F4B6BE89B3FA}" type="datetimeFigureOut">
              <a:rPr lang="en-US" smtClean="0"/>
              <a:pPr/>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1DE598-A760-4B8B-82A8-04F60070A06F}" type="datetimeFigureOut">
              <a:rPr lang="en-US" smtClean="0"/>
              <a:pPr/>
              <a:t>5/19/2018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1DE598-A760-4B8B-82A8-04F60070A06F}" type="datetimeFigureOut">
              <a:rPr lang="en-US" smtClean="0"/>
              <a:pPr/>
              <a:t>5/19/2018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DE598-A760-4B8B-82A8-04F60070A06F}" type="datetimeFigureOut">
              <a:rPr lang="en-US" smtClean="0"/>
              <a:pPr/>
              <a:t>5/19/2018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DE598-A760-4B8B-82A8-04F60070A06F}" type="datetimeFigureOut">
              <a:rPr lang="en-US" smtClean="0"/>
              <a:pPr/>
              <a:t>5/19/2018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DE598-A760-4B8B-82A8-04F60070A06F}" type="datetimeFigureOut">
              <a:rPr lang="en-US" smtClean="0"/>
              <a:pPr/>
              <a:t>5/19/2018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DE598-A760-4B8B-82A8-04F60070A06F}" type="datetimeFigureOut">
              <a:rPr lang="en-US" smtClean="0"/>
              <a:pPr/>
              <a:t>5/19/2018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DE598-A760-4B8B-82A8-04F60070A06F}" type="datetimeFigureOut">
              <a:rPr lang="en-US" smtClean="0"/>
              <a:pPr/>
              <a:t>5/19/2018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E5179-D86D-497D-8D7B-43D973D83A3D}" type="slidenum">
              <a:rPr lang="en-US" smtClean="0"/>
              <a:pPr/>
              <a:t>‹#›</a:t>
            </a:fld>
            <a:endParaRPr lang="en-US"/>
          </a:p>
        </p:txBody>
      </p:sp>
      <p:pic>
        <p:nvPicPr>
          <p:cNvPr id="7" name="Picture 2" descr="C:\Users\arsil\Desktop\Smartcreative.jpg"/>
          <p:cNvPicPr>
            <a:picLocks noChangeAspect="1" noChangeArrowheads="1"/>
          </p:cNvPicPr>
          <p:nvPr userDrawn="1"/>
        </p:nvPicPr>
        <p:blipFill>
          <a:blip r:embed="rId13"/>
          <a:srcRect l="1051" r="800" b="504"/>
          <a:stretch>
            <a:fillRect/>
          </a:stretch>
        </p:blipFill>
        <p:spPr bwMode="auto">
          <a:xfrm>
            <a:off x="0" y="304800"/>
            <a:ext cx="9144000" cy="68405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1C93A6-A9DC-4EF7-B0FE-A2FC29D070EB}" type="datetimeFigureOut">
              <a:rPr lang="en-US" smtClean="0"/>
              <a:pPr/>
              <a:t>5/19/2018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9E524-7343-4232-90CB-1E91B920A3B9}" type="slidenum">
              <a:rPr lang="en-US" smtClean="0"/>
              <a:pPr/>
              <a:t>‹#›</a:t>
            </a:fld>
            <a:endParaRPr lang="en-US"/>
          </a:p>
        </p:txBody>
      </p:sp>
      <p:pic>
        <p:nvPicPr>
          <p:cNvPr id="7" name="Picture 16" descr="SUB#LIST copy.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FA9A25-EBE9-445C-84CD-F4B6BE89B3FA}" type="datetimeFigureOut">
              <a:rPr lang="en-US" smtClean="0"/>
              <a:pPr/>
              <a:t>5/19/2018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C603A-1FE3-4B09-8523-9E1214C1B3A1}" type="slidenum">
              <a:rPr lang="en-US" smtClean="0"/>
              <a:pPr/>
              <a:t>‹#›</a:t>
            </a:fld>
            <a:endParaRPr lang="en-US"/>
          </a:p>
        </p:txBody>
      </p:sp>
      <p:pic>
        <p:nvPicPr>
          <p:cNvPr id="7" name="Picture 2" descr="C:\Users\arsil\Desktop\Smartcreative2.jpg"/>
          <p:cNvPicPr>
            <a:picLocks noChangeAspect="1" noChangeArrowheads="1"/>
          </p:cNvPicPr>
          <p:nvPr userDrawn="1"/>
        </p:nvPicPr>
        <p:blipFill>
          <a:blip r:embed="rId13"/>
          <a:srcRect/>
          <a:stretch>
            <a:fillRect/>
          </a:stretch>
        </p:blipFill>
        <p:spPr bwMode="auto">
          <a:xfrm>
            <a:off x="0" y="0"/>
            <a:ext cx="9172575"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hyperlink" Target="http://en.wikipedia.org/wiki/File:Cause_and_effect_diagram_for_defect_XXX.svg" TargetMode="Externa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200400" y="3840752"/>
            <a:ext cx="5638800" cy="1415772"/>
          </a:xfrm>
          <a:prstGeom prst="rect">
            <a:avLst/>
          </a:prstGeom>
          <a:noFill/>
          <a:ln w="9525">
            <a:noFill/>
            <a:miter lim="800000"/>
            <a:headEnd/>
            <a:tailEnd/>
          </a:ln>
        </p:spPr>
        <p:txBody>
          <a:bodyPr>
            <a:spAutoFit/>
          </a:bodyPr>
          <a:lstStyle/>
          <a:p>
            <a:pPr algn="ctr"/>
            <a:r>
              <a:rPr lang="en-CA" sz="1800" b="1" dirty="0" smtClean="0">
                <a:solidFill>
                  <a:schemeClr val="bg1"/>
                </a:solidFill>
                <a:latin typeface="Arial" pitchFamily="34" charset="0"/>
                <a:cs typeface="Arial" pitchFamily="34" charset="0"/>
              </a:rPr>
              <a:t>RE BASICS : </a:t>
            </a:r>
            <a:br>
              <a:rPr lang="en-CA" sz="1800" b="1" dirty="0" smtClean="0">
                <a:solidFill>
                  <a:schemeClr val="bg1"/>
                </a:solidFill>
                <a:latin typeface="Arial" pitchFamily="34" charset="0"/>
                <a:cs typeface="Arial" pitchFamily="34" charset="0"/>
              </a:rPr>
            </a:br>
            <a:r>
              <a:rPr lang="en-CA" sz="1800" b="1" dirty="0" smtClean="0">
                <a:solidFill>
                  <a:schemeClr val="bg1"/>
                </a:solidFill>
                <a:latin typeface="Arial" pitchFamily="34" charset="0"/>
                <a:cs typeface="Arial" pitchFamily="34" charset="0"/>
              </a:rPr>
              <a:t>THE REQUIREMENTS </a:t>
            </a:r>
            <a:r>
              <a:rPr lang="en-CA" sz="1800" b="1" dirty="0" smtClean="0">
                <a:solidFill>
                  <a:schemeClr val="bg1"/>
                </a:solidFill>
                <a:latin typeface="Arial" pitchFamily="34" charset="0"/>
                <a:cs typeface="Arial" pitchFamily="34" charset="0"/>
              </a:rPr>
              <a:t>INCEPTION</a:t>
            </a:r>
            <a:endParaRPr lang="en-CA" sz="1800" b="1" dirty="0" smtClean="0">
              <a:solidFill>
                <a:schemeClr val="bg1"/>
              </a:solidFill>
              <a:latin typeface="Arial" pitchFamily="34" charset="0"/>
              <a:cs typeface="Arial" pitchFamily="34" charset="0"/>
            </a:endParaRPr>
          </a:p>
          <a:p>
            <a:pPr algn="ctr"/>
            <a:r>
              <a:rPr lang="en-US" sz="1800" b="1" dirty="0" smtClean="0">
                <a:solidFill>
                  <a:schemeClr val="bg1"/>
                </a:solidFill>
                <a:latin typeface="Arial" pitchFamily="34" charset="0"/>
                <a:cs typeface="Arial" pitchFamily="34" charset="0"/>
              </a:rPr>
              <a:t>PERTEMUAN </a:t>
            </a:r>
            <a:r>
              <a:rPr lang="en-US" sz="1800" b="1" dirty="0" smtClean="0">
                <a:solidFill>
                  <a:schemeClr val="bg1"/>
                </a:solidFill>
                <a:latin typeface="Arial" pitchFamily="34" charset="0"/>
                <a:cs typeface="Arial" pitchFamily="34" charset="0"/>
              </a:rPr>
              <a:t>9</a:t>
            </a:r>
            <a:endParaRPr lang="en-US" sz="1800" b="1" dirty="0" smtClean="0">
              <a:solidFill>
                <a:schemeClr val="bg1"/>
              </a:solidFill>
              <a:latin typeface="Arial" pitchFamily="34" charset="0"/>
              <a:cs typeface="Arial" pitchFamily="34" charset="0"/>
            </a:endParaRPr>
          </a:p>
          <a:p>
            <a:pPr algn="ctr"/>
            <a:r>
              <a:rPr lang="en-US" b="1" dirty="0" smtClean="0">
                <a:solidFill>
                  <a:schemeClr val="bg1"/>
                </a:solidFill>
                <a:latin typeface="Arial" pitchFamily="34" charset="0"/>
                <a:cs typeface="Arial" pitchFamily="34" charset="0"/>
              </a:rPr>
              <a:t>AGUNG MULYO WIDODO</a:t>
            </a:r>
            <a:endParaRPr lang="en-US" b="1" dirty="0">
              <a:solidFill>
                <a:schemeClr val="bg1"/>
              </a:solidFill>
              <a:latin typeface="Arial" pitchFamily="34" charset="0"/>
              <a:cs typeface="Arial" pitchFamily="34" charset="0"/>
            </a:endParaRPr>
          </a:p>
          <a:p>
            <a:pPr algn="ctr"/>
            <a:r>
              <a:rPr lang="en-US" b="1" dirty="0" smtClean="0">
                <a:solidFill>
                  <a:schemeClr val="bg1"/>
                </a:solidFill>
                <a:latin typeface="Arial" pitchFamily="34" charset="0"/>
                <a:cs typeface="Arial" pitchFamily="34" charset="0"/>
              </a:rPr>
              <a:t>TEKNIK INFORMATIKA</a:t>
            </a:r>
            <a:endParaRPr lang="en-US" b="1" dirty="0">
              <a:solidFill>
                <a:schemeClr val="bg1"/>
              </a:solidFill>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8" name="Rectangle 4"/>
          <p:cNvSpPr>
            <a:spLocks noGrp="1" noChangeArrowheads="1"/>
          </p:cNvSpPr>
          <p:nvPr>
            <p:ph type="title"/>
          </p:nvPr>
        </p:nvSpPr>
        <p:spPr>
          <a:xfrm>
            <a:off x="609600" y="762000"/>
            <a:ext cx="8001000" cy="608013"/>
          </a:xfrm>
        </p:spPr>
        <p:txBody>
          <a:bodyPr>
            <a:normAutofit/>
          </a:bodyPr>
          <a:lstStyle/>
          <a:p>
            <a:r>
              <a:rPr lang="en-CA" sz="3200" b="1" dirty="0">
                <a:latin typeface="Arial" pitchFamily="34" charset="0"/>
                <a:cs typeface="Arial" pitchFamily="34" charset="0"/>
              </a:rPr>
              <a:t>Problem Analysis – Five Steps</a:t>
            </a:r>
          </a:p>
        </p:txBody>
      </p:sp>
      <p:sp>
        <p:nvSpPr>
          <p:cNvPr id="9" name="Rectangle 5"/>
          <p:cNvSpPr txBox="1">
            <a:spLocks noChangeArrowheads="1"/>
          </p:cNvSpPr>
          <p:nvPr/>
        </p:nvSpPr>
        <p:spPr>
          <a:xfrm>
            <a:off x="482224" y="1991644"/>
            <a:ext cx="8077200" cy="22733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Leffingwell</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and </a:t>
            </a:r>
            <a:r>
              <a:rPr kumimoji="0" lang="en-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Widrig</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propose five steps for problem analysis</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Gain agreement on the problem definition</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Understand the root causes – the problem behind the problem</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Identify the stakeholders </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Define the solution system vision and boundary</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Identify the constraints to be imposed on the solution </a:t>
            </a: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6" name="Rectangle 4"/>
          <p:cNvSpPr>
            <a:spLocks noGrp="1" noChangeArrowheads="1"/>
          </p:cNvSpPr>
          <p:nvPr>
            <p:ph type="title"/>
          </p:nvPr>
        </p:nvSpPr>
        <p:spPr>
          <a:xfrm>
            <a:off x="381000" y="753574"/>
            <a:ext cx="8382000" cy="608013"/>
          </a:xfrm>
        </p:spPr>
        <p:txBody>
          <a:bodyPr>
            <a:normAutofit/>
          </a:bodyPr>
          <a:lstStyle/>
          <a:p>
            <a:r>
              <a:rPr lang="en-CA" sz="3200" b="1" dirty="0">
                <a:latin typeface="Arial" pitchFamily="34" charset="0"/>
                <a:cs typeface="Arial" pitchFamily="34" charset="0"/>
              </a:rPr>
              <a:t>Problem Analysis – Gain Agreement</a:t>
            </a:r>
          </a:p>
        </p:txBody>
      </p:sp>
      <p:sp>
        <p:nvSpPr>
          <p:cNvPr id="7" name="Rectangle 5"/>
          <p:cNvSpPr txBox="1">
            <a:spLocks noChangeArrowheads="1"/>
          </p:cNvSpPr>
          <p:nvPr/>
        </p:nvSpPr>
        <p:spPr>
          <a:xfrm>
            <a:off x="609600" y="1773276"/>
            <a:ext cx="7924800" cy="3035300"/>
          </a:xfrm>
          <a:prstGeom prst="rect">
            <a:avLst/>
          </a:prstGeom>
        </p:spPr>
        <p:txBody>
          <a:bodyPr vert="horz" lIns="91440" tIns="45720" rIns="91440" bIns="45720" rtlCol="0">
            <a:normAutofit lnSpcReduction="1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Document the problem and seek agreement </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Ask stakeholders to write a problem statement in an agreed format </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Statement should include </a:t>
            </a:r>
          </a:p>
          <a:p>
            <a:pPr marL="1143000" marR="0" lvl="2" indent="-2286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What the problem is </a:t>
            </a:r>
          </a:p>
          <a:p>
            <a:pPr marL="1143000" marR="0" lvl="2" indent="-2286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Who is affected by it?</a:t>
            </a:r>
          </a:p>
          <a:p>
            <a:pPr marL="1143000" marR="0" lvl="2" indent="-2286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What is the impact?</a:t>
            </a:r>
          </a:p>
          <a:p>
            <a:pPr marL="1143000" marR="0" lvl="2" indent="-2286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Is there a proposed solution?</a:t>
            </a:r>
          </a:p>
          <a:p>
            <a:pPr marL="1143000" marR="0" lvl="2" indent="-2286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What are key benefits? </a:t>
            </a: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6" name="Rectangle 4"/>
          <p:cNvSpPr>
            <a:spLocks noGrp="1" noChangeArrowheads="1"/>
          </p:cNvSpPr>
          <p:nvPr>
            <p:ph type="title"/>
          </p:nvPr>
        </p:nvSpPr>
        <p:spPr>
          <a:xfrm>
            <a:off x="117475" y="739926"/>
            <a:ext cx="8907463" cy="608013"/>
          </a:xfrm>
        </p:spPr>
        <p:txBody>
          <a:bodyPr>
            <a:noAutofit/>
          </a:bodyPr>
          <a:lstStyle/>
          <a:p>
            <a:r>
              <a:rPr lang="en-CA" sz="2800" b="1" dirty="0">
                <a:latin typeface="Arial" pitchFamily="34" charset="0"/>
                <a:cs typeface="Arial" pitchFamily="34" charset="0"/>
              </a:rPr>
              <a:t>Problem Analysis – Understand Root Causes (1)</a:t>
            </a:r>
          </a:p>
        </p:txBody>
      </p:sp>
      <p:sp>
        <p:nvSpPr>
          <p:cNvPr id="7" name="Rectangle 5"/>
          <p:cNvSpPr txBox="1">
            <a:spLocks noChangeArrowheads="1"/>
          </p:cNvSpPr>
          <p:nvPr/>
        </p:nvSpPr>
        <p:spPr>
          <a:xfrm>
            <a:off x="669880" y="1773276"/>
            <a:ext cx="7848600" cy="41783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There is often a problem behind the problem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Root cause analysis</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consists of finding underlying causes that may not be immediately apparent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Example: Our e­commerce site is not profitable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Why is it not profitable?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Poor site design?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Bad pricing?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Poor customer management after the sale?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Some or all of the above? </a:t>
            </a: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6" name="Rectangle 6"/>
          <p:cNvSpPr>
            <a:spLocks noGrp="1" noChangeArrowheads="1"/>
          </p:cNvSpPr>
          <p:nvPr>
            <p:ph type="title"/>
          </p:nvPr>
        </p:nvSpPr>
        <p:spPr>
          <a:xfrm>
            <a:off x="117475" y="685334"/>
            <a:ext cx="8907463" cy="608013"/>
          </a:xfrm>
        </p:spPr>
        <p:txBody>
          <a:bodyPr>
            <a:noAutofit/>
          </a:bodyPr>
          <a:lstStyle/>
          <a:p>
            <a:r>
              <a:rPr lang="en-CA" sz="2800" b="1" dirty="0">
                <a:latin typeface="Arial" pitchFamily="34" charset="0"/>
                <a:cs typeface="Arial" pitchFamily="34" charset="0"/>
              </a:rPr>
              <a:t>Problem Analysis – Understand Root Causes (2)</a:t>
            </a:r>
          </a:p>
        </p:txBody>
      </p:sp>
      <p:sp>
        <p:nvSpPr>
          <p:cNvPr id="7" name="Rectangle 7"/>
          <p:cNvSpPr txBox="1">
            <a:spLocks noChangeArrowheads="1"/>
          </p:cNvSpPr>
          <p:nvPr/>
        </p:nvSpPr>
        <p:spPr>
          <a:xfrm>
            <a:off x="117475" y="1623148"/>
            <a:ext cx="8907463" cy="453086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Root cause analysis can be used to understand root causes </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Determine what factors contribute to the problem (</a:t>
            </a:r>
            <a:r>
              <a:rPr kumimoji="0" lang="en-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sub­problems</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Recursively determine what factors contribute to these problems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Decompose until causes are understood (possible solution clear)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Decomposition can be represented using a </a:t>
            </a:r>
            <a:r>
              <a:rPr kumimoji="0" lang="en-CA"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Fishbone diagram</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an itemized list... </a:t>
            </a: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8" name="Picture 4"/>
          <p:cNvPicPr>
            <a:picLocks noChangeAspect="1" noChangeArrowheads="1"/>
          </p:cNvPicPr>
          <p:nvPr/>
        </p:nvPicPr>
        <p:blipFill>
          <a:blip r:embed="rId4"/>
          <a:srcRect l="4942" t="3319" r="6372" b="10715"/>
          <a:stretch>
            <a:fillRect/>
          </a:stretch>
        </p:blipFill>
        <p:spPr bwMode="auto">
          <a:xfrm>
            <a:off x="4367212" y="3765657"/>
            <a:ext cx="3948665" cy="2025636"/>
          </a:xfrm>
          <a:prstGeom prst="rect">
            <a:avLst/>
          </a:prstGeom>
          <a:noFill/>
          <a:ln w="9525">
            <a:noFill/>
            <a:miter lim="800000"/>
            <a:headEnd/>
            <a:tailEnd/>
          </a:ln>
        </p:spPr>
      </p:pic>
      <p:pic>
        <p:nvPicPr>
          <p:cNvPr id="9" name="Picture 10" descr="Cause and effect diagram for defect XXX.svg">
            <a:hlinkClick r:id="rId5"/>
          </p:cNvPr>
          <p:cNvPicPr>
            <a:picLocks noChangeAspect="1" noChangeArrowheads="1"/>
          </p:cNvPicPr>
          <p:nvPr/>
        </p:nvPicPr>
        <p:blipFill>
          <a:blip r:embed="rId6"/>
          <a:srcRect/>
          <a:stretch>
            <a:fillRect/>
          </a:stretch>
        </p:blipFill>
        <p:spPr bwMode="auto">
          <a:xfrm>
            <a:off x="685801" y="4070456"/>
            <a:ext cx="2516062" cy="1890593"/>
          </a:xfrm>
          <a:prstGeom prst="rect">
            <a:avLst/>
          </a:prstGeom>
          <a:noFill/>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9" name="Rectangle 6"/>
          <p:cNvSpPr>
            <a:spLocks noGrp="1" noChangeArrowheads="1"/>
          </p:cNvSpPr>
          <p:nvPr>
            <p:ph type="title"/>
          </p:nvPr>
        </p:nvSpPr>
        <p:spPr>
          <a:xfrm>
            <a:off x="117475" y="698982"/>
            <a:ext cx="8907463" cy="480593"/>
          </a:xfrm>
        </p:spPr>
        <p:txBody>
          <a:bodyPr>
            <a:noAutofit/>
          </a:bodyPr>
          <a:lstStyle/>
          <a:p>
            <a:r>
              <a:rPr lang="en-CA" sz="2800" b="1" dirty="0">
                <a:latin typeface="Arial" pitchFamily="34" charset="0"/>
                <a:cs typeface="Arial" pitchFamily="34" charset="0"/>
              </a:rPr>
              <a:t>Problem Analysis – Understand Root Causes (3)</a:t>
            </a:r>
          </a:p>
        </p:txBody>
      </p:sp>
      <p:sp>
        <p:nvSpPr>
          <p:cNvPr id="11" name="Rectangle 7"/>
          <p:cNvSpPr txBox="1">
            <a:spLocks noChangeArrowheads="1"/>
          </p:cNvSpPr>
          <p:nvPr/>
        </p:nvSpPr>
        <p:spPr>
          <a:xfrm>
            <a:off x="117475" y="1732332"/>
            <a:ext cx="8907463" cy="44069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Address Root Causes </a:t>
            </a:r>
          </a:p>
          <a:p>
            <a:pPr marL="742950" marR="0" lvl="1" indent="-28575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Root causes do not all have same impact </a:t>
            </a:r>
          </a:p>
          <a:p>
            <a:pPr marL="742950" marR="0" lvl="1" indent="-28575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Some may not be worth fixing, at least not now </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Estimate relative impact of root causes (e.g., with the help of a Pareto (bar) chart)</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Create </a:t>
            </a:r>
            <a:r>
              <a:rPr kumimoji="0" lang="en-CA"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problem</a:t>
            </a:r>
            <a:br>
              <a:rPr kumimoji="0" lang="en-CA"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br>
            <a:r>
              <a:rPr kumimoji="0" lang="en-CA"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statement</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for root </a:t>
            </a:r>
            <a:b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b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cause problem </a:t>
            </a:r>
            <a:b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b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identified as worth </a:t>
            </a:r>
            <a:b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b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solving (and with </a:t>
            </a:r>
            <a:b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b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computer solution)</a:t>
            </a: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12" name="Picture 5"/>
          <p:cNvPicPr>
            <a:picLocks noChangeAspect="1" noChangeArrowheads="1"/>
          </p:cNvPicPr>
          <p:nvPr/>
        </p:nvPicPr>
        <p:blipFill>
          <a:blip r:embed="rId4"/>
          <a:srcRect l="4440" t="5659" r="5983" b="5473"/>
          <a:stretch>
            <a:fillRect/>
          </a:stretch>
        </p:blipFill>
        <p:spPr bwMode="auto">
          <a:xfrm>
            <a:off x="3344840" y="3446064"/>
            <a:ext cx="3591519" cy="25908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9" name="Rectangle 6"/>
          <p:cNvSpPr>
            <a:spLocks noGrp="1" noChangeArrowheads="1"/>
          </p:cNvSpPr>
          <p:nvPr>
            <p:ph type="title"/>
          </p:nvPr>
        </p:nvSpPr>
        <p:spPr>
          <a:xfrm>
            <a:off x="117475" y="658038"/>
            <a:ext cx="8907463" cy="608013"/>
          </a:xfrm>
        </p:spPr>
        <p:txBody>
          <a:bodyPr>
            <a:normAutofit/>
          </a:bodyPr>
          <a:lstStyle/>
          <a:p>
            <a:r>
              <a:rPr lang="en-CA" sz="2800" b="1" dirty="0">
                <a:latin typeface="Arial" pitchFamily="34" charset="0"/>
                <a:cs typeface="Arial" pitchFamily="34" charset="0"/>
              </a:rPr>
              <a:t>Problem Statement </a:t>
            </a:r>
          </a:p>
        </p:txBody>
      </p:sp>
      <p:pic>
        <p:nvPicPr>
          <p:cNvPr id="10" name="Picture 7"/>
          <p:cNvPicPr>
            <a:picLocks noChangeAspect="1" noChangeArrowheads="1"/>
          </p:cNvPicPr>
          <p:nvPr/>
        </p:nvPicPr>
        <p:blipFill>
          <a:blip r:embed="rId4"/>
          <a:srcRect/>
          <a:stretch>
            <a:fillRect/>
          </a:stretch>
        </p:blipFill>
        <p:spPr>
          <a:xfrm>
            <a:off x="1043605" y="1799518"/>
            <a:ext cx="7165975" cy="4267200"/>
          </a:xfrm>
          <a:prstGeom prst="rect">
            <a:avLst/>
          </a:prstGeom>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8" name="Rectangle 4"/>
          <p:cNvSpPr>
            <a:spLocks noGrp="1" noChangeArrowheads="1"/>
          </p:cNvSpPr>
          <p:nvPr>
            <p:ph type="title"/>
          </p:nvPr>
        </p:nvSpPr>
        <p:spPr>
          <a:xfrm>
            <a:off x="117475" y="685334"/>
            <a:ext cx="8907463" cy="608013"/>
          </a:xfrm>
        </p:spPr>
        <p:txBody>
          <a:bodyPr>
            <a:normAutofit/>
          </a:bodyPr>
          <a:lstStyle/>
          <a:p>
            <a:r>
              <a:rPr lang="en-CA" sz="2800" b="1" dirty="0">
                <a:latin typeface="Arial" pitchFamily="34" charset="0"/>
                <a:cs typeface="Arial" pitchFamily="34" charset="0"/>
              </a:rPr>
              <a:t>Problem Analysis – Stakeholder Profiles (1)</a:t>
            </a:r>
          </a:p>
        </p:txBody>
      </p:sp>
      <p:sp>
        <p:nvSpPr>
          <p:cNvPr id="9" name="Rectangle 5"/>
          <p:cNvSpPr txBox="1">
            <a:spLocks noChangeArrowheads="1"/>
          </p:cNvSpPr>
          <p:nvPr/>
        </p:nvSpPr>
        <p:spPr>
          <a:xfrm>
            <a:off x="445027" y="1732332"/>
            <a:ext cx="7959725" cy="39497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Stakeholder Profiles </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Stakeholders are individuals, groups, organizations who are actively involved in the project, are affected by its outcome or are able to influence its outcome </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Profile should include: </a:t>
            </a:r>
          </a:p>
          <a:p>
            <a:pPr marL="1143000" marR="0" lvl="2" indent="-2286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Major value or benefit that stakeholder will receive from product (e.g., improved productivity, reduced rework, cost saving, ability to perform new tasks...) </a:t>
            </a:r>
          </a:p>
          <a:p>
            <a:pPr marL="1143000" marR="0" lvl="2" indent="-2286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Likely attitude toward the product </a:t>
            </a:r>
          </a:p>
          <a:p>
            <a:pPr marL="1143000" marR="0" lvl="2" indent="-2286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Major features and characteristics of interest </a:t>
            </a:r>
          </a:p>
          <a:p>
            <a:pPr marL="1143000" marR="0" lvl="2" indent="-2286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Any known constraints that must be accommodated </a:t>
            </a: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7" name="Rectangle 5"/>
          <p:cNvSpPr>
            <a:spLocks noGrp="1" noChangeArrowheads="1"/>
          </p:cNvSpPr>
          <p:nvPr>
            <p:ph type="title"/>
          </p:nvPr>
        </p:nvSpPr>
        <p:spPr>
          <a:xfrm>
            <a:off x="117475" y="698982"/>
            <a:ext cx="8907463" cy="608013"/>
          </a:xfrm>
        </p:spPr>
        <p:txBody>
          <a:bodyPr>
            <a:normAutofit/>
          </a:bodyPr>
          <a:lstStyle/>
          <a:p>
            <a:r>
              <a:rPr lang="en-CA" sz="2800" b="1" dirty="0">
                <a:latin typeface="Arial" pitchFamily="34" charset="0"/>
                <a:cs typeface="Arial" pitchFamily="34" charset="0"/>
              </a:rPr>
              <a:t>Problem Analysis – Stakeholder Profiles (2)</a:t>
            </a:r>
          </a:p>
        </p:txBody>
      </p:sp>
      <p:sp>
        <p:nvSpPr>
          <p:cNvPr id="8" name="Rectangle 6"/>
          <p:cNvSpPr txBox="1">
            <a:spLocks noChangeArrowheads="1"/>
          </p:cNvSpPr>
          <p:nvPr/>
        </p:nvSpPr>
        <p:spPr>
          <a:xfrm>
            <a:off x="614161" y="1676400"/>
            <a:ext cx="7772400" cy="37973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How to identify Stakeholders?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Elicitation would ask questions such as </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Who uses the system? </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Who is the customer? </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Who is affected by outputs? </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Who evaluates/approves system? </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Other external/internal users? </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Who maintains the system? </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Anyone who cares? (e.g., legal/regulatory, etc.)</a:t>
            </a: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28575" y="0"/>
            <a:ext cx="9172575" cy="6858000"/>
          </a:xfrm>
          <a:prstGeom prst="rect">
            <a:avLst/>
          </a:prstGeom>
          <a:noFill/>
          <a:ln w="9525">
            <a:noFill/>
            <a:miter lim="800000"/>
            <a:headEnd/>
            <a:tailEnd/>
          </a:ln>
        </p:spPr>
      </p:pic>
      <p:sp>
        <p:nvSpPr>
          <p:cNvPr id="7" name="Rectangle 8"/>
          <p:cNvSpPr>
            <a:spLocks noGrp="1" noChangeArrowheads="1"/>
          </p:cNvSpPr>
          <p:nvPr>
            <p:ph type="title"/>
          </p:nvPr>
        </p:nvSpPr>
        <p:spPr>
          <a:xfrm>
            <a:off x="144771" y="617094"/>
            <a:ext cx="8907463" cy="608013"/>
          </a:xfrm>
        </p:spPr>
        <p:txBody>
          <a:bodyPr>
            <a:normAutofit fontScale="90000"/>
          </a:bodyPr>
          <a:lstStyle/>
          <a:p>
            <a:r>
              <a:rPr lang="en-CA" sz="2800" b="1" dirty="0">
                <a:latin typeface="Arial" pitchFamily="34" charset="0"/>
                <a:cs typeface="Arial" pitchFamily="34" charset="0"/>
              </a:rPr>
              <a:t>Problem Analysis – Product Vision and Project Scope</a:t>
            </a:r>
          </a:p>
        </p:txBody>
      </p:sp>
      <p:sp>
        <p:nvSpPr>
          <p:cNvPr id="8" name="Rectangle 9"/>
          <p:cNvSpPr txBox="1">
            <a:spLocks noChangeArrowheads="1"/>
          </p:cNvSpPr>
          <p:nvPr/>
        </p:nvSpPr>
        <p:spPr>
          <a:xfrm>
            <a:off x="445027" y="1447800"/>
            <a:ext cx="8493125" cy="48768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Product Vision: describes what the product is about and what it could eventually become </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Aligns all stakeholders in a common direction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Project Scope: identifies what portion of the ultimate long-term product vision the current project will address </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Draws boundary between what is in and what is out </a:t>
            </a:r>
            <a:endParaRPr kumimoji="0" lang="en-CA" sz="18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grpSp>
        <p:nvGrpSpPr>
          <p:cNvPr id="15" name="Group 23"/>
          <p:cNvGrpSpPr>
            <a:grpSpLocks/>
          </p:cNvGrpSpPr>
          <p:nvPr/>
        </p:nvGrpSpPr>
        <p:grpSpPr bwMode="auto">
          <a:xfrm>
            <a:off x="565150" y="4339367"/>
            <a:ext cx="7693025" cy="1427163"/>
            <a:chOff x="356" y="2914"/>
            <a:chExt cx="4846" cy="899"/>
          </a:xfrm>
        </p:grpSpPr>
        <p:grpSp>
          <p:nvGrpSpPr>
            <p:cNvPr id="16" name="Group 18"/>
            <p:cNvGrpSpPr>
              <a:grpSpLocks/>
            </p:cNvGrpSpPr>
            <p:nvPr/>
          </p:nvGrpSpPr>
          <p:grpSpPr bwMode="auto">
            <a:xfrm>
              <a:off x="356" y="2914"/>
              <a:ext cx="2422" cy="899"/>
              <a:chOff x="356" y="2744"/>
              <a:chExt cx="2422" cy="899"/>
            </a:xfrm>
          </p:grpSpPr>
          <p:sp>
            <p:nvSpPr>
              <p:cNvPr id="20" name="Line 16"/>
              <p:cNvSpPr>
                <a:spLocks noChangeShapeType="1"/>
              </p:cNvSpPr>
              <p:nvPr/>
            </p:nvSpPr>
            <p:spPr bwMode="auto">
              <a:xfrm flipV="1">
                <a:off x="356" y="3061"/>
                <a:ext cx="0" cy="582"/>
              </a:xfrm>
              <a:prstGeom prst="line">
                <a:avLst/>
              </a:prstGeom>
              <a:noFill/>
              <a:ln w="9525">
                <a:solidFill>
                  <a:schemeClr val="tx1"/>
                </a:solidFill>
                <a:round/>
                <a:headEnd/>
                <a:tailEnd/>
              </a:ln>
              <a:effectLst/>
            </p:spPr>
            <p:txBody>
              <a:bodyPr wrap="none">
                <a:spAutoFit/>
              </a:bodyPr>
              <a:lstStyle/>
              <a:p>
                <a:endParaRPr lang="en-US"/>
              </a:p>
            </p:txBody>
          </p:sp>
          <p:sp>
            <p:nvSpPr>
              <p:cNvPr id="21" name="Line 17"/>
              <p:cNvSpPr>
                <a:spLocks noChangeShapeType="1"/>
              </p:cNvSpPr>
              <p:nvPr/>
            </p:nvSpPr>
            <p:spPr bwMode="auto">
              <a:xfrm flipV="1">
                <a:off x="356" y="2744"/>
                <a:ext cx="2422" cy="317"/>
              </a:xfrm>
              <a:prstGeom prst="line">
                <a:avLst/>
              </a:prstGeom>
              <a:noFill/>
              <a:ln w="9525">
                <a:solidFill>
                  <a:schemeClr val="tx1"/>
                </a:solidFill>
                <a:round/>
                <a:headEnd/>
                <a:tailEnd/>
              </a:ln>
              <a:effectLst/>
            </p:spPr>
            <p:txBody>
              <a:bodyPr wrap="none">
                <a:spAutoFit/>
              </a:bodyPr>
              <a:lstStyle/>
              <a:p>
                <a:endParaRPr lang="en-US"/>
              </a:p>
            </p:txBody>
          </p:sp>
        </p:grpSp>
        <p:grpSp>
          <p:nvGrpSpPr>
            <p:cNvPr id="17" name="Group 19"/>
            <p:cNvGrpSpPr>
              <a:grpSpLocks/>
            </p:cNvGrpSpPr>
            <p:nvPr/>
          </p:nvGrpSpPr>
          <p:grpSpPr bwMode="auto">
            <a:xfrm flipH="1">
              <a:off x="2780" y="2914"/>
              <a:ext cx="2422" cy="899"/>
              <a:chOff x="356" y="2744"/>
              <a:chExt cx="2422" cy="899"/>
            </a:xfrm>
          </p:grpSpPr>
          <p:sp>
            <p:nvSpPr>
              <p:cNvPr id="18" name="Line 20"/>
              <p:cNvSpPr>
                <a:spLocks noChangeShapeType="1"/>
              </p:cNvSpPr>
              <p:nvPr/>
            </p:nvSpPr>
            <p:spPr bwMode="auto">
              <a:xfrm flipV="1">
                <a:off x="356" y="3061"/>
                <a:ext cx="0" cy="582"/>
              </a:xfrm>
              <a:prstGeom prst="line">
                <a:avLst/>
              </a:prstGeom>
              <a:noFill/>
              <a:ln w="9525">
                <a:solidFill>
                  <a:schemeClr val="tx1"/>
                </a:solidFill>
                <a:round/>
                <a:headEnd/>
                <a:tailEnd/>
              </a:ln>
              <a:effectLst/>
            </p:spPr>
            <p:txBody>
              <a:bodyPr wrap="none">
                <a:spAutoFit/>
              </a:bodyPr>
              <a:lstStyle/>
              <a:p>
                <a:endParaRPr lang="en-US"/>
              </a:p>
            </p:txBody>
          </p:sp>
          <p:sp>
            <p:nvSpPr>
              <p:cNvPr id="19" name="Line 21"/>
              <p:cNvSpPr>
                <a:spLocks noChangeShapeType="1"/>
              </p:cNvSpPr>
              <p:nvPr/>
            </p:nvSpPr>
            <p:spPr bwMode="auto">
              <a:xfrm flipV="1">
                <a:off x="356" y="2744"/>
                <a:ext cx="2422" cy="317"/>
              </a:xfrm>
              <a:prstGeom prst="line">
                <a:avLst/>
              </a:prstGeom>
              <a:noFill/>
              <a:ln w="9525">
                <a:solidFill>
                  <a:schemeClr val="tx1"/>
                </a:solidFill>
                <a:round/>
                <a:headEnd/>
                <a:tailEnd/>
              </a:ln>
              <a:effectLst/>
            </p:spPr>
            <p:txBody>
              <a:bodyPr wrap="none">
                <a:spAutoFit/>
              </a:bodyPr>
              <a:lstStyle/>
              <a:p>
                <a:endParaRPr lang="en-US"/>
              </a:p>
            </p:txBody>
          </p:sp>
        </p:grpSp>
      </p:grpSp>
      <p:sp>
        <p:nvSpPr>
          <p:cNvPr id="22" name="Rectangle 12"/>
          <p:cNvSpPr>
            <a:spLocks noChangeArrowheads="1"/>
          </p:cNvSpPr>
          <p:nvPr/>
        </p:nvSpPr>
        <p:spPr bwMode="auto">
          <a:xfrm>
            <a:off x="3687763" y="3756755"/>
            <a:ext cx="1493837" cy="590550"/>
          </a:xfrm>
          <a:prstGeom prst="rect">
            <a:avLst/>
          </a:prstGeom>
          <a:solidFill>
            <a:srgbClr val="FFFF00"/>
          </a:solidFill>
          <a:ln w="25400" algn="ctr">
            <a:solidFill>
              <a:schemeClr val="tx1"/>
            </a:solidFill>
            <a:miter lim="800000"/>
            <a:headEnd/>
            <a:tailEnd/>
          </a:ln>
          <a:effectLst/>
        </p:spPr>
        <p:txBody>
          <a:bodyPr lIns="54000" rIns="54000" anchor="ctr" anchorCtr="1"/>
          <a:lstStyle/>
          <a:p>
            <a:pPr algn="ctr" defTabSz="762000"/>
            <a:r>
              <a:rPr lang="en-CA" dirty="0"/>
              <a:t>Product Vision</a:t>
            </a:r>
          </a:p>
        </p:txBody>
      </p:sp>
      <p:sp>
        <p:nvSpPr>
          <p:cNvPr id="23" name="Rectangle 10"/>
          <p:cNvSpPr>
            <a:spLocks noChangeArrowheads="1"/>
          </p:cNvSpPr>
          <p:nvPr/>
        </p:nvSpPr>
        <p:spPr bwMode="auto">
          <a:xfrm>
            <a:off x="2749550" y="5149609"/>
            <a:ext cx="1493838" cy="590550"/>
          </a:xfrm>
          <a:prstGeom prst="rect">
            <a:avLst/>
          </a:prstGeom>
          <a:solidFill>
            <a:srgbClr val="FFFF00"/>
          </a:solidFill>
          <a:ln w="25400" algn="ctr">
            <a:solidFill>
              <a:schemeClr val="tx1"/>
            </a:solidFill>
            <a:miter lim="800000"/>
            <a:headEnd/>
            <a:tailEnd/>
          </a:ln>
          <a:effectLst/>
        </p:spPr>
        <p:txBody>
          <a:bodyPr lIns="54000" rIns="54000" anchor="ctr" anchorCtr="1"/>
          <a:lstStyle/>
          <a:p>
            <a:pPr algn="ctr" defTabSz="762000"/>
            <a:r>
              <a:rPr lang="en-CA"/>
              <a:t>Project Scope</a:t>
            </a:r>
            <a:br>
              <a:rPr lang="en-CA"/>
            </a:br>
            <a:r>
              <a:rPr lang="en-CA"/>
              <a:t>for release 1.1</a:t>
            </a:r>
          </a:p>
        </p:txBody>
      </p:sp>
      <p:sp>
        <p:nvSpPr>
          <p:cNvPr id="24" name="Rectangle 11"/>
          <p:cNvSpPr>
            <a:spLocks noChangeArrowheads="1"/>
          </p:cNvSpPr>
          <p:nvPr/>
        </p:nvSpPr>
        <p:spPr bwMode="auto">
          <a:xfrm>
            <a:off x="876300" y="5149609"/>
            <a:ext cx="1493838" cy="590550"/>
          </a:xfrm>
          <a:prstGeom prst="rect">
            <a:avLst/>
          </a:prstGeom>
          <a:solidFill>
            <a:srgbClr val="FFFF00"/>
          </a:solidFill>
          <a:ln w="25400" algn="ctr">
            <a:solidFill>
              <a:schemeClr val="tx1"/>
            </a:solidFill>
            <a:miter lim="800000"/>
            <a:headEnd/>
            <a:tailEnd/>
          </a:ln>
          <a:effectLst/>
        </p:spPr>
        <p:txBody>
          <a:bodyPr lIns="54000" rIns="54000" anchor="ctr" anchorCtr="1"/>
          <a:lstStyle/>
          <a:p>
            <a:pPr algn="ctr" defTabSz="762000"/>
            <a:r>
              <a:rPr lang="en-CA" dirty="0"/>
              <a:t>Project Scope</a:t>
            </a:r>
            <a:br>
              <a:rPr lang="en-CA" dirty="0"/>
            </a:br>
            <a:r>
              <a:rPr lang="en-CA" dirty="0"/>
              <a:t>for release 1.0</a:t>
            </a:r>
          </a:p>
        </p:txBody>
      </p:sp>
      <p:sp>
        <p:nvSpPr>
          <p:cNvPr id="25" name="Rectangle 14"/>
          <p:cNvSpPr>
            <a:spLocks noChangeArrowheads="1"/>
          </p:cNvSpPr>
          <p:nvPr/>
        </p:nvSpPr>
        <p:spPr bwMode="auto">
          <a:xfrm>
            <a:off x="6499225" y="5149609"/>
            <a:ext cx="1493838" cy="590550"/>
          </a:xfrm>
          <a:prstGeom prst="rect">
            <a:avLst/>
          </a:prstGeom>
          <a:solidFill>
            <a:srgbClr val="FFFF00"/>
          </a:solidFill>
          <a:ln w="25400" algn="ctr">
            <a:solidFill>
              <a:schemeClr val="tx1"/>
            </a:solidFill>
            <a:miter lim="800000"/>
            <a:headEnd/>
            <a:tailEnd/>
          </a:ln>
          <a:effectLst/>
        </p:spPr>
        <p:txBody>
          <a:bodyPr lIns="54000" rIns="54000" anchor="ctr" anchorCtr="1"/>
          <a:lstStyle/>
          <a:p>
            <a:pPr algn="ctr" defTabSz="762000"/>
            <a:r>
              <a:rPr lang="en-CA"/>
              <a:t>Project Scope</a:t>
            </a:r>
            <a:br>
              <a:rPr lang="en-CA"/>
            </a:br>
            <a:r>
              <a:rPr lang="en-CA"/>
              <a:t>for release n</a:t>
            </a:r>
          </a:p>
        </p:txBody>
      </p:sp>
      <p:sp>
        <p:nvSpPr>
          <p:cNvPr id="26" name="Rectangle 15"/>
          <p:cNvSpPr>
            <a:spLocks noChangeArrowheads="1"/>
          </p:cNvSpPr>
          <p:nvPr/>
        </p:nvSpPr>
        <p:spPr bwMode="auto">
          <a:xfrm>
            <a:off x="4624388" y="5149609"/>
            <a:ext cx="1493838" cy="590550"/>
          </a:xfrm>
          <a:prstGeom prst="rect">
            <a:avLst/>
          </a:prstGeom>
          <a:solidFill>
            <a:srgbClr val="FFFF00"/>
          </a:solidFill>
          <a:ln w="25400" algn="ctr">
            <a:solidFill>
              <a:schemeClr val="tx1"/>
            </a:solidFill>
            <a:miter lim="800000"/>
            <a:headEnd/>
            <a:tailEnd/>
          </a:ln>
          <a:effectLst/>
        </p:spPr>
        <p:txBody>
          <a:bodyPr lIns="54000" rIns="54000" anchor="ctr" anchorCtr="1"/>
          <a:lstStyle/>
          <a:p>
            <a:pPr algn="ctr" defTabSz="762000"/>
            <a:r>
              <a:rPr lang="en-CA" b="1"/>
              <a: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1000" fill="hold"/>
                                        <p:tgtEl>
                                          <p:spTgt spid="15"/>
                                        </p:tgtEl>
                                        <p:attrNameLst>
                                          <p:attrName>ppt_x</p:attrName>
                                        </p:attrNameLst>
                                      </p:cBhvr>
                                      <p:tavLst>
                                        <p:tav tm="0">
                                          <p:val>
                                            <p:strVal val="#ppt_x"/>
                                          </p:val>
                                        </p:tav>
                                        <p:tav tm="100000">
                                          <p:val>
                                            <p:strVal val="#ppt_x"/>
                                          </p:val>
                                        </p:tav>
                                      </p:tavLst>
                                    </p:anim>
                                    <p:anim calcmode="lin" valueType="num">
                                      <p:cBhvr additive="base">
                                        <p:cTn id="17"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1" name="Rectangle 4"/>
          <p:cNvSpPr>
            <a:spLocks noGrp="1" noChangeArrowheads="1"/>
          </p:cNvSpPr>
          <p:nvPr>
            <p:ph type="title"/>
          </p:nvPr>
        </p:nvSpPr>
        <p:spPr>
          <a:xfrm>
            <a:off x="117475" y="698982"/>
            <a:ext cx="8907463" cy="608013"/>
          </a:xfrm>
        </p:spPr>
        <p:txBody>
          <a:bodyPr>
            <a:normAutofit/>
          </a:bodyPr>
          <a:lstStyle/>
          <a:p>
            <a:r>
              <a:rPr lang="en-CA" sz="3200" b="1" dirty="0">
                <a:latin typeface="Arial" pitchFamily="34" charset="0"/>
                <a:cs typeface="Arial" pitchFamily="34" charset="0"/>
              </a:rPr>
              <a:t>Vision Statement (1)</a:t>
            </a:r>
          </a:p>
        </p:txBody>
      </p:sp>
      <p:sp>
        <p:nvSpPr>
          <p:cNvPr id="12" name="Rectangle 5"/>
          <p:cNvSpPr txBox="1">
            <a:spLocks noChangeArrowheads="1"/>
          </p:cNvSpPr>
          <p:nvPr/>
        </p:nvSpPr>
        <p:spPr>
          <a:xfrm>
            <a:off x="431379" y="1609500"/>
            <a:ext cx="8264525" cy="37211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Vision Statement template (according to Moore)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For</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[target customer]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Who</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[statement of the need or opportunity]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The</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[product name]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Is</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 product category]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That</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[key benefit, compelling reason to buy or use]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Unlike</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[primary competitive alternative, current system, or current business process],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Our product</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[statement of primary differentiation and advantages of new product] </a:t>
            </a: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 calcmode="lin" valueType="num">
                                      <p:cBhvr additive="base">
                                        <p:cTn id="7" dur="1000" fill="hold"/>
                                        <p:tgtEl>
                                          <p:spTgt spid="12">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 calcmode="lin" valueType="num">
                                      <p:cBhvr additive="base">
                                        <p:cTn id="12" dur="1000" fill="hold"/>
                                        <p:tgtEl>
                                          <p:spTgt spid="12">
                                            <p:txEl>
                                              <p:pRg st="2" end="2"/>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grpId="0" nodeType="after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 calcmode="lin" valueType="num">
                                      <p:cBhvr additive="base">
                                        <p:cTn id="17" dur="1000" fill="hold"/>
                                        <p:tgtEl>
                                          <p:spTgt spid="12">
                                            <p:txEl>
                                              <p:pRg st="3" end="3"/>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2" fill="hold" grpId="0" nodeType="after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 calcmode="lin" valueType="num">
                                      <p:cBhvr additive="base">
                                        <p:cTn id="22" dur="1000" fill="hold"/>
                                        <p:tgtEl>
                                          <p:spTgt spid="12">
                                            <p:txEl>
                                              <p:pRg st="4" end="4"/>
                                            </p:txEl>
                                          </p:spTgt>
                                        </p:tgtEl>
                                        <p:attrNameLst>
                                          <p:attrName>ppt_x</p:attrName>
                                        </p:attrNameLst>
                                      </p:cBhvr>
                                      <p:tavLst>
                                        <p:tav tm="0">
                                          <p:val>
                                            <p:strVal val="1+#ppt_w/2"/>
                                          </p:val>
                                        </p:tav>
                                        <p:tav tm="100000">
                                          <p:val>
                                            <p:strVal val="#ppt_x"/>
                                          </p:val>
                                        </p:tav>
                                      </p:tavLst>
                                    </p:anim>
                                    <p:anim calcmode="lin" valueType="num">
                                      <p:cBhvr additive="base">
                                        <p:cTn id="23" dur="1000" fill="hold"/>
                                        <p:tgtEl>
                                          <p:spTgt spid="12">
                                            <p:txEl>
                                              <p:pRg st="4" end="4"/>
                                            </p:txEl>
                                          </p:spTgt>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2" fill="hold" grpId="0" nodeType="after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 calcmode="lin" valueType="num">
                                      <p:cBhvr additive="base">
                                        <p:cTn id="27" dur="1000" fill="hold"/>
                                        <p:tgtEl>
                                          <p:spTgt spid="12">
                                            <p:txEl>
                                              <p:pRg st="5" end="5"/>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12">
                                            <p:txEl>
                                              <p:pRg st="5" end="5"/>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2" fill="hold" grpId="0" nodeType="afterEffect">
                                  <p:stCondLst>
                                    <p:cond delay="0"/>
                                  </p:stCondLst>
                                  <p:childTnLst>
                                    <p:set>
                                      <p:cBhvr>
                                        <p:cTn id="31" dur="1" fill="hold">
                                          <p:stCondLst>
                                            <p:cond delay="0"/>
                                          </p:stCondLst>
                                        </p:cTn>
                                        <p:tgtEl>
                                          <p:spTgt spid="12">
                                            <p:txEl>
                                              <p:pRg st="6" end="6"/>
                                            </p:txEl>
                                          </p:spTgt>
                                        </p:tgtEl>
                                        <p:attrNameLst>
                                          <p:attrName>style.visibility</p:attrName>
                                        </p:attrNameLst>
                                      </p:cBhvr>
                                      <p:to>
                                        <p:strVal val="visible"/>
                                      </p:to>
                                    </p:set>
                                    <p:anim calcmode="lin" valueType="num">
                                      <p:cBhvr additive="base">
                                        <p:cTn id="32" dur="1000" fill="hold"/>
                                        <p:tgtEl>
                                          <p:spTgt spid="12">
                                            <p:txEl>
                                              <p:pRg st="6" end="6"/>
                                            </p:txEl>
                                          </p:spTgt>
                                        </p:tgtEl>
                                        <p:attrNameLst>
                                          <p:attrName>ppt_x</p:attrName>
                                        </p:attrNameLst>
                                      </p:cBhvr>
                                      <p:tavLst>
                                        <p:tav tm="0">
                                          <p:val>
                                            <p:strVal val="1+#ppt_w/2"/>
                                          </p:val>
                                        </p:tav>
                                        <p:tav tm="100000">
                                          <p:val>
                                            <p:strVal val="#ppt_x"/>
                                          </p:val>
                                        </p:tav>
                                      </p:tavLst>
                                    </p:anim>
                                    <p:anim calcmode="lin" valueType="num">
                                      <p:cBhvr additive="base">
                                        <p:cTn id="33" dur="1000" fill="hold"/>
                                        <p:tgtEl>
                                          <p:spTgt spid="12">
                                            <p:txEl>
                                              <p:pRg st="6" end="6"/>
                                            </p:txEl>
                                          </p:spTgt>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2" presetClass="entr" presetSubtype="2" fill="hold" grpId="0" nodeType="afterEffect">
                                  <p:stCondLst>
                                    <p:cond delay="0"/>
                                  </p:stCondLst>
                                  <p:childTnLst>
                                    <p:set>
                                      <p:cBhvr>
                                        <p:cTn id="36" dur="1" fill="hold">
                                          <p:stCondLst>
                                            <p:cond delay="0"/>
                                          </p:stCondLst>
                                        </p:cTn>
                                        <p:tgtEl>
                                          <p:spTgt spid="12">
                                            <p:txEl>
                                              <p:pRg st="7" end="7"/>
                                            </p:txEl>
                                          </p:spTgt>
                                        </p:tgtEl>
                                        <p:attrNameLst>
                                          <p:attrName>style.visibility</p:attrName>
                                        </p:attrNameLst>
                                      </p:cBhvr>
                                      <p:to>
                                        <p:strVal val="visible"/>
                                      </p:to>
                                    </p:set>
                                    <p:anim calcmode="lin" valueType="num">
                                      <p:cBhvr additive="base">
                                        <p:cTn id="37" dur="1000" fill="hold"/>
                                        <p:tgtEl>
                                          <p:spTgt spid="12">
                                            <p:txEl>
                                              <p:pRg st="7" end="7"/>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1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35"/>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6" name="object 36"/>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7" name="object 37"/>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38" name="object 38"/>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39" name="object 39"/>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0" name="object 40"/>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1" name="object 41"/>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2" name="object 42"/>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3" name="object 43"/>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4" name="object 44"/>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5" name="object 45"/>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6" name="object 46"/>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7" name="object 47"/>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48" name="object 48"/>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49" name="object 49"/>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0" name="object 50"/>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1" name="object 51"/>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2" name="object 52"/>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3" name="object 53"/>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4" name="object 54"/>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5" name="object 55"/>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6" name="object 56"/>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7" name="object 57"/>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58" name="object 58"/>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59" name="object 59"/>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0" name="object 60"/>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1" name="object 61"/>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2" name="object 62"/>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3" name="object 63"/>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4" name="object 64"/>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5" name="object 65"/>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6" name="object 66"/>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7" name="object 67"/>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9" name="object 9"/>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0" name="object 10"/>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1" name="object 11"/>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2" name="object 12"/>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3" name="object 13"/>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4" name="object 14"/>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5" name="object 15"/>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6" name="object 16"/>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7" name="object 17"/>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18" name="object 18"/>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19" name="object 19"/>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0" name="object 20"/>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1" name="object 21"/>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2" name="object 22"/>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3" name="object 23"/>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4" name="object 24"/>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5" name="object 25"/>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6" name="object 26"/>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7" name="object 27"/>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28" name="object 28"/>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29" name="object 29"/>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0" name="object 30"/>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1" name="object 31"/>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2" name="object 32"/>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3" name="object 33"/>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68" name="Title 5"/>
          <p:cNvSpPr txBox="1">
            <a:spLocks/>
          </p:cNvSpPr>
          <p:nvPr/>
        </p:nvSpPr>
        <p:spPr>
          <a:xfrm>
            <a:off x="533400" y="986056"/>
            <a:ext cx="8229600" cy="685800"/>
          </a:xfrm>
          <a:prstGeom prst="rect">
            <a:avLst/>
          </a:prstGeom>
        </p:spPr>
        <p:txBody>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smtClean="0">
                <a:ln>
                  <a:noFill/>
                </a:ln>
                <a:solidFill>
                  <a:schemeClr val="tx1"/>
                </a:solidFill>
                <a:effectLst/>
                <a:uLnTx/>
                <a:uFillTx/>
                <a:latin typeface="Arial" charset="0"/>
                <a:ea typeface="+mj-ea"/>
                <a:cs typeface="Arial" charset="0"/>
              </a:rPr>
              <a:t>KEMAMPUAN AKHIR YANG DIHARAPKAN</a:t>
            </a:r>
            <a:endParaRPr kumimoji="0" lang="en-US" sz="2800" b="1" i="0" u="none" strike="noStrike" kern="1200" cap="none" spc="0" normalizeH="0" baseline="0" noProof="0" dirty="0" smtClean="0">
              <a:ln>
                <a:noFill/>
              </a:ln>
              <a:solidFill>
                <a:schemeClr val="tx1"/>
              </a:solidFill>
              <a:effectLst/>
              <a:uLnTx/>
              <a:uFillTx/>
              <a:latin typeface="Arial" charset="0"/>
              <a:ea typeface="+mj-ea"/>
              <a:cs typeface="Arial" charset="0"/>
            </a:endParaRPr>
          </a:p>
        </p:txBody>
      </p:sp>
      <p:sp>
        <p:nvSpPr>
          <p:cNvPr id="70" name="Rectangle 5"/>
          <p:cNvSpPr txBox="1">
            <a:spLocks noChangeArrowheads="1"/>
          </p:cNvSpPr>
          <p:nvPr/>
        </p:nvSpPr>
        <p:spPr>
          <a:xfrm>
            <a:off x="445027" y="1705036"/>
            <a:ext cx="8165573" cy="44069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Problem Analysis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Business Requirements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Five Steps for Problem Analysis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Gain Agreement on the Problem Definition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Understand the Root Causes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Identify the Stakeholders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Product Vision and Project Scope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Identify the Constraints</a:t>
            </a:r>
            <a:endPar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Vision and Scope Document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rgbClr val="FF0000"/>
                </a:solidFill>
                <a:effectLst/>
                <a:uLnTx/>
                <a:uFillTx/>
                <a:latin typeface="Arial" pitchFamily="34" charset="0"/>
                <a:cs typeface="Arial" pitchFamily="34" charset="0"/>
              </a:rPr>
              <a:t>The important thing is not to stop questioning. Curiosity has its own reason for existing.</a:t>
            </a:r>
            <a:r>
              <a:rPr kumimoji="0" lang="en-US" sz="1800" b="0" i="0" u="none" strike="noStrike" kern="1200" cap="none" spc="0" normalizeH="0" baseline="30000" noProof="0" dirty="0" smtClean="0">
                <a:ln>
                  <a:noFill/>
                </a:ln>
                <a:solidFill>
                  <a:schemeClr val="tx1"/>
                </a:solidFill>
                <a:effectLst/>
                <a:uLnTx/>
                <a:uFillTx/>
                <a:latin typeface="Arial" pitchFamily="34" charset="0"/>
                <a:cs typeface="Arial" pitchFamily="34" charset="0"/>
              </a:rPr>
              <a:t>1</a:t>
            </a:r>
            <a:endParaRPr kumimoji="0" lang="fr-CA" sz="1800" b="0" i="0" u="none" strike="noStrike" kern="1200" cap="none" spc="0" normalizeH="0" baseline="30000" noProof="0" dirty="0">
              <a:ln>
                <a:noFill/>
              </a:ln>
              <a:solidFill>
                <a:schemeClr val="tx1"/>
              </a:solidFill>
              <a:effectLst/>
              <a:uLnTx/>
              <a:uFillTx/>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34" name="Rectangle 4"/>
          <p:cNvSpPr>
            <a:spLocks noGrp="1" noChangeArrowheads="1"/>
          </p:cNvSpPr>
          <p:nvPr>
            <p:ph type="title"/>
          </p:nvPr>
        </p:nvSpPr>
        <p:spPr>
          <a:xfrm>
            <a:off x="117475" y="671686"/>
            <a:ext cx="8907463" cy="608013"/>
          </a:xfrm>
        </p:spPr>
        <p:txBody>
          <a:bodyPr>
            <a:normAutofit/>
          </a:bodyPr>
          <a:lstStyle/>
          <a:p>
            <a:r>
              <a:rPr lang="en-CA" sz="2800" b="1" dirty="0">
                <a:latin typeface="Arial" pitchFamily="34" charset="0"/>
                <a:cs typeface="Arial" pitchFamily="34" charset="0"/>
              </a:rPr>
              <a:t>Vision Statement (2)</a:t>
            </a:r>
          </a:p>
        </p:txBody>
      </p:sp>
      <p:sp>
        <p:nvSpPr>
          <p:cNvPr id="35" name="Rectangle 5"/>
          <p:cNvSpPr txBox="1">
            <a:spLocks noChangeArrowheads="1"/>
          </p:cNvSpPr>
          <p:nvPr/>
        </p:nvSpPr>
        <p:spPr>
          <a:xfrm>
            <a:off x="404083" y="1281948"/>
            <a:ext cx="8188325" cy="49403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Example </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For</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scientists </a:t>
            </a:r>
            <a:r>
              <a:rPr kumimoji="0" lang="en-CA"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who</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need to request containers of chemicals, </a:t>
            </a:r>
            <a:r>
              <a:rPr kumimoji="0" lang="en-CA"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the</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Chemical Tracking System </a:t>
            </a:r>
            <a:r>
              <a:rPr kumimoji="0" lang="en-CA"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is</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an information system </a:t>
            </a:r>
            <a:r>
              <a:rPr kumimoji="0" lang="en-CA"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that</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will provide a single point of access to the chemical stockroom and vendors. The system will store the location of every chemical container within the company, the quantity of material remaining in it and the complete history of each container's location and usage. This system will save the company 25% on chemical costs in the first year of use by allowing the company to fully exploit chemicals that are already available within the company, dispose of fewer partially used or expired containers and use a single standard chemical purchasing process. </a:t>
            </a:r>
            <a:r>
              <a:rPr kumimoji="0" lang="en-CA"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Unlike</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the current manual ordering processes, </a:t>
            </a:r>
            <a:r>
              <a:rPr kumimoji="0" lang="en-CA"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our product</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will generate all reports required to comply with government regulations that require the reporting of chemical usage, storage, and disposal. </a:t>
            </a: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5" name="Rectangle 4"/>
          <p:cNvSpPr>
            <a:spLocks noGrp="1" noChangeArrowheads="1"/>
          </p:cNvSpPr>
          <p:nvPr>
            <p:ph type="title"/>
          </p:nvPr>
        </p:nvSpPr>
        <p:spPr>
          <a:xfrm>
            <a:off x="117475" y="658038"/>
            <a:ext cx="8907463" cy="608013"/>
          </a:xfrm>
        </p:spPr>
        <p:txBody>
          <a:bodyPr>
            <a:normAutofit/>
          </a:bodyPr>
          <a:lstStyle/>
          <a:p>
            <a:r>
              <a:rPr lang="en-CA" sz="2800" b="1" dirty="0">
                <a:latin typeface="Arial" pitchFamily="34" charset="0"/>
                <a:cs typeface="Arial" pitchFamily="34" charset="0"/>
              </a:rPr>
              <a:t>Problem Analysis – Definition of Scope (1)</a:t>
            </a:r>
          </a:p>
        </p:txBody>
      </p:sp>
      <p:sp>
        <p:nvSpPr>
          <p:cNvPr id="16" name="Rectangle 5"/>
          <p:cNvSpPr txBox="1">
            <a:spLocks noChangeArrowheads="1"/>
          </p:cNvSpPr>
          <p:nvPr/>
        </p:nvSpPr>
        <p:spPr>
          <a:xfrm>
            <a:off x="431379" y="1841516"/>
            <a:ext cx="8188325" cy="3644900"/>
          </a:xfrm>
          <a:prstGeom prst="rect">
            <a:avLst/>
          </a:prstGeom>
        </p:spPr>
        <p:txBody>
          <a:bodyPr vert="horz" lIns="91440" tIns="45720" rIns="91440" bIns="45720" rtlCol="0">
            <a:normAutofit lnSpcReduction="1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Definition of solution system boundaries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Requirements baseline is defined according to the release scope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New requirements during development are evaluated according to the scope </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New </a:t>
            </a:r>
            <a:r>
              <a:rPr kumimoji="0" lang="en-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in­scope</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requirements can be incorporated if they are of </a:t>
            </a:r>
            <a:b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b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high priority relative to the other requirements in the baseline</a:t>
            </a:r>
          </a:p>
          <a:p>
            <a:pPr marL="1143000" marR="0" lvl="2" indent="-2286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Usually implies deferring or </a:t>
            </a:r>
            <a:r>
              <a:rPr kumimoji="0" lang="en-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canceling</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other requirements or negotiating a new schedule </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Out­of­scope</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requirements should be deferred to a following release </a:t>
            </a: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5" name="Rectangle 6"/>
          <p:cNvSpPr>
            <a:spLocks noGrp="1" noChangeArrowheads="1"/>
          </p:cNvSpPr>
          <p:nvPr>
            <p:ph type="title"/>
          </p:nvPr>
        </p:nvSpPr>
        <p:spPr>
          <a:xfrm>
            <a:off x="117475" y="698982"/>
            <a:ext cx="8907463" cy="608013"/>
          </a:xfrm>
        </p:spPr>
        <p:txBody>
          <a:bodyPr>
            <a:normAutofit/>
          </a:bodyPr>
          <a:lstStyle/>
          <a:p>
            <a:r>
              <a:rPr lang="en-CA" sz="2800" b="1" dirty="0">
                <a:latin typeface="Arial" pitchFamily="34" charset="0"/>
                <a:cs typeface="Arial" pitchFamily="34" charset="0"/>
              </a:rPr>
              <a:t>Problem Analysis – Definition of Scope (2)</a:t>
            </a:r>
          </a:p>
        </p:txBody>
      </p:sp>
      <p:sp>
        <p:nvSpPr>
          <p:cNvPr id="6" name="Rectangle 7"/>
          <p:cNvSpPr txBox="1">
            <a:spLocks noChangeArrowheads="1"/>
          </p:cNvSpPr>
          <p:nvPr/>
        </p:nvSpPr>
        <p:spPr>
          <a:xfrm>
            <a:off x="685800" y="1459372"/>
            <a:ext cx="7620000" cy="22733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Context Diagram</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Top­level</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view of a system that shows the system’s boundaries and scope </a:t>
            </a:r>
          </a:p>
          <a:p>
            <a:pPr marL="1143000" marR="0" lvl="2" indent="-2286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Identifies terminators outside the system</a:t>
            </a:r>
          </a:p>
          <a:p>
            <a:pPr marL="1143000" marR="0" lvl="2" indent="-2286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Data, control, and material flow between terminators and the system</a:t>
            </a:r>
          </a:p>
          <a:p>
            <a:pPr marL="1143000" marR="0" lvl="2" indent="-2286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7" name="Picture 4"/>
          <p:cNvPicPr>
            <a:picLocks noChangeAspect="1" noChangeArrowheads="1"/>
          </p:cNvPicPr>
          <p:nvPr/>
        </p:nvPicPr>
        <p:blipFill>
          <a:blip r:embed="rId4"/>
          <a:srcRect l="8336" t="5975" r="5040" b="6017"/>
          <a:stretch>
            <a:fillRect/>
          </a:stretch>
        </p:blipFill>
        <p:spPr bwMode="auto">
          <a:xfrm>
            <a:off x="2209800" y="3886200"/>
            <a:ext cx="4857337" cy="22066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7" name="Rectangle 4"/>
          <p:cNvSpPr>
            <a:spLocks noGrp="1" noChangeArrowheads="1"/>
          </p:cNvSpPr>
          <p:nvPr>
            <p:ph type="title"/>
          </p:nvPr>
        </p:nvSpPr>
        <p:spPr>
          <a:xfrm>
            <a:off x="117475" y="671686"/>
            <a:ext cx="8907463" cy="608013"/>
          </a:xfrm>
        </p:spPr>
        <p:txBody>
          <a:bodyPr>
            <a:normAutofit/>
          </a:bodyPr>
          <a:lstStyle/>
          <a:p>
            <a:r>
              <a:rPr lang="en-CA" sz="2800" b="1" dirty="0">
                <a:latin typeface="Arial" pitchFamily="34" charset="0"/>
                <a:cs typeface="Arial" pitchFamily="34" charset="0"/>
              </a:rPr>
              <a:t>Problem Analysis – Identify Constraints</a:t>
            </a:r>
          </a:p>
        </p:txBody>
      </p:sp>
      <p:sp>
        <p:nvSpPr>
          <p:cNvPr id="8" name="Rectangle 5"/>
          <p:cNvSpPr txBox="1">
            <a:spLocks noChangeArrowheads="1"/>
          </p:cNvSpPr>
          <p:nvPr/>
        </p:nvSpPr>
        <p:spPr>
          <a:xfrm>
            <a:off x="117475" y="1650444"/>
            <a:ext cx="8907463" cy="41021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Restrictions on the solution space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Put limitations on the ability to deliver a solution as envisioned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Usually non-functional requirements that impose major restrictions on the system</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Sources of constraints include: </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Economics (e.g., costs, licensing issues) </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Politics (e.g., internal or external, interdepartmental issues) </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Technology (e.g., choice of technology/platform) </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Systems (e.g., existing system, compatibility issues) </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Environment (e.g., legal/environmental/security/standards) </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Schedule and resources (e.g., fixed schedule, team) </a:t>
            </a: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1" name="Line 12"/>
          <p:cNvSpPr>
            <a:spLocks noChangeShapeType="1"/>
          </p:cNvSpPr>
          <p:nvPr/>
        </p:nvSpPr>
        <p:spPr bwMode="auto">
          <a:xfrm flipV="1">
            <a:off x="6503988" y="2473325"/>
            <a:ext cx="301625" cy="342900"/>
          </a:xfrm>
          <a:prstGeom prst="line">
            <a:avLst/>
          </a:prstGeom>
          <a:noFill/>
          <a:ln w="9525">
            <a:solidFill>
              <a:schemeClr val="tx1"/>
            </a:solidFill>
            <a:prstDash val="dash"/>
            <a:round/>
            <a:headEnd type="triangle" w="med" len="med"/>
            <a:tailEnd/>
          </a:ln>
          <a:effectLst/>
        </p:spPr>
        <p:txBody>
          <a:bodyPr>
            <a:spAutoFit/>
          </a:bodyPr>
          <a:lstStyle/>
          <a:p>
            <a:endParaRPr lang="en-US"/>
          </a:p>
        </p:txBody>
      </p:sp>
      <p:sp>
        <p:nvSpPr>
          <p:cNvPr id="17" name="Rectangle 4"/>
          <p:cNvSpPr>
            <a:spLocks noGrp="1" noChangeArrowheads="1"/>
          </p:cNvSpPr>
          <p:nvPr>
            <p:ph type="title"/>
          </p:nvPr>
        </p:nvSpPr>
        <p:spPr>
          <a:xfrm>
            <a:off x="117475" y="562502"/>
            <a:ext cx="8907463" cy="608013"/>
          </a:xfrm>
        </p:spPr>
        <p:txBody>
          <a:bodyPr>
            <a:normAutofit/>
          </a:bodyPr>
          <a:lstStyle/>
          <a:p>
            <a:r>
              <a:rPr lang="en-CA" sz="2800" b="1" dirty="0">
                <a:latin typeface="Arial" pitchFamily="34" charset="0"/>
                <a:cs typeface="Arial" pitchFamily="34" charset="0"/>
              </a:rPr>
              <a:t>Vision and Scope Document (1)</a:t>
            </a:r>
          </a:p>
        </p:txBody>
      </p:sp>
      <p:sp>
        <p:nvSpPr>
          <p:cNvPr id="18" name="Rectangle 5"/>
          <p:cNvSpPr txBox="1">
            <a:spLocks noChangeArrowheads="1"/>
          </p:cNvSpPr>
          <p:nvPr/>
        </p:nvSpPr>
        <p:spPr>
          <a:xfrm>
            <a:off x="349491" y="1363836"/>
            <a:ext cx="8416925" cy="46355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Contents:</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Business requirements </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Vision of the solution </a:t>
            </a:r>
          </a:p>
          <a:p>
            <a:pPr marL="1143000" marR="0" lvl="2" indent="-2286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Vision statement </a:t>
            </a:r>
          </a:p>
          <a:p>
            <a:pPr marL="1143000" marR="0" lvl="2" indent="-2286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Major features (numbered list of major features or user capabilities unique to the new product)</a:t>
            </a:r>
          </a:p>
          <a:p>
            <a:pPr marL="1143000" marR="0" lvl="2" indent="-2286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Assumptions (made while developing vision and scope)</a:t>
            </a:r>
          </a:p>
          <a:p>
            <a:pPr marL="1143000" marR="0" lvl="2" indent="-2286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Major dependencies to external factors outside of the project’s control (e.g., pending industry standards, government regulations, other projects, third party suppliers, development partners)</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Scope and limitation (for initial and subsequent releases) </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Business context </a:t>
            </a: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a:xfrm>
            <a:off x="117475" y="726278"/>
            <a:ext cx="8907463" cy="608013"/>
          </a:xfrm>
        </p:spPr>
        <p:txBody>
          <a:bodyPr>
            <a:normAutofit/>
          </a:bodyPr>
          <a:lstStyle/>
          <a:p>
            <a:r>
              <a:rPr lang="en-CA" sz="2800" b="1" dirty="0">
                <a:latin typeface="Arial" pitchFamily="34" charset="0"/>
                <a:cs typeface="Arial" pitchFamily="34" charset="0"/>
              </a:rPr>
              <a:t>Vision and Scope Document (2)</a:t>
            </a:r>
          </a:p>
        </p:txBody>
      </p:sp>
      <p:sp>
        <p:nvSpPr>
          <p:cNvPr id="10" name="Rectangle 5"/>
          <p:cNvSpPr txBox="1">
            <a:spLocks noChangeArrowheads="1"/>
          </p:cNvSpPr>
          <p:nvPr/>
        </p:nvSpPr>
        <p:spPr>
          <a:xfrm>
            <a:off x="117475" y="1786924"/>
            <a:ext cx="8907463" cy="37973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Contents – Scope and limitations:</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Concept and range of proposed solution </a:t>
            </a:r>
          </a:p>
          <a:p>
            <a:pPr marL="1143000" marR="0" lvl="2" indent="-2286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What the system is </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Limitations </a:t>
            </a:r>
          </a:p>
          <a:p>
            <a:pPr marL="1143000" marR="0" lvl="2" indent="-2286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Capabilities that the product won't include (what the system is not) </a:t>
            </a:r>
          </a:p>
          <a:p>
            <a:pPr marL="1143000" marR="0" lvl="2" indent="-2286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Record rejected requirements with the reason for rejecting them </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Scope of initial release </a:t>
            </a:r>
          </a:p>
          <a:p>
            <a:pPr marL="1143000" marR="0" lvl="2" indent="-2286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Major features planned for initial release </a:t>
            </a:r>
          </a:p>
          <a:p>
            <a:pPr marL="1143000" marR="0" lvl="2" indent="-2286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Acceptable quality characteristics of initial release </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Scope of subsequent releases </a:t>
            </a: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0" name="Rectangle 4"/>
          <p:cNvSpPr txBox="1">
            <a:spLocks noChangeArrowheads="1"/>
          </p:cNvSpPr>
          <p:nvPr/>
        </p:nvSpPr>
        <p:spPr>
          <a:xfrm>
            <a:off x="117475" y="739926"/>
            <a:ext cx="8907463" cy="60801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2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Vision and Scope Document (3)</a:t>
            </a:r>
            <a:endParaRPr kumimoji="0" lang="en-CA" sz="28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76" name="Rectangle 5"/>
          <p:cNvSpPr txBox="1">
            <a:spLocks noChangeArrowheads="1"/>
          </p:cNvSpPr>
          <p:nvPr/>
        </p:nvSpPr>
        <p:spPr>
          <a:xfrm>
            <a:off x="457200" y="1950700"/>
            <a:ext cx="8077200" cy="33401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Contents – Business context: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Project Priorities </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Stakeholders must agree on the project priorities </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Help effective decision making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Operating Environment </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Environment in which system will be used (e.g., distributed environment) </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Vital availability, reliability, performance and integrity requirements linked to operating environment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9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9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10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10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10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10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10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10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10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10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10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10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11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11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11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11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11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11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11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11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11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11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12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12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12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12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12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12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12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12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12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12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30"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31"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2"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33"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34"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35"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36"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37"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38"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139"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140"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141"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142"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143"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144"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145"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146"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147"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148"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149"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150"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151"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152"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153"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154"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60" name="TextBox 59"/>
          <p:cNvSpPr txBox="1"/>
          <p:nvPr/>
        </p:nvSpPr>
        <p:spPr>
          <a:xfrm>
            <a:off x="1600200" y="2514600"/>
            <a:ext cx="5943600" cy="830997"/>
          </a:xfrm>
          <a:prstGeom prst="rect">
            <a:avLst/>
          </a:prstGeom>
          <a:noFill/>
        </p:spPr>
        <p:txBody>
          <a:bodyPr wrap="square" rtlCol="0">
            <a:spAutoFit/>
          </a:bodyPr>
          <a:lstStyle/>
          <a:p>
            <a:pPr algn="ctr"/>
            <a:r>
              <a:rPr lang="en-US" sz="4800" b="1" dirty="0" smtClean="0">
                <a:solidFill>
                  <a:schemeClr val="accent1"/>
                </a:solidFill>
              </a:rPr>
              <a:t>Thank you</a:t>
            </a:r>
            <a:endParaRPr lang="en-US" sz="4800" b="1" dirty="0">
              <a:solidFill>
                <a:schemeClr val="accen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9219" name="Title 5"/>
          <p:cNvSpPr>
            <a:spLocks noGrp="1"/>
          </p:cNvSpPr>
          <p:nvPr>
            <p:ph type="title"/>
          </p:nvPr>
        </p:nvSpPr>
        <p:spPr>
          <a:xfrm>
            <a:off x="533400" y="685800"/>
            <a:ext cx="8229600" cy="685800"/>
          </a:xfrm>
        </p:spPr>
        <p:txBody>
          <a:bodyPr/>
          <a:lstStyle/>
          <a:p>
            <a:pPr>
              <a:spcBef>
                <a:spcPct val="50000"/>
              </a:spcBef>
            </a:pPr>
            <a:r>
              <a:rPr lang="en-US" sz="2800" b="1" dirty="0" smtClean="0">
                <a:latin typeface="Arial" charset="0"/>
                <a:cs typeface="Arial" charset="0"/>
              </a:rPr>
              <a:t>BUKU PEMBELAJARAN</a:t>
            </a:r>
          </a:p>
        </p:txBody>
      </p:sp>
      <p:sp>
        <p:nvSpPr>
          <p:cNvPr id="5" name="object 3"/>
          <p:cNvSpPr txBox="1"/>
          <p:nvPr/>
        </p:nvSpPr>
        <p:spPr>
          <a:xfrm>
            <a:off x="685800" y="1828801"/>
            <a:ext cx="7807590" cy="2286000"/>
          </a:xfrm>
          <a:prstGeom prst="rect">
            <a:avLst/>
          </a:prstGeom>
        </p:spPr>
        <p:txBody>
          <a:bodyPr wrap="square" lIns="0" tIns="0" rIns="0" bIns="0" rtlCol="0">
            <a:noAutofit/>
          </a:bodyPr>
          <a:lstStyle/>
          <a:p>
            <a:pPr marL="341313" lvl="0" indent="-341313">
              <a:buFont typeface="Wingdings" pitchFamily="2" charset="2"/>
              <a:buChar char="q"/>
            </a:pPr>
            <a:r>
              <a:rPr lang="en-US" sz="1800" dirty="0" smtClean="0"/>
              <a:t>Jeremy Dick, Elizabeth Hull, Ken Jackson,  </a:t>
            </a:r>
            <a:r>
              <a:rPr lang="en-US" sz="1800" i="1" dirty="0" smtClean="0"/>
              <a:t>Requirements Engineering</a:t>
            </a:r>
            <a:r>
              <a:rPr lang="en-US" sz="1800" dirty="0" smtClean="0"/>
              <a:t>, Springer-</a:t>
            </a:r>
            <a:r>
              <a:rPr lang="en-US" sz="1800" dirty="0" err="1" smtClean="0"/>
              <a:t>Verlag</a:t>
            </a:r>
            <a:r>
              <a:rPr lang="en-US" sz="1800" dirty="0" smtClean="0"/>
              <a:t>, 2004</a:t>
            </a:r>
          </a:p>
          <a:p>
            <a:pPr marL="341313" lvl="0" indent="-341313">
              <a:buFont typeface="Wingdings" pitchFamily="2" charset="2"/>
              <a:buChar char="q"/>
            </a:pPr>
            <a:r>
              <a:rPr lang="en-US" sz="1800" dirty="0" err="1" smtClean="0"/>
              <a:t>Soren</a:t>
            </a:r>
            <a:r>
              <a:rPr lang="en-US" sz="1800" dirty="0" smtClean="0"/>
              <a:t> </a:t>
            </a:r>
            <a:r>
              <a:rPr lang="en-US" sz="1800" dirty="0" err="1" smtClean="0"/>
              <a:t>Lauesen</a:t>
            </a:r>
            <a:r>
              <a:rPr lang="en-US" sz="1800" dirty="0" smtClean="0"/>
              <a:t> </a:t>
            </a:r>
            <a:r>
              <a:rPr lang="en-US" sz="1800" i="1" dirty="0" smtClean="0"/>
              <a:t>Software Requirements - Styles and Techniques</a:t>
            </a:r>
            <a:r>
              <a:rPr lang="en-US" sz="1800" dirty="0" smtClean="0"/>
              <a:t>, Addison Wesley, 2002</a:t>
            </a:r>
          </a:p>
          <a:p>
            <a:pPr marL="341313" lvl="0" indent="-341313">
              <a:buFont typeface="Wingdings" pitchFamily="2" charset="2"/>
              <a:buChar char="q"/>
            </a:pPr>
            <a:r>
              <a:rPr lang="en-US" sz="1800" dirty="0" smtClean="0"/>
              <a:t>Ian K. Bray , </a:t>
            </a:r>
            <a:r>
              <a:rPr lang="en-US" sz="1800" i="1" dirty="0" smtClean="0"/>
              <a:t>An Introduction to Requirements Engineering</a:t>
            </a:r>
            <a:r>
              <a:rPr lang="en-US" sz="1800" dirty="0" smtClean="0"/>
              <a:t>, Addison Wesley, </a:t>
            </a:r>
            <a:br>
              <a:rPr lang="en-US" sz="1800" dirty="0" smtClean="0"/>
            </a:br>
            <a:r>
              <a:rPr lang="en-US" sz="1800" dirty="0" smtClean="0"/>
              <a:t>2002 </a:t>
            </a:r>
          </a:p>
          <a:p>
            <a:pPr marL="341313" lvl="0" indent="-341313">
              <a:buFont typeface="Wingdings" pitchFamily="2" charset="2"/>
              <a:buChar char="q"/>
            </a:pPr>
            <a:r>
              <a:rPr lang="en-US" sz="1800" dirty="0" smtClean="0"/>
              <a:t>Colin Hood, Simon </a:t>
            </a:r>
            <a:r>
              <a:rPr lang="en-US" sz="1800" dirty="0" err="1" smtClean="0"/>
              <a:t>Wiedemann</a:t>
            </a:r>
            <a:r>
              <a:rPr lang="en-US" sz="1800" dirty="0" smtClean="0"/>
              <a:t> , Stefan </a:t>
            </a:r>
            <a:r>
              <a:rPr lang="en-US" sz="1800" dirty="0" err="1" smtClean="0"/>
              <a:t>FichtingerUrte</a:t>
            </a:r>
            <a:r>
              <a:rPr lang="en-US" sz="1800" dirty="0" smtClean="0"/>
              <a:t> </a:t>
            </a:r>
            <a:r>
              <a:rPr lang="en-US" sz="1800" dirty="0" err="1" smtClean="0"/>
              <a:t>Pautz</a:t>
            </a:r>
            <a:r>
              <a:rPr lang="en-US" sz="1800" dirty="0" smtClean="0"/>
              <a:t> ,</a:t>
            </a:r>
            <a:r>
              <a:rPr lang="en-US" sz="1800" i="1" dirty="0" smtClean="0"/>
              <a:t>Requirements Management</a:t>
            </a:r>
            <a:r>
              <a:rPr lang="en-US" sz="1800" dirty="0" smtClean="0"/>
              <a:t>, Springer-</a:t>
            </a:r>
            <a:r>
              <a:rPr lang="en-US" sz="1800" dirty="0" err="1" smtClean="0"/>
              <a:t>Verlag</a:t>
            </a:r>
            <a:r>
              <a:rPr lang="en-US" sz="1800" dirty="0" smtClean="0"/>
              <a:t>, 2008</a:t>
            </a:r>
          </a:p>
          <a:p>
            <a:pPr marL="231775" lvl="0" indent="-231775">
              <a:buFont typeface="Wingdings" pitchFamily="2" charset="2"/>
              <a:buChar char="q"/>
            </a:pPr>
            <a:endParaRPr lang="en-US" sz="1800" dirty="0" smtClean="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9219" name="Title 5"/>
          <p:cNvSpPr>
            <a:spLocks noGrp="1"/>
          </p:cNvSpPr>
          <p:nvPr>
            <p:ph type="title"/>
          </p:nvPr>
        </p:nvSpPr>
        <p:spPr>
          <a:xfrm>
            <a:off x="533400" y="685800"/>
            <a:ext cx="8229600" cy="685800"/>
          </a:xfrm>
        </p:spPr>
        <p:txBody>
          <a:bodyPr/>
          <a:lstStyle/>
          <a:p>
            <a:pPr>
              <a:spcBef>
                <a:spcPct val="50000"/>
              </a:spcBef>
            </a:pPr>
            <a:r>
              <a:rPr lang="en-US" sz="2800" b="1" dirty="0" smtClean="0">
                <a:latin typeface="Arial" charset="0"/>
                <a:cs typeface="Arial" charset="0"/>
              </a:rPr>
              <a:t>REFERENSI</a:t>
            </a:r>
          </a:p>
        </p:txBody>
      </p:sp>
      <p:sp>
        <p:nvSpPr>
          <p:cNvPr id="6" name="Rectangle 3"/>
          <p:cNvSpPr txBox="1">
            <a:spLocks noChangeArrowheads="1"/>
          </p:cNvSpPr>
          <p:nvPr/>
        </p:nvSpPr>
        <p:spPr>
          <a:xfrm>
            <a:off x="445027" y="1418428"/>
            <a:ext cx="8112125" cy="4711700"/>
          </a:xfrm>
          <a:prstGeom prst="rect">
            <a:avLst/>
          </a:prstGeom>
        </p:spPr>
        <p:txBody>
          <a:bodyPr vert="horz" lIns="91440" tIns="45720" rIns="91440" bIns="45720" rtlCol="0">
            <a:normAutofit fontScale="92500"/>
          </a:bodyPr>
          <a:lstStyle/>
          <a:p>
            <a:pPr marL="642938" marR="0" lvl="0" indent="-457200" defTabSz="914400" rtl="0" eaLnBrk="1" fontAlgn="auto" latinLnBrk="0" hangingPunct="1">
              <a:lnSpc>
                <a:spcPts val="2400"/>
              </a:lnSpc>
              <a:spcBef>
                <a:spcPct val="20000"/>
              </a:spcBef>
              <a:spcAft>
                <a:spcPts val="0"/>
              </a:spcAft>
              <a:buClrTx/>
              <a:buSzTx/>
              <a:buFont typeface="Wingdings" pitchFamily="2" charset="2"/>
              <a:buChar char="q"/>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B. A. </a:t>
            </a: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Nuseibeh</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and S. M. Easterbrook, Requirements Engineering: A Roadmap. In A. C. W. Finkelstein (</a:t>
            </a: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ed</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The Future of Software Engineering, ACM Press, 2000</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0" i="0" u="sng" strike="noStrike" kern="1200" cap="none" spc="0" normalizeH="0" baseline="0" noProof="0" dirty="0" smtClean="0">
                <a:ln>
                  <a:noFill/>
                </a:ln>
                <a:solidFill>
                  <a:schemeClr val="tx1"/>
                </a:solidFill>
                <a:effectLst/>
                <a:uLnTx/>
                <a:uFillTx/>
                <a:latin typeface="+mn-lt"/>
                <a:ea typeface="+mn-ea"/>
                <a:cs typeface="+mn-cs"/>
              </a:rPr>
              <a:t>http://www.cs.toronto.edu/~sme/papers/2000/ICSE2000.pdf</a:t>
            </a:r>
          </a:p>
          <a:p>
            <a:pPr marL="642938" marR="0" lvl="0" indent="-457200" defTabSz="914400" rtl="0" eaLnBrk="1" fontAlgn="auto" latinLnBrk="0" hangingPunct="1">
              <a:lnSpc>
                <a:spcPts val="2400"/>
              </a:lnSpc>
              <a:spcBef>
                <a:spcPct val="20000"/>
              </a:spcBef>
              <a:spcAft>
                <a:spcPts val="0"/>
              </a:spcAft>
              <a:buClrTx/>
              <a:buSzTx/>
              <a:buFont typeface="Wingdings" pitchFamily="2" charset="2"/>
              <a:buChar char="q"/>
              <a:tabLst/>
              <a:defRPr/>
            </a:pP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Simson</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Garfinkel</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History's Worst Software Bugs, Wired News, 2005</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0" i="0" u="sng" strike="noStrike" kern="1200" cap="none" spc="0" normalizeH="0" baseline="0" noProof="0" dirty="0" smtClean="0">
                <a:ln>
                  <a:noFill/>
                </a:ln>
                <a:solidFill>
                  <a:schemeClr val="tx1"/>
                </a:solidFill>
                <a:effectLst/>
                <a:uLnTx/>
                <a:uFillTx/>
                <a:latin typeface="+mn-lt"/>
                <a:ea typeface="+mn-ea"/>
                <a:cs typeface="+mn-cs"/>
              </a:rPr>
              <a:t>http://www.wired.com/news/technology/bugs/0,2924,69355,00.html</a:t>
            </a:r>
          </a:p>
          <a:p>
            <a:pPr marL="642938" marR="0" lvl="0" indent="-457200" defTabSz="914400" rtl="0" eaLnBrk="1" fontAlgn="auto" latinLnBrk="0" hangingPunct="1">
              <a:lnSpc>
                <a:spcPts val="2400"/>
              </a:lnSpc>
              <a:spcBef>
                <a:spcPct val="20000"/>
              </a:spcBef>
              <a:spcAft>
                <a:spcPts val="0"/>
              </a:spcAft>
              <a:buClrTx/>
              <a:buSzTx/>
              <a:buFont typeface="Wingdings" pitchFamily="2" charset="2"/>
              <a:buChar char="q"/>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INCOSE Requirements Working Group</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0" i="0" u="sng" strike="noStrike" kern="1200" cap="none" spc="0" normalizeH="0" baseline="0" noProof="0" dirty="0" smtClean="0">
                <a:ln>
                  <a:noFill/>
                </a:ln>
                <a:solidFill>
                  <a:schemeClr val="tx1"/>
                </a:solidFill>
                <a:effectLst/>
                <a:uLnTx/>
                <a:uFillTx/>
                <a:latin typeface="+mn-lt"/>
                <a:ea typeface="+mn-ea"/>
                <a:cs typeface="+mn-cs"/>
              </a:rPr>
              <a:t>http://www.incose.org/practice/techactivities/wg/rqmts/</a:t>
            </a:r>
          </a:p>
          <a:p>
            <a:pPr marL="642938" marR="0" lvl="0" indent="-457200" defTabSz="914400" rtl="0" eaLnBrk="1" fontAlgn="auto" latinLnBrk="0" hangingPunct="1">
              <a:lnSpc>
                <a:spcPts val="2400"/>
              </a:lnSpc>
              <a:spcBef>
                <a:spcPct val="20000"/>
              </a:spcBef>
              <a:spcAft>
                <a:spcPts val="0"/>
              </a:spcAft>
              <a:buClrTx/>
              <a:buSzTx/>
              <a:buFont typeface="Wingdings" pitchFamily="2" charset="2"/>
              <a:buChar char="q"/>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Tools Survey: Requirements Management (RM) Tools</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0" i="0" u="sng" strike="noStrike" kern="1200" cap="none" spc="0" normalizeH="0" baseline="0" noProof="0" dirty="0" smtClean="0">
                <a:ln>
                  <a:noFill/>
                </a:ln>
                <a:solidFill>
                  <a:schemeClr val="tx1"/>
                </a:solidFill>
                <a:effectLst/>
                <a:uLnTx/>
                <a:uFillTx/>
                <a:latin typeface="+mn-lt"/>
                <a:ea typeface="+mn-ea"/>
                <a:cs typeface="+mn-cs"/>
              </a:rPr>
              <a:t>http://www.incose.org/productspubs/products/rmsurvey.aspx</a:t>
            </a:r>
            <a:br>
              <a:rPr kumimoji="0" lang="en-US" sz="1400" b="0" i="0" u="sng" strike="noStrike" kern="1200" cap="none" spc="0" normalizeH="0" baseline="0" noProof="0" dirty="0" smtClean="0">
                <a:ln>
                  <a:noFill/>
                </a:ln>
                <a:solidFill>
                  <a:schemeClr val="tx1"/>
                </a:solidFill>
                <a:effectLst/>
                <a:uLnTx/>
                <a:uFillTx/>
                <a:latin typeface="+mn-lt"/>
                <a:ea typeface="+mn-ea"/>
                <a:cs typeface="+mn-cs"/>
              </a:rPr>
            </a:br>
            <a:r>
              <a:rPr kumimoji="0" lang="en-US" sz="1400" b="0" i="0" u="sng" strike="noStrike" kern="1200" cap="none" spc="0" normalizeH="0" baseline="0" noProof="0" dirty="0" smtClean="0">
                <a:ln>
                  <a:noFill/>
                </a:ln>
                <a:solidFill>
                  <a:schemeClr val="tx1"/>
                </a:solidFill>
                <a:effectLst/>
                <a:uLnTx/>
                <a:uFillTx/>
                <a:latin typeface="+mn-lt"/>
                <a:ea typeface="+mn-ea"/>
                <a:cs typeface="+mn-cs"/>
              </a:rPr>
              <a:t>http://www.volere.co.uk/tools.htm </a:t>
            </a:r>
          </a:p>
          <a:p>
            <a:pPr marL="642938" marR="0" lvl="0" indent="-457200" defTabSz="914400" rtl="0" eaLnBrk="1" fontAlgn="auto" latinLnBrk="0" hangingPunct="1">
              <a:lnSpc>
                <a:spcPts val="2400"/>
              </a:lnSpc>
              <a:spcBef>
                <a:spcPct val="20000"/>
              </a:spcBef>
              <a:spcAft>
                <a:spcPts val="0"/>
              </a:spcAft>
              <a:buClrTx/>
              <a:buSzTx/>
              <a:buFont typeface="Wingdings" pitchFamily="2" charset="2"/>
              <a:buChar char="q"/>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IEEE (1993) Recommended Practice for Software Requirements Specifications. IEEE Std 830-1993, NY, USA.</a:t>
            </a:r>
          </a:p>
          <a:p>
            <a:pPr marL="642938" marR="0" lvl="0" indent="-457200" defTabSz="914400" rtl="0" eaLnBrk="1" fontAlgn="auto" latinLnBrk="0" hangingPunct="1">
              <a:lnSpc>
                <a:spcPts val="2400"/>
              </a:lnSpc>
              <a:spcBef>
                <a:spcPct val="20000"/>
              </a:spcBef>
              <a:spcAft>
                <a:spcPts val="0"/>
              </a:spcAft>
              <a:buClrTx/>
              <a:buSzTx/>
              <a:buFont typeface="Wingdings" pitchFamily="2" charset="2"/>
              <a:buChar char="q"/>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IEEE (1995) Guide for Developing System Requirements Specifications. IEEE Std P1233/D3, NY, USA.</a:t>
            </a:r>
          </a:p>
          <a:p>
            <a:pPr marL="642938" marR="0" lvl="0" indent="-457200" defTabSz="914400" rtl="0" eaLnBrk="1" fontAlgn="auto" latinLnBrk="0" hangingPunct="1">
              <a:lnSpc>
                <a:spcPts val="2400"/>
              </a:lnSpc>
              <a:spcBef>
                <a:spcPct val="20000"/>
              </a:spcBef>
              <a:spcAft>
                <a:spcPts val="0"/>
              </a:spcAft>
              <a:buClrTx/>
              <a:buSzTx/>
              <a:buFont typeface="Wingdings" pitchFamily="2" charset="2"/>
              <a:buChar char="q"/>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Requirements Engineering Conference</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0" i="0" u="sng" strike="noStrike" kern="1200" cap="none" spc="0" normalizeH="0" baseline="0" noProof="0" dirty="0" smtClean="0">
                <a:ln>
                  <a:noFill/>
                </a:ln>
                <a:solidFill>
                  <a:schemeClr val="tx1"/>
                </a:solidFill>
                <a:effectLst/>
                <a:uLnTx/>
                <a:uFillTx/>
                <a:latin typeface="+mn-lt"/>
                <a:ea typeface="+mn-ea"/>
                <a:cs typeface="+mn-cs"/>
              </a:rPr>
              <a:t>http://www.requirements-engineering.org/</a:t>
            </a:r>
            <a:endParaRPr kumimoji="0" lang="en-US" sz="1400" b="0" i="0" u="sng"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47103"/>
          <p:cNvPicPr>
            <a:picLocks noChangeAspect="1" noChangeArrowheads="1"/>
          </p:cNvPicPr>
          <p:nvPr/>
        </p:nvPicPr>
        <p:blipFill>
          <a:blip r:embed="rId3"/>
          <a:srcRect/>
          <a:stretch>
            <a:fillRect/>
          </a:stretch>
        </p:blipFill>
        <p:spPr bwMode="auto">
          <a:xfrm>
            <a:off x="642930" y="1560513"/>
            <a:ext cx="7902846" cy="3544887"/>
          </a:xfrm>
          <a:prstGeom prst="rect">
            <a:avLst/>
          </a:prstGeom>
          <a:noFill/>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a:xfrm>
            <a:off x="838200" y="685800"/>
            <a:ext cx="6705600" cy="608013"/>
          </a:xfrm>
        </p:spPr>
        <p:txBody>
          <a:bodyPr>
            <a:normAutofit/>
          </a:bodyPr>
          <a:lstStyle/>
          <a:p>
            <a:r>
              <a:rPr lang="en-CA" sz="3200" b="1" dirty="0">
                <a:latin typeface="Arial" pitchFamily="34" charset="0"/>
                <a:cs typeface="Arial" pitchFamily="34" charset="0"/>
              </a:rPr>
              <a:t>Problem Analysis</a:t>
            </a:r>
          </a:p>
        </p:txBody>
      </p:sp>
      <p:sp>
        <p:nvSpPr>
          <p:cNvPr id="7" name="Rectangle 5"/>
          <p:cNvSpPr txBox="1">
            <a:spLocks noChangeArrowheads="1"/>
          </p:cNvSpPr>
          <p:nvPr/>
        </p:nvSpPr>
        <p:spPr>
          <a:xfrm>
            <a:off x="404083" y="1691388"/>
            <a:ext cx="8206517" cy="34163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Goal: gain a better understanding of the problem being solved before development begins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Identify root cause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Identify stakeholders and their needs (or problems)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Identify solution boundary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Uses business requirements obtained from stakeholders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Results in </a:t>
            </a:r>
            <a:r>
              <a:rPr kumimoji="0" lang="en-CA"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Product Vision</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and </a:t>
            </a:r>
            <a:r>
              <a:rPr kumimoji="0" lang="en-CA"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Project Scope</a:t>
            </a: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4" name="Rectangle 4"/>
          <p:cNvSpPr>
            <a:spLocks noGrp="1" noChangeArrowheads="1"/>
          </p:cNvSpPr>
          <p:nvPr>
            <p:ph type="title"/>
          </p:nvPr>
        </p:nvSpPr>
        <p:spPr>
          <a:xfrm>
            <a:off x="838200" y="644390"/>
            <a:ext cx="7086600" cy="608013"/>
          </a:xfrm>
        </p:spPr>
        <p:txBody>
          <a:bodyPr>
            <a:normAutofit/>
          </a:bodyPr>
          <a:lstStyle/>
          <a:p>
            <a:r>
              <a:rPr lang="en-CA" sz="3200" b="1" dirty="0">
                <a:latin typeface="Arial" pitchFamily="34" charset="0"/>
                <a:cs typeface="Arial" pitchFamily="34" charset="0"/>
              </a:rPr>
              <a:t>Business Requirements (1)</a:t>
            </a:r>
          </a:p>
        </p:txBody>
      </p:sp>
      <p:sp>
        <p:nvSpPr>
          <p:cNvPr id="5" name="Rectangle 5"/>
          <p:cNvSpPr txBox="1">
            <a:spLocks noChangeArrowheads="1"/>
          </p:cNvSpPr>
          <p:nvPr/>
        </p:nvSpPr>
        <p:spPr>
          <a:xfrm>
            <a:off x="533400" y="1486668"/>
            <a:ext cx="8001000" cy="483566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Business Opportunity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Description of market opportunity, competing market, business problem being solved or improved, advantage of proposed solution, problems that will be solved...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Business Objective and Success Criteria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Important business benefits the product will provide in a quantitative and measurable way, how success will be measured, factors that have great impact on success...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Customer or Market Needs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Problems that customers currently encounter that will be addressed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Business Risks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Major risks associated with developing or not developing the product (marketplace competition, timing, user acceptance, implementation issues...) </a:t>
            </a: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6" name="Rectangle 4"/>
          <p:cNvSpPr>
            <a:spLocks noGrp="1" noChangeArrowheads="1"/>
          </p:cNvSpPr>
          <p:nvPr>
            <p:ph type="title"/>
          </p:nvPr>
        </p:nvSpPr>
        <p:spPr>
          <a:xfrm>
            <a:off x="472323" y="767222"/>
            <a:ext cx="8035925" cy="608013"/>
          </a:xfrm>
        </p:spPr>
        <p:txBody>
          <a:bodyPr>
            <a:normAutofit/>
          </a:bodyPr>
          <a:lstStyle/>
          <a:p>
            <a:r>
              <a:rPr lang="en-CA" sz="3200" b="1" dirty="0">
                <a:latin typeface="Arial" pitchFamily="34" charset="0"/>
                <a:cs typeface="Arial" pitchFamily="34" charset="0"/>
              </a:rPr>
              <a:t>Business Requirements – Example</a:t>
            </a:r>
          </a:p>
        </p:txBody>
      </p:sp>
      <p:sp>
        <p:nvSpPr>
          <p:cNvPr id="9" name="Rectangle 5"/>
          <p:cNvSpPr txBox="1">
            <a:spLocks noChangeArrowheads="1"/>
          </p:cNvSpPr>
          <p:nvPr/>
        </p:nvSpPr>
        <p:spPr>
          <a:xfrm>
            <a:off x="704339" y="1977996"/>
            <a:ext cx="7883525" cy="29591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Business Opportunity </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Exploit the poor security record of a competing product</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Business Objective and Success Criteria </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Capture a market share of 80 percent by being recognized as the most secure product in the market through trade journal reviews and consumer surveys </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Achieve positive cash flow on the product within 6 months</a:t>
            </a: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6" name="Rectangle 4"/>
          <p:cNvSpPr>
            <a:spLocks noGrp="1" noChangeArrowheads="1"/>
          </p:cNvSpPr>
          <p:nvPr>
            <p:ph type="title"/>
          </p:nvPr>
        </p:nvSpPr>
        <p:spPr>
          <a:xfrm>
            <a:off x="709680" y="821814"/>
            <a:ext cx="7772400" cy="608013"/>
          </a:xfrm>
        </p:spPr>
        <p:txBody>
          <a:bodyPr>
            <a:normAutofit/>
          </a:bodyPr>
          <a:lstStyle/>
          <a:p>
            <a:r>
              <a:rPr lang="en-CA" sz="3200" b="1" dirty="0">
                <a:latin typeface="Arial" pitchFamily="34" charset="0"/>
                <a:cs typeface="Arial" pitchFamily="34" charset="0"/>
              </a:rPr>
              <a:t>Business Requirements (2)</a:t>
            </a:r>
          </a:p>
        </p:txBody>
      </p:sp>
      <p:sp>
        <p:nvSpPr>
          <p:cNvPr id="7" name="Rectangle 5"/>
          <p:cNvSpPr txBox="1">
            <a:spLocks noChangeArrowheads="1"/>
          </p:cNvSpPr>
          <p:nvPr/>
        </p:nvSpPr>
        <p:spPr>
          <a:xfrm>
            <a:off x="685800" y="1896108"/>
            <a:ext cx="7620000" cy="3340100"/>
          </a:xfrm>
          <a:prstGeom prst="rect">
            <a:avLst/>
          </a:prstGeom>
        </p:spPr>
        <p:txBody>
          <a:bodyPr vert="horz" lIns="91440" tIns="45720" rIns="91440" bIns="45720" rtlCol="0">
            <a:normAutofit lnSpcReduction="1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Important for: </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Ensuring that all project participants work for the same reasons</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Getting stakeholders agreement on requirements</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User and software requirements must align with the context and objective defined by business requirements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Requirements that do not help achieve business objective should not be included </a:t>
            </a: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1558</TotalTime>
  <Words>1522</Words>
  <Application>Microsoft Office PowerPoint</Application>
  <PresentationFormat>On-screen Show (4:3)</PresentationFormat>
  <Paragraphs>225</Paragraphs>
  <Slides>27</Slides>
  <Notes>24</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2_Custom Design</vt:lpstr>
      <vt:lpstr>1_Custom Design</vt:lpstr>
      <vt:lpstr>Custom Design</vt:lpstr>
      <vt:lpstr>Slide 1</vt:lpstr>
      <vt:lpstr>Slide 2</vt:lpstr>
      <vt:lpstr>BUKU PEMBELAJARAN</vt:lpstr>
      <vt:lpstr>REFERENSI</vt:lpstr>
      <vt:lpstr>Slide 5</vt:lpstr>
      <vt:lpstr>Problem Analysis</vt:lpstr>
      <vt:lpstr>Business Requirements (1)</vt:lpstr>
      <vt:lpstr>Business Requirements – Example</vt:lpstr>
      <vt:lpstr>Business Requirements (2)</vt:lpstr>
      <vt:lpstr>Problem Analysis – Five Steps</vt:lpstr>
      <vt:lpstr>Problem Analysis – Gain Agreement</vt:lpstr>
      <vt:lpstr>Problem Analysis – Understand Root Causes (1)</vt:lpstr>
      <vt:lpstr>Problem Analysis – Understand Root Causes (2)</vt:lpstr>
      <vt:lpstr>Problem Analysis – Understand Root Causes (3)</vt:lpstr>
      <vt:lpstr>Problem Statement </vt:lpstr>
      <vt:lpstr>Problem Analysis – Stakeholder Profiles (1)</vt:lpstr>
      <vt:lpstr>Problem Analysis – Stakeholder Profiles (2)</vt:lpstr>
      <vt:lpstr>Problem Analysis – Product Vision and Project Scope</vt:lpstr>
      <vt:lpstr>Vision Statement (1)</vt:lpstr>
      <vt:lpstr>Vision Statement (2)</vt:lpstr>
      <vt:lpstr>Problem Analysis – Definition of Scope (1)</vt:lpstr>
      <vt:lpstr>Problem Analysis – Definition of Scope (2)</vt:lpstr>
      <vt:lpstr>Problem Analysis – Identify Constraints</vt:lpstr>
      <vt:lpstr>Vision and Scope Document (1)</vt:lpstr>
      <vt:lpstr>Vision and Scope Document (2)</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ACER</cp:lastModifiedBy>
  <cp:revision>186</cp:revision>
  <dcterms:modified xsi:type="dcterms:W3CDTF">2018-05-19T17:08:48Z</dcterms:modified>
</cp:coreProperties>
</file>