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300" r:id="rId4"/>
    <p:sldId id="278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29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 varScale="1">
        <p:scale>
          <a:sx n="62" d="100"/>
          <a:sy n="62" d="100"/>
        </p:scale>
        <p:origin x="-1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A470341C-C714-46A2-BE80-B12F3FBD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4B143-7230-4E24-9CD7-84A51AD8BA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49F786-2AEB-4B0B-9793-A07A3E3F9E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E981099-0112-461E-906F-DBD3623D98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18B1C-317D-407E-B831-DC4430ABB7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0B3E0-C47F-452A-B679-52A399E37D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4E310-0503-4C69-8BF2-A9AF5074B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86F66-2EF7-46BA-9965-B7FEC7F20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CEFFA-9DE3-463B-97C4-C5F3168D66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17254-18EA-46D9-BF39-EBC6D71E65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5DD14-627E-4330-B30D-F674CB2F5C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DD5AE-DC6A-4A3F-9A91-64F6C0CB7A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3B4A7E2-0C43-48B1-A23D-5E1F46CB38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600" dirty="0" smtClean="0">
                <a:solidFill>
                  <a:schemeClr val="tx1"/>
                </a:solidFill>
              </a:rPr>
              <a:t>Intro to</a:t>
            </a:r>
            <a:br>
              <a:rPr lang="id-ID" sz="3600" dirty="0" smtClean="0">
                <a:solidFill>
                  <a:schemeClr val="tx1"/>
                </a:solidFill>
              </a:rPr>
            </a:br>
            <a:r>
              <a:rPr lang="id-ID" sz="3600" dirty="0" smtClean="0">
                <a:solidFill>
                  <a:schemeClr val="tx1"/>
                </a:solidFill>
              </a:rPr>
              <a:t>Distributed </a:t>
            </a:r>
            <a:r>
              <a:rPr lang="id-ID" sz="3600" dirty="0" smtClean="0">
                <a:solidFill>
                  <a:schemeClr val="tx1"/>
                </a:solidFill>
              </a:rPr>
              <a:t>Data Processing</a:t>
            </a:r>
            <a:endParaRPr lang="en-US" sz="6000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Munawar, PhD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Why is DDP increasing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2214" y="2204864"/>
            <a:ext cx="78582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Dramatically </a:t>
            </a:r>
            <a:r>
              <a:rPr lang="id-ID" sz="2800" b="0" dirty="0"/>
              <a:t>reduced hardware costs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Increased </a:t>
            </a:r>
            <a:r>
              <a:rPr lang="id-ID" sz="2800" b="0" dirty="0"/>
              <a:t>desktop power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Improved </a:t>
            </a:r>
            <a:r>
              <a:rPr lang="id-ID" sz="2800" b="0" dirty="0"/>
              <a:t>user interfaces (!)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Ability </a:t>
            </a:r>
            <a:r>
              <a:rPr lang="en-US" sz="2800" b="0" dirty="0"/>
              <a:t>to share data across multiple servers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23743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DDP Pros and Cons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198884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/>
              <a:t>There are no complete </a:t>
            </a:r>
            <a:r>
              <a:rPr lang="en-US" sz="2800" b="0" dirty="0" smtClean="0"/>
              <a:t>solutions</a:t>
            </a:r>
            <a:endParaRPr lang="id-ID" sz="2800" b="0" dirty="0" smtClean="0"/>
          </a:p>
          <a:p>
            <a:endParaRPr lang="en-US" sz="2800" b="0" dirty="0"/>
          </a:p>
          <a:p>
            <a:r>
              <a:rPr lang="id-ID" sz="2800" b="0" dirty="0" smtClean="0">
                <a:solidFill>
                  <a:srgbClr val="FF0000"/>
                </a:solidFill>
              </a:rPr>
              <a:t>Key </a:t>
            </a:r>
            <a:r>
              <a:rPr lang="id-ID" sz="2800" b="0" dirty="0">
                <a:solidFill>
                  <a:srgbClr val="FF0000"/>
                </a:solidFill>
              </a:rPr>
              <a:t>issues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How </a:t>
            </a:r>
            <a:r>
              <a:rPr lang="en-US" sz="2800" b="0" dirty="0"/>
              <a:t>does it affect end-users?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How </a:t>
            </a:r>
            <a:r>
              <a:rPr lang="en-US" sz="2800" b="0" dirty="0"/>
              <a:t>does it affect management?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How </a:t>
            </a:r>
            <a:r>
              <a:rPr lang="en-US" sz="2800" b="0" dirty="0"/>
              <a:t>does it affect productivity?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37806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Benefits of DDP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3648" y="1772816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Responsiveness</a:t>
            </a:r>
            <a:endParaRPr lang="id-ID" sz="24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Availability</a:t>
            </a:r>
            <a:endParaRPr lang="id-ID" sz="24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Organisational </a:t>
            </a:r>
            <a:r>
              <a:rPr lang="id-ID" sz="2400" b="0" dirty="0"/>
              <a:t>Patterns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Resource </a:t>
            </a:r>
            <a:r>
              <a:rPr lang="id-ID" sz="2400" b="0" dirty="0"/>
              <a:t>Sharing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Incremental </a:t>
            </a:r>
            <a:r>
              <a:rPr lang="id-ID" sz="2400" b="0" dirty="0"/>
              <a:t>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Increased </a:t>
            </a:r>
            <a:r>
              <a:rPr lang="id-ID" sz="2400" b="0" dirty="0"/>
              <a:t>User Involvement &amp; </a:t>
            </a:r>
            <a:r>
              <a:rPr lang="id-ID" sz="2400" b="0" dirty="0" smtClean="0"/>
              <a:t>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/>
              <a:t>End-user Productivity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Distance </a:t>
            </a:r>
            <a:r>
              <a:rPr lang="id-ID" sz="2400" b="0" dirty="0"/>
              <a:t>&amp; location independence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Privacy </a:t>
            </a:r>
            <a:r>
              <a:rPr lang="id-ID" sz="2400" b="0" dirty="0"/>
              <a:t>and security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Vendor </a:t>
            </a:r>
            <a:r>
              <a:rPr lang="id-ID" sz="2400" b="0" dirty="0"/>
              <a:t>independence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79118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Drawbacks of DDP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1997839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Difficulties </a:t>
            </a:r>
            <a:r>
              <a:rPr lang="id-ID" sz="2400" b="0" dirty="0"/>
              <a:t>in failure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/>
              <a:t>More </a:t>
            </a:r>
            <a:r>
              <a:rPr lang="en-US" sz="2400" b="0" dirty="0"/>
              <a:t>components and dependence </a:t>
            </a:r>
            <a:r>
              <a:rPr lang="en-US" sz="2400" b="0" dirty="0" smtClean="0"/>
              <a:t>on</a:t>
            </a:r>
            <a:r>
              <a:rPr lang="id-ID" sz="2400" b="0" dirty="0" smtClean="0"/>
              <a:t> </a:t>
            </a:r>
            <a:r>
              <a:rPr lang="en-US" sz="2400" b="0" dirty="0" smtClean="0"/>
              <a:t>communication </a:t>
            </a:r>
            <a:r>
              <a:rPr lang="en-US" sz="2400" b="0" dirty="0"/>
              <a:t>means more points of failure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Incompatibility </a:t>
            </a:r>
            <a:r>
              <a:rPr lang="id-ID" sz="2400" b="0" dirty="0"/>
              <a:t>of components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Incompatibility </a:t>
            </a:r>
            <a:r>
              <a:rPr lang="id-ID" sz="2400" b="0" dirty="0"/>
              <a:t>of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More </a:t>
            </a:r>
            <a:r>
              <a:rPr lang="id-ID" sz="2400" b="0" dirty="0"/>
              <a:t>complex management &amp;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Difficulty </a:t>
            </a:r>
            <a:r>
              <a:rPr lang="id-ID" sz="2400" b="0" dirty="0"/>
              <a:t>controlling information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Suboptimal </a:t>
            </a:r>
            <a:r>
              <a:rPr lang="id-ID" sz="2400" b="0" dirty="0"/>
              <a:t>procurement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0" dirty="0" smtClean="0"/>
              <a:t>Duplication </a:t>
            </a:r>
            <a:r>
              <a:rPr lang="id-ID" sz="2400" b="0" dirty="0"/>
              <a:t>of effort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69088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Reason for DDP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9632" y="1582341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400" b="0" dirty="0" smtClean="0"/>
              <a:t>Need </a:t>
            </a:r>
            <a:r>
              <a:rPr lang="id-ID" sz="2400" b="0" dirty="0"/>
              <a:t>for new applications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0" dirty="0" smtClean="0"/>
              <a:t>On </a:t>
            </a:r>
            <a:r>
              <a:rPr lang="en-US" sz="2400" b="0" dirty="0"/>
              <a:t>large </a:t>
            </a:r>
            <a:r>
              <a:rPr lang="en-US" sz="2400" b="0" dirty="0" err="1" smtClean="0"/>
              <a:t>centrali</a:t>
            </a:r>
            <a:r>
              <a:rPr lang="id-ID" sz="2400" b="0" dirty="0" smtClean="0"/>
              <a:t>z</a:t>
            </a:r>
            <a:r>
              <a:rPr lang="en-US" sz="2400" b="0" dirty="0" err="1" smtClean="0"/>
              <a:t>ed</a:t>
            </a:r>
            <a:r>
              <a:rPr lang="en-US" sz="2400" b="0" dirty="0" smtClean="0"/>
              <a:t> </a:t>
            </a:r>
            <a:r>
              <a:rPr lang="en-US" sz="2400" b="0" dirty="0"/>
              <a:t>systems, development can </a:t>
            </a:r>
            <a:r>
              <a:rPr lang="en-US" sz="2400" b="0" dirty="0" smtClean="0"/>
              <a:t>take</a:t>
            </a:r>
            <a:r>
              <a:rPr lang="id-ID" sz="2400" b="0" dirty="0" smtClean="0"/>
              <a:t> years</a:t>
            </a:r>
            <a:endParaRPr lang="id-ID" sz="2400" b="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0" dirty="0" smtClean="0"/>
              <a:t>On </a:t>
            </a:r>
            <a:r>
              <a:rPr lang="en-US" sz="2400" b="0" dirty="0"/>
              <a:t>small distributed systems, development can </a:t>
            </a:r>
            <a:r>
              <a:rPr lang="en-US" sz="2400" b="0" dirty="0" smtClean="0"/>
              <a:t>be</a:t>
            </a:r>
            <a:r>
              <a:rPr lang="id-ID" sz="2400" b="0" dirty="0" smtClean="0"/>
              <a:t> component-based </a:t>
            </a:r>
            <a:r>
              <a:rPr lang="id-ID" sz="2400" b="0" dirty="0"/>
              <a:t>and very fast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Need </a:t>
            </a:r>
            <a:r>
              <a:rPr lang="en-US" sz="2400" b="0" dirty="0"/>
              <a:t>for short response time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0" dirty="0" err="1" smtClean="0"/>
              <a:t>Centrali</a:t>
            </a:r>
            <a:r>
              <a:rPr lang="id-ID" sz="2400" b="0" dirty="0" smtClean="0"/>
              <a:t>z</a:t>
            </a:r>
            <a:r>
              <a:rPr lang="en-US" sz="2400" b="0" dirty="0" err="1" smtClean="0"/>
              <a:t>ed</a:t>
            </a:r>
            <a:r>
              <a:rPr lang="en-US" sz="2400" b="0" dirty="0" smtClean="0"/>
              <a:t> </a:t>
            </a:r>
            <a:r>
              <a:rPr lang="en-US" sz="2400" b="0" dirty="0"/>
              <a:t>systems result in contention among </a:t>
            </a:r>
            <a:r>
              <a:rPr lang="en-US" sz="2400" b="0" dirty="0" smtClean="0"/>
              <a:t>users</a:t>
            </a:r>
            <a:r>
              <a:rPr lang="id-ID" sz="2400" b="0" dirty="0" smtClean="0"/>
              <a:t> and </a:t>
            </a:r>
            <a:r>
              <a:rPr lang="id-ID" sz="2400" b="0" dirty="0"/>
              <a:t>processes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0" dirty="0" smtClean="0"/>
              <a:t>Distributed </a:t>
            </a:r>
            <a:r>
              <a:rPr lang="en-US" sz="2400" b="0" dirty="0"/>
              <a:t>systems provide dedicated resources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37057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Hybrid Processing Approach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656" y="220486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b="0" dirty="0"/>
              <a:t>Centralized systems (mainframes, etc)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Distributed </a:t>
            </a:r>
            <a:r>
              <a:rPr lang="id-ID" sz="2800" b="0" dirty="0"/>
              <a:t>systems (PCs)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Networked </a:t>
            </a:r>
            <a:r>
              <a:rPr lang="id-ID" sz="2800" b="0" dirty="0"/>
              <a:t>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Client-Server </a:t>
            </a:r>
            <a:r>
              <a:rPr lang="id-ID" sz="2800" b="0" dirty="0"/>
              <a:t>computing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96231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Client Server Architecture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1640" y="2204864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Combines </a:t>
            </a:r>
            <a:r>
              <a:rPr lang="en-US" sz="2800" b="0" dirty="0"/>
              <a:t>advantages of distributed </a:t>
            </a:r>
            <a:r>
              <a:rPr lang="en-US" sz="2800" b="0" dirty="0" smtClean="0"/>
              <a:t>and</a:t>
            </a:r>
            <a:r>
              <a:rPr lang="id-ID" sz="2800" b="0" dirty="0" smtClean="0"/>
              <a:t> centralized </a:t>
            </a:r>
            <a:r>
              <a:rPr lang="id-ID" sz="2800" b="0" dirty="0"/>
              <a:t>computing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Cost-effective</a:t>
            </a:r>
            <a:r>
              <a:rPr lang="en-US" sz="2800" b="0" dirty="0"/>
              <a:t>, achieves economies of scale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Flexible</a:t>
            </a:r>
            <a:r>
              <a:rPr lang="id-ID" sz="2800" b="0" dirty="0"/>
              <a:t>, scalable approach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84880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Intranet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0822" y="2132856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800" b="0" dirty="0"/>
              <a:t>Often use Internet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0" dirty="0" smtClean="0"/>
              <a:t>Content </a:t>
            </a:r>
            <a:r>
              <a:rPr lang="en-US" sz="2800" b="0" dirty="0"/>
              <a:t>is accessible only to internal users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0" dirty="0" smtClean="0"/>
              <a:t>A </a:t>
            </a:r>
            <a:r>
              <a:rPr lang="en-US" sz="2800" b="0" dirty="0"/>
              <a:t>specialized form of </a:t>
            </a:r>
            <a:r>
              <a:rPr lang="en-US" sz="2800" b="0" dirty="0" smtClean="0"/>
              <a:t>client/server</a:t>
            </a:r>
            <a:r>
              <a:rPr lang="id-ID" sz="2800" b="0" dirty="0" smtClean="0"/>
              <a:t> architecture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989932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Internet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592" y="2060848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0" dirty="0" smtClean="0"/>
              <a:t>Provides </a:t>
            </a:r>
            <a:r>
              <a:rPr lang="en-US" sz="2800" b="0" dirty="0"/>
              <a:t>access to outside users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id-ID" sz="2800" b="0" dirty="0" smtClean="0"/>
              <a:t>Customers</a:t>
            </a:r>
            <a:endParaRPr lang="id-ID" sz="2800" b="0" dirty="0"/>
          </a:p>
          <a:p>
            <a:pPr marL="914400" lvl="1" indent="-457200">
              <a:buFont typeface="Wingdings" pitchFamily="2" charset="2"/>
              <a:buChar char="ü"/>
            </a:pPr>
            <a:r>
              <a:rPr lang="id-ID" sz="2800" b="0" dirty="0" smtClean="0"/>
              <a:t>Vendors </a:t>
            </a:r>
            <a:r>
              <a:rPr lang="id-ID" sz="2800" b="0" dirty="0"/>
              <a:t>/ suppliers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800" b="0" dirty="0" smtClean="0"/>
              <a:t>Extranets</a:t>
            </a:r>
            <a:r>
              <a:rPr lang="id-ID" sz="2800" b="0" dirty="0"/>
              <a:t>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id-ID" sz="2800" b="0" dirty="0" smtClean="0"/>
              <a:t>extensive</a:t>
            </a:r>
            <a:r>
              <a:rPr lang="id-ID" sz="2800" b="0" dirty="0"/>
              <a:t>, controlled, secure access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800" b="0" dirty="0" smtClean="0"/>
              <a:t>usually </a:t>
            </a:r>
            <a:r>
              <a:rPr lang="en-US" sz="2800" b="0" dirty="0"/>
              <a:t>mapped to a particular WAN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922140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Distributed Application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600" y="1916832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0" dirty="0" smtClean="0">
                <a:solidFill>
                  <a:srgbClr val="FF0000"/>
                </a:solidFill>
              </a:rPr>
              <a:t>Horizontal</a:t>
            </a:r>
            <a:r>
              <a:rPr lang="id-ID" sz="2800" b="0" dirty="0" smtClean="0"/>
              <a:t> </a:t>
            </a:r>
            <a:r>
              <a:rPr lang="id-ID" sz="2800" b="0" dirty="0"/>
              <a:t>partitioning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Different </a:t>
            </a:r>
            <a:r>
              <a:rPr lang="id-ID" sz="2800" b="0" dirty="0"/>
              <a:t>applications on different 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One </a:t>
            </a:r>
            <a:r>
              <a:rPr lang="en-US" sz="2800" b="0" dirty="0"/>
              <a:t>application replicated on 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Example</a:t>
            </a:r>
            <a:r>
              <a:rPr lang="id-ID" sz="2800" b="0" dirty="0"/>
              <a:t>: Office </a:t>
            </a:r>
            <a:r>
              <a:rPr lang="id-ID" sz="2800" b="0" dirty="0" smtClean="0"/>
              <a:t>automation</a:t>
            </a:r>
          </a:p>
          <a:p>
            <a:pPr marL="457200" indent="-457200">
              <a:buFont typeface="Arial" pitchFamily="34" charset="0"/>
              <a:buChar char="•"/>
            </a:pPr>
            <a:endParaRPr lang="id-ID" sz="2800" b="0" dirty="0"/>
          </a:p>
          <a:p>
            <a:r>
              <a:rPr lang="id-ID" sz="2800" b="0" dirty="0" smtClean="0">
                <a:solidFill>
                  <a:srgbClr val="FF0000"/>
                </a:solidFill>
              </a:rPr>
              <a:t>Vertical</a:t>
            </a:r>
            <a:r>
              <a:rPr lang="id-ID" sz="2800" b="0" dirty="0" smtClean="0"/>
              <a:t> </a:t>
            </a:r>
            <a:r>
              <a:rPr lang="id-ID" sz="2800" b="0" dirty="0"/>
              <a:t>partitioning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One </a:t>
            </a:r>
            <a:r>
              <a:rPr lang="en-US" sz="2800" b="0" dirty="0"/>
              <a:t>application dispersed among 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Example</a:t>
            </a:r>
            <a:r>
              <a:rPr lang="id-ID" sz="2800" b="0" dirty="0"/>
              <a:t>: Retail chain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15137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d-ID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1476375" y="5394325"/>
            <a:ext cx="5010150" cy="508000"/>
            <a:chOff x="891" y="1175"/>
            <a:chExt cx="3156" cy="320"/>
          </a:xfrm>
        </p:grpSpPr>
        <p:grpSp>
          <p:nvGrpSpPr>
            <p:cNvPr id="41000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2009775" y="3665538"/>
            <a:ext cx="5010150" cy="508000"/>
            <a:chOff x="891" y="1175"/>
            <a:chExt cx="3156" cy="320"/>
          </a:xfrm>
        </p:grpSpPr>
        <p:grpSp>
          <p:nvGrpSpPr>
            <p:cNvPr id="41006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7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1936750" y="4502150"/>
            <a:ext cx="5010150" cy="508000"/>
            <a:chOff x="1258" y="1081"/>
            <a:chExt cx="3156" cy="320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41014" name="Oval 54"/>
          <p:cNvSpPr>
            <a:spLocks noChangeArrowheads="1"/>
          </p:cNvSpPr>
          <p:nvPr/>
        </p:nvSpPr>
        <p:spPr bwMode="gray">
          <a:xfrm>
            <a:off x="2017713" y="4587875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gray">
          <a:xfrm>
            <a:off x="2024063" y="4575175"/>
            <a:ext cx="241300" cy="242888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1835150" y="2801938"/>
            <a:ext cx="5010150" cy="508000"/>
            <a:chOff x="1258" y="1081"/>
            <a:chExt cx="3156" cy="320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41019" name="Oval 59"/>
          <p:cNvSpPr>
            <a:spLocks noChangeArrowheads="1"/>
          </p:cNvSpPr>
          <p:nvPr/>
        </p:nvSpPr>
        <p:spPr bwMode="gray">
          <a:xfrm>
            <a:off x="1916113" y="2887663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1414463" y="2030413"/>
            <a:ext cx="5010150" cy="508000"/>
            <a:chOff x="891" y="1175"/>
            <a:chExt cx="3156" cy="320"/>
          </a:xfrm>
        </p:grpSpPr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438400" y="2057400"/>
            <a:ext cx="1813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d-ID" sz="2400" b="0" dirty="0" smtClean="0">
                <a:hlinkClick r:id="rId2" action="ppaction://hlinksldjump"/>
              </a:rPr>
              <a:t>Regulations</a:t>
            </a:r>
            <a:endParaRPr lang="en-US" sz="2400" b="0" dirty="0"/>
          </a:p>
        </p:txBody>
      </p:sp>
      <p:sp>
        <p:nvSpPr>
          <p:cNvPr id="40975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819400" y="2819400"/>
            <a:ext cx="135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d-ID" sz="2400" b="0" dirty="0" smtClean="0">
                <a:hlinkClick r:id="rId3" action="ppaction://hlinksldjump"/>
              </a:rPr>
              <a:t>Syllabus</a:t>
            </a:r>
            <a:endParaRPr lang="en-US" sz="2400" b="0" dirty="0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048000" y="36576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d-ID" sz="2400" b="0" dirty="0" smtClean="0">
                <a:hlinkClick r:id="rId4" action="ppaction://hlinksldjump"/>
              </a:rPr>
              <a:t>Referencess</a:t>
            </a:r>
            <a:endParaRPr lang="en-US" sz="2400" b="0" dirty="0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905125" y="4543425"/>
            <a:ext cx="903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d-ID" sz="2400" b="0" dirty="0" smtClean="0">
                <a:hlinkClick r:id="rId5" action="ppaction://hlinksldjump"/>
              </a:rPr>
              <a:t>Tools</a:t>
            </a:r>
            <a:endParaRPr lang="en-US" sz="2400" b="0" dirty="0"/>
          </a:p>
        </p:txBody>
      </p: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2590800" y="5410200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d-ID" sz="2400" b="0" dirty="0" smtClean="0">
                <a:hlinkClick r:id="rId6" action="ppaction://hlinksldjump"/>
              </a:rPr>
              <a:t>Introduction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Keeping Data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7584" y="1720840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 smtClean="0"/>
              <a:t>Tailored </a:t>
            </a:r>
            <a:r>
              <a:rPr lang="en-US" sz="2800" b="0" dirty="0"/>
              <a:t>to size of business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0" dirty="0" smtClean="0"/>
              <a:t>Small </a:t>
            </a:r>
            <a:r>
              <a:rPr lang="en-US" sz="2800" b="0" dirty="0"/>
              <a:t>businesses can often rely on a </a:t>
            </a:r>
            <a:r>
              <a:rPr lang="en-US" sz="2800" b="0" dirty="0" smtClean="0"/>
              <a:t>collection</a:t>
            </a:r>
            <a:r>
              <a:rPr lang="id-ID" sz="2800" b="0" dirty="0" smtClean="0"/>
              <a:t> </a:t>
            </a:r>
            <a:r>
              <a:rPr lang="en-US" sz="2800" b="0" dirty="0" smtClean="0"/>
              <a:t>of </a:t>
            </a:r>
            <a:r>
              <a:rPr lang="en-US" sz="2800" b="0" dirty="0"/>
              <a:t>files (e.g. text and numerical data)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0" dirty="0" smtClean="0"/>
              <a:t>Large </a:t>
            </a:r>
            <a:r>
              <a:rPr lang="en-US" sz="2800" b="0" dirty="0"/>
              <a:t>businesses will often rely on one or </a:t>
            </a:r>
            <a:r>
              <a:rPr lang="en-US" sz="2800" b="0" dirty="0" smtClean="0"/>
              <a:t>more</a:t>
            </a:r>
            <a:r>
              <a:rPr lang="id-ID" sz="2800" b="0" dirty="0" smtClean="0"/>
              <a:t> databases</a:t>
            </a:r>
            <a:endParaRPr lang="id-ID" sz="2800" b="0" dirty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0" dirty="0" smtClean="0"/>
              <a:t>Distributed </a:t>
            </a:r>
            <a:r>
              <a:rPr lang="en-US" sz="2800" b="0" dirty="0" err="1"/>
              <a:t>organisations</a:t>
            </a:r>
            <a:r>
              <a:rPr lang="en-US" sz="2800" b="0" dirty="0"/>
              <a:t> will often need </a:t>
            </a:r>
            <a:r>
              <a:rPr lang="en-US" sz="2800" b="0" dirty="0" smtClean="0"/>
              <a:t>to</a:t>
            </a:r>
            <a:r>
              <a:rPr lang="id-ID" sz="2800" b="0" dirty="0" smtClean="0"/>
              <a:t> distribute </a:t>
            </a:r>
            <a:r>
              <a:rPr lang="id-ID" sz="2800" b="0" dirty="0"/>
              <a:t>databases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id-ID" sz="2800" b="0" dirty="0" smtClean="0"/>
              <a:t>I/O</a:t>
            </a:r>
            <a:endParaRPr lang="id-ID" sz="2800" b="0" dirty="0"/>
          </a:p>
          <a:p>
            <a:pPr marL="1371600" lvl="2" indent="-457200">
              <a:buFont typeface="Wingdings" pitchFamily="2" charset="2"/>
              <a:buChar char="ü"/>
            </a:pPr>
            <a:r>
              <a:rPr lang="id-ID" sz="2800" b="0" dirty="0" smtClean="0"/>
              <a:t>Store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81807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Distributed Database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8743" y="198884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0" dirty="0" smtClean="0">
                <a:solidFill>
                  <a:srgbClr val="FF0000"/>
                </a:solidFill>
              </a:rPr>
              <a:t>Centralised</a:t>
            </a:r>
            <a:r>
              <a:rPr lang="id-ID" sz="2800" b="0" dirty="0" smtClean="0"/>
              <a:t> </a:t>
            </a:r>
            <a:r>
              <a:rPr lang="id-ID" sz="2800" b="0" dirty="0"/>
              <a:t>databases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id-ID" sz="2800" b="0" dirty="0" smtClean="0"/>
              <a:t>No </a:t>
            </a:r>
            <a:r>
              <a:rPr lang="id-ID" sz="2800" b="0" dirty="0"/>
              <a:t>duplication of data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0" dirty="0" smtClean="0"/>
              <a:t>Good </a:t>
            </a:r>
            <a:r>
              <a:rPr lang="en-US" sz="2800" b="0" dirty="0"/>
              <a:t>for security and consistency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id-ID" sz="2800" b="0" dirty="0" smtClean="0"/>
          </a:p>
          <a:p>
            <a:pPr marL="914400" lvl="1" indent="-457200">
              <a:buFont typeface="Wingdings" pitchFamily="2" charset="2"/>
              <a:buChar char="§"/>
            </a:pPr>
            <a:r>
              <a:rPr lang="id-ID" sz="2800" b="0" dirty="0" smtClean="0"/>
              <a:t>Contention </a:t>
            </a:r>
            <a:r>
              <a:rPr lang="id-ID" sz="2800" b="0" dirty="0"/>
              <a:t>for access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id-ID" sz="2800" b="0" dirty="0" smtClean="0"/>
              <a:t>Response </a:t>
            </a:r>
            <a:r>
              <a:rPr lang="id-ID" sz="2800" b="0" dirty="0"/>
              <a:t>times poor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0" dirty="0" smtClean="0"/>
              <a:t>Breakdowns </a:t>
            </a:r>
            <a:r>
              <a:rPr lang="en-US" sz="2800" b="0" dirty="0"/>
              <a:t>propagate to local sites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81070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Distributed Database ...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592" y="177281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0" dirty="0" smtClean="0">
                <a:solidFill>
                  <a:srgbClr val="FF0000"/>
                </a:solidFill>
              </a:rPr>
              <a:t>Replicated</a:t>
            </a:r>
            <a:r>
              <a:rPr lang="id-ID" sz="2800" b="0" dirty="0" smtClean="0"/>
              <a:t> </a:t>
            </a:r>
            <a:r>
              <a:rPr lang="id-ID" sz="2800" b="0" dirty="0"/>
              <a:t>databases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Less </a:t>
            </a:r>
            <a:r>
              <a:rPr lang="id-ID" sz="2800" b="0" dirty="0"/>
              <a:t>data contention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High/replicated </a:t>
            </a:r>
            <a:r>
              <a:rPr lang="en-US" sz="2800" b="0" dirty="0"/>
              <a:t>storage &amp; data update costs</a:t>
            </a:r>
          </a:p>
          <a:p>
            <a:pPr marL="457200" indent="-457200">
              <a:buFont typeface="Arial" pitchFamily="34" charset="0"/>
              <a:buChar char="•"/>
            </a:pPr>
            <a:endParaRPr lang="id-ID" sz="2800" b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Three </a:t>
            </a:r>
            <a:r>
              <a:rPr lang="id-ID" sz="2800" b="0" dirty="0"/>
              <a:t>variants of replication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800" b="0" dirty="0" smtClean="0"/>
              <a:t>Real-time </a:t>
            </a:r>
            <a:r>
              <a:rPr lang="en-US" sz="2800" b="0" dirty="0"/>
              <a:t>(two-phase commit, on entry)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800" b="0" dirty="0" smtClean="0"/>
              <a:t>Near </a:t>
            </a:r>
            <a:r>
              <a:rPr lang="en-US" sz="2800" b="0" dirty="0"/>
              <a:t>Real-time (batch backups, e.g. every 30 </a:t>
            </a:r>
            <a:r>
              <a:rPr lang="en-US" sz="2800" b="0" dirty="0" err="1"/>
              <a:t>mins</a:t>
            </a:r>
            <a:r>
              <a:rPr lang="en-US" sz="2800" b="0" dirty="0"/>
              <a:t>.)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800" b="0" dirty="0" smtClean="0"/>
              <a:t>Deferred </a:t>
            </a:r>
            <a:r>
              <a:rPr lang="en-US" sz="2800" b="0" dirty="0"/>
              <a:t>(bulk transfer, once or twice per day)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211333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Distributed Database ...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600" y="1844824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0" dirty="0">
                <a:solidFill>
                  <a:srgbClr val="FF0000"/>
                </a:solidFill>
              </a:rPr>
              <a:t>Partitioned</a:t>
            </a:r>
            <a:r>
              <a:rPr lang="id-ID" sz="2800" b="0" dirty="0"/>
              <a:t> databases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800" b="0" dirty="0" smtClean="0"/>
              <a:t>No </a:t>
            </a:r>
            <a:r>
              <a:rPr lang="id-ID" sz="2800" b="0" dirty="0"/>
              <a:t>duplication, limited contention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800" b="0" dirty="0" smtClean="0"/>
              <a:t>Disperses </a:t>
            </a:r>
            <a:r>
              <a:rPr lang="id-ID" sz="2800" b="0" dirty="0"/>
              <a:t>load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800" b="0" dirty="0" smtClean="0"/>
              <a:t>Graceful </a:t>
            </a:r>
            <a:r>
              <a:rPr lang="id-ID" sz="2800" b="0" dirty="0"/>
              <a:t>degradation?</a:t>
            </a:r>
          </a:p>
          <a:p>
            <a:endParaRPr lang="id-ID" sz="2800" b="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0" dirty="0" smtClean="0"/>
              <a:t>Ad </a:t>
            </a:r>
            <a:r>
              <a:rPr lang="en-US" sz="2800" b="0" dirty="0"/>
              <a:t>hoc reports more difficult to assemble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0" dirty="0" smtClean="0"/>
              <a:t>Maintaining </a:t>
            </a:r>
            <a:r>
              <a:rPr lang="en-US" sz="2800" b="0" dirty="0"/>
              <a:t>separation as data evolves difficult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269487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Networking Requirements of DDP</a:t>
            </a:r>
            <a:endParaRPr lang="id-ID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1916832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Connectivity </a:t>
            </a:r>
            <a:r>
              <a:rPr lang="id-ID" sz="2800" b="0" dirty="0"/>
              <a:t>requirements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0" dirty="0" smtClean="0"/>
              <a:t>What </a:t>
            </a:r>
            <a:r>
              <a:rPr lang="en-US" sz="2800" b="0" dirty="0"/>
              <a:t>links between components are necessary?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Availability </a:t>
            </a:r>
            <a:r>
              <a:rPr lang="id-ID" sz="2800" b="0" dirty="0"/>
              <a:t>requirements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0" dirty="0" smtClean="0"/>
              <a:t>Percentage </a:t>
            </a:r>
            <a:r>
              <a:rPr lang="en-US" sz="2800" b="0" dirty="0"/>
              <a:t>of time application or data </a:t>
            </a:r>
            <a:r>
              <a:rPr lang="en-US" sz="2800" b="0" dirty="0" smtClean="0"/>
              <a:t>is</a:t>
            </a:r>
            <a:r>
              <a:rPr lang="id-ID" sz="2800" b="0" dirty="0" smtClean="0"/>
              <a:t> available </a:t>
            </a:r>
            <a:r>
              <a:rPr lang="id-ID" sz="2800" b="0" dirty="0"/>
              <a:t>to users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Performance </a:t>
            </a:r>
            <a:r>
              <a:rPr lang="id-ID" sz="2800" b="0" dirty="0"/>
              <a:t>requirements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id-ID" sz="2800" b="0" dirty="0" smtClean="0"/>
              <a:t>Response </a:t>
            </a:r>
            <a:r>
              <a:rPr lang="id-ID" sz="2800" b="0" dirty="0"/>
              <a:t>time requirements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034701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4419600" y="19050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Regulations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916832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000" dirty="0" smtClean="0"/>
              <a:t>Minimal 75 % of attendance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 smtClean="0"/>
              <a:t>Grading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id-ID" sz="2000" dirty="0" smtClean="0"/>
              <a:t>Mid Test         20 % (open gadget)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id-ID" sz="2000" dirty="0" smtClean="0"/>
              <a:t>Final Test       30 % (open gadget)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id-ID" sz="2000" dirty="0" smtClean="0"/>
              <a:t>Assignment   50%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id-ID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d-ID" sz="2000" dirty="0" smtClean="0"/>
              <a:t>Detail assignment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id-ID" sz="2000" dirty="0" smtClean="0"/>
              <a:t>3-4 students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id-ID" sz="2000" dirty="0" smtClean="0"/>
              <a:t>Different topics for differente group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id-ID" sz="2000" dirty="0" smtClean="0"/>
              <a:t>Requirements specification (40%) – </a:t>
            </a:r>
            <a:r>
              <a:rPr lang="id-ID" sz="2000" dirty="0" smtClean="0">
                <a:solidFill>
                  <a:srgbClr val="FF0000"/>
                </a:solidFill>
              </a:rPr>
              <a:t>due</a:t>
            </a:r>
            <a:r>
              <a:rPr lang="id-ID" sz="2000" dirty="0" smtClean="0"/>
              <a:t> : mid test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id-ID" sz="2000" dirty="0" smtClean="0"/>
              <a:t>Running software (60%) – </a:t>
            </a:r>
            <a:r>
              <a:rPr lang="id-ID" sz="2000" dirty="0" smtClean="0">
                <a:solidFill>
                  <a:srgbClr val="FF0000"/>
                </a:solidFill>
              </a:rPr>
              <a:t>due</a:t>
            </a:r>
            <a:r>
              <a:rPr lang="id-ID" sz="2000" dirty="0" smtClean="0"/>
              <a:t> : final test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55487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Syllabus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935553"/>
              </p:ext>
            </p:extLst>
          </p:nvPr>
        </p:nvGraphicFramePr>
        <p:xfrm>
          <a:off x="683568" y="2132856"/>
          <a:ext cx="806489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164"/>
                <a:gridCol w="3334284"/>
                <a:gridCol w="666857"/>
                <a:gridCol w="33655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#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Topic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#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Topic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Characteristics of distributed systems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Fault tolerance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Architectures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Security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Processes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Dist Object Based Systems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Communications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Dist File Based Systems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Naming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Dist Web Based Systems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Synchronization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Dist Coordination Based Systems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Consistency &amp; replication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Review &amp; presentation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955800"/>
            <a:ext cx="7761287" cy="40640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sz="3000" dirty="0" smtClean="0"/>
              <a:t>Colouris, G at al., 2012. Fifth Edition. Distributed System : Concepts and Design. Addison Wesley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000" dirty="0" err="1" smtClean="0"/>
              <a:t>Tanenbaum</a:t>
            </a:r>
            <a:r>
              <a:rPr lang="en-US" sz="3000" dirty="0" smtClean="0"/>
              <a:t> &amp; Van Steen</a:t>
            </a:r>
            <a:r>
              <a:rPr lang="id-ID" sz="3000" dirty="0" smtClean="0"/>
              <a:t>.</a:t>
            </a:r>
            <a:r>
              <a:rPr lang="en-US" sz="3000" dirty="0" smtClean="0"/>
              <a:t>,</a:t>
            </a:r>
            <a:r>
              <a:rPr lang="id-ID" sz="3000" dirty="0" smtClean="0"/>
              <a:t> 2017.</a:t>
            </a:r>
            <a:r>
              <a:rPr lang="en-US" sz="3000" dirty="0" smtClean="0"/>
              <a:t> Distributed Systems: Principles and Paradigms, </a:t>
            </a:r>
            <a:r>
              <a:rPr lang="id-ID" sz="3000" dirty="0" smtClean="0"/>
              <a:t>3</a:t>
            </a:r>
            <a:r>
              <a:rPr lang="en-US" sz="3000" dirty="0" smtClean="0"/>
              <a:t>e, Prentice-Hall, Inc.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031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Tools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955800"/>
            <a:ext cx="7761287" cy="40640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sz="3000" dirty="0" smtClean="0"/>
              <a:t>User Requirements </a:t>
            </a:r>
            <a:r>
              <a:rPr lang="id-ID" sz="3000" dirty="0" smtClean="0">
                <a:sym typeface="Wingdings" pitchFamily="2" charset="2"/>
              </a:rPr>
              <a:t> Data Architect or RUP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sz="3000" dirty="0" smtClean="0">
                <a:sym typeface="Wingdings" pitchFamily="2" charset="2"/>
              </a:rPr>
              <a:t>Software development  it depends on the scope of work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048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Introductions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955800"/>
            <a:ext cx="8496944" cy="40640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sz="2800" dirty="0" smtClean="0"/>
              <a:t>Range of data processing approach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Classified according to degree </a:t>
            </a:r>
            <a:r>
              <a:rPr lang="en-US" sz="2800" dirty="0" smtClean="0"/>
              <a:t>of</a:t>
            </a:r>
            <a:r>
              <a:rPr lang="id-ID" sz="2800" dirty="0" smtClean="0"/>
              <a:t> centralisation</a:t>
            </a:r>
            <a:r>
              <a:rPr lang="id-ID" sz="2800" dirty="0"/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Currently</a:t>
            </a:r>
            <a:r>
              <a:rPr lang="en-US" sz="2800" dirty="0"/>
              <a:t>, most businesses employ </a:t>
            </a:r>
            <a:r>
              <a:rPr lang="en-US" sz="2800" dirty="0" smtClean="0"/>
              <a:t>hybrid</a:t>
            </a:r>
            <a:r>
              <a:rPr lang="id-ID" sz="2800" dirty="0" smtClean="0"/>
              <a:t> approaches</a:t>
            </a:r>
            <a:endParaRPr lang="id-ID" sz="2800" dirty="0"/>
          </a:p>
          <a:p>
            <a:pPr lvl="1">
              <a:buFont typeface="Wingdings" pitchFamily="2" charset="2"/>
              <a:buChar char="q"/>
            </a:pPr>
            <a:r>
              <a:rPr lang="id-ID" sz="2800" dirty="0" smtClean="0"/>
              <a:t>Client/Server </a:t>
            </a:r>
            <a:r>
              <a:rPr lang="id-ID" sz="2800" dirty="0"/>
              <a:t>architectures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99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Centralize Data Processing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2215" y="220486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800" b="0" dirty="0" smtClean="0"/>
              <a:t>Centralised </a:t>
            </a:r>
            <a:r>
              <a:rPr lang="id-ID" sz="2800" b="0" dirty="0"/>
              <a:t>computers, processing, data</a:t>
            </a:r>
            <a:r>
              <a:rPr lang="id-ID" sz="2800" b="0" dirty="0" smtClean="0"/>
              <a:t>, control</a:t>
            </a:r>
            <a:r>
              <a:rPr lang="id-ID" sz="2800" b="0" dirty="0"/>
              <a:t>,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800" b="0" dirty="0" smtClean="0"/>
              <a:t>What </a:t>
            </a:r>
            <a:r>
              <a:rPr lang="id-ID" sz="2800" b="0" dirty="0"/>
              <a:t>are the </a:t>
            </a:r>
            <a:r>
              <a:rPr lang="id-ID" sz="2800" b="0" dirty="0">
                <a:solidFill>
                  <a:srgbClr val="FF0000"/>
                </a:solidFill>
              </a:rPr>
              <a:t>advantages</a:t>
            </a:r>
            <a:r>
              <a:rPr lang="id-ID" sz="2800" b="0" dirty="0"/>
              <a:t>?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id-ID" sz="2800" b="0" dirty="0" smtClean="0"/>
              <a:t>Economy </a:t>
            </a:r>
            <a:r>
              <a:rPr lang="en-US" sz="2800" b="0" dirty="0" smtClean="0"/>
              <a:t>for </a:t>
            </a:r>
            <a:r>
              <a:rPr lang="en-US" sz="2800" b="0" dirty="0"/>
              <a:t>equipment and personnel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id-ID" sz="2800" b="0" dirty="0" smtClean="0"/>
              <a:t>Lack </a:t>
            </a:r>
            <a:r>
              <a:rPr lang="id-ID" sz="2800" b="0" dirty="0"/>
              <a:t>of duplication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0" dirty="0" smtClean="0"/>
              <a:t>Ease </a:t>
            </a:r>
            <a:r>
              <a:rPr lang="en-US" sz="2800" b="0" dirty="0"/>
              <a:t>in enforcing standards, security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59290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Distributed Data Processing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DDP – Munawar, 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2214" y="2204864"/>
            <a:ext cx="78582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Computers </a:t>
            </a:r>
            <a:r>
              <a:rPr lang="id-ID" sz="2800" b="0" dirty="0"/>
              <a:t>are dispersed </a:t>
            </a:r>
            <a:r>
              <a:rPr lang="id-ID" sz="2800" b="0" dirty="0" smtClean="0"/>
              <a:t>throughout organisation</a:t>
            </a:r>
            <a:endParaRPr lang="id-ID" sz="2800" b="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Allows </a:t>
            </a:r>
            <a:r>
              <a:rPr lang="en-US" sz="2800" b="0" dirty="0"/>
              <a:t>greater flexibility in structure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More </a:t>
            </a:r>
            <a:r>
              <a:rPr lang="id-ID" sz="2800" b="0" dirty="0"/>
              <a:t>redundancy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0" dirty="0" smtClean="0"/>
              <a:t>More </a:t>
            </a:r>
            <a:r>
              <a:rPr lang="id-ID" sz="2800" b="0" dirty="0"/>
              <a:t>autonomy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890183267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13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cdb2004213l</Template>
  <TotalTime>78</TotalTime>
  <Words>823</Words>
  <Application>Microsoft Office PowerPoint</Application>
  <PresentationFormat>On-screen Show (4:3)</PresentationFormat>
  <Paragraphs>207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cdb2004213l</vt:lpstr>
      <vt:lpstr>Intro to Distributed Data Processing</vt:lpstr>
      <vt:lpstr>Contents</vt:lpstr>
      <vt:lpstr>Regulations</vt:lpstr>
      <vt:lpstr>Syllabus</vt:lpstr>
      <vt:lpstr>References</vt:lpstr>
      <vt:lpstr>Tools</vt:lpstr>
      <vt:lpstr>Introductions</vt:lpstr>
      <vt:lpstr>Centralize Data Processing</vt:lpstr>
      <vt:lpstr>Distributed Data Processing</vt:lpstr>
      <vt:lpstr>Why is DDP increasing</vt:lpstr>
      <vt:lpstr>DDP Pros and Cons</vt:lpstr>
      <vt:lpstr>Benefits of DDP</vt:lpstr>
      <vt:lpstr>Drawbacks of DDP</vt:lpstr>
      <vt:lpstr>Reason for DDP</vt:lpstr>
      <vt:lpstr>Hybrid Processing Approach</vt:lpstr>
      <vt:lpstr>Client Server Architecture</vt:lpstr>
      <vt:lpstr>Intranet</vt:lpstr>
      <vt:lpstr>Internet</vt:lpstr>
      <vt:lpstr>Distributed Application</vt:lpstr>
      <vt:lpstr>Keeping Data</vt:lpstr>
      <vt:lpstr>Distributed Database</vt:lpstr>
      <vt:lpstr>Distributed Database ...</vt:lpstr>
      <vt:lpstr>Distributed Database ...</vt:lpstr>
      <vt:lpstr>Networking Requirements of DDP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Munawar</dc:creator>
  <cp:lastModifiedBy>Munawar</cp:lastModifiedBy>
  <cp:revision>14</cp:revision>
  <dcterms:created xsi:type="dcterms:W3CDTF">2018-03-07T10:37:30Z</dcterms:created>
  <dcterms:modified xsi:type="dcterms:W3CDTF">2018-03-18T14:08:06Z</dcterms:modified>
</cp:coreProperties>
</file>