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9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1E1BE-C295-4709-B5E1-E3B15A1B56F8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800DD-C935-420B-9962-361A7AB6CDFD}" type="slidenum">
              <a:rPr lang="en-US"/>
              <a:pPr/>
              <a:t>11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3139C-0D4B-46DC-BD77-19EE05DCBCB8}" type="slidenum">
              <a:rPr lang="en-US"/>
              <a:pPr/>
              <a:t>12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11013-90EB-4856-B226-9F7B4F9D9849}" type="slidenum">
              <a:rPr lang="en-US"/>
              <a:pPr/>
              <a:t>13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EB41F-FB03-462B-8C7E-3C3E6C8CE3C0}" type="slidenum">
              <a:rPr lang="en-US"/>
              <a:pPr/>
              <a:t>14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6EF16-7138-4299-B068-1FBCCB51AF47}" type="slidenum">
              <a:rPr lang="en-US"/>
              <a:pPr/>
              <a:t>15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E254C-F71B-4E82-A5E5-A0B13F3789B9}" type="slidenum">
              <a:rPr lang="en-US"/>
              <a:pPr/>
              <a:t>16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1A755-0EE0-4FEC-BD64-4BC43049594E}" type="slidenum">
              <a:rPr lang="en-US"/>
              <a:pPr/>
              <a:t>17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BFCA2-D5C5-4D85-8934-AB94E310AB73}" type="slidenum">
              <a:rPr lang="en-US"/>
              <a:pPr/>
              <a:t>18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C033-FF3A-4B6A-8843-A48EF7EECE8F}" type="slidenum">
              <a:rPr lang="en-US"/>
              <a:pPr/>
              <a:t>19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C521E-A351-4B0B-8C34-B4E5D699D66C}" type="slidenum">
              <a:rPr lang="en-US"/>
              <a:pPr/>
              <a:t>20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13A2C-874A-4C67-8813-BAA97F3CD267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A95E-4B2E-4543-8479-BF2A5BDC1AAA}" type="slidenum">
              <a:rPr lang="en-US"/>
              <a:pPr/>
              <a:t>21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42698-A03B-4778-8117-4848A276EA26}" type="slidenum">
              <a:rPr lang="en-US"/>
              <a:pPr/>
              <a:t>22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ADF19-895D-437F-B3D4-E75C5EB39604}" type="slidenum">
              <a:rPr lang="en-US"/>
              <a:pPr/>
              <a:t>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57771-90B1-4CFA-8F33-4D42C43E9E29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E6694-23A6-49FE-88D1-BF53F0710520}" type="slidenum">
              <a:rPr lang="en-US"/>
              <a:pPr/>
              <a:t>6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84236-FD86-496E-B370-F50361ABA18B}" type="slidenum">
              <a:rPr lang="en-US"/>
              <a:pPr/>
              <a:t>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C9C91-B775-4FD2-8BBF-AED388B3730C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2A364-1A1F-4A0D-BC0C-FB6520D2780D}" type="slidenum">
              <a:rPr lang="en-US"/>
              <a:pPr/>
              <a:t>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95586-7AEF-43FB-BECF-167AFBCBC8E5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Distributed Data </a:t>
            </a:r>
            <a:r>
              <a:rPr lang="id-ID" sz="3600" dirty="0" smtClean="0">
                <a:solidFill>
                  <a:schemeClr val="tx1"/>
                </a:solidFill>
              </a:rPr>
              <a:t>Processing</a:t>
            </a:r>
            <a:br>
              <a:rPr lang="id-ID" sz="3600" dirty="0" smtClean="0">
                <a:solidFill>
                  <a:schemeClr val="tx1"/>
                </a:solidFill>
              </a:rPr>
            </a:br>
            <a:r>
              <a:rPr lang="id-ID" sz="3600" dirty="0" smtClean="0">
                <a:solidFill>
                  <a:schemeClr val="tx1"/>
                </a:solidFill>
              </a:rPr>
              <a:t>Definition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Computing Systems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1-6. An example of a cluster computing system.</a:t>
            </a:r>
          </a:p>
        </p:txBody>
      </p:sp>
      <p:pic>
        <p:nvPicPr>
          <p:cNvPr id="92167" name="Picture 7" descr="01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38300"/>
            <a:ext cx="8002587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 Computing Systems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68988"/>
            <a:ext cx="9144000" cy="6842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Figure 1-7. A layered architecture for grid computing systems.</a:t>
            </a:r>
          </a:p>
        </p:txBody>
      </p:sp>
      <p:pic>
        <p:nvPicPr>
          <p:cNvPr id="153604" name="Picture 4" descr="01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00175"/>
            <a:ext cx="6100762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Transaction Processing Systems (1)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Figure 1-8. Example primitives for transactions.</a:t>
            </a:r>
          </a:p>
        </p:txBody>
      </p:sp>
      <p:pic>
        <p:nvPicPr>
          <p:cNvPr id="154628" name="Picture 4" descr="01-08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076450"/>
            <a:ext cx="83756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Transaction Processing Systems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420813"/>
            <a:ext cx="7935912" cy="4899025"/>
          </a:xfrm>
        </p:spPr>
        <p:txBody>
          <a:bodyPr/>
          <a:lstStyle/>
          <a:p>
            <a:pPr algn="l"/>
            <a:r>
              <a:rPr lang="en-US" sz="2800"/>
              <a:t>Characteristic properties of transactions:</a:t>
            </a:r>
          </a:p>
          <a:p>
            <a:pPr algn="l">
              <a:buFontTx/>
              <a:buChar char="•"/>
            </a:pPr>
            <a:r>
              <a:rPr lang="en-US" sz="2800"/>
              <a:t>Atomic: To the outside world, the transaction happens indivisibly.</a:t>
            </a:r>
          </a:p>
          <a:p>
            <a:pPr algn="l">
              <a:buFontTx/>
              <a:buChar char="•"/>
            </a:pPr>
            <a:r>
              <a:rPr lang="en-US" sz="2800"/>
              <a:t>Consistent: The transaction does not violate system invariants.</a:t>
            </a:r>
          </a:p>
          <a:p>
            <a:pPr algn="l">
              <a:buFontTx/>
              <a:buChar char="•"/>
            </a:pPr>
            <a:r>
              <a:rPr lang="en-US" sz="2800"/>
              <a:t>Isolated: Concurrent transactions do not interfere with each other.</a:t>
            </a:r>
          </a:p>
          <a:p>
            <a:pPr algn="l">
              <a:buFontTx/>
              <a:buChar char="•"/>
            </a:pPr>
            <a:r>
              <a:rPr lang="en-US" sz="2800"/>
              <a:t>Durable: Once a transaction commits, the changes are permanent.</a:t>
            </a:r>
          </a:p>
        </p:txBody>
      </p:sp>
    </p:spTree>
    <p:extLst>
      <p:ext uri="{BB962C8B-B14F-4D97-AF65-F5344CB8AC3E}">
        <p14:creationId xmlns:p14="http://schemas.microsoft.com/office/powerpoint/2010/main" val="42811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Transaction Processing Systems (3)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16613"/>
            <a:ext cx="9144000" cy="544512"/>
          </a:xfrm>
        </p:spPr>
        <p:txBody>
          <a:bodyPr/>
          <a:lstStyle/>
          <a:p>
            <a:r>
              <a:rPr lang="en-US"/>
              <a:t>Figure 1-9. A nested transaction.</a:t>
            </a:r>
          </a:p>
        </p:txBody>
      </p:sp>
      <p:pic>
        <p:nvPicPr>
          <p:cNvPr id="156676" name="Picture 4" descr="01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219200"/>
            <a:ext cx="51355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Transaction Processing Systems (4)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1-10. The role of a TP monitor in distributed systems.</a:t>
            </a:r>
          </a:p>
        </p:txBody>
      </p:sp>
      <p:pic>
        <p:nvPicPr>
          <p:cNvPr id="157700" name="Picture 4" descr="01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509713"/>
            <a:ext cx="8228013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Enterprise Application Integration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05463"/>
            <a:ext cx="9144000" cy="838200"/>
          </a:xfrm>
        </p:spPr>
        <p:txBody>
          <a:bodyPr/>
          <a:lstStyle/>
          <a:p>
            <a:r>
              <a:rPr lang="en-US"/>
              <a:t>Figure 1-11. Middleware as a communication facilitator in enterprise application integration.</a:t>
            </a:r>
          </a:p>
        </p:txBody>
      </p:sp>
      <p:pic>
        <p:nvPicPr>
          <p:cNvPr id="158724" name="Picture 4" descr="01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255713"/>
            <a:ext cx="7246937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Distributed Pervasive Systems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360488"/>
            <a:ext cx="8447087" cy="5192712"/>
          </a:xfrm>
        </p:spPr>
        <p:txBody>
          <a:bodyPr/>
          <a:lstStyle/>
          <a:p>
            <a:pPr algn="l"/>
            <a:r>
              <a:rPr lang="en-US" sz="3200"/>
              <a:t>Requirements for pervasive systems</a:t>
            </a:r>
            <a:br>
              <a:rPr lang="en-US" sz="3200"/>
            </a:br>
            <a:endParaRPr lang="en-US" sz="3200"/>
          </a:p>
          <a:p>
            <a:pPr algn="l">
              <a:buFontTx/>
              <a:buChar char="•"/>
            </a:pPr>
            <a:r>
              <a:rPr lang="en-US" sz="3200"/>
              <a:t>Embrace contextual changes.</a:t>
            </a:r>
          </a:p>
          <a:p>
            <a:pPr algn="l">
              <a:buFontTx/>
              <a:buChar char="•"/>
            </a:pPr>
            <a:r>
              <a:rPr lang="en-US" sz="3200"/>
              <a:t>Encourage ad hoc composition.</a:t>
            </a:r>
          </a:p>
          <a:p>
            <a:pPr algn="l">
              <a:buFontTx/>
              <a:buChar char="•"/>
            </a:pPr>
            <a:r>
              <a:rPr lang="en-US" sz="3200"/>
              <a:t>Recognize sharing as the default.</a:t>
            </a:r>
          </a:p>
        </p:txBody>
      </p:sp>
    </p:spTree>
    <p:extLst>
      <p:ext uri="{BB962C8B-B14F-4D97-AF65-F5344CB8AC3E}">
        <p14:creationId xmlns:p14="http://schemas.microsoft.com/office/powerpoint/2010/main" val="1037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Electronic Health Care Systems (1)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268413"/>
            <a:ext cx="8477250" cy="528478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/>
              <a:t>Questions to be addressed for health care systems: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Where and how should monitored data be stored?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How can we prevent loss of crucial data?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What infrastructure is needed to generate and propagate alerts?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How can physicians provide online feedback?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How can extreme robustness of the monitoring system be realized?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800"/>
              <a:t>What are the security issues and how can the proper policies be enforced?</a:t>
            </a:r>
          </a:p>
        </p:txBody>
      </p:sp>
    </p:spTree>
    <p:extLst>
      <p:ext uri="{BB962C8B-B14F-4D97-AF65-F5344CB8AC3E}">
        <p14:creationId xmlns:p14="http://schemas.microsoft.com/office/powerpoint/2010/main" val="3181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Electronic Health Care Systems (2)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10163"/>
            <a:ext cx="9144000" cy="838200"/>
          </a:xfrm>
        </p:spPr>
        <p:txBody>
          <a:bodyPr/>
          <a:lstStyle/>
          <a:p>
            <a:r>
              <a:rPr lang="en-US"/>
              <a:t>Figure 1-12. Monitoring a person in a pervasive electronic health care system, using (a) a local hub or </a:t>
            </a:r>
          </a:p>
          <a:p>
            <a:r>
              <a:rPr lang="en-US"/>
              <a:t>(b) a continuous wireless connection.</a:t>
            </a:r>
          </a:p>
        </p:txBody>
      </p:sp>
      <p:pic>
        <p:nvPicPr>
          <p:cNvPr id="161796" name="Picture 4" descr="0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0825"/>
            <a:ext cx="8607425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Definition of a Distributed System (1)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9888" y="1997075"/>
            <a:ext cx="6604520" cy="29718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2800" dirty="0"/>
              <a:t>A distributed system is:</a:t>
            </a:r>
          </a:p>
          <a:p>
            <a:pPr marL="342900" indent="-342900" algn="just">
              <a:lnSpc>
                <a:spcPct val="90000"/>
              </a:lnSpc>
            </a:pPr>
            <a:endParaRPr lang="en-US" sz="28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dirty="0"/>
              <a:t>A collection of independent computers that appears to its users as a single coherent system.</a:t>
            </a:r>
          </a:p>
        </p:txBody>
      </p:sp>
    </p:spTree>
    <p:extLst>
      <p:ext uri="{BB962C8B-B14F-4D97-AF65-F5344CB8AC3E}">
        <p14:creationId xmlns:p14="http://schemas.microsoft.com/office/powerpoint/2010/main" val="31187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Networks (1)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577975"/>
            <a:ext cx="8523287" cy="4975225"/>
          </a:xfrm>
        </p:spPr>
        <p:txBody>
          <a:bodyPr/>
          <a:lstStyle/>
          <a:p>
            <a:pPr algn="l"/>
            <a:r>
              <a:rPr lang="en-US" sz="3200"/>
              <a:t>Questions concerning sensor networks:</a:t>
            </a:r>
          </a:p>
          <a:p>
            <a:pPr algn="l">
              <a:buFontTx/>
              <a:buChar char="•"/>
            </a:pPr>
            <a:r>
              <a:rPr lang="en-US" sz="3200"/>
              <a:t>How do we (dynamically) set up an efficient tree in a sensor network?</a:t>
            </a:r>
          </a:p>
          <a:p>
            <a:pPr algn="l">
              <a:buFontTx/>
              <a:buChar char="•"/>
            </a:pPr>
            <a:r>
              <a:rPr lang="en-US" sz="3200"/>
              <a:t>How does aggregation of results take place? Can it be controlled?</a:t>
            </a:r>
          </a:p>
          <a:p>
            <a:pPr algn="l">
              <a:buFontTx/>
              <a:buChar char="•"/>
            </a:pPr>
            <a:r>
              <a:rPr lang="en-US" sz="3200"/>
              <a:t>What happens when network links fail?</a:t>
            </a:r>
          </a:p>
        </p:txBody>
      </p:sp>
    </p:spTree>
    <p:extLst>
      <p:ext uri="{BB962C8B-B14F-4D97-AF65-F5344CB8AC3E}">
        <p14:creationId xmlns:p14="http://schemas.microsoft.com/office/powerpoint/2010/main" val="14551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Networks (2)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4355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Figure 1-13. Organizing a sensor network database, while storing and processing data (a) only at the operator’s site or …</a:t>
            </a:r>
          </a:p>
        </p:txBody>
      </p:sp>
      <p:pic>
        <p:nvPicPr>
          <p:cNvPr id="163844" name="Picture 4" descr="01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52"/>
          <a:stretch>
            <a:fillRect/>
          </a:stretch>
        </p:blipFill>
        <p:spPr bwMode="auto">
          <a:xfrm>
            <a:off x="563563" y="1427163"/>
            <a:ext cx="81534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Networks (3)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4355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Figure 1-13. Organizing a sensor network database, while storing and processing data … or (b) only at the sensors.</a:t>
            </a:r>
          </a:p>
        </p:txBody>
      </p:sp>
      <p:pic>
        <p:nvPicPr>
          <p:cNvPr id="164868" name="Picture 4" descr="01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3"/>
          <a:stretch>
            <a:fillRect/>
          </a:stretch>
        </p:blipFill>
        <p:spPr bwMode="auto">
          <a:xfrm>
            <a:off x="1020763" y="1381125"/>
            <a:ext cx="7677150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Definition of a Distributed System (2)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5354638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Figure 1-1. A distributed system organized as middleware. The middleware layer extends over multiple machines, and offers each  application the same interface.</a:t>
            </a:r>
          </a:p>
        </p:txBody>
      </p:sp>
      <p:pic>
        <p:nvPicPr>
          <p:cNvPr id="81926" name="Picture 6" descr="0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749425"/>
            <a:ext cx="789305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Transparency in a Distributed System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006475" y="5565775"/>
            <a:ext cx="6757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Figure 1-2. Different forms of transparency in a distributed system (ISO, 1995).</a:t>
            </a:r>
          </a:p>
        </p:txBody>
      </p:sp>
      <p:pic>
        <p:nvPicPr>
          <p:cNvPr id="8400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63738"/>
            <a:ext cx="8863013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7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Scalability Problems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219200" y="5257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Figure 1-3. Examples of scalability limitations.</a:t>
            </a:r>
          </a:p>
        </p:txBody>
      </p:sp>
      <p:pic>
        <p:nvPicPr>
          <p:cNvPr id="8603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486025"/>
            <a:ext cx="90344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3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Scalability Problems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3088" y="1344613"/>
            <a:ext cx="8570912" cy="5208587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/>
              <a:t>Characteristics of decentralized algorithms:</a:t>
            </a:r>
          </a:p>
          <a:p>
            <a:pPr algn="l">
              <a:buFontTx/>
              <a:buChar char="•"/>
            </a:pPr>
            <a:r>
              <a:rPr lang="en-US" sz="2800" dirty="0"/>
              <a:t>No machine has complete information about the system state.</a:t>
            </a:r>
          </a:p>
          <a:p>
            <a:pPr algn="l">
              <a:buFontTx/>
              <a:buChar char="•"/>
            </a:pPr>
            <a:r>
              <a:rPr lang="en-US" sz="2800" dirty="0"/>
              <a:t>Machines make decisions based only on local information.</a:t>
            </a:r>
          </a:p>
          <a:p>
            <a:pPr algn="l">
              <a:buFontTx/>
              <a:buChar char="•"/>
            </a:pPr>
            <a:r>
              <a:rPr lang="en-US" sz="2800" dirty="0"/>
              <a:t>Failure of one machine does not ruin the algorithm.</a:t>
            </a:r>
          </a:p>
          <a:p>
            <a:pPr algn="l">
              <a:buFontTx/>
              <a:buChar char="•"/>
            </a:pPr>
            <a:r>
              <a:rPr lang="en-US" sz="2800" dirty="0"/>
              <a:t>There is no implicit assumption that a global clock exists.</a:t>
            </a:r>
          </a:p>
        </p:txBody>
      </p:sp>
    </p:spTree>
    <p:extLst>
      <p:ext uri="{BB962C8B-B14F-4D97-AF65-F5344CB8AC3E}">
        <p14:creationId xmlns:p14="http://schemas.microsoft.com/office/powerpoint/2010/main" val="24579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Techniques (1)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88975" y="55245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dirty="0"/>
              <a:t>Figure 1-4. The difference between letting (a) a server or (b) a client check forms as they are being filled.</a:t>
            </a:r>
          </a:p>
        </p:txBody>
      </p:sp>
      <p:pic>
        <p:nvPicPr>
          <p:cNvPr id="88070" name="Picture 6" descr="01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208088"/>
            <a:ext cx="72517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Techniques (2)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14400" y="57150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Figure 1-5. An example of dividing the DNS </a:t>
            </a:r>
            <a:br>
              <a:rPr lang="en-US" sz="2400"/>
            </a:br>
            <a:r>
              <a:rPr lang="en-US" sz="2400"/>
              <a:t>name space into zones.</a:t>
            </a:r>
          </a:p>
        </p:txBody>
      </p:sp>
      <p:pic>
        <p:nvPicPr>
          <p:cNvPr id="90118" name="Picture 6" descr="01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97000"/>
            <a:ext cx="858202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924074"/>
          </a:xfrm>
        </p:spPr>
        <p:txBody>
          <a:bodyPr/>
          <a:lstStyle/>
          <a:p>
            <a:r>
              <a:rPr lang="en-US" sz="2400" dirty="0"/>
              <a:t>Pitfalls when Developing </a:t>
            </a:r>
            <a:br>
              <a:rPr lang="en-US" sz="2400" dirty="0"/>
            </a:br>
            <a:r>
              <a:rPr lang="en-US" sz="2400" dirty="0"/>
              <a:t>Distributed Systems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54175"/>
            <a:ext cx="8648700" cy="4899025"/>
          </a:xfrm>
        </p:spPr>
        <p:txBody>
          <a:bodyPr/>
          <a:lstStyle/>
          <a:p>
            <a:pPr algn="l"/>
            <a:r>
              <a:rPr lang="en-US" sz="2800"/>
              <a:t>False assumptions made by first time developer:</a:t>
            </a:r>
          </a:p>
          <a:p>
            <a:pPr algn="l">
              <a:buFontTx/>
              <a:buChar char="•"/>
            </a:pPr>
            <a:r>
              <a:rPr lang="en-US" sz="2800"/>
              <a:t>The network is reliable.</a:t>
            </a:r>
          </a:p>
          <a:p>
            <a:pPr algn="l">
              <a:buFontTx/>
              <a:buChar char="•"/>
            </a:pPr>
            <a:r>
              <a:rPr lang="en-US" sz="2800"/>
              <a:t>The network is secure.</a:t>
            </a:r>
          </a:p>
          <a:p>
            <a:pPr algn="l">
              <a:buFontTx/>
              <a:buChar char="•"/>
            </a:pPr>
            <a:r>
              <a:rPr lang="en-US" sz="2800"/>
              <a:t>The network is homogeneous.</a:t>
            </a:r>
          </a:p>
          <a:p>
            <a:pPr algn="l">
              <a:buFontTx/>
              <a:buChar char="•"/>
            </a:pPr>
            <a:r>
              <a:rPr lang="en-US" sz="2800"/>
              <a:t>The topology does not change.</a:t>
            </a:r>
          </a:p>
          <a:p>
            <a:pPr algn="l">
              <a:buFontTx/>
              <a:buChar char="•"/>
            </a:pPr>
            <a:r>
              <a:rPr lang="en-US" sz="2800"/>
              <a:t>Latency is zero.</a:t>
            </a:r>
          </a:p>
          <a:p>
            <a:pPr algn="l">
              <a:buFontTx/>
              <a:buChar char="•"/>
            </a:pPr>
            <a:r>
              <a:rPr lang="en-US" sz="2800"/>
              <a:t>Bandwidth is infinite.</a:t>
            </a:r>
          </a:p>
          <a:p>
            <a:pPr algn="l">
              <a:buFontTx/>
              <a:buChar char="•"/>
            </a:pPr>
            <a:r>
              <a:rPr lang="en-US" sz="2800"/>
              <a:t>Transport cost is zero.</a:t>
            </a:r>
          </a:p>
          <a:p>
            <a:pPr algn="l">
              <a:buFontTx/>
              <a:buChar char="•"/>
            </a:pPr>
            <a:r>
              <a:rPr lang="en-US" sz="2800"/>
              <a:t>There is one administrator.</a:t>
            </a:r>
          </a:p>
        </p:txBody>
      </p:sp>
    </p:spTree>
    <p:extLst>
      <p:ext uri="{BB962C8B-B14F-4D97-AF65-F5344CB8AC3E}">
        <p14:creationId xmlns:p14="http://schemas.microsoft.com/office/powerpoint/2010/main" val="34139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86</TotalTime>
  <Words>641</Words>
  <Application>Microsoft Office PowerPoint</Application>
  <PresentationFormat>On-screen Show (4:3)</PresentationFormat>
  <Paragraphs>98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cdb2004213l</vt:lpstr>
      <vt:lpstr>Distributed Data Processing Definition</vt:lpstr>
      <vt:lpstr>Definition of a Distributed System (1)</vt:lpstr>
      <vt:lpstr>Definition of a Distributed System (2)</vt:lpstr>
      <vt:lpstr>Transparency in a Distributed System</vt:lpstr>
      <vt:lpstr>Scalability Problems</vt:lpstr>
      <vt:lpstr>Scalability Problems</vt:lpstr>
      <vt:lpstr>Scaling Techniques (1)</vt:lpstr>
      <vt:lpstr>Scaling Techniques (2)</vt:lpstr>
      <vt:lpstr>Pitfalls when Developing  Distributed Systems</vt:lpstr>
      <vt:lpstr>Cluster Computing Systems</vt:lpstr>
      <vt:lpstr>Grid Computing Systems</vt:lpstr>
      <vt:lpstr>Transaction Processing Systems (1)</vt:lpstr>
      <vt:lpstr>Transaction Processing Systems (2)</vt:lpstr>
      <vt:lpstr>Transaction Processing Systems (3)</vt:lpstr>
      <vt:lpstr>Transaction Processing Systems (4)</vt:lpstr>
      <vt:lpstr>Enterprise Application Integration</vt:lpstr>
      <vt:lpstr>Distributed Pervasive Systems</vt:lpstr>
      <vt:lpstr>Electronic Health Care Systems (1)</vt:lpstr>
      <vt:lpstr>Electronic Health Care Systems (2)</vt:lpstr>
      <vt:lpstr>Sensor Networks (1)</vt:lpstr>
      <vt:lpstr>Sensor Networks (2)</vt:lpstr>
      <vt:lpstr>Sensor Networks (3)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15</cp:revision>
  <dcterms:created xsi:type="dcterms:W3CDTF">2018-03-07T10:37:30Z</dcterms:created>
  <dcterms:modified xsi:type="dcterms:W3CDTF">2018-03-14T10:02:13Z</dcterms:modified>
</cp:coreProperties>
</file>