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4C6D9-8950-47ED-B082-A5ADC8ABC46C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89E48-006F-40BC-A72C-533A1E301825}" type="slidenum">
              <a:rPr lang="en-US"/>
              <a:pPr/>
              <a:t>11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1D4C5-1481-465A-A467-00DDC54A0B33}" type="slidenum">
              <a:rPr lang="en-US"/>
              <a:pPr/>
              <a:t>12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BE6B4-E4DC-4C2D-AFF6-7E4F680D02CF}" type="slidenum">
              <a:rPr lang="en-US"/>
              <a:pPr/>
              <a:t>13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B0CB9-7CB8-4DDA-925E-4042835AE510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E7587-C84E-473F-A260-A00689BDAB1B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FCAD4-C439-470A-8CF1-794E0A5BFFC5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E089-5BCC-42AD-8F5C-42F90016352E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A0196-1D15-417B-ABF9-531E3A48BF96}" type="slidenum">
              <a:rPr lang="en-US"/>
              <a:pPr/>
              <a:t>18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33BE5-A76D-4C53-881D-A5364236D796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95C64-DEA3-4A6B-8337-77E47142F01D}" type="slidenum">
              <a:rPr lang="en-US"/>
              <a:pPr/>
              <a:t>20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64A2D-9C27-4535-BB6B-D2A8D1F48D9B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667C4-9A4F-475A-8D9B-126B4E29A7E4}" type="slidenum">
              <a:rPr lang="en-US"/>
              <a:pPr/>
              <a:t>21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58EB2-5DEF-412A-840C-308380C8C236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0BC21-734D-42E9-BB88-BBCF5A242B2A}" type="slidenum">
              <a:rPr lang="en-US"/>
              <a:pPr/>
              <a:t>23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8F6FA-E62A-48AC-87D5-C1FBA445B639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ADEC4-C5B1-4D87-BAFC-5468ACB49CAD}" type="slidenum">
              <a:rPr lang="en-US"/>
              <a:pPr/>
              <a:t>25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2D65B-7CB9-4176-9EFC-27F0052BDAEF}" type="slidenum">
              <a:rPr lang="en-US"/>
              <a:pPr/>
              <a:t>26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B8D29-CE17-4EBC-81F3-9FD443A9E681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A4ECF-32E6-43B5-944F-372F682E4422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74989-46EE-4C08-9313-7FC78BEBC487}" type="slidenum">
              <a:rPr lang="en-US"/>
              <a:pPr/>
              <a:t>29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267BF-7B9B-48EC-A0E1-F897B52E9BA4}" type="slidenum">
              <a:rPr lang="en-US"/>
              <a:pPr/>
              <a:t>30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24869-E195-4E8E-B044-6F1F66468A05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CC5AB-18BA-4A8F-A675-C917F808CA8E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79C04-A337-431E-B375-E9E29E50C7E7}" type="slidenum">
              <a:rPr lang="en-US"/>
              <a:pPr/>
              <a:t>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B6420-3911-4EBC-AFCE-237DC2DD58C2}" type="slidenum">
              <a:rPr lang="en-US"/>
              <a:pPr/>
              <a:t>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8E667-EE3A-4885-BBBD-20398D0B9423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CB115-625F-4867-943F-1F6B8BF290BC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E3672-A391-47E9-B6B9-519D06D4CF5C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Architecture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Multitiered Architectures (1)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8138"/>
            <a:ext cx="7872413" cy="4945062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/>
              <a:t>The simplest organization is to have only two types of machines:</a:t>
            </a:r>
          </a:p>
          <a:p>
            <a:pPr algn="l">
              <a:buFontTx/>
              <a:buChar char="•"/>
            </a:pPr>
            <a:r>
              <a:rPr lang="en-US" sz="2800" dirty="0"/>
              <a:t>A client machine containing only the programs implementing (part of) the user-interface level</a:t>
            </a:r>
          </a:p>
          <a:p>
            <a:pPr algn="l">
              <a:buFontTx/>
              <a:buChar char="•"/>
            </a:pPr>
            <a:r>
              <a:rPr lang="en-US" sz="2800" dirty="0"/>
              <a:t>A server machine containing the rest, </a:t>
            </a:r>
          </a:p>
          <a:p>
            <a:pPr lvl="1"/>
            <a:r>
              <a:rPr lang="en-US" sz="2400" dirty="0">
                <a:latin typeface="Arial" charset="0"/>
              </a:rPr>
              <a:t>the programs implementing the processing and data level</a:t>
            </a:r>
          </a:p>
        </p:txBody>
      </p:sp>
    </p:spTree>
    <p:extLst>
      <p:ext uri="{BB962C8B-B14F-4D97-AF65-F5344CB8AC3E}">
        <p14:creationId xmlns:p14="http://schemas.microsoft.com/office/powerpoint/2010/main" val="17925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Multitiered Architectures 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2-5. Alternative client-server organizations (a)–(e).</a:t>
            </a:r>
          </a:p>
        </p:txBody>
      </p:sp>
      <p:pic>
        <p:nvPicPr>
          <p:cNvPr id="94212" name="Picture 4" descr="02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8" y="2204864"/>
            <a:ext cx="8339138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Multitiered Architectures (3)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2-6. An example of a server acting as client.</a:t>
            </a:r>
          </a:p>
        </p:txBody>
      </p:sp>
      <p:pic>
        <p:nvPicPr>
          <p:cNvPr id="95236" name="Picture 4" descr="0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2276872"/>
            <a:ext cx="8334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Structured Peer-to-Peer Architectures (1)</a:t>
            </a:r>
          </a:p>
        </p:txBody>
      </p:sp>
      <p:pic>
        <p:nvPicPr>
          <p:cNvPr id="98308" name="Picture 4" descr="02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300163"/>
            <a:ext cx="5249863" cy="52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9388"/>
            <a:ext cx="3795713" cy="1147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Figure 2-7. The mapping of data items onto nodes in Chord.</a:t>
            </a:r>
          </a:p>
        </p:txBody>
      </p:sp>
    </p:spTree>
    <p:extLst>
      <p:ext uri="{BB962C8B-B14F-4D97-AF65-F5344CB8AC3E}">
        <p14:creationId xmlns:p14="http://schemas.microsoft.com/office/powerpoint/2010/main" val="30671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Structured Peer-to-Peer Architectures (2)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4425"/>
            <a:ext cx="4184650" cy="1628775"/>
          </a:xfrm>
        </p:spPr>
        <p:txBody>
          <a:bodyPr/>
          <a:lstStyle/>
          <a:p>
            <a:r>
              <a:rPr lang="en-US"/>
              <a:t>Figure 2-8. (a) The mapping of data items onto nodes in CAN. </a:t>
            </a:r>
          </a:p>
        </p:txBody>
      </p:sp>
      <p:pic>
        <p:nvPicPr>
          <p:cNvPr id="100356" name="Picture 4" descr="0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8"/>
          <a:stretch>
            <a:fillRect/>
          </a:stretch>
        </p:blipFill>
        <p:spPr bwMode="auto">
          <a:xfrm>
            <a:off x="4562475" y="1182688"/>
            <a:ext cx="43307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Structured Peer-to-Peer Architectures (3)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14863"/>
            <a:ext cx="3813175" cy="1938337"/>
          </a:xfrm>
        </p:spPr>
        <p:txBody>
          <a:bodyPr/>
          <a:lstStyle/>
          <a:p>
            <a:r>
              <a:rPr lang="en-US"/>
              <a:t>Figure 2-8. (b) Splitting a region when a node joins.</a:t>
            </a:r>
          </a:p>
        </p:txBody>
      </p:sp>
      <p:pic>
        <p:nvPicPr>
          <p:cNvPr id="101380" name="Picture 4" descr="0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1" t="12065"/>
          <a:stretch>
            <a:fillRect/>
          </a:stretch>
        </p:blipFill>
        <p:spPr bwMode="auto">
          <a:xfrm>
            <a:off x="4094163" y="1219200"/>
            <a:ext cx="4594225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Unstructured Peer-to-Peer </a:t>
            </a:r>
            <a:r>
              <a:rPr lang="en-US" sz="2400" dirty="0"/>
              <a:t>Architectures</a:t>
            </a:r>
            <a:r>
              <a:rPr lang="en-US" sz="2000" dirty="0"/>
              <a:t> (1)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56313"/>
            <a:ext cx="9144000" cy="496887"/>
          </a:xfrm>
        </p:spPr>
        <p:txBody>
          <a:bodyPr/>
          <a:lstStyle/>
          <a:p>
            <a:r>
              <a:rPr lang="en-US"/>
              <a:t>Figure 2-9. (a) The steps taken by the active thread.</a:t>
            </a:r>
          </a:p>
        </p:txBody>
      </p:sp>
      <p:pic>
        <p:nvPicPr>
          <p:cNvPr id="102404" name="Picture 4" descr="02-0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r="4280" b="41289"/>
          <a:stretch>
            <a:fillRect/>
          </a:stretch>
        </p:blipFill>
        <p:spPr bwMode="auto">
          <a:xfrm>
            <a:off x="1193800" y="1203325"/>
            <a:ext cx="69278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8244408" cy="865336"/>
          </a:xfrm>
        </p:spPr>
        <p:txBody>
          <a:bodyPr/>
          <a:lstStyle/>
          <a:p>
            <a:r>
              <a:rPr lang="en-US" sz="2400" dirty="0"/>
              <a:t>Unstructured Peer-to-Peer Architectures (2)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56313"/>
            <a:ext cx="9144000" cy="496887"/>
          </a:xfrm>
        </p:spPr>
        <p:txBody>
          <a:bodyPr/>
          <a:lstStyle/>
          <a:p>
            <a:r>
              <a:rPr lang="en-US"/>
              <a:t>Figure 2-9. (b) The steps take by the passive thread</a:t>
            </a:r>
          </a:p>
        </p:txBody>
      </p:sp>
      <p:pic>
        <p:nvPicPr>
          <p:cNvPr id="103428" name="Picture 4" descr="02-0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58450" r="4280" b="-1288"/>
          <a:stretch>
            <a:fillRect/>
          </a:stretch>
        </p:blipFill>
        <p:spPr bwMode="auto">
          <a:xfrm>
            <a:off x="515938" y="1590675"/>
            <a:ext cx="8262937" cy="4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Topology Management of Overlay Networks (1)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43525"/>
            <a:ext cx="9144000" cy="1209675"/>
          </a:xfrm>
        </p:spPr>
        <p:txBody>
          <a:bodyPr/>
          <a:lstStyle/>
          <a:p>
            <a:r>
              <a:rPr lang="en-US"/>
              <a:t>Figure 2-10. A two-layered approach for constructing and maintaining specific overlay topologies using techniques from unstructured peer-to-peer systems.</a:t>
            </a:r>
          </a:p>
        </p:txBody>
      </p:sp>
      <p:pic>
        <p:nvPicPr>
          <p:cNvPr id="104452" name="Picture 4" descr="02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366838"/>
            <a:ext cx="8128000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Topology Management of Overlay Networks (2)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65738"/>
            <a:ext cx="9144000" cy="1071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Figure 2-11. Generating a specific overlay network using a two-layered unstructured peer-to-peer system [adapted with permission from Jelasity and Babaoglu (2005)].</a:t>
            </a:r>
          </a:p>
        </p:txBody>
      </p:sp>
      <p:pic>
        <p:nvPicPr>
          <p:cNvPr id="110596" name="Picture 4" descr="02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701800"/>
            <a:ext cx="8339137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Styles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1751013"/>
            <a:ext cx="7816850" cy="477043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/>
              <a:t>Important styles of architecture for distributed systems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Layered architectures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Object-based architectures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Data-centered architectures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Event-based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2983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Superpeers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2-12. A hierarchical organization of nodes into a </a:t>
            </a:r>
            <a:br>
              <a:rPr lang="en-US"/>
            </a:br>
            <a:r>
              <a:rPr lang="en-US"/>
              <a:t>superpeer network.</a:t>
            </a:r>
          </a:p>
        </p:txBody>
      </p:sp>
      <p:pic>
        <p:nvPicPr>
          <p:cNvPr id="112644" name="Picture 4" descr="0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564904"/>
            <a:ext cx="6124575" cy="37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Edge-Server Systems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2-13. Viewing the Internet as consisting of a </a:t>
            </a:r>
            <a:br>
              <a:rPr lang="en-US"/>
            </a:br>
            <a:r>
              <a:rPr lang="en-US"/>
              <a:t>collection of edge servers.</a:t>
            </a:r>
          </a:p>
        </p:txBody>
      </p:sp>
      <p:pic>
        <p:nvPicPr>
          <p:cNvPr id="113668" name="Picture 4" descr="02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636912"/>
            <a:ext cx="8018463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Collaborative Distributed Systems (1)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59400"/>
            <a:ext cx="9144000" cy="838200"/>
          </a:xfrm>
        </p:spPr>
        <p:txBody>
          <a:bodyPr/>
          <a:lstStyle/>
          <a:p>
            <a:r>
              <a:rPr lang="en-US"/>
              <a:t>Figure 2-14. The principal working of BitTorrent [adapted with permission from Pouwelse et al. (2004)].</a:t>
            </a:r>
          </a:p>
        </p:txBody>
      </p:sp>
      <p:pic>
        <p:nvPicPr>
          <p:cNvPr id="116740" name="Picture 4" descr="0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806575"/>
            <a:ext cx="859472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Collaborative Distributed Systems (2)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885950"/>
            <a:ext cx="8075612" cy="4667250"/>
          </a:xfrm>
        </p:spPr>
        <p:txBody>
          <a:bodyPr/>
          <a:lstStyle/>
          <a:p>
            <a:pPr algn="l"/>
            <a:r>
              <a:rPr lang="en-US" sz="2800"/>
              <a:t>Components of Globule collaborative content distribution network:</a:t>
            </a:r>
          </a:p>
          <a:p>
            <a:pPr algn="l">
              <a:buFontTx/>
              <a:buChar char="•"/>
            </a:pPr>
            <a:r>
              <a:rPr lang="en-US" sz="2800"/>
              <a:t>A component that can redirect client requests to other servers.</a:t>
            </a:r>
          </a:p>
          <a:p>
            <a:pPr algn="l">
              <a:buFontTx/>
              <a:buChar char="•"/>
            </a:pPr>
            <a:r>
              <a:rPr lang="en-US" sz="2800"/>
              <a:t>A component for analyzing access patterns.</a:t>
            </a:r>
          </a:p>
          <a:p>
            <a:pPr algn="l">
              <a:buFontTx/>
              <a:buChar char="•"/>
            </a:pPr>
            <a:r>
              <a:rPr lang="en-US" sz="2800"/>
              <a:t>A component for managing the replication of Web pages.</a:t>
            </a:r>
          </a:p>
        </p:txBody>
      </p:sp>
    </p:spTree>
    <p:extLst>
      <p:ext uri="{BB962C8B-B14F-4D97-AF65-F5344CB8AC3E}">
        <p14:creationId xmlns:p14="http://schemas.microsoft.com/office/powerpoint/2010/main" val="9566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Interceptors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76913"/>
            <a:ext cx="9144000" cy="776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Figure 2-15. Using interceptors to handle </a:t>
            </a:r>
            <a:br>
              <a:rPr lang="en-US"/>
            </a:br>
            <a:r>
              <a:rPr lang="en-US"/>
              <a:t>remote-object invocations.</a:t>
            </a:r>
          </a:p>
        </p:txBody>
      </p:sp>
      <p:pic>
        <p:nvPicPr>
          <p:cNvPr id="119812" name="Picture 4" descr="02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43" y="1340768"/>
            <a:ext cx="5864225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1175"/>
            <a:ext cx="8460432" cy="757585"/>
          </a:xfrm>
        </p:spPr>
        <p:txBody>
          <a:bodyPr/>
          <a:lstStyle/>
          <a:p>
            <a:r>
              <a:rPr lang="en-US" sz="2400" dirty="0"/>
              <a:t>General Approaches to Adaptive Software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2135188"/>
            <a:ext cx="8261350" cy="4418012"/>
          </a:xfrm>
        </p:spPr>
        <p:txBody>
          <a:bodyPr/>
          <a:lstStyle/>
          <a:p>
            <a:pPr algn="l"/>
            <a:r>
              <a:rPr lang="en-US" sz="3200"/>
              <a:t>Three basic approaches to adaptive software:</a:t>
            </a:r>
          </a:p>
          <a:p>
            <a:pPr algn="l">
              <a:buFontTx/>
              <a:buChar char="•"/>
            </a:pPr>
            <a:r>
              <a:rPr lang="en-US" sz="3200"/>
              <a:t>Separation of concerns</a:t>
            </a:r>
          </a:p>
          <a:p>
            <a:pPr algn="l">
              <a:buFontTx/>
              <a:buChar char="•"/>
            </a:pPr>
            <a:r>
              <a:rPr lang="en-US" sz="3200"/>
              <a:t>Computational reflection</a:t>
            </a:r>
          </a:p>
          <a:p>
            <a:pPr algn="l">
              <a:buFontTx/>
              <a:buChar char="•"/>
            </a:pPr>
            <a:r>
              <a:rPr lang="en-US" sz="3200"/>
              <a:t>Component-based design</a:t>
            </a:r>
          </a:p>
        </p:txBody>
      </p:sp>
    </p:spTree>
    <p:extLst>
      <p:ext uri="{BB962C8B-B14F-4D97-AF65-F5344CB8AC3E}">
        <p14:creationId xmlns:p14="http://schemas.microsoft.com/office/powerpoint/2010/main" val="28839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Feedback Control Model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Figure 2-16. The logical organization of a </a:t>
            </a:r>
            <a:r>
              <a:rPr lang="en-US" dirty="0" smtClean="0"/>
              <a:t>feedback </a:t>
            </a:r>
            <a:r>
              <a:rPr lang="en-US" dirty="0"/>
              <a:t>control system.</a:t>
            </a:r>
          </a:p>
        </p:txBody>
      </p:sp>
      <p:pic>
        <p:nvPicPr>
          <p:cNvPr id="123908" name="Picture 4" descr="02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4" y="2636912"/>
            <a:ext cx="8335963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114" y="1340768"/>
            <a:ext cx="8267700" cy="4792216"/>
          </a:xfrm>
        </p:spPr>
        <p:txBody>
          <a:bodyPr/>
          <a:lstStyle/>
          <a:p>
            <a:r>
              <a:rPr lang="en-US" dirty="0"/>
              <a:t>Figure 2-17. Data collection and information </a:t>
            </a:r>
            <a:br>
              <a:rPr lang="en-US" dirty="0"/>
            </a:br>
            <a:r>
              <a:rPr lang="en-US" dirty="0"/>
              <a:t>aggregation in Astrolabe.</a:t>
            </a:r>
          </a:p>
        </p:txBody>
      </p:sp>
      <p:pic>
        <p:nvPicPr>
          <p:cNvPr id="124932" name="Picture 4" descr="02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615238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295275"/>
            <a:ext cx="8059737" cy="1143000"/>
          </a:xfrm>
        </p:spPr>
        <p:txBody>
          <a:bodyPr/>
          <a:lstStyle/>
          <a:p>
            <a:pPr algn="r"/>
            <a:r>
              <a:rPr lang="en-US" sz="2400" dirty="0"/>
              <a:t>Example: Systems </a:t>
            </a:r>
            <a:r>
              <a:rPr lang="en-US" sz="2400" dirty="0" smtClean="0"/>
              <a:t>Monitoring</a:t>
            </a:r>
            <a:r>
              <a:rPr lang="id-ID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Astrolabe</a:t>
            </a:r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363"/>
            <a:ext cx="9144000" cy="1143000"/>
          </a:xfrm>
        </p:spPr>
        <p:txBody>
          <a:bodyPr/>
          <a:lstStyle/>
          <a:p>
            <a:r>
              <a:rPr lang="en-US" sz="2400" dirty="0"/>
              <a:t>Example: Differentiating Replication Strategies in Globule (1)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54700"/>
            <a:ext cx="9144000" cy="698500"/>
          </a:xfrm>
        </p:spPr>
        <p:txBody>
          <a:bodyPr/>
          <a:lstStyle/>
          <a:p>
            <a:r>
              <a:rPr lang="en-US"/>
              <a:t>Figure 2-18. The edge-server model assumed by Globule.</a:t>
            </a:r>
          </a:p>
        </p:txBody>
      </p:sp>
      <p:pic>
        <p:nvPicPr>
          <p:cNvPr id="129028" name="Picture 4" descr="02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43088"/>
            <a:ext cx="8281988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1775"/>
            <a:ext cx="9144000" cy="1143000"/>
          </a:xfrm>
        </p:spPr>
        <p:txBody>
          <a:bodyPr/>
          <a:lstStyle/>
          <a:p>
            <a:r>
              <a:rPr lang="en-US" sz="2400" dirty="0"/>
              <a:t>Example: Differentiating Replication Strategies in Globule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2-19. The dependency between prediction </a:t>
            </a:r>
            <a:br>
              <a:rPr lang="en-US"/>
            </a:br>
            <a:r>
              <a:rPr lang="en-US"/>
              <a:t>accuracy and trace length.</a:t>
            </a:r>
          </a:p>
        </p:txBody>
      </p:sp>
      <p:pic>
        <p:nvPicPr>
          <p:cNvPr id="131076" name="Picture 4" descr="02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207375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Styles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84863"/>
            <a:ext cx="9144000" cy="668337"/>
          </a:xfrm>
        </p:spPr>
        <p:txBody>
          <a:bodyPr/>
          <a:lstStyle/>
          <a:p>
            <a:r>
              <a:rPr lang="en-US"/>
              <a:t>Figure 2-1. The (a) layered architectural style and …</a:t>
            </a:r>
          </a:p>
        </p:txBody>
      </p:sp>
      <p:pic>
        <p:nvPicPr>
          <p:cNvPr id="77828" name="Picture 4" descr="0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7"/>
          <a:stretch>
            <a:fillRect/>
          </a:stretch>
        </p:blipFill>
        <p:spPr bwMode="auto">
          <a:xfrm>
            <a:off x="2268538" y="1409700"/>
            <a:ext cx="47783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150"/>
            <a:ext cx="9144000" cy="1143000"/>
          </a:xfrm>
        </p:spPr>
        <p:txBody>
          <a:bodyPr/>
          <a:lstStyle/>
          <a:p>
            <a:r>
              <a:rPr lang="en-US" sz="2400" dirty="0"/>
              <a:t>Example: Automatic Component Repair Management in Jade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917700"/>
            <a:ext cx="8662987" cy="46355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/>
              <a:t>Steps required in a repair procedure: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Terminate every binding between a component on a nonfaulty node, and a component on the node that just failed.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Request the node manager to start and add a new node to the domain.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Configure the new node with exactly the same components as those on the crashed node.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Re-establish all the bindings that were previously terminated.</a:t>
            </a:r>
          </a:p>
        </p:txBody>
      </p:sp>
    </p:spTree>
    <p:extLst>
      <p:ext uri="{BB962C8B-B14F-4D97-AF65-F5344CB8AC3E}">
        <p14:creationId xmlns:p14="http://schemas.microsoft.com/office/powerpoint/2010/main" val="105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Styles (3)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8363"/>
            <a:ext cx="9144000" cy="604837"/>
          </a:xfrm>
        </p:spPr>
        <p:txBody>
          <a:bodyPr/>
          <a:lstStyle/>
          <a:p>
            <a:r>
              <a:rPr lang="en-US"/>
              <a:t>Figure 2-1. (b) The object-based architectural style.</a:t>
            </a:r>
          </a:p>
        </p:txBody>
      </p:sp>
      <p:pic>
        <p:nvPicPr>
          <p:cNvPr id="78852" name="Picture 4" descr="0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6"/>
          <a:stretch>
            <a:fillRect/>
          </a:stretch>
        </p:blipFill>
        <p:spPr bwMode="auto">
          <a:xfrm>
            <a:off x="2192338" y="1574800"/>
            <a:ext cx="4637087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Styles (4)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2-2. (a) The event-based architectural style and …</a:t>
            </a:r>
          </a:p>
        </p:txBody>
      </p:sp>
      <p:pic>
        <p:nvPicPr>
          <p:cNvPr id="79876" name="Picture 4" descr="02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2"/>
          <a:stretch>
            <a:fillRect/>
          </a:stretch>
        </p:blipFill>
        <p:spPr bwMode="auto">
          <a:xfrm>
            <a:off x="1296987" y="2420888"/>
            <a:ext cx="6700837" cy="40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Architectural Styles (5) 	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2-2. (b) The shared data-space architectural style.</a:t>
            </a:r>
          </a:p>
        </p:txBody>
      </p:sp>
      <p:pic>
        <p:nvPicPr>
          <p:cNvPr id="80900" name="Picture 4" descr="02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6" t="-7661" r="-1823"/>
          <a:stretch>
            <a:fillRect/>
          </a:stretch>
        </p:blipFill>
        <p:spPr bwMode="auto">
          <a:xfrm>
            <a:off x="873125" y="2132856"/>
            <a:ext cx="7086600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Architectures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2-3. General interaction between a client and a server.</a:t>
            </a:r>
          </a:p>
        </p:txBody>
      </p:sp>
      <p:pic>
        <p:nvPicPr>
          <p:cNvPr id="81924" name="Picture 4" descr="0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708920"/>
            <a:ext cx="708342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Layering (1)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1824038"/>
            <a:ext cx="8105775" cy="4729162"/>
          </a:xfrm>
        </p:spPr>
        <p:txBody>
          <a:bodyPr/>
          <a:lstStyle/>
          <a:p>
            <a:pPr algn="l"/>
            <a:r>
              <a:rPr lang="en-US" sz="3200"/>
              <a:t>Recall previously mentioned layers of architectural style</a:t>
            </a:r>
          </a:p>
          <a:p>
            <a:pPr algn="l">
              <a:buFontTx/>
              <a:buChar char="•"/>
            </a:pPr>
            <a:r>
              <a:rPr lang="en-US" sz="3200"/>
              <a:t>The user-interface level</a:t>
            </a:r>
          </a:p>
          <a:p>
            <a:pPr algn="l">
              <a:buFontTx/>
              <a:buChar char="•"/>
            </a:pPr>
            <a:r>
              <a:rPr lang="en-US" sz="3200"/>
              <a:t>The processing level</a:t>
            </a:r>
          </a:p>
          <a:p>
            <a:pPr algn="l">
              <a:buFontTx/>
              <a:buChar char="•"/>
            </a:pPr>
            <a:r>
              <a:rPr lang="en-US" sz="3200"/>
              <a:t>The data level</a:t>
            </a:r>
          </a:p>
        </p:txBody>
      </p:sp>
    </p:spTree>
    <p:extLst>
      <p:ext uri="{BB962C8B-B14F-4D97-AF65-F5344CB8AC3E}">
        <p14:creationId xmlns:p14="http://schemas.microsoft.com/office/powerpoint/2010/main" val="25611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Layering (2)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67700" cy="48398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Figure 2-4. The simplified organization of an Internet search engine into three different layers.</a:t>
            </a:r>
          </a:p>
        </p:txBody>
      </p:sp>
      <p:pic>
        <p:nvPicPr>
          <p:cNvPr id="83972" name="Picture 4" descr="02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88300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110</TotalTime>
  <Words>686</Words>
  <Application>Microsoft Office PowerPoint</Application>
  <PresentationFormat>On-screen Show (4:3)</PresentationFormat>
  <Paragraphs>111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cdb2004213l</vt:lpstr>
      <vt:lpstr>Architecture</vt:lpstr>
      <vt:lpstr>Architectural Styles (1)</vt:lpstr>
      <vt:lpstr>Architectural Styles (2)</vt:lpstr>
      <vt:lpstr>Architectural Styles (3)</vt:lpstr>
      <vt:lpstr>Architectural Styles (4)</vt:lpstr>
      <vt:lpstr> Architectural Styles (5)  </vt:lpstr>
      <vt:lpstr>Centralized Architectures</vt:lpstr>
      <vt:lpstr>Application Layering (1)</vt:lpstr>
      <vt:lpstr>Application Layering (2)</vt:lpstr>
      <vt:lpstr>Multitiered Architectures (1)</vt:lpstr>
      <vt:lpstr>Multitiered Architectures (2)</vt:lpstr>
      <vt:lpstr>Multitiered Architectures (3)</vt:lpstr>
      <vt:lpstr>Structured Peer-to-Peer Architectures (1)</vt:lpstr>
      <vt:lpstr>Structured Peer-to-Peer Architectures (2)</vt:lpstr>
      <vt:lpstr>Structured Peer-to-Peer Architectures (3)</vt:lpstr>
      <vt:lpstr>Unstructured Peer-to-Peer Architectures (1)</vt:lpstr>
      <vt:lpstr>Unstructured Peer-to-Peer Architectures (2)</vt:lpstr>
      <vt:lpstr>Topology Management of Overlay Networks (1)</vt:lpstr>
      <vt:lpstr>Topology Management of Overlay Networks (2)</vt:lpstr>
      <vt:lpstr>Superpeers</vt:lpstr>
      <vt:lpstr>Edge-Server Systems</vt:lpstr>
      <vt:lpstr>Collaborative Distributed Systems (1)</vt:lpstr>
      <vt:lpstr>Collaborative Distributed Systems (2)</vt:lpstr>
      <vt:lpstr>Interceptors</vt:lpstr>
      <vt:lpstr>General Approaches to Adaptive Software</vt:lpstr>
      <vt:lpstr>The Feedback Control Model</vt:lpstr>
      <vt:lpstr>Example: Systems Monitoring with Astrolabe</vt:lpstr>
      <vt:lpstr>Example: Differentiating Replication Strategies in Globule (1)</vt:lpstr>
      <vt:lpstr>Example: Differentiating Replication Strategies in Globule (2)</vt:lpstr>
      <vt:lpstr>Example: Automatic Component Repair Management in Jade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17</cp:revision>
  <dcterms:created xsi:type="dcterms:W3CDTF">2018-03-07T10:37:30Z</dcterms:created>
  <dcterms:modified xsi:type="dcterms:W3CDTF">2018-03-14T13:31:44Z</dcterms:modified>
</cp:coreProperties>
</file>