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6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29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EAEAEA"/>
    <a:srgbClr val="99CCFF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792" autoAdjust="0"/>
  </p:normalViewPr>
  <p:slideViewPr>
    <p:cSldViewPr>
      <p:cViewPr varScale="1">
        <p:scale>
          <a:sx n="62" d="100"/>
          <a:sy n="62" d="100"/>
        </p:scale>
        <p:origin x="-13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534FD-9B43-4196-A4A9-AD7CCB15720E}" type="datetimeFigureOut">
              <a:rPr lang="id-ID" smtClean="0"/>
              <a:t>14/03/2018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A9060-475D-43B9-94D2-1D6226E6EBA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393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7A8C5-AB57-4164-A04A-B0D76FB104DE}" type="slidenum">
              <a:rPr lang="en-US"/>
              <a:pPr/>
              <a:t>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Oval 38"/>
          <p:cNvSpPr>
            <a:spLocks noChangeArrowheads="1"/>
          </p:cNvSpPr>
          <p:nvPr/>
        </p:nvSpPr>
        <p:spPr bwMode="gray">
          <a:xfrm>
            <a:off x="684213" y="333375"/>
            <a:ext cx="59055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ltGray">
          <a:xfrm>
            <a:off x="0" y="4437063"/>
            <a:ext cx="9144000" cy="17287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112" name="Oval 40" descr="a"/>
          <p:cNvSpPr>
            <a:spLocks noChangeArrowheads="1"/>
          </p:cNvSpPr>
          <p:nvPr/>
        </p:nvSpPr>
        <p:spPr bwMode="gray">
          <a:xfrm>
            <a:off x="971550" y="1628775"/>
            <a:ext cx="3529013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3113" name="Oval 41" descr="b"/>
          <p:cNvSpPr>
            <a:spLocks noChangeArrowheads="1"/>
          </p:cNvSpPr>
          <p:nvPr/>
        </p:nvSpPr>
        <p:spPr bwMode="gray">
          <a:xfrm>
            <a:off x="323850" y="1268413"/>
            <a:ext cx="1438275" cy="15113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3114" name="Oval 42" descr="d"/>
          <p:cNvSpPr>
            <a:spLocks noChangeArrowheads="1"/>
          </p:cNvSpPr>
          <p:nvPr/>
        </p:nvSpPr>
        <p:spPr bwMode="gray">
          <a:xfrm>
            <a:off x="1258888" y="260350"/>
            <a:ext cx="935037" cy="9366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3115" name="Oval 43"/>
          <p:cNvSpPr>
            <a:spLocks noChangeArrowheads="1"/>
          </p:cNvSpPr>
          <p:nvPr/>
        </p:nvSpPr>
        <p:spPr bwMode="gray">
          <a:xfrm>
            <a:off x="4211638" y="2636838"/>
            <a:ext cx="1223962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116" name="Oval 44" descr="c"/>
          <p:cNvSpPr>
            <a:spLocks noChangeArrowheads="1"/>
          </p:cNvSpPr>
          <p:nvPr/>
        </p:nvSpPr>
        <p:spPr bwMode="gray">
          <a:xfrm>
            <a:off x="3851275" y="3500438"/>
            <a:ext cx="1582738" cy="1582737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81400" y="6400800"/>
            <a:ext cx="2209800" cy="24447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934075" y="6391275"/>
            <a:ext cx="1933575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2133600" cy="244475"/>
          </a:xfrm>
        </p:spPr>
        <p:txBody>
          <a:bodyPr/>
          <a:lstStyle>
            <a:lvl1pPr algn="l">
              <a:defRPr sz="1200"/>
            </a:lvl1pPr>
          </a:lstStyle>
          <a:p>
            <a:fld id="{A470341C-C714-46A2-BE80-B12F3FBD6B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219200"/>
            <a:ext cx="4495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486400"/>
            <a:ext cx="762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A4B143-7230-4E24-9CD7-84A51AD8BA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7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609600"/>
            <a:ext cx="206692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48375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49F786-2AEB-4B0B-9793-A07A3E3F9E8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1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0198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76400"/>
            <a:ext cx="8267700" cy="4648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53200" y="65532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91000" y="653415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DE981099-0112-461E-906F-DBD3623D983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381000" y="653415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318B1C-317D-407E-B831-DC4430ABB7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3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30B3E0-C47F-452A-B679-52A399E37D8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0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C4E310-0503-4C69-8BF2-A9AF5074B2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4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E86F66-2EF7-46BA-9965-B7FEC7F20E1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CCEFFA-9DE3-463B-97C4-C5F3168D66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1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17254-18EA-46D9-BF39-EBC6D71E65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A5DD14-627E-4330-B30D-F674CB2F5C2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DD5AE-DC6A-4A3F-9A91-64F6C0CB7A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4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179388" y="0"/>
            <a:ext cx="6804025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116013" y="58738"/>
            <a:ext cx="865187" cy="89217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8101013" y="106363"/>
            <a:ext cx="790575" cy="830262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179388" y="333375"/>
            <a:ext cx="1152525" cy="1223963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76400"/>
            <a:ext cx="82677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53200" y="65532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r>
              <a:rPr lang="id-ID" dirty="0" smtClean="0"/>
              <a:t>DDP – Munawar, PhD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/>
            </a:lvl1pPr>
          </a:lstStyle>
          <a:p>
            <a:fld id="{A3B4A7E2-0C43-48B1-A23D-5E1F46CB38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057400" y="609600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d-ID" sz="3600" dirty="0" smtClean="0">
                <a:solidFill>
                  <a:schemeClr val="tx1"/>
                </a:solidFill>
              </a:rPr>
              <a:t>Processes</a:t>
            </a:r>
            <a:endParaRPr lang="en-US" sz="6000" dirty="0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410200"/>
            <a:ext cx="7772400" cy="457200"/>
          </a:xfrm>
        </p:spPr>
        <p:txBody>
          <a:bodyPr/>
          <a:lstStyle/>
          <a:p>
            <a:r>
              <a:rPr lang="id-ID" dirty="0" smtClean="0">
                <a:solidFill>
                  <a:srgbClr val="FF0000"/>
                </a:solidFill>
              </a:rPr>
              <a:t>Munawar, PhD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Architectures of Virtual Machines (4)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3-7. (a) A process virtual machine, with multiple </a:t>
            </a:r>
            <a:br>
              <a:rPr lang="en-US"/>
            </a:br>
            <a:r>
              <a:rPr lang="en-US"/>
              <a:t>instances of (application, runtime) combinations.</a:t>
            </a:r>
          </a:p>
        </p:txBody>
      </p:sp>
      <p:pic>
        <p:nvPicPr>
          <p:cNvPr id="84996" name="Picture 4" descr="03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8"/>
          <a:stretch>
            <a:fillRect/>
          </a:stretch>
        </p:blipFill>
        <p:spPr bwMode="auto">
          <a:xfrm>
            <a:off x="2636814" y="2708921"/>
            <a:ext cx="487045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39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Architectures of Virtual Machines (5)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507288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Figure 3-7. (b) A virtual machine monitor, with multiple </a:t>
            </a:r>
            <a:r>
              <a:rPr lang="en-US" dirty="0" smtClean="0"/>
              <a:t>instances</a:t>
            </a:r>
            <a:r>
              <a:rPr lang="id-ID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(applications, operating system) </a:t>
            </a:r>
            <a:r>
              <a:rPr lang="id-ID" dirty="0" smtClean="0"/>
              <a:t>c</a:t>
            </a:r>
            <a:r>
              <a:rPr lang="en-US" dirty="0" err="1" smtClean="0"/>
              <a:t>ombinations</a:t>
            </a:r>
            <a:r>
              <a:rPr lang="en-US" dirty="0"/>
              <a:t>.</a:t>
            </a:r>
          </a:p>
        </p:txBody>
      </p:sp>
      <p:pic>
        <p:nvPicPr>
          <p:cNvPr id="86020" name="Picture 4" descr="03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2"/>
          <a:stretch>
            <a:fillRect/>
          </a:stretch>
        </p:blipFill>
        <p:spPr bwMode="auto">
          <a:xfrm>
            <a:off x="2051720" y="2924944"/>
            <a:ext cx="4896544" cy="36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9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Networked User Interfaces (1)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3-8. (a) A networked application with its own protocol.</a:t>
            </a:r>
          </a:p>
        </p:txBody>
      </p:sp>
      <p:pic>
        <p:nvPicPr>
          <p:cNvPr id="87044" name="Picture 4" descr="03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30"/>
          <a:stretch>
            <a:fillRect/>
          </a:stretch>
        </p:blipFill>
        <p:spPr bwMode="auto">
          <a:xfrm>
            <a:off x="1525871" y="2564904"/>
            <a:ext cx="6413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29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Networked User Interfaces (2)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Figure 3-8. (b) A general solution to allow </a:t>
            </a:r>
            <a:r>
              <a:rPr lang="en-US" dirty="0" smtClean="0"/>
              <a:t>access</a:t>
            </a:r>
            <a:r>
              <a:rPr lang="id-ID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remote applications.</a:t>
            </a:r>
          </a:p>
        </p:txBody>
      </p:sp>
      <p:pic>
        <p:nvPicPr>
          <p:cNvPr id="88068" name="Picture 4" descr="03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2"/>
          <a:stretch>
            <a:fillRect/>
          </a:stretch>
        </p:blipFill>
        <p:spPr bwMode="auto">
          <a:xfrm>
            <a:off x="1259632" y="2564904"/>
            <a:ext cx="7035800" cy="405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4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Example: The </a:t>
            </a:r>
            <a:r>
              <a:rPr lang="en-US" sz="2800" dirty="0" err="1"/>
              <a:t>XWindow</a:t>
            </a:r>
            <a:r>
              <a:rPr lang="en-US" sz="2800" dirty="0"/>
              <a:t> System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3-9. The basic organization of theXWindow System.</a:t>
            </a:r>
          </a:p>
        </p:txBody>
      </p:sp>
      <p:pic>
        <p:nvPicPr>
          <p:cNvPr id="89092" name="Picture 4" descr="03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8002588" cy="34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3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Client-Side Software for Distribution Transparency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3-10. Transparent replication of a server </a:t>
            </a:r>
            <a:br>
              <a:rPr lang="en-US"/>
            </a:br>
            <a:r>
              <a:rPr lang="en-US"/>
              <a:t>using a client-side solution.</a:t>
            </a:r>
          </a:p>
        </p:txBody>
      </p:sp>
      <p:pic>
        <p:nvPicPr>
          <p:cNvPr id="90116" name="Picture 4" descr="03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82073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3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Design Issues (1)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00675"/>
            <a:ext cx="9144000" cy="838200"/>
          </a:xfrm>
        </p:spPr>
        <p:txBody>
          <a:bodyPr/>
          <a:lstStyle/>
          <a:p>
            <a:r>
              <a:rPr lang="en-US"/>
              <a:t>Figure 3-11. (a) Client-to-server binding using a daemon.</a:t>
            </a:r>
          </a:p>
        </p:txBody>
      </p:sp>
      <p:pic>
        <p:nvPicPr>
          <p:cNvPr id="91140" name="Picture 4" descr="03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22"/>
          <a:stretch>
            <a:fillRect/>
          </a:stretch>
        </p:blipFill>
        <p:spPr bwMode="auto">
          <a:xfrm>
            <a:off x="641350" y="1700808"/>
            <a:ext cx="8032750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1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Design Issues (2)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3-11. (b) Client-to-server binding using a superserver.</a:t>
            </a:r>
          </a:p>
        </p:txBody>
      </p:sp>
      <p:pic>
        <p:nvPicPr>
          <p:cNvPr id="92164" name="Picture 4" descr="03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5"/>
          <a:stretch>
            <a:fillRect/>
          </a:stretch>
        </p:blipFill>
        <p:spPr bwMode="auto">
          <a:xfrm>
            <a:off x="756475" y="2492896"/>
            <a:ext cx="7699375" cy="3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6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 Clusters (1)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3-12. The general organization of a </a:t>
            </a:r>
            <a:br>
              <a:rPr lang="en-US"/>
            </a:br>
            <a:r>
              <a:rPr lang="en-US"/>
              <a:t>three-tiered server cluster.</a:t>
            </a:r>
          </a:p>
        </p:txBody>
      </p:sp>
      <p:pic>
        <p:nvPicPr>
          <p:cNvPr id="93188" name="Picture 4" descr="03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1" y="2564904"/>
            <a:ext cx="82677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14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 Clusters (2)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3-13. The principle of TCP handoff.</a:t>
            </a:r>
          </a:p>
        </p:txBody>
      </p:sp>
      <p:pic>
        <p:nvPicPr>
          <p:cNvPr id="94212" name="Picture 4" descr="03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9" y="2276872"/>
            <a:ext cx="6945312" cy="40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5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Thread Usage in </a:t>
            </a:r>
            <a:r>
              <a:rPr lang="en-US" sz="2000" dirty="0" smtClean="0"/>
              <a:t>Non</a:t>
            </a:r>
            <a:r>
              <a:rPr lang="id-ID" sz="2000" dirty="0" smtClean="0"/>
              <a:t> </a:t>
            </a:r>
            <a:r>
              <a:rPr lang="en-US" sz="2000" dirty="0" smtClean="0"/>
              <a:t>distributed </a:t>
            </a:r>
            <a:r>
              <a:rPr lang="en-US" sz="2000" dirty="0"/>
              <a:t>Systems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663" y="5683250"/>
            <a:ext cx="8188325" cy="83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Figure 3-1. Context switching as the result of IPC.</a:t>
            </a:r>
          </a:p>
        </p:txBody>
      </p:sp>
      <p:pic>
        <p:nvPicPr>
          <p:cNvPr id="6152" name="Picture 8" descr="03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890713"/>
            <a:ext cx="7646987" cy="30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Distributed Servers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3-14. Route optimization in a distributed server.</a:t>
            </a:r>
          </a:p>
        </p:txBody>
      </p:sp>
      <p:pic>
        <p:nvPicPr>
          <p:cNvPr id="95236" name="Picture 4" descr="03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775450" cy="41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68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Server Clusters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3-15. The basic organization of a PlanetLab node.</a:t>
            </a:r>
          </a:p>
        </p:txBody>
      </p:sp>
      <p:pic>
        <p:nvPicPr>
          <p:cNvPr id="96261" name="Picture 5" descr="03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05" y="2492896"/>
            <a:ext cx="6877050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PlanetLab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556792"/>
            <a:ext cx="8439150" cy="4996408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 err="1"/>
              <a:t>PlanetLab</a:t>
            </a:r>
            <a:r>
              <a:rPr lang="en-US" sz="2800" dirty="0"/>
              <a:t> management issues:</a:t>
            </a:r>
          </a:p>
          <a:p>
            <a:pPr algn="l">
              <a:buFontTx/>
              <a:buChar char="•"/>
            </a:pPr>
            <a:r>
              <a:rPr lang="en-US" sz="2800" dirty="0"/>
              <a:t>Nodes belong to different organizations. </a:t>
            </a:r>
          </a:p>
          <a:p>
            <a:pPr lvl="1"/>
            <a:r>
              <a:rPr lang="en-US" sz="2400" dirty="0">
                <a:latin typeface="Arial" charset="0"/>
              </a:rPr>
              <a:t>Each organization should be allowed to specify who is allowed to run applications on their nodes,</a:t>
            </a:r>
          </a:p>
          <a:p>
            <a:pPr lvl="1"/>
            <a:r>
              <a:rPr lang="en-US" sz="2400" dirty="0">
                <a:latin typeface="Arial" charset="0"/>
              </a:rPr>
              <a:t>And restrict resource usage appropriately.</a:t>
            </a:r>
          </a:p>
          <a:p>
            <a:pPr algn="l">
              <a:buFontTx/>
              <a:buChar char="•"/>
            </a:pPr>
            <a:r>
              <a:rPr lang="en-US" sz="2800" dirty="0"/>
              <a:t>Monitoring tools available assume a very specific combination of hardware and software. </a:t>
            </a:r>
          </a:p>
          <a:p>
            <a:pPr lvl="1"/>
            <a:r>
              <a:rPr lang="en-US" sz="2400" dirty="0">
                <a:latin typeface="Arial" charset="0"/>
              </a:rPr>
              <a:t>All tailored to be used within a single organization.</a:t>
            </a:r>
          </a:p>
          <a:p>
            <a:pPr algn="l">
              <a:buFontTx/>
              <a:buChar char="•"/>
            </a:pPr>
            <a:r>
              <a:rPr lang="en-US" sz="2800" dirty="0"/>
              <a:t>Programs from different slices but running on the same node should not interfere with each other.</a:t>
            </a:r>
          </a:p>
        </p:txBody>
      </p:sp>
    </p:spTree>
    <p:extLst>
      <p:ext uri="{BB962C8B-B14F-4D97-AF65-F5344CB8AC3E}">
        <p14:creationId xmlns:p14="http://schemas.microsoft.com/office/powerpoint/2010/main" val="418124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PlanetLab (2)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0"/>
            <a:ext cx="9144000" cy="838200"/>
          </a:xfrm>
        </p:spPr>
        <p:txBody>
          <a:bodyPr/>
          <a:lstStyle/>
          <a:p>
            <a:r>
              <a:rPr lang="en-US"/>
              <a:t>Figure 3-16. The management relationships </a:t>
            </a:r>
            <a:br>
              <a:rPr lang="en-US"/>
            </a:br>
            <a:r>
              <a:rPr lang="en-US"/>
              <a:t>between various PlanetLab entities.</a:t>
            </a:r>
          </a:p>
        </p:txBody>
      </p:sp>
      <p:pic>
        <p:nvPicPr>
          <p:cNvPr id="98308" name="Picture 4" descr="03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766888"/>
            <a:ext cx="8242300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2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PlanetLab (3)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822450"/>
            <a:ext cx="8621712" cy="4730750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/>
              <a:t>Relationships between </a:t>
            </a:r>
            <a:r>
              <a:rPr lang="en-US" sz="2800" dirty="0" err="1"/>
              <a:t>PlanetLab</a:t>
            </a:r>
            <a:r>
              <a:rPr lang="en-US" sz="2800" dirty="0"/>
              <a:t> entities:</a:t>
            </a:r>
          </a:p>
          <a:p>
            <a:pPr algn="l">
              <a:buFontTx/>
              <a:buChar char="•"/>
            </a:pPr>
            <a:r>
              <a:rPr lang="en-US" sz="2800" dirty="0"/>
              <a:t>A node owner puts its node under the regime of a management authority, possibly restricting usage where appropriate.</a:t>
            </a:r>
          </a:p>
          <a:p>
            <a:pPr algn="l">
              <a:buFontTx/>
              <a:buChar char="•"/>
            </a:pPr>
            <a:r>
              <a:rPr lang="en-US" sz="2800" dirty="0"/>
              <a:t>A management authority provides the necessary software to add a node to </a:t>
            </a:r>
            <a:r>
              <a:rPr lang="en-US" sz="2800" dirty="0" err="1"/>
              <a:t>PlanetLab</a:t>
            </a:r>
            <a:r>
              <a:rPr lang="en-US" sz="2800" dirty="0"/>
              <a:t>.</a:t>
            </a:r>
          </a:p>
          <a:p>
            <a:pPr algn="l">
              <a:buFontTx/>
              <a:buChar char="•"/>
            </a:pPr>
            <a:r>
              <a:rPr lang="en-US" sz="2800" dirty="0"/>
              <a:t>A service provider registers itself with a management authority, trusting it to provide well-behaving nodes.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7198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PlanetLab (4)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430338"/>
            <a:ext cx="8621712" cy="4730750"/>
          </a:xfrm>
        </p:spPr>
        <p:txBody>
          <a:bodyPr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800" dirty="0"/>
              <a:t>Relationships between </a:t>
            </a:r>
            <a:r>
              <a:rPr lang="en-US" sz="2800" dirty="0" err="1"/>
              <a:t>PlanetLab</a:t>
            </a:r>
            <a:r>
              <a:rPr lang="en-US" sz="2800" dirty="0"/>
              <a:t> entities: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800" dirty="0"/>
              <a:t>A service provider contacts a slice authority to create a slice on a collection of nodes.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800" dirty="0"/>
              <a:t>The slice authority needs to authenticate the service provider.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800" dirty="0"/>
              <a:t>A node owner provides a slice creation service for a slice authority to create slices. It essentially delegates resource management to the slice authority.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800" dirty="0"/>
              <a:t>A management authority delegates the creation of slices to a slice authority.</a:t>
            </a:r>
          </a:p>
        </p:txBody>
      </p:sp>
    </p:spTree>
    <p:extLst>
      <p:ext uri="{BB962C8B-B14F-4D97-AF65-F5344CB8AC3E}">
        <p14:creationId xmlns:p14="http://schemas.microsoft.com/office/powerpoint/2010/main" val="1693631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Migrating Code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67350"/>
            <a:ext cx="9144000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Figure 3-17. The principle of dynamically configuring a client to communicate to a server. The client first fetches the necessary software, and then invokes the server.</a:t>
            </a:r>
          </a:p>
        </p:txBody>
      </p:sp>
      <p:pic>
        <p:nvPicPr>
          <p:cNvPr id="101380" name="Picture 4" descr="03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217613"/>
            <a:ext cx="6173787" cy="39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05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Models for Code Migration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22963"/>
            <a:ext cx="9144000" cy="630237"/>
          </a:xfrm>
        </p:spPr>
        <p:txBody>
          <a:bodyPr/>
          <a:lstStyle/>
          <a:p>
            <a:r>
              <a:rPr lang="fr-FR"/>
              <a:t>Figure 3-18. Alternatives for code migration.</a:t>
            </a:r>
            <a:endParaRPr lang="en-US"/>
          </a:p>
        </p:txBody>
      </p:sp>
      <p:pic>
        <p:nvPicPr>
          <p:cNvPr id="102404" name="Picture 4" descr="03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211263"/>
            <a:ext cx="7720013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6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Migration and Local Resources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610225"/>
            <a:ext cx="9144000" cy="838200"/>
          </a:xfrm>
        </p:spPr>
        <p:txBody>
          <a:bodyPr/>
          <a:lstStyle/>
          <a:p>
            <a:r>
              <a:rPr lang="en-US"/>
              <a:t>Figure 3-19. Actions to be taken with respect to the references to local resources when migrating code to another machine.</a:t>
            </a:r>
          </a:p>
        </p:txBody>
      </p:sp>
      <p:pic>
        <p:nvPicPr>
          <p:cNvPr id="103428" name="Picture 4" descr="03-19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766888"/>
            <a:ext cx="8258175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883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Migration in Heterogeneous Systems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4538" y="1508125"/>
            <a:ext cx="8399462" cy="5045075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Three ways to handle migration (which can be combined)</a:t>
            </a:r>
            <a:br>
              <a:rPr lang="en-US" dirty="0"/>
            </a:br>
            <a:endParaRPr lang="en-US" dirty="0"/>
          </a:p>
          <a:p>
            <a:pPr algn="l">
              <a:buFontTx/>
              <a:buChar char="•"/>
            </a:pPr>
            <a:r>
              <a:rPr lang="en-US" dirty="0"/>
              <a:t>Pushing memory pages to the new machine and resending the ones that are later modified during the migration process.</a:t>
            </a:r>
          </a:p>
          <a:p>
            <a:pPr algn="l">
              <a:buFontTx/>
              <a:buChar char="•"/>
            </a:pPr>
            <a:r>
              <a:rPr lang="en-US" dirty="0"/>
              <a:t>Stopping the current virtual machine; migrate memory, and start the new virtual machine.</a:t>
            </a:r>
          </a:p>
          <a:p>
            <a:pPr algn="l">
              <a:buFontTx/>
              <a:buChar char="•"/>
            </a:pPr>
            <a:r>
              <a:rPr lang="en-US" dirty="0"/>
              <a:t>Letting the new virtual machine pull in new pages as needed, that is, let processes start on the new virtual machine immediately and copy memory pages on demand.</a:t>
            </a:r>
          </a:p>
        </p:txBody>
      </p:sp>
    </p:spTree>
    <p:extLst>
      <p:ext uri="{BB962C8B-B14F-4D97-AF65-F5344CB8AC3E}">
        <p14:creationId xmlns:p14="http://schemas.microsoft.com/office/powerpoint/2010/main" val="395607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Thread Implementation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5588"/>
            <a:ext cx="9144000" cy="838200"/>
          </a:xfrm>
        </p:spPr>
        <p:txBody>
          <a:bodyPr/>
          <a:lstStyle/>
          <a:p>
            <a:r>
              <a:rPr lang="en-US"/>
              <a:t>Figure 3-2. Combining kernel-level lightweight </a:t>
            </a:r>
            <a:br>
              <a:rPr lang="en-US"/>
            </a:br>
            <a:r>
              <a:rPr lang="en-US"/>
              <a:t>processes and user-level threads.</a:t>
            </a:r>
          </a:p>
        </p:txBody>
      </p:sp>
      <p:pic>
        <p:nvPicPr>
          <p:cNvPr id="77829" name="Picture 5" descr="03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482725"/>
            <a:ext cx="78517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d-ID" dirty="0"/>
              <a:t>DDP – Munawar, PhD</a:t>
            </a:r>
            <a:endParaRPr lang="en-US" dirty="0"/>
          </a:p>
        </p:txBody>
      </p:sp>
      <p:sp>
        <p:nvSpPr>
          <p:cNvPr id="93187" name="WordArt 3"/>
          <p:cNvSpPr>
            <a:spLocks noChangeArrowheads="1" noChangeShapeType="1" noTextEdit="1"/>
          </p:cNvSpPr>
          <p:nvPr/>
        </p:nvSpPr>
        <p:spPr bwMode="gray">
          <a:xfrm>
            <a:off x="4419600" y="1905000"/>
            <a:ext cx="40386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id-ID" sz="54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Multithreaded Servers (1)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41950"/>
            <a:ext cx="9144000" cy="838200"/>
          </a:xfrm>
        </p:spPr>
        <p:txBody>
          <a:bodyPr/>
          <a:lstStyle/>
          <a:p>
            <a:r>
              <a:rPr lang="en-US"/>
              <a:t>Figure 3-3. A multithreaded server organized in a dispatcher/worker model.</a:t>
            </a:r>
          </a:p>
        </p:txBody>
      </p:sp>
      <p:pic>
        <p:nvPicPr>
          <p:cNvPr id="78853" name="Picture 5" descr="03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565275"/>
            <a:ext cx="7054850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Multithreaded Servers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3-4. Three ways to construct a server.</a:t>
            </a:r>
          </a:p>
        </p:txBody>
      </p:sp>
      <p:pic>
        <p:nvPicPr>
          <p:cNvPr id="79877" name="Picture 5" descr="03-04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2317750"/>
            <a:ext cx="8574087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Role of Virtualization in </a:t>
            </a:r>
            <a:br>
              <a:rPr lang="en-US" sz="2400" dirty="0"/>
            </a:br>
            <a:r>
              <a:rPr lang="en-US" sz="2400" dirty="0"/>
              <a:t>Distributed Systems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95900"/>
            <a:ext cx="9144000" cy="1139825"/>
          </a:xfrm>
        </p:spPr>
        <p:txBody>
          <a:bodyPr/>
          <a:lstStyle/>
          <a:p>
            <a:r>
              <a:rPr lang="en-US"/>
              <a:t>Figure 3-5. (a) General organization between a program, interface, and system. (b) General organization of virtualizing system A on top of system B.</a:t>
            </a:r>
          </a:p>
        </p:txBody>
      </p:sp>
      <p:pic>
        <p:nvPicPr>
          <p:cNvPr id="80900" name="Picture 4" descr="03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6" r="61249"/>
          <a:stretch>
            <a:fillRect/>
          </a:stretch>
        </p:blipFill>
        <p:spPr bwMode="auto">
          <a:xfrm>
            <a:off x="576263" y="1778000"/>
            <a:ext cx="3762375" cy="2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03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/>
          <a:stretch>
            <a:fillRect/>
          </a:stretch>
        </p:blipFill>
        <p:spPr bwMode="auto">
          <a:xfrm>
            <a:off x="4895850" y="1522413"/>
            <a:ext cx="3568700" cy="3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Architectures of Virtual Machines (1)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404938"/>
            <a:ext cx="8424862" cy="5148262"/>
          </a:xfrm>
        </p:spPr>
        <p:txBody>
          <a:bodyPr/>
          <a:lstStyle/>
          <a:p>
            <a:pPr algn="l"/>
            <a:r>
              <a:rPr lang="en-US" sz="2800"/>
              <a:t>Interfaces at different levels</a:t>
            </a:r>
          </a:p>
          <a:p>
            <a:pPr algn="l">
              <a:buFontTx/>
              <a:buChar char="•"/>
            </a:pPr>
            <a:r>
              <a:rPr lang="en-US" sz="2800"/>
              <a:t>An interface between the hardware and software consisting of machine instructions</a:t>
            </a:r>
          </a:p>
          <a:p>
            <a:pPr lvl="1"/>
            <a:r>
              <a:rPr lang="en-US" sz="2400">
                <a:latin typeface="Arial" charset="0"/>
              </a:rPr>
              <a:t>that can be invoked by any program.</a:t>
            </a:r>
          </a:p>
          <a:p>
            <a:pPr algn="l">
              <a:buFontTx/>
              <a:buChar char="•"/>
            </a:pPr>
            <a:r>
              <a:rPr lang="en-US" sz="2800"/>
              <a:t>An interface between the hardware and software, consisting of machine instructions </a:t>
            </a:r>
          </a:p>
          <a:p>
            <a:pPr lvl="1"/>
            <a:r>
              <a:rPr lang="en-US" sz="2400">
                <a:latin typeface="Arial" charset="0"/>
              </a:rPr>
              <a:t>that can be invoked only by privileged programs, such as an operating system.</a:t>
            </a:r>
          </a:p>
        </p:txBody>
      </p:sp>
    </p:spTree>
    <p:extLst>
      <p:ext uri="{BB962C8B-B14F-4D97-AF65-F5344CB8AC3E}">
        <p14:creationId xmlns:p14="http://schemas.microsoft.com/office/powerpoint/2010/main" val="48123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Architectures of Virtual Machines (2)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404938"/>
            <a:ext cx="8124825" cy="5148262"/>
          </a:xfrm>
        </p:spPr>
        <p:txBody>
          <a:bodyPr/>
          <a:lstStyle/>
          <a:p>
            <a:pPr algn="l"/>
            <a:r>
              <a:rPr lang="en-US" sz="2800"/>
              <a:t>Interfaces at different levels</a:t>
            </a:r>
          </a:p>
          <a:p>
            <a:pPr algn="l">
              <a:buFontTx/>
              <a:buChar char="•"/>
            </a:pPr>
            <a:r>
              <a:rPr lang="en-US" sz="2800"/>
              <a:t>An interface consisting of system calls as offered by an operating system.</a:t>
            </a:r>
          </a:p>
          <a:p>
            <a:pPr algn="l">
              <a:buFontTx/>
              <a:buChar char="•"/>
            </a:pPr>
            <a:r>
              <a:rPr lang="en-US" sz="2800"/>
              <a:t>An interface consisting of library calls</a:t>
            </a:r>
          </a:p>
          <a:p>
            <a:pPr lvl="1"/>
            <a:r>
              <a:rPr lang="en-US" sz="2400">
                <a:latin typeface="Arial" charset="0"/>
              </a:rPr>
              <a:t>generally forming what is known as an application programming interface (API). </a:t>
            </a:r>
          </a:p>
          <a:p>
            <a:pPr lvl="1"/>
            <a:r>
              <a:rPr lang="en-US" sz="2400">
                <a:latin typeface="Arial" charset="0"/>
              </a:rPr>
              <a:t>In many cases, the aforementioned system calls are hidden by an API.</a:t>
            </a:r>
          </a:p>
        </p:txBody>
      </p:sp>
    </p:spTree>
    <p:extLst>
      <p:ext uri="{BB962C8B-B14F-4D97-AF65-F5344CB8AC3E}">
        <p14:creationId xmlns:p14="http://schemas.microsoft.com/office/powerpoint/2010/main" val="287888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Architectures of Virtual Machines (3)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 3-6. Various interfaces offered by computer systems.</a:t>
            </a:r>
          </a:p>
        </p:txBody>
      </p:sp>
      <p:pic>
        <p:nvPicPr>
          <p:cNvPr id="83972" name="Picture 4" descr="03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7" y="2564904"/>
            <a:ext cx="810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38777"/>
      </p:ext>
    </p:extLst>
  </p:cSld>
  <p:clrMapOvr>
    <a:masterClrMapping/>
  </p:clrMapOvr>
</p:sld>
</file>

<file path=ppt/theme/theme1.xml><?xml version="1.0" encoding="utf-8"?>
<a:theme xmlns:a="http://schemas.openxmlformats.org/drawingml/2006/main" name="cdb2004213l">
  <a:themeElements>
    <a:clrScheme name="Office Them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cdb2004213l</Template>
  <TotalTime>108</TotalTime>
  <Words>757</Words>
  <Application>Microsoft Office PowerPoint</Application>
  <PresentationFormat>On-screen Show (4:3)</PresentationFormat>
  <Paragraphs>85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cdb2004213l</vt:lpstr>
      <vt:lpstr>Processes</vt:lpstr>
      <vt:lpstr>Thread Usage in Non distributed Systems</vt:lpstr>
      <vt:lpstr>Thread Implementation</vt:lpstr>
      <vt:lpstr>Multithreaded Servers (1)</vt:lpstr>
      <vt:lpstr>Multithreaded Servers (2)</vt:lpstr>
      <vt:lpstr>The Role of Virtualization in  Distributed Systems</vt:lpstr>
      <vt:lpstr>Architectures of Virtual Machines (1)</vt:lpstr>
      <vt:lpstr>Architectures of Virtual Machines (2)</vt:lpstr>
      <vt:lpstr>Architectures of Virtual Machines (3)</vt:lpstr>
      <vt:lpstr>Architectures of Virtual Machines (4)</vt:lpstr>
      <vt:lpstr>Architectures of Virtual Machines (5)</vt:lpstr>
      <vt:lpstr>Networked User Interfaces (1)</vt:lpstr>
      <vt:lpstr>Networked User Interfaces (2)</vt:lpstr>
      <vt:lpstr>Example: The XWindow System</vt:lpstr>
      <vt:lpstr>Client-Side Software for Distribution Transparency</vt:lpstr>
      <vt:lpstr>General Design Issues (1)</vt:lpstr>
      <vt:lpstr>General Design Issues (2)</vt:lpstr>
      <vt:lpstr>Server Clusters (1)</vt:lpstr>
      <vt:lpstr>Server Clusters (2)</vt:lpstr>
      <vt:lpstr>Distributed Servers</vt:lpstr>
      <vt:lpstr>Managing Server Clusters </vt:lpstr>
      <vt:lpstr>PlanetLab (1)</vt:lpstr>
      <vt:lpstr>PlanetLab (2)</vt:lpstr>
      <vt:lpstr>PlanetLab (3)</vt:lpstr>
      <vt:lpstr>PlanetLab (4)</vt:lpstr>
      <vt:lpstr>Reasons for Migrating Code</vt:lpstr>
      <vt:lpstr>Models for Code Migration</vt:lpstr>
      <vt:lpstr>Migration and Local Resources</vt:lpstr>
      <vt:lpstr>Migration in Heterogeneous Systems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Munawar</dc:creator>
  <cp:lastModifiedBy>Munawar</cp:lastModifiedBy>
  <cp:revision>17</cp:revision>
  <dcterms:created xsi:type="dcterms:W3CDTF">2018-03-07T10:37:30Z</dcterms:created>
  <dcterms:modified xsi:type="dcterms:W3CDTF">2018-03-14T10:08:18Z</dcterms:modified>
</cp:coreProperties>
</file>