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29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2EB23-0141-4405-85CC-3086D2FBB912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A50EB-FB7E-4C1B-AB80-FBEC48019A27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FE80A-919E-436B-A98A-3C3347DDA72F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C548E-A3D4-4035-88B2-C8D21B047E1F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28512-2C13-4A67-B5BA-94BFB5535954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ED0E7-F179-4324-9178-A64FAD963E4A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D832D-51E5-4FC4-B71F-EFA0CB8ABA61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56CA2-5792-4E6D-BDA9-DB1CD681ECA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E423F-87B1-477F-B883-E50DDE9B6832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CD4B9-734E-4D7A-9314-AF1C6E1CC78B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CD625-2833-446B-A636-E4C5CC0D6C47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65DA2-D116-4E9A-AE8B-D0C615B66535}" type="slidenum">
              <a:rPr lang="en-US"/>
              <a:pPr/>
              <a:t>3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11A5E-E804-40C7-9CFB-EB709865872E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8732E-8477-4C05-9CF8-1A81A7C58163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ACFAF-1AA1-4FCF-B95F-D6D3C1636469}" type="slidenum">
              <a:rPr lang="en-US"/>
              <a:pPr/>
              <a:t>23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D49F8-0B7C-4F62-85D3-65EA617BD3B7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C55A5-3F59-4556-96F8-C7418A3897A9}" type="slidenum">
              <a:rPr lang="en-US"/>
              <a:pPr/>
              <a:t>25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28563-A8E9-43AE-856A-00F7DAFAEDAD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C85E3-DD24-4D72-A97A-117A709C3371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1D5D1-4750-4B82-A2DD-68D48D18EF49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FBCEC-E8F6-420D-84A4-D92AD229F3DA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EAF0E-6EAF-41F3-B0E6-1E4054867CF5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8DFB1-658B-4FDF-BA37-57F7BC0BEC1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EE67E-AF2B-4C51-9BD7-898AD4432BD8}" type="slidenum">
              <a:rPr lang="en-US"/>
              <a:pPr/>
              <a:t>31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DD801-BFFF-41FA-B028-F63C139A5BD3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E23A4-3E08-4604-8DCA-95E7722CDC24}" type="slidenum">
              <a:rPr lang="en-US"/>
              <a:pPr/>
              <a:t>33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7D64D-7CA6-4AEB-AA2D-AEF9E663FD0B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050C5-F364-4C24-8A77-87CD7F62602C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935B-622D-4B24-8220-9544A0E1B364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9787A-120A-44E6-85BA-221A8CFC1DAE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C8178-2C8B-4F3F-844C-FCA27AA5AF1F}" type="slidenum">
              <a:rPr lang="en-US"/>
              <a:pPr/>
              <a:t>9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D5365-1DBC-49F4-86BA-994045924339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Naming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Approaches (3)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5-7. Looking up a location in a hierarchically </a:t>
            </a:r>
            <a:br>
              <a:rPr lang="en-US"/>
            </a:br>
            <a:r>
              <a:rPr lang="en-US"/>
              <a:t>organized location service.</a:t>
            </a:r>
          </a:p>
        </p:txBody>
      </p:sp>
      <p:pic>
        <p:nvPicPr>
          <p:cNvPr id="91140" name="Picture 4" descr="05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4" y="2636912"/>
            <a:ext cx="7027863" cy="40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Approaches (4)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5-8. (a) An insert request is forwarded to the </a:t>
            </a:r>
            <a:br>
              <a:rPr lang="en-US"/>
            </a:br>
            <a:r>
              <a:rPr lang="en-US"/>
              <a:t>first node that knows about entity E. </a:t>
            </a:r>
          </a:p>
        </p:txBody>
      </p:sp>
      <p:pic>
        <p:nvPicPr>
          <p:cNvPr id="94212" name="Picture 4" descr="05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2"/>
          <a:stretch>
            <a:fillRect/>
          </a:stretch>
        </p:blipFill>
        <p:spPr bwMode="auto">
          <a:xfrm>
            <a:off x="2339752" y="2564904"/>
            <a:ext cx="4830763" cy="41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Approaches (5)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5-8. (b) A chain of forwarding pointers </a:t>
            </a:r>
            <a:br>
              <a:rPr lang="en-US"/>
            </a:br>
            <a:r>
              <a:rPr lang="en-US"/>
              <a:t>to the leaf node is created.</a:t>
            </a:r>
          </a:p>
        </p:txBody>
      </p:sp>
      <p:pic>
        <p:nvPicPr>
          <p:cNvPr id="95236" name="Picture 4" descr="05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7" t="11205"/>
          <a:stretch>
            <a:fillRect/>
          </a:stretch>
        </p:blipFill>
        <p:spPr bwMode="auto">
          <a:xfrm>
            <a:off x="2051720" y="2564904"/>
            <a:ext cx="56165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Spaces (1)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5-9. A general naming graph with a single root node.</a:t>
            </a:r>
          </a:p>
        </p:txBody>
      </p:sp>
      <p:pic>
        <p:nvPicPr>
          <p:cNvPr id="96260" name="Picture 4" descr="05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44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Spaces (2)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9100"/>
            <a:ext cx="9144000" cy="838200"/>
          </a:xfrm>
        </p:spPr>
        <p:txBody>
          <a:bodyPr/>
          <a:lstStyle/>
          <a:p>
            <a:r>
              <a:rPr lang="en-US"/>
              <a:t>Figure 5-10. The general organization of the UNIX file system implementation on a logical disk of contiguous disk blocks.</a:t>
            </a:r>
          </a:p>
        </p:txBody>
      </p:sp>
      <p:pic>
        <p:nvPicPr>
          <p:cNvPr id="100356" name="Picture 4" descr="05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13000"/>
            <a:ext cx="838517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and Mounting (1)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91175"/>
            <a:ext cx="9144000" cy="838200"/>
          </a:xfrm>
        </p:spPr>
        <p:txBody>
          <a:bodyPr/>
          <a:lstStyle/>
          <a:p>
            <a:r>
              <a:rPr lang="en-US"/>
              <a:t>Figure 5-11. The concept of a symbolic link </a:t>
            </a:r>
            <a:br>
              <a:rPr lang="en-US"/>
            </a:br>
            <a:r>
              <a:rPr lang="en-US"/>
              <a:t>explained in a naming graph.</a:t>
            </a:r>
          </a:p>
        </p:txBody>
      </p:sp>
      <p:pic>
        <p:nvPicPr>
          <p:cNvPr id="101380" name="Picture 4" descr="05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4" y="1772816"/>
            <a:ext cx="8337550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and Mounting (2)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28800"/>
            <a:ext cx="8012113" cy="492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Information required to mount a foreign name space in a distributed system</a:t>
            </a:r>
          </a:p>
          <a:p>
            <a:pPr algn="l">
              <a:buFontTx/>
              <a:buChar char="•"/>
            </a:pPr>
            <a:r>
              <a:rPr lang="en-US" sz="3200" dirty="0"/>
              <a:t>The name of an access protocol.</a:t>
            </a:r>
          </a:p>
          <a:p>
            <a:pPr algn="l">
              <a:buFontTx/>
              <a:buChar char="•"/>
            </a:pPr>
            <a:r>
              <a:rPr lang="en-US" sz="3200" dirty="0"/>
              <a:t>The name of the server.</a:t>
            </a:r>
          </a:p>
          <a:p>
            <a:pPr algn="l">
              <a:buFontTx/>
              <a:buChar char="•"/>
            </a:pPr>
            <a:r>
              <a:rPr lang="en-US" sz="3200" dirty="0"/>
              <a:t>The name of the mounting point in the foreign name space.</a:t>
            </a:r>
          </a:p>
        </p:txBody>
      </p:sp>
    </p:spTree>
    <p:extLst>
      <p:ext uri="{BB962C8B-B14F-4D97-AF65-F5344CB8AC3E}">
        <p14:creationId xmlns:p14="http://schemas.microsoft.com/office/powerpoint/2010/main" val="22444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and Mounting (3)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5-12. Mounting remote name spaces </a:t>
            </a:r>
            <a:br>
              <a:rPr lang="en-US"/>
            </a:br>
            <a:r>
              <a:rPr lang="en-US"/>
              <a:t>through a specific access protocol.</a:t>
            </a:r>
          </a:p>
        </p:txBody>
      </p:sp>
      <p:pic>
        <p:nvPicPr>
          <p:cNvPr id="105476" name="Picture 4" descr="0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9" y="2492896"/>
            <a:ext cx="63595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Space Distribution (1)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92788"/>
            <a:ext cx="9144000" cy="838200"/>
          </a:xfrm>
        </p:spPr>
        <p:txBody>
          <a:bodyPr/>
          <a:lstStyle/>
          <a:p>
            <a:r>
              <a:rPr lang="en-US"/>
              <a:t>Figure 5-13. An example partitioning of the DNS name space, including Internet-accessible files, into three layers.</a:t>
            </a:r>
          </a:p>
        </p:txBody>
      </p:sp>
      <p:pic>
        <p:nvPicPr>
          <p:cNvPr id="106500" name="Picture 4" descr="0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00138"/>
            <a:ext cx="7200900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Space Distribution (2)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94288"/>
            <a:ext cx="9144000" cy="74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5-14. A comparison between name servers for implementing nodes from a large-scale name space partitioned into a global layer, an administrational </a:t>
            </a:r>
            <a:br>
              <a:rPr lang="en-US"/>
            </a:br>
            <a:r>
              <a:rPr lang="en-US"/>
              <a:t>layer, and a managerial layer.</a:t>
            </a:r>
          </a:p>
        </p:txBody>
      </p:sp>
      <p:pic>
        <p:nvPicPr>
          <p:cNvPr id="110597" name="Picture 5" descr="05-1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87513"/>
            <a:ext cx="8537575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Names, Identifiers, And Addresses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843088"/>
            <a:ext cx="8413750" cy="4678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/>
              <a:t>Properties of a true identifier: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An identifier refers to at most one entity.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Each entity is referred to by at most one identifier.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An identifier always refers to the same entity</a:t>
            </a:r>
          </a:p>
        </p:txBody>
      </p:sp>
    </p:spTree>
    <p:extLst>
      <p:ext uri="{BB962C8B-B14F-4D97-AF65-F5344CB8AC3E}">
        <p14:creationId xmlns:p14="http://schemas.microsoft.com/office/powerpoint/2010/main" val="826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Implementation of Name Resolution (1)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5-15. The principle of iterative name resolution.</a:t>
            </a:r>
          </a:p>
        </p:txBody>
      </p:sp>
      <p:pic>
        <p:nvPicPr>
          <p:cNvPr id="112644" name="Picture 4" descr="05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348880"/>
            <a:ext cx="7221538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Implementation of Name Resolution (2)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5-16. The principle of recursive name resolution.</a:t>
            </a:r>
          </a:p>
        </p:txBody>
      </p:sp>
      <p:pic>
        <p:nvPicPr>
          <p:cNvPr id="114692" name="Picture 4" descr="05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00100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Implementation of Name Resolution (3)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3225"/>
            <a:ext cx="9144000" cy="838200"/>
          </a:xfrm>
        </p:spPr>
        <p:txBody>
          <a:bodyPr/>
          <a:lstStyle/>
          <a:p>
            <a:r>
              <a:rPr lang="en-US"/>
              <a:t>Figure 5-17. Recursive name resolution of &lt;</a:t>
            </a:r>
            <a:r>
              <a:rPr lang="en-US" i="1"/>
              <a:t>nl, vu, cs, ftp</a:t>
            </a:r>
            <a:r>
              <a:rPr lang="en-US"/>
              <a:t>&gt;. Name servers cache intermediate results for subsequent lookups.</a:t>
            </a:r>
          </a:p>
        </p:txBody>
      </p:sp>
      <p:pic>
        <p:nvPicPr>
          <p:cNvPr id="115716" name="Picture 4" descr="05-1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335088"/>
            <a:ext cx="8539163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The Domain Name System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59400"/>
            <a:ext cx="9144000" cy="838200"/>
          </a:xfrm>
        </p:spPr>
        <p:txBody>
          <a:bodyPr/>
          <a:lstStyle/>
          <a:p>
            <a:r>
              <a:rPr lang="en-US"/>
              <a:t>Figure 5-18. The comparison between recursive and iterative name resolution with respect to communication costs.</a:t>
            </a:r>
          </a:p>
        </p:txBody>
      </p:sp>
      <p:pic>
        <p:nvPicPr>
          <p:cNvPr id="116740" name="Picture 4" descr="0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55738"/>
            <a:ext cx="8837613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DNS Name Space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5-19. The most important types of resource records forming the contents of nodes in the DNS name space.</a:t>
            </a:r>
          </a:p>
        </p:txBody>
      </p:sp>
      <p:pic>
        <p:nvPicPr>
          <p:cNvPr id="117764" name="Picture 4" descr="05-1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71588"/>
            <a:ext cx="8574088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Implementation (1)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1050"/>
            <a:ext cx="9144000" cy="838200"/>
          </a:xfrm>
        </p:spPr>
        <p:txBody>
          <a:bodyPr/>
          <a:lstStyle/>
          <a:p>
            <a:r>
              <a:rPr lang="en-US" dirty="0"/>
              <a:t>Figure 5-20. An excerpt from the </a:t>
            </a:r>
            <a:r>
              <a:rPr lang="en-US" dirty="0" smtClean="0"/>
              <a:t>DNS</a:t>
            </a:r>
            <a:r>
              <a:rPr lang="id-ID" dirty="0" smtClean="0"/>
              <a:t> </a:t>
            </a:r>
            <a:r>
              <a:rPr lang="en-US" dirty="0" smtClean="0"/>
              <a:t>database </a:t>
            </a:r>
            <a:r>
              <a:rPr lang="en-US" dirty="0"/>
              <a:t>for the zone </a:t>
            </a:r>
            <a:r>
              <a:rPr lang="en-US" i="1" dirty="0"/>
              <a:t>cs.vu.nl</a:t>
            </a:r>
            <a:r>
              <a:rPr lang="en-US" dirty="0"/>
              <a:t>.</a:t>
            </a:r>
          </a:p>
        </p:txBody>
      </p:sp>
      <p:pic>
        <p:nvPicPr>
          <p:cNvPr id="123908" name="Picture 4" descr="05-2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1"/>
          <a:stretch>
            <a:fillRect/>
          </a:stretch>
        </p:blipFill>
        <p:spPr bwMode="auto">
          <a:xfrm>
            <a:off x="1022350" y="1268760"/>
            <a:ext cx="7307263" cy="44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3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Implementation (2)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5-20. An excerpt from the DNS </a:t>
            </a:r>
            <a:br>
              <a:rPr lang="en-US"/>
            </a:br>
            <a:r>
              <a:rPr lang="en-US"/>
              <a:t>database for the zone </a:t>
            </a:r>
            <a:r>
              <a:rPr lang="en-US" i="1"/>
              <a:t>cs.vu.nl</a:t>
            </a:r>
            <a:r>
              <a:rPr lang="en-US"/>
              <a:t>.</a:t>
            </a:r>
          </a:p>
        </p:txBody>
      </p:sp>
      <p:pic>
        <p:nvPicPr>
          <p:cNvPr id="122885" name="Picture 5" descr="05-2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3" b="-3540"/>
          <a:stretch>
            <a:fillRect/>
          </a:stretch>
        </p:blipFill>
        <p:spPr bwMode="auto">
          <a:xfrm>
            <a:off x="333269" y="2564904"/>
            <a:ext cx="8688388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1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Implementation (3)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5-21. Part of the description for the vu.nl </a:t>
            </a:r>
            <a:br>
              <a:rPr lang="en-US"/>
            </a:br>
            <a:r>
              <a:rPr lang="en-US"/>
              <a:t>domain which contains the cs.vu.nl domain.</a:t>
            </a:r>
          </a:p>
        </p:txBody>
      </p:sp>
      <p:pic>
        <p:nvPicPr>
          <p:cNvPr id="126980" name="Picture 4" descr="05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708920"/>
            <a:ext cx="808355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2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Hierarchical Implementations: LDAP (1)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5-22. A simple example of an LDAP </a:t>
            </a:r>
            <a:br>
              <a:rPr lang="en-US"/>
            </a:br>
            <a:r>
              <a:rPr lang="en-US"/>
              <a:t>directory entry using LDAP naming conventions.</a:t>
            </a:r>
          </a:p>
        </p:txBody>
      </p:sp>
      <p:pic>
        <p:nvPicPr>
          <p:cNvPr id="128004" name="Picture 4" descr="05-2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2492896"/>
            <a:ext cx="8416925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7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Hierarchical Implementations: LDAP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5-23. (a) Part of a directory information tree. </a:t>
            </a:r>
          </a:p>
        </p:txBody>
      </p:sp>
      <p:pic>
        <p:nvPicPr>
          <p:cNvPr id="131076" name="Picture 4" descr="05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145462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3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Pointers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5-1. The principle of forwarding pointers </a:t>
            </a:r>
            <a:br>
              <a:rPr lang="en-US"/>
            </a:br>
            <a:r>
              <a:rPr lang="en-US"/>
              <a:t>using (client stub, server stub) pairs.</a:t>
            </a:r>
          </a:p>
        </p:txBody>
      </p:sp>
      <p:pic>
        <p:nvPicPr>
          <p:cNvPr id="77828" name="Picture 4" descr="0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0" y="2564904"/>
            <a:ext cx="7599363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Hierarchical Implementations: LDAP (3)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0385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5-23. (b) Two directory entries</a:t>
            </a:r>
          </a:p>
          <a:p>
            <a:pPr>
              <a:lnSpc>
                <a:spcPct val="90000"/>
              </a:lnSpc>
            </a:pPr>
            <a:r>
              <a:rPr lang="en-US"/>
              <a:t>having </a:t>
            </a:r>
            <a:r>
              <a:rPr lang="en-US" i="1"/>
              <a:t>Host_Name</a:t>
            </a:r>
            <a:r>
              <a:rPr lang="en-US"/>
              <a:t> as RDN.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76400"/>
            <a:ext cx="8158163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6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Mapping to Distributed Hash Tables (1)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5-24. (a) A general description of a resource. </a:t>
            </a:r>
            <a:br>
              <a:rPr lang="en-US"/>
            </a:br>
            <a:r>
              <a:rPr lang="en-US"/>
              <a:t>(b) Its representation as an AVTree.</a:t>
            </a:r>
          </a:p>
        </p:txBody>
      </p:sp>
      <p:pic>
        <p:nvPicPr>
          <p:cNvPr id="135173" name="Picture 5" descr="0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/>
          <a:stretch>
            <a:fillRect/>
          </a:stretch>
        </p:blipFill>
        <p:spPr bwMode="auto">
          <a:xfrm>
            <a:off x="539552" y="2636912"/>
            <a:ext cx="3067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0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9"/>
          <a:stretch>
            <a:fillRect/>
          </a:stretch>
        </p:blipFill>
        <p:spPr bwMode="auto">
          <a:xfrm>
            <a:off x="3779912" y="2645240"/>
            <a:ext cx="4905375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0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Mapping to Distributed Hash Tables (2)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5-25. (a) The resource description of a query. </a:t>
            </a:r>
            <a:br>
              <a:rPr lang="en-US"/>
            </a:br>
            <a:r>
              <a:rPr lang="en-US"/>
              <a:t>(b) Its representation as an AVTree.</a:t>
            </a:r>
          </a:p>
        </p:txBody>
      </p:sp>
      <p:pic>
        <p:nvPicPr>
          <p:cNvPr id="137220" name="Picture 4" descr="05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7"/>
          <a:stretch>
            <a:fillRect/>
          </a:stretch>
        </p:blipFill>
        <p:spPr bwMode="auto">
          <a:xfrm>
            <a:off x="611560" y="2492896"/>
            <a:ext cx="36417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05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/>
          <a:stretch>
            <a:fillRect/>
          </a:stretch>
        </p:blipFill>
        <p:spPr bwMode="auto">
          <a:xfrm>
            <a:off x="5109210" y="2592496"/>
            <a:ext cx="32543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96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Overlay Networks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5-26. Maintaining a semantic overlay through gossiping.</a:t>
            </a:r>
          </a:p>
        </p:txBody>
      </p:sp>
      <p:pic>
        <p:nvPicPr>
          <p:cNvPr id="139268" name="Picture 4" descr="0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7055"/>
            <a:ext cx="81248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70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Pointers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5-2. Redirecting a forwarding pointer by </a:t>
            </a:r>
            <a:br>
              <a:rPr lang="en-US"/>
            </a:br>
            <a:r>
              <a:rPr lang="en-US"/>
              <a:t>storing a shortcut in a client stub.</a:t>
            </a:r>
          </a:p>
        </p:txBody>
      </p:sp>
      <p:pic>
        <p:nvPicPr>
          <p:cNvPr id="78852" name="Picture 4" descr="05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>
            <a:fillRect/>
          </a:stretch>
        </p:blipFill>
        <p:spPr bwMode="auto">
          <a:xfrm>
            <a:off x="1979712" y="2492896"/>
            <a:ext cx="5886450" cy="39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Pointers (3)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5-2. Redirecting a forwarding pointer by </a:t>
            </a:r>
            <a:br>
              <a:rPr lang="en-US"/>
            </a:br>
            <a:r>
              <a:rPr lang="en-US"/>
              <a:t>storing a shortcut in a client stub.</a:t>
            </a:r>
          </a:p>
        </p:txBody>
      </p:sp>
      <p:pic>
        <p:nvPicPr>
          <p:cNvPr id="79876" name="Picture 4" descr="05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3"/>
          <a:stretch>
            <a:fillRect/>
          </a:stretch>
        </p:blipFill>
        <p:spPr bwMode="auto">
          <a:xfrm>
            <a:off x="1444624" y="2492896"/>
            <a:ext cx="625792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Home-Based Approaches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/>
              <a:t>Figure 5-3. The principle of Mobile IP.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160463"/>
            <a:ext cx="7739063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331024" cy="487363"/>
          </a:xfrm>
        </p:spPr>
        <p:txBody>
          <a:bodyPr/>
          <a:lstStyle/>
          <a:p>
            <a:r>
              <a:rPr lang="en-US" sz="2000" dirty="0"/>
              <a:t>Distributed Hash </a:t>
            </a:r>
            <a:r>
              <a:rPr lang="en-US" sz="2000" dirty="0" smtClean="0"/>
              <a:t>Tables</a:t>
            </a:r>
            <a:r>
              <a:rPr lang="id-ID" sz="2000" dirty="0" smtClean="0"/>
              <a:t> </a:t>
            </a:r>
            <a:r>
              <a:rPr lang="en-US" sz="2000" dirty="0" smtClean="0"/>
              <a:t>General </a:t>
            </a:r>
            <a:r>
              <a:rPr lang="en-US" sz="2000" dirty="0"/>
              <a:t>Mechanism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70325"/>
            <a:ext cx="3036888" cy="2682875"/>
          </a:xfrm>
        </p:spPr>
        <p:txBody>
          <a:bodyPr/>
          <a:lstStyle/>
          <a:p>
            <a:pPr algn="l"/>
            <a:r>
              <a:rPr lang="en-US"/>
              <a:t>Figure 5-4. Resolving key 26 from node 1 and key 12 from node 28 in a Chord system.</a:t>
            </a:r>
          </a:p>
        </p:txBody>
      </p:sp>
      <p:pic>
        <p:nvPicPr>
          <p:cNvPr id="86020" name="Picture 4" descr="05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5"/>
            <a:ext cx="5210175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Approaches (1)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5-5. Hierarchical organization of a location service into domains, each having an associated directory node.</a:t>
            </a:r>
          </a:p>
        </p:txBody>
      </p:sp>
      <p:pic>
        <p:nvPicPr>
          <p:cNvPr id="88068" name="Picture 4" descr="05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166100" cy="3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Approaches (2)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5-6. An example of storing information of an entity </a:t>
            </a:r>
            <a:br>
              <a:rPr lang="en-US"/>
            </a:br>
            <a:r>
              <a:rPr lang="en-US"/>
              <a:t>having two addresses in different leaf domains.</a:t>
            </a:r>
          </a:p>
        </p:txBody>
      </p:sp>
      <p:pic>
        <p:nvPicPr>
          <p:cNvPr id="90116" name="Picture 4" descr="05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492896"/>
            <a:ext cx="781050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130</TotalTime>
  <Words>692</Words>
  <Application>Microsoft Office PowerPoint</Application>
  <PresentationFormat>On-screen Show (4:3)</PresentationFormat>
  <Paragraphs>107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cdb2004213l</vt:lpstr>
      <vt:lpstr>Naming</vt:lpstr>
      <vt:lpstr>Names, Identifiers, And Addresses</vt:lpstr>
      <vt:lpstr>Forwarding Pointers (1)</vt:lpstr>
      <vt:lpstr>Forwarding Pointers (2)</vt:lpstr>
      <vt:lpstr>Forwarding Pointers (3)</vt:lpstr>
      <vt:lpstr>Home-Based Approaches</vt:lpstr>
      <vt:lpstr>Distributed Hash Tables General Mechanism</vt:lpstr>
      <vt:lpstr>Hierarchical Approaches (1)</vt:lpstr>
      <vt:lpstr>Hierarchical Approaches (2)</vt:lpstr>
      <vt:lpstr>Hierarchical Approaches (3)</vt:lpstr>
      <vt:lpstr>Hierarchical Approaches (4)</vt:lpstr>
      <vt:lpstr>Hierarchical Approaches (5)</vt:lpstr>
      <vt:lpstr>Name Spaces (1)</vt:lpstr>
      <vt:lpstr>Name Spaces (2)</vt:lpstr>
      <vt:lpstr>Linking and Mounting (1)</vt:lpstr>
      <vt:lpstr>Linking and Mounting (2)</vt:lpstr>
      <vt:lpstr>Linking and Mounting (3)</vt:lpstr>
      <vt:lpstr>Name Space Distribution (1)</vt:lpstr>
      <vt:lpstr>Name Space Distribution (2)</vt:lpstr>
      <vt:lpstr>Implementation of Name Resolution (1)</vt:lpstr>
      <vt:lpstr>Implementation of Name Resolution (2)</vt:lpstr>
      <vt:lpstr>Implementation of Name Resolution (3)</vt:lpstr>
      <vt:lpstr>Example: The Domain Name System</vt:lpstr>
      <vt:lpstr>The DNS Name Space</vt:lpstr>
      <vt:lpstr>DNS Implementation (1)</vt:lpstr>
      <vt:lpstr>DNS Implementation (2)</vt:lpstr>
      <vt:lpstr>DNS Implementation (3)</vt:lpstr>
      <vt:lpstr>Hierarchical Implementations: LDAP (1)</vt:lpstr>
      <vt:lpstr>Hierarchical Implementations: LDAP (2)</vt:lpstr>
      <vt:lpstr>Hierarchical Implementations: LDAP (3)</vt:lpstr>
      <vt:lpstr>Mapping to Distributed Hash Tables (1)</vt:lpstr>
      <vt:lpstr>Mapping to Distributed Hash Tables (2)</vt:lpstr>
      <vt:lpstr>Semantic Overlay Networks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19</cp:revision>
  <dcterms:created xsi:type="dcterms:W3CDTF">2018-03-07T10:37:30Z</dcterms:created>
  <dcterms:modified xsi:type="dcterms:W3CDTF">2018-03-14T10:01:28Z</dcterms:modified>
</cp:coreProperties>
</file>