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76"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295" r:id="rId45"/>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EAEAEA"/>
    <a:srgbClr val="99CCFF"/>
    <a:srgbClr val="FF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792" autoAdjust="0"/>
  </p:normalViewPr>
  <p:slideViewPr>
    <p:cSldViewPr>
      <p:cViewPr varScale="1">
        <p:scale>
          <a:sx n="62" d="100"/>
          <a:sy n="62" d="100"/>
        </p:scale>
        <p:origin x="-130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534FD-9B43-4196-A4A9-AD7CCB15720E}" type="datetimeFigureOut">
              <a:rPr lang="id-ID" smtClean="0"/>
              <a:t>18/03/2018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CA9060-475D-43B9-94D2-1D6226E6EBA7}" type="slidenum">
              <a:rPr lang="id-ID" smtClean="0"/>
              <a:t>‹#›</a:t>
            </a:fld>
            <a:endParaRPr lang="id-ID"/>
          </a:p>
        </p:txBody>
      </p:sp>
    </p:spTree>
    <p:extLst>
      <p:ext uri="{BB962C8B-B14F-4D97-AF65-F5344CB8AC3E}">
        <p14:creationId xmlns:p14="http://schemas.microsoft.com/office/powerpoint/2010/main" val="246393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FB128-1630-4C37-AF77-D57D42CCA1AF}"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0621B-1939-4D4D-9208-32BC9323C662}" type="slidenum">
              <a:rPr lang="en-US"/>
              <a:pPr/>
              <a:t>11</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5C4607-DEF5-4751-9BDC-03150BBE6580}" type="slidenum">
              <a:rPr lang="en-US"/>
              <a:pPr/>
              <a:t>12</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1069B-565F-4E07-B90C-5D82D767E5EB}" type="slidenum">
              <a:rPr lang="en-US"/>
              <a:pPr/>
              <a:t>13</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4ED3E4-B992-4ED5-A974-952457304683}" type="slidenum">
              <a:rPr lang="en-US"/>
              <a:pPr/>
              <a:t>14</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723E1-E400-408C-9DB2-B9557E6880EE}" type="slidenum">
              <a:rPr lang="en-US"/>
              <a:pPr/>
              <a:t>15</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1A550-C2CB-4993-9EBD-203EE0A26C34}" type="slidenum">
              <a:rPr lang="en-US"/>
              <a:pPr/>
              <a:t>16</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81A086-1FC9-47C2-9866-0C5DBE427705}" type="slidenum">
              <a:rPr lang="en-US"/>
              <a:pPr/>
              <a:t>17</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7D335-8DF6-4AE5-84DC-7D0B80D367AD}" type="slidenum">
              <a:rPr lang="en-US"/>
              <a:pPr/>
              <a:t>18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E9C91E-7E13-47E4-9949-0F7CCB9F569E}" type="slidenum">
              <a:rPr lang="en-US"/>
              <a:pPr/>
              <a:t>19</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7CD27-D3D6-43EE-AF4F-ED6A01FBC809}" type="slidenum">
              <a:rPr lang="en-US"/>
              <a:pPr/>
              <a:t>20</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76051-FF6D-4A58-8BCC-B92220E18BEA}" type="slidenum">
              <a:rPr lang="en-US"/>
              <a:pPr/>
              <a:t>3</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AC02CF-C363-4053-AEC4-BA3C4B299581}" type="slidenum">
              <a:rPr lang="en-US"/>
              <a:pPr/>
              <a:t>21</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56F87A-D019-4434-B18F-9A8A5F584043}" type="slidenum">
              <a:rPr lang="en-US"/>
              <a:pPr/>
              <a:t>22</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9E01D-E272-426E-9F49-CBE27634F63C}" type="slidenum">
              <a:rPr lang="en-US"/>
              <a:pPr/>
              <a:t>23</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F86B4-BB24-4649-92A2-013EE0312272}" type="slidenum">
              <a:rPr lang="en-US"/>
              <a:pPr/>
              <a:t>24</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5472C-2892-428C-9F7B-9A67BEE8908C}" type="slidenum">
              <a:rPr lang="en-US"/>
              <a:pPr/>
              <a:t>25</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5C594-CF4A-4579-B4BA-F7D8952DD8D3}" type="slidenum">
              <a:rPr lang="en-US"/>
              <a:pPr/>
              <a:t>26</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B8554-39BE-4F51-8FF6-9B8254839937}" type="slidenum">
              <a:rPr lang="en-US"/>
              <a:pPr/>
              <a:t>27</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1242D8-8B76-493D-89D0-5F7DA800B98B}" type="slidenum">
              <a:rPr lang="en-US"/>
              <a:pPr/>
              <a:t>28</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C9C4A-DCCA-48EC-8164-3662591CE7F7}" type="slidenum">
              <a:rPr lang="en-US"/>
              <a:pPr/>
              <a:t>29</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1CEDBF-23EF-4CF6-B2FC-CC6A81C8FD8F}" type="slidenum">
              <a:rPr lang="en-US"/>
              <a:pPr/>
              <a:t>30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A3EA3-5E4A-4FFC-BD7D-EF39334B6C8B}" type="slidenum">
              <a:rPr lang="en-US"/>
              <a:pPr/>
              <a:t>4</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26A87-E632-40BC-97F0-BB2697D8C5C7}" type="slidenum">
              <a:rPr lang="en-US"/>
              <a:pPr/>
              <a:t>31</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15D17D-74DE-44CF-BE83-99242FB8DA68}" type="slidenum">
              <a:rPr lang="en-US"/>
              <a:pPr/>
              <a:t>32</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64584-539F-48AF-9937-EE11E4AA616C}" type="slidenum">
              <a:rPr lang="en-US"/>
              <a:pPr/>
              <a:t>33</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68A8AB-CDB9-4372-8928-B17B5A6666E1}" type="slidenum">
              <a:rPr lang="en-US"/>
              <a:pPr/>
              <a:t>34</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083ED-2E41-4771-9172-A32C53A29D49}" type="slidenum">
              <a:rPr lang="en-US"/>
              <a:pPr/>
              <a:t>35</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D7DF7-3893-492D-BCF0-E37F4174A960}" type="slidenum">
              <a:rPr lang="en-US"/>
              <a:pPr/>
              <a:t>36</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CD55AD-8CC7-4F84-95A4-54E281AC7B1C}" type="slidenum">
              <a:rPr lang="en-US"/>
              <a:pPr/>
              <a:t>37</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64317F-24EF-44D1-A2C5-B35BB56EA73D}" type="slidenum">
              <a:rPr lang="en-US"/>
              <a:pPr/>
              <a:t>38</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52A6A-40CD-4BCA-967F-991FBC4D0044}" type="slidenum">
              <a:rPr lang="en-US"/>
              <a:pPr/>
              <a:t>39</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171AC8-9F7D-4C65-B9E1-09183BFB2D80}" type="slidenum">
              <a:rPr lang="en-US"/>
              <a:pPr/>
              <a:t>40</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75C60B-3405-4E24-928D-5166F1072505}" type="slidenum">
              <a:rPr lang="en-US"/>
              <a:pPr/>
              <a:t>5</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FCC60-9107-45EA-8D65-1005D4D7725A}" type="slidenum">
              <a:rPr lang="en-US"/>
              <a:pPr/>
              <a:t>41</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E95F92-3AEF-46C8-A4A6-86F49DB6155F}" type="slidenum">
              <a:rPr lang="en-US"/>
              <a:pPr/>
              <a:t>42</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472037-E1CE-42E7-87F4-29DA614CDCA5}" type="slidenum">
              <a:rPr lang="en-US"/>
              <a:pPr/>
              <a:t>43</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E7C79A-9B67-4FB1-91BA-6EADE8C1C9F4}" type="slidenum">
              <a:rPr lang="en-US"/>
              <a:pPr/>
              <a:t>6</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66B6C5-F24E-476B-B86A-37FE61CF9511}" type="slidenum">
              <a:rPr lang="en-US"/>
              <a:pPr/>
              <a:t>7</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48411-F463-4AF1-96F4-74ED0FCB2AC5}" type="slidenum">
              <a:rPr lang="en-US"/>
              <a:pPr/>
              <a:t>8</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20A1C-330D-4A6C-8EEC-1DE22A768EB2}" type="slidenum">
              <a:rPr lang="en-US"/>
              <a:pPr/>
              <a:t>9</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FDA0D-7F78-476E-BA78-CA207341F22C}" type="slidenum">
              <a:rPr lang="en-US"/>
              <a:pPr/>
              <a:t>10</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10" name="Oval 38"/>
          <p:cNvSpPr>
            <a:spLocks noChangeArrowheads="1"/>
          </p:cNvSpPr>
          <p:nvPr/>
        </p:nvSpPr>
        <p:spPr bwMode="gray">
          <a:xfrm>
            <a:off x="684213" y="333375"/>
            <a:ext cx="5905500" cy="5761038"/>
          </a:xfrm>
          <a:prstGeom prst="ellipse">
            <a:avLst/>
          </a:prstGeom>
          <a:gradFill rotWithShape="1">
            <a:gsLst>
              <a:gs pos="0">
                <a:schemeClr val="bg2">
                  <a:alpha val="48000"/>
                </a:schemeClr>
              </a:gs>
              <a:gs pos="100000">
                <a:schemeClr val="bg2">
                  <a:gamma/>
                  <a:tint val="0"/>
                  <a:invGamma/>
                  <a:alpha val="8000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111" name="Rectangle 39"/>
          <p:cNvSpPr>
            <a:spLocks noChangeArrowheads="1"/>
          </p:cNvSpPr>
          <p:nvPr/>
        </p:nvSpPr>
        <p:spPr bwMode="ltGray">
          <a:xfrm>
            <a:off x="0" y="4437063"/>
            <a:ext cx="9144000" cy="17287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112" name="Oval 40" descr="a"/>
          <p:cNvSpPr>
            <a:spLocks noChangeArrowheads="1"/>
          </p:cNvSpPr>
          <p:nvPr/>
        </p:nvSpPr>
        <p:spPr bwMode="gray">
          <a:xfrm>
            <a:off x="971550" y="1628775"/>
            <a:ext cx="3529013" cy="3671888"/>
          </a:xfrm>
          <a:prstGeom prst="ellipse">
            <a:avLst/>
          </a:prstGeom>
          <a:blipFill dpi="0" rotWithShape="1">
            <a:blip r:embed="rId2"/>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id-ID"/>
          </a:p>
        </p:txBody>
      </p:sp>
      <p:sp>
        <p:nvSpPr>
          <p:cNvPr id="3113" name="Oval 41" descr="b"/>
          <p:cNvSpPr>
            <a:spLocks noChangeArrowheads="1"/>
          </p:cNvSpPr>
          <p:nvPr/>
        </p:nvSpPr>
        <p:spPr bwMode="gray">
          <a:xfrm>
            <a:off x="323850" y="1268413"/>
            <a:ext cx="1438275" cy="1511300"/>
          </a:xfrm>
          <a:prstGeom prst="ellipse">
            <a:avLst/>
          </a:prstGeom>
          <a:blipFill dpi="0" rotWithShape="1">
            <a:blip r:embed="rId3"/>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id-ID"/>
          </a:p>
        </p:txBody>
      </p:sp>
      <p:sp>
        <p:nvSpPr>
          <p:cNvPr id="3114" name="Oval 42" descr="d"/>
          <p:cNvSpPr>
            <a:spLocks noChangeArrowheads="1"/>
          </p:cNvSpPr>
          <p:nvPr/>
        </p:nvSpPr>
        <p:spPr bwMode="gray">
          <a:xfrm>
            <a:off x="1258888" y="260350"/>
            <a:ext cx="935037" cy="936625"/>
          </a:xfrm>
          <a:prstGeom prst="ellipse">
            <a:avLst/>
          </a:prstGeom>
          <a:blipFill dpi="0" rotWithShape="1">
            <a:blip r:embed="rId4"/>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id-ID"/>
          </a:p>
        </p:txBody>
      </p:sp>
      <p:sp>
        <p:nvSpPr>
          <p:cNvPr id="3115" name="Oval 43"/>
          <p:cNvSpPr>
            <a:spLocks noChangeArrowheads="1"/>
          </p:cNvSpPr>
          <p:nvPr/>
        </p:nvSpPr>
        <p:spPr bwMode="gray">
          <a:xfrm>
            <a:off x="4211638" y="2636838"/>
            <a:ext cx="1223962" cy="1223962"/>
          </a:xfrm>
          <a:prstGeom prst="ellipse">
            <a:avLst/>
          </a:prstGeom>
          <a:solidFill>
            <a:srgbClr val="1BABE5">
              <a:alpha val="10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116" name="Oval 44" descr="c"/>
          <p:cNvSpPr>
            <a:spLocks noChangeArrowheads="1"/>
          </p:cNvSpPr>
          <p:nvPr/>
        </p:nvSpPr>
        <p:spPr bwMode="gray">
          <a:xfrm>
            <a:off x="3851275" y="3500438"/>
            <a:ext cx="1582738" cy="1582737"/>
          </a:xfrm>
          <a:prstGeom prst="ellipse">
            <a:avLst/>
          </a:prstGeom>
          <a:blipFill dpi="0" rotWithShape="1">
            <a:blip r:embed="rId5"/>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id-ID"/>
          </a:p>
        </p:txBody>
      </p:sp>
      <p:sp>
        <p:nvSpPr>
          <p:cNvPr id="3076" name="Rectangle 4"/>
          <p:cNvSpPr>
            <a:spLocks noGrp="1" noChangeArrowheads="1"/>
          </p:cNvSpPr>
          <p:nvPr>
            <p:ph type="dt" sz="half" idx="2"/>
          </p:nvPr>
        </p:nvSpPr>
        <p:spPr>
          <a:xfrm>
            <a:off x="3581400" y="6400800"/>
            <a:ext cx="2209800" cy="244475"/>
          </a:xfrm>
        </p:spPr>
        <p:txBody>
          <a:bodyPr/>
          <a:lstStyle>
            <a:lvl1pPr algn="ctr">
              <a:defRPr sz="1200"/>
            </a:lvl1pPr>
          </a:lstStyle>
          <a:p>
            <a:endParaRPr lang="en-US"/>
          </a:p>
        </p:txBody>
      </p:sp>
      <p:sp>
        <p:nvSpPr>
          <p:cNvPr id="3077" name="Rectangle 5"/>
          <p:cNvSpPr>
            <a:spLocks noGrp="1" noChangeArrowheads="1"/>
          </p:cNvSpPr>
          <p:nvPr>
            <p:ph type="ftr" sz="quarter" idx="3"/>
          </p:nvPr>
        </p:nvSpPr>
        <p:spPr>
          <a:xfrm>
            <a:off x="5934075" y="6391275"/>
            <a:ext cx="1933575" cy="244475"/>
          </a:xfrm>
        </p:spPr>
        <p:txBody>
          <a:bodyPr/>
          <a:lstStyle>
            <a:lvl1pPr>
              <a:defRPr sz="1200" b="1" i="1">
                <a:solidFill>
                  <a:schemeClr val="tx2"/>
                </a:solidFill>
              </a:defRPr>
            </a:lvl1pPr>
          </a:lstStyle>
          <a:p>
            <a:r>
              <a:rPr lang="id-ID" dirty="0" smtClean="0"/>
              <a:t>DDP – Munawar, PhD</a:t>
            </a:r>
            <a:endParaRPr lang="en-US" dirty="0"/>
          </a:p>
        </p:txBody>
      </p:sp>
      <p:sp>
        <p:nvSpPr>
          <p:cNvPr id="3078" name="Rectangle 6"/>
          <p:cNvSpPr>
            <a:spLocks noGrp="1" noChangeArrowheads="1"/>
          </p:cNvSpPr>
          <p:nvPr>
            <p:ph type="sldNum" sz="quarter" idx="4"/>
          </p:nvPr>
        </p:nvSpPr>
        <p:spPr>
          <a:xfrm>
            <a:off x="381000" y="6400800"/>
            <a:ext cx="2133600" cy="244475"/>
          </a:xfrm>
        </p:spPr>
        <p:txBody>
          <a:bodyPr/>
          <a:lstStyle>
            <a:lvl1pPr algn="l">
              <a:defRPr sz="1200"/>
            </a:lvl1pPr>
          </a:lstStyle>
          <a:p>
            <a:fld id="{A470341C-C714-46A2-BE80-B12F3FBD6B54}" type="slidenum">
              <a:rPr lang="en-US"/>
              <a:pPr/>
              <a:t>‹#›</a:t>
            </a:fld>
            <a:endParaRPr lang="en-US"/>
          </a:p>
        </p:txBody>
      </p:sp>
      <p:sp>
        <p:nvSpPr>
          <p:cNvPr id="3074" name="Rectangle 2"/>
          <p:cNvSpPr>
            <a:spLocks noGrp="1" noChangeArrowheads="1"/>
          </p:cNvSpPr>
          <p:nvPr>
            <p:ph type="ctrTitle"/>
          </p:nvPr>
        </p:nvSpPr>
        <p:spPr>
          <a:xfrm>
            <a:off x="4267200" y="1219200"/>
            <a:ext cx="4495800" cy="1752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lvl1pPr algn="r">
              <a:defRPr sz="4800">
                <a:solidFill>
                  <a:schemeClr val="tx2"/>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5800" y="5486400"/>
            <a:ext cx="7620000" cy="304800"/>
          </a:xfrm>
        </p:spPr>
        <p:txBody>
          <a:bodyPr/>
          <a:lstStyle>
            <a:lvl1pPr marL="0" indent="0" algn="ctr">
              <a:buFont typeface="Wingdings" pitchFamily="2" charset="2"/>
              <a:buNone/>
              <a:defRPr sz="2000">
                <a:solidFill>
                  <a:schemeClr val="bg1"/>
                </a:solidFill>
              </a:defRPr>
            </a:lvl1pPr>
          </a:lstStyle>
          <a:p>
            <a:pPr lvl="0"/>
            <a:r>
              <a:rPr lang="en-US" noProof="0" smtClean="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Footer Placeholder 3"/>
          <p:cNvSpPr>
            <a:spLocks noGrp="1"/>
          </p:cNvSpPr>
          <p:nvPr>
            <p:ph type="ftr" sz="quarter" idx="10"/>
          </p:nvPr>
        </p:nvSpPr>
        <p:spPr/>
        <p:txBody>
          <a:bodyPr/>
          <a:lstStyle>
            <a:lvl1pPr>
              <a:defRPr/>
            </a:lvl1pPr>
          </a:lstStyle>
          <a:p>
            <a:r>
              <a:rPr lang="id-ID" dirty="0" smtClean="0"/>
              <a:t>DDP – Munawar, PhD</a:t>
            </a:r>
            <a:endParaRPr lang="en-US" dirty="0"/>
          </a:p>
        </p:txBody>
      </p:sp>
      <p:sp>
        <p:nvSpPr>
          <p:cNvPr id="5" name="Slide Number Placeholder 4"/>
          <p:cNvSpPr>
            <a:spLocks noGrp="1"/>
          </p:cNvSpPr>
          <p:nvPr>
            <p:ph type="sldNum" sz="quarter" idx="11"/>
          </p:nvPr>
        </p:nvSpPr>
        <p:spPr/>
        <p:txBody>
          <a:bodyPr/>
          <a:lstStyle>
            <a:lvl1pPr>
              <a:defRPr/>
            </a:lvl1pPr>
          </a:lstStyle>
          <a:p>
            <a:fld id="{28A4B143-7230-4E24-9CD7-84A51AD8BAB5}"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109070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609600"/>
            <a:ext cx="2066925" cy="57150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609600"/>
            <a:ext cx="6048375"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Footer Placeholder 3"/>
          <p:cNvSpPr>
            <a:spLocks noGrp="1"/>
          </p:cNvSpPr>
          <p:nvPr>
            <p:ph type="ftr" sz="quarter" idx="10"/>
          </p:nvPr>
        </p:nvSpPr>
        <p:spPr/>
        <p:txBody>
          <a:bodyPr/>
          <a:lstStyle>
            <a:lvl1pPr>
              <a:defRPr/>
            </a:lvl1pPr>
          </a:lstStyle>
          <a:p>
            <a:r>
              <a:rPr lang="id-ID" dirty="0" smtClean="0"/>
              <a:t>DDP – Munawar, PhD</a:t>
            </a:r>
            <a:endParaRPr lang="en-US" dirty="0"/>
          </a:p>
        </p:txBody>
      </p:sp>
      <p:sp>
        <p:nvSpPr>
          <p:cNvPr id="5" name="Slide Number Placeholder 4"/>
          <p:cNvSpPr>
            <a:spLocks noGrp="1"/>
          </p:cNvSpPr>
          <p:nvPr>
            <p:ph type="sldNum" sz="quarter" idx="11"/>
          </p:nvPr>
        </p:nvSpPr>
        <p:spPr/>
        <p:txBody>
          <a:bodyPr/>
          <a:lstStyle>
            <a:lvl1pPr>
              <a:defRPr/>
            </a:lvl1pPr>
          </a:lstStyle>
          <a:p>
            <a:fld id="{5B49F786-2AEB-4B0B-9793-A07A3E3F9E80}"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087314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6019800" cy="487363"/>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676400"/>
            <a:ext cx="8267700" cy="4648200"/>
          </a:xfrm>
        </p:spPr>
        <p:txBody>
          <a:bodyPr/>
          <a:lstStyle/>
          <a:p>
            <a:r>
              <a:rPr lang="en-US" smtClean="0"/>
              <a:t>Click icon to add table</a:t>
            </a:r>
            <a:endParaRPr lang="id-ID"/>
          </a:p>
        </p:txBody>
      </p:sp>
      <p:sp>
        <p:nvSpPr>
          <p:cNvPr id="4" name="Footer Placeholder 3"/>
          <p:cNvSpPr>
            <a:spLocks noGrp="1"/>
          </p:cNvSpPr>
          <p:nvPr>
            <p:ph type="ftr" sz="quarter" idx="10"/>
          </p:nvPr>
        </p:nvSpPr>
        <p:spPr>
          <a:xfrm>
            <a:off x="6553200" y="6553200"/>
            <a:ext cx="2133600" cy="244475"/>
          </a:xfrm>
        </p:spPr>
        <p:txBody>
          <a:bodyPr/>
          <a:lstStyle>
            <a:lvl1pPr>
              <a:defRPr/>
            </a:lvl1pPr>
          </a:lstStyle>
          <a:p>
            <a:r>
              <a:rPr lang="id-ID" dirty="0" smtClean="0"/>
              <a:t>DDP – Munawar, PhD</a:t>
            </a:r>
            <a:endParaRPr lang="en-US" dirty="0"/>
          </a:p>
        </p:txBody>
      </p:sp>
      <p:sp>
        <p:nvSpPr>
          <p:cNvPr id="5" name="Slide Number Placeholder 4"/>
          <p:cNvSpPr>
            <a:spLocks noGrp="1"/>
          </p:cNvSpPr>
          <p:nvPr>
            <p:ph type="sldNum" sz="quarter" idx="11"/>
          </p:nvPr>
        </p:nvSpPr>
        <p:spPr>
          <a:xfrm>
            <a:off x="4191000" y="6534150"/>
            <a:ext cx="838200" cy="261938"/>
          </a:xfrm>
        </p:spPr>
        <p:txBody>
          <a:bodyPr/>
          <a:lstStyle>
            <a:lvl1pPr>
              <a:defRPr/>
            </a:lvl1pPr>
          </a:lstStyle>
          <a:p>
            <a:fld id="{DE981099-0112-461E-906F-DBD3623D983D}" type="slidenum">
              <a:rPr lang="en-US"/>
              <a:pPr/>
              <a:t>‹#›</a:t>
            </a:fld>
            <a:endParaRPr lang="en-US"/>
          </a:p>
        </p:txBody>
      </p:sp>
      <p:sp>
        <p:nvSpPr>
          <p:cNvPr id="6" name="Date Placeholder 5"/>
          <p:cNvSpPr>
            <a:spLocks noGrp="1"/>
          </p:cNvSpPr>
          <p:nvPr>
            <p:ph type="dt" sz="half" idx="12"/>
          </p:nvPr>
        </p:nvSpPr>
        <p:spPr>
          <a:xfrm>
            <a:off x="381000" y="6534150"/>
            <a:ext cx="1905000" cy="261938"/>
          </a:xfrm>
        </p:spPr>
        <p:txBody>
          <a:bodyPr/>
          <a:lstStyle>
            <a:lvl1pPr>
              <a:defRPr/>
            </a:lvl1pPr>
          </a:lstStyle>
          <a:p>
            <a:endParaRPr lang="en-US"/>
          </a:p>
        </p:txBody>
      </p:sp>
    </p:spTree>
    <p:extLst>
      <p:ext uri="{BB962C8B-B14F-4D97-AF65-F5344CB8AC3E}">
        <p14:creationId xmlns:p14="http://schemas.microsoft.com/office/powerpoint/2010/main" val="3460968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Footer Placeholder 3"/>
          <p:cNvSpPr>
            <a:spLocks noGrp="1"/>
          </p:cNvSpPr>
          <p:nvPr>
            <p:ph type="ftr" sz="quarter" idx="10"/>
          </p:nvPr>
        </p:nvSpPr>
        <p:spPr/>
        <p:txBody>
          <a:bodyPr/>
          <a:lstStyle>
            <a:lvl1pPr>
              <a:defRPr/>
            </a:lvl1pPr>
          </a:lstStyle>
          <a:p>
            <a:r>
              <a:rPr lang="id-ID" dirty="0" smtClean="0"/>
              <a:t>DDP – Munawar, PhD</a:t>
            </a:r>
            <a:endParaRPr lang="en-US" dirty="0"/>
          </a:p>
        </p:txBody>
      </p:sp>
      <p:sp>
        <p:nvSpPr>
          <p:cNvPr id="5" name="Slide Number Placeholder 4"/>
          <p:cNvSpPr>
            <a:spLocks noGrp="1"/>
          </p:cNvSpPr>
          <p:nvPr>
            <p:ph type="sldNum" sz="quarter" idx="11"/>
          </p:nvPr>
        </p:nvSpPr>
        <p:spPr/>
        <p:txBody>
          <a:bodyPr/>
          <a:lstStyle>
            <a:lvl1pPr>
              <a:defRPr/>
            </a:lvl1pPr>
          </a:lstStyle>
          <a:p>
            <a:fld id="{3B318B1C-317D-407E-B831-DC4430ABB7E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95693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id-ID" dirty="0" smtClean="0"/>
              <a:t>DDP – Munawar, PhD</a:t>
            </a:r>
            <a:endParaRPr lang="en-US" dirty="0"/>
          </a:p>
        </p:txBody>
      </p:sp>
      <p:sp>
        <p:nvSpPr>
          <p:cNvPr id="5" name="Slide Number Placeholder 4"/>
          <p:cNvSpPr>
            <a:spLocks noGrp="1"/>
          </p:cNvSpPr>
          <p:nvPr>
            <p:ph type="sldNum" sz="quarter" idx="11"/>
          </p:nvPr>
        </p:nvSpPr>
        <p:spPr/>
        <p:txBody>
          <a:bodyPr/>
          <a:lstStyle>
            <a:lvl1pPr>
              <a:defRPr/>
            </a:lvl1pPr>
          </a:lstStyle>
          <a:p>
            <a:fld id="{2830B3E0-C47F-452A-B679-52A399E37D80}"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21610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Footer Placeholder 4"/>
          <p:cNvSpPr>
            <a:spLocks noGrp="1"/>
          </p:cNvSpPr>
          <p:nvPr>
            <p:ph type="ftr" sz="quarter" idx="10"/>
          </p:nvPr>
        </p:nvSpPr>
        <p:spPr/>
        <p:txBody>
          <a:bodyPr/>
          <a:lstStyle>
            <a:lvl1pPr>
              <a:defRPr/>
            </a:lvl1pPr>
          </a:lstStyle>
          <a:p>
            <a:r>
              <a:rPr lang="id-ID" dirty="0" smtClean="0"/>
              <a:t>DDP – Munawar, PhD</a:t>
            </a:r>
            <a:endParaRPr lang="en-US" dirty="0"/>
          </a:p>
        </p:txBody>
      </p:sp>
      <p:sp>
        <p:nvSpPr>
          <p:cNvPr id="6" name="Slide Number Placeholder 5"/>
          <p:cNvSpPr>
            <a:spLocks noGrp="1"/>
          </p:cNvSpPr>
          <p:nvPr>
            <p:ph type="sldNum" sz="quarter" idx="11"/>
          </p:nvPr>
        </p:nvSpPr>
        <p:spPr/>
        <p:txBody>
          <a:bodyPr/>
          <a:lstStyle>
            <a:lvl1pPr>
              <a:defRPr/>
            </a:lvl1pPr>
          </a:lstStyle>
          <a:p>
            <a:fld id="{5CC4E310-0503-4C69-8BF2-A9AF5074B2F6}"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37364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Footer Placeholder 6"/>
          <p:cNvSpPr>
            <a:spLocks noGrp="1"/>
          </p:cNvSpPr>
          <p:nvPr>
            <p:ph type="ftr" sz="quarter" idx="10"/>
          </p:nvPr>
        </p:nvSpPr>
        <p:spPr/>
        <p:txBody>
          <a:bodyPr/>
          <a:lstStyle>
            <a:lvl1pPr>
              <a:defRPr/>
            </a:lvl1pPr>
          </a:lstStyle>
          <a:p>
            <a:r>
              <a:rPr lang="id-ID" dirty="0" smtClean="0"/>
              <a:t>DDP – Munawar, PhD</a:t>
            </a:r>
            <a:endParaRPr lang="en-US" dirty="0"/>
          </a:p>
        </p:txBody>
      </p:sp>
      <p:sp>
        <p:nvSpPr>
          <p:cNvPr id="8" name="Slide Number Placeholder 7"/>
          <p:cNvSpPr>
            <a:spLocks noGrp="1"/>
          </p:cNvSpPr>
          <p:nvPr>
            <p:ph type="sldNum" sz="quarter" idx="11"/>
          </p:nvPr>
        </p:nvSpPr>
        <p:spPr/>
        <p:txBody>
          <a:bodyPr/>
          <a:lstStyle>
            <a:lvl1pPr>
              <a:defRPr/>
            </a:lvl1pPr>
          </a:lstStyle>
          <a:p>
            <a:fld id="{F0E86F66-2EF7-46BA-9965-B7FEC7F20E1C}"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407384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Footer Placeholder 2"/>
          <p:cNvSpPr>
            <a:spLocks noGrp="1"/>
          </p:cNvSpPr>
          <p:nvPr>
            <p:ph type="ftr" sz="quarter" idx="10"/>
          </p:nvPr>
        </p:nvSpPr>
        <p:spPr/>
        <p:txBody>
          <a:bodyPr/>
          <a:lstStyle>
            <a:lvl1pPr>
              <a:defRPr/>
            </a:lvl1pPr>
          </a:lstStyle>
          <a:p>
            <a:r>
              <a:rPr lang="id-ID" dirty="0" smtClean="0"/>
              <a:t>DDP – Munawar, PhD</a:t>
            </a:r>
            <a:endParaRPr lang="en-US" dirty="0"/>
          </a:p>
        </p:txBody>
      </p:sp>
      <p:sp>
        <p:nvSpPr>
          <p:cNvPr id="4" name="Slide Number Placeholder 3"/>
          <p:cNvSpPr>
            <a:spLocks noGrp="1"/>
          </p:cNvSpPr>
          <p:nvPr>
            <p:ph type="sldNum" sz="quarter" idx="11"/>
          </p:nvPr>
        </p:nvSpPr>
        <p:spPr/>
        <p:txBody>
          <a:bodyPr/>
          <a:lstStyle>
            <a:lvl1pPr>
              <a:defRPr/>
            </a:lvl1pPr>
          </a:lstStyle>
          <a:p>
            <a:fld id="{32CCEFFA-9DE3-463B-97C4-C5F3168D667E}"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45931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id-ID" dirty="0" smtClean="0"/>
              <a:t>DDP – Munawar, PhD</a:t>
            </a:r>
            <a:endParaRPr lang="en-US" dirty="0"/>
          </a:p>
        </p:txBody>
      </p:sp>
      <p:sp>
        <p:nvSpPr>
          <p:cNvPr id="3" name="Slide Number Placeholder 2"/>
          <p:cNvSpPr>
            <a:spLocks noGrp="1"/>
          </p:cNvSpPr>
          <p:nvPr>
            <p:ph type="sldNum" sz="quarter" idx="11"/>
          </p:nvPr>
        </p:nvSpPr>
        <p:spPr/>
        <p:txBody>
          <a:bodyPr/>
          <a:lstStyle>
            <a:lvl1pPr>
              <a:defRPr/>
            </a:lvl1pPr>
          </a:lstStyle>
          <a:p>
            <a:fld id="{95E17254-18EA-46D9-BF39-EBC6D71E652F}"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2734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id-ID" dirty="0" smtClean="0"/>
              <a:t>DDP – Munawar, PhD</a:t>
            </a:r>
            <a:endParaRPr lang="en-US" dirty="0"/>
          </a:p>
        </p:txBody>
      </p:sp>
      <p:sp>
        <p:nvSpPr>
          <p:cNvPr id="6" name="Slide Number Placeholder 5"/>
          <p:cNvSpPr>
            <a:spLocks noGrp="1"/>
          </p:cNvSpPr>
          <p:nvPr>
            <p:ph type="sldNum" sz="quarter" idx="11"/>
          </p:nvPr>
        </p:nvSpPr>
        <p:spPr/>
        <p:txBody>
          <a:bodyPr/>
          <a:lstStyle>
            <a:lvl1pPr>
              <a:defRPr/>
            </a:lvl1pPr>
          </a:lstStyle>
          <a:p>
            <a:fld id="{FCA5DD14-627E-4330-B30D-F674CB2F5C20}"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71703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id-ID" dirty="0" smtClean="0"/>
              <a:t>DDP – Munawar, PhD</a:t>
            </a:r>
            <a:endParaRPr lang="en-US" dirty="0"/>
          </a:p>
        </p:txBody>
      </p:sp>
      <p:sp>
        <p:nvSpPr>
          <p:cNvPr id="6" name="Slide Number Placeholder 5"/>
          <p:cNvSpPr>
            <a:spLocks noGrp="1"/>
          </p:cNvSpPr>
          <p:nvPr>
            <p:ph type="sldNum" sz="quarter" idx="11"/>
          </p:nvPr>
        </p:nvSpPr>
        <p:spPr/>
        <p:txBody>
          <a:bodyPr/>
          <a:lstStyle>
            <a:lvl1pPr>
              <a:defRPr/>
            </a:lvl1pPr>
          </a:lstStyle>
          <a:p>
            <a:fld id="{B19DD5AE-DC6A-4A3F-9A91-64F6C0CB7AAE}"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913144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129" name="Oval 105"/>
          <p:cNvSpPr>
            <a:spLocks noChangeArrowheads="1"/>
          </p:cNvSpPr>
          <p:nvPr/>
        </p:nvSpPr>
        <p:spPr bwMode="gray">
          <a:xfrm>
            <a:off x="179388" y="0"/>
            <a:ext cx="6804025" cy="6858000"/>
          </a:xfrm>
          <a:prstGeom prst="ellipse">
            <a:avLst/>
          </a:prstGeom>
          <a:gradFill rotWithShape="1">
            <a:gsLst>
              <a:gs pos="0">
                <a:schemeClr val="bg2">
                  <a:alpha val="44000"/>
                </a:schemeClr>
              </a:gs>
              <a:gs pos="100000">
                <a:schemeClr val="bg2">
                  <a:gamma/>
                  <a:tint val="0"/>
                  <a:invGamma/>
                  <a:alpha val="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0" name="Rectangle 106"/>
          <p:cNvSpPr>
            <a:spLocks noChangeArrowheads="1"/>
          </p:cNvSpPr>
          <p:nvPr/>
        </p:nvSpPr>
        <p:spPr bwMode="gray">
          <a:xfrm>
            <a:off x="0" y="549275"/>
            <a:ext cx="9144000" cy="64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1" name="Oval 107" descr="b"/>
          <p:cNvSpPr>
            <a:spLocks noChangeArrowheads="1"/>
          </p:cNvSpPr>
          <p:nvPr/>
        </p:nvSpPr>
        <p:spPr bwMode="gray">
          <a:xfrm>
            <a:off x="1116013" y="58738"/>
            <a:ext cx="865187" cy="892175"/>
          </a:xfrm>
          <a:prstGeom prst="ellipse">
            <a:avLst/>
          </a:prstGeom>
          <a:blipFill dpi="0" rotWithShape="1">
            <a:blip r:embed="rId14"/>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id-ID"/>
          </a:p>
        </p:txBody>
      </p:sp>
      <p:sp>
        <p:nvSpPr>
          <p:cNvPr id="1132" name="Oval 108" descr="c"/>
          <p:cNvSpPr>
            <a:spLocks noChangeArrowheads="1"/>
          </p:cNvSpPr>
          <p:nvPr/>
        </p:nvSpPr>
        <p:spPr bwMode="gray">
          <a:xfrm>
            <a:off x="8101013" y="106363"/>
            <a:ext cx="790575" cy="830262"/>
          </a:xfrm>
          <a:prstGeom prst="ellipse">
            <a:avLst/>
          </a:prstGeom>
          <a:blipFill dpi="0" rotWithShape="1">
            <a:blip r:embed="rId15"/>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id-ID"/>
          </a:p>
        </p:txBody>
      </p:sp>
      <p:sp>
        <p:nvSpPr>
          <p:cNvPr id="1133" name="Oval 109" descr="a"/>
          <p:cNvSpPr>
            <a:spLocks noChangeArrowheads="1"/>
          </p:cNvSpPr>
          <p:nvPr/>
        </p:nvSpPr>
        <p:spPr bwMode="gray">
          <a:xfrm>
            <a:off x="179388" y="333375"/>
            <a:ext cx="1152525" cy="1223963"/>
          </a:xfrm>
          <a:prstGeom prst="ellipse">
            <a:avLst/>
          </a:prstGeom>
          <a:blipFill dpi="0" rotWithShape="1">
            <a:blip r:embed="rId16"/>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id-ID"/>
          </a:p>
        </p:txBody>
      </p:sp>
      <p:sp>
        <p:nvSpPr>
          <p:cNvPr id="1027" name="Rectangle 3"/>
          <p:cNvSpPr>
            <a:spLocks noGrp="1" noChangeArrowheads="1"/>
          </p:cNvSpPr>
          <p:nvPr>
            <p:ph type="body" idx="1"/>
          </p:nvPr>
        </p:nvSpPr>
        <p:spPr bwMode="gray">
          <a:xfrm>
            <a:off x="457200" y="1676400"/>
            <a:ext cx="82677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gray">
          <a:xfrm>
            <a:off x="65532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lvl1pPr>
          </a:lstStyle>
          <a:p>
            <a:r>
              <a:rPr lang="id-ID" dirty="0" smtClean="0"/>
              <a:t>DDP – Munawar, PhD</a:t>
            </a:r>
            <a:endParaRPr lang="en-US" dirty="0"/>
          </a:p>
        </p:txBody>
      </p:sp>
      <p:sp>
        <p:nvSpPr>
          <p:cNvPr id="1030" name="Rectangle 6"/>
          <p:cNvSpPr>
            <a:spLocks noGrp="1" noChangeArrowheads="1"/>
          </p:cNvSpPr>
          <p:nvPr>
            <p:ph type="sldNum" sz="quarter" idx="4"/>
          </p:nvPr>
        </p:nvSpPr>
        <p:spPr bwMode="gray">
          <a:xfrm>
            <a:off x="4191000" y="6534150"/>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lvl1pPr>
          </a:lstStyle>
          <a:p>
            <a:fld id="{A3B4A7E2-0C43-48B1-A23D-5E1F46CB3835}" type="slidenum">
              <a:rPr lang="en-US"/>
              <a:pPr/>
              <a:t>‹#›</a:t>
            </a:fld>
            <a:endParaRPr lang="en-US"/>
          </a:p>
        </p:txBody>
      </p:sp>
      <p:sp>
        <p:nvSpPr>
          <p:cNvPr id="1026" name="Rectangle 2"/>
          <p:cNvSpPr>
            <a:spLocks noGrp="1" noChangeArrowheads="1"/>
          </p:cNvSpPr>
          <p:nvPr>
            <p:ph type="title"/>
          </p:nvPr>
        </p:nvSpPr>
        <p:spPr bwMode="gray">
          <a:xfrm>
            <a:off x="2057400" y="609600"/>
            <a:ext cx="60198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gray">
          <a:xfrm>
            <a:off x="381000" y="6534150"/>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dt="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ctrTitle"/>
          </p:nvPr>
        </p:nvSpPr>
        <p:spPr/>
        <p:txBody>
          <a:bodyPr/>
          <a:lstStyle/>
          <a:p>
            <a:r>
              <a:rPr lang="id-ID" sz="3600" dirty="0" smtClean="0">
                <a:solidFill>
                  <a:schemeClr val="tx1"/>
                </a:solidFill>
              </a:rPr>
              <a:t>Synchronization</a:t>
            </a:r>
            <a:endParaRPr lang="en-US" sz="6000" dirty="0"/>
          </a:p>
        </p:txBody>
      </p:sp>
      <p:sp>
        <p:nvSpPr>
          <p:cNvPr id="70661" name="Rectangle 5"/>
          <p:cNvSpPr>
            <a:spLocks noGrp="1" noChangeArrowheads="1"/>
          </p:cNvSpPr>
          <p:nvPr>
            <p:ph type="subTitle" idx="1"/>
          </p:nvPr>
        </p:nvSpPr>
        <p:spPr>
          <a:xfrm>
            <a:off x="685800" y="5410200"/>
            <a:ext cx="7772400" cy="457200"/>
          </a:xfrm>
        </p:spPr>
        <p:txBody>
          <a:bodyPr/>
          <a:lstStyle/>
          <a:p>
            <a:r>
              <a:rPr lang="id-ID" dirty="0" smtClean="0">
                <a:solidFill>
                  <a:srgbClr val="FF0000"/>
                </a:solidFill>
              </a:rPr>
              <a:t>Munawar, PhD</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The Berkeley Algorithm (2)</a:t>
            </a:r>
          </a:p>
        </p:txBody>
      </p:sp>
      <p:sp>
        <p:nvSpPr>
          <p:cNvPr id="89091" name="Rectangle 3"/>
          <p:cNvSpPr>
            <a:spLocks noGrp="1" noChangeArrowheads="1"/>
          </p:cNvSpPr>
          <p:nvPr>
            <p:ph type="body" idx="1"/>
          </p:nvPr>
        </p:nvSpPr>
        <p:spPr>
          <a:xfrm>
            <a:off x="231775" y="3963988"/>
            <a:ext cx="3735388" cy="2620962"/>
          </a:xfrm>
        </p:spPr>
        <p:txBody>
          <a:bodyPr/>
          <a:lstStyle/>
          <a:p>
            <a:pPr algn="l"/>
            <a:r>
              <a:rPr lang="en-US" dirty="0"/>
              <a:t>Figure 6-7. </a:t>
            </a:r>
            <a:r>
              <a:rPr lang="en-US" dirty="0" smtClean="0"/>
              <a:t>(</a:t>
            </a:r>
            <a:r>
              <a:rPr lang="en-US" dirty="0"/>
              <a:t>b) The machines answer.</a:t>
            </a:r>
          </a:p>
        </p:txBody>
      </p:sp>
      <p:pic>
        <p:nvPicPr>
          <p:cNvPr id="89092" name="Picture 4" descr="06-07"/>
          <p:cNvPicPr>
            <a:picLocks noChangeAspect="1" noChangeArrowheads="1"/>
          </p:cNvPicPr>
          <p:nvPr/>
        </p:nvPicPr>
        <p:blipFill>
          <a:blip r:embed="rId3">
            <a:extLst>
              <a:ext uri="{28A0092B-C50C-407E-A947-70E740481C1C}">
                <a14:useLocalDpi xmlns:a14="http://schemas.microsoft.com/office/drawing/2010/main" val="0"/>
              </a:ext>
            </a:extLst>
          </a:blip>
          <a:srcRect l="33501" t="7690" r="33501"/>
          <a:stretch>
            <a:fillRect/>
          </a:stretch>
        </p:blipFill>
        <p:spPr bwMode="auto">
          <a:xfrm>
            <a:off x="4314037" y="1425575"/>
            <a:ext cx="4402138" cy="543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412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The Berkeley Algorithm (3)</a:t>
            </a:r>
          </a:p>
        </p:txBody>
      </p:sp>
      <p:sp>
        <p:nvSpPr>
          <p:cNvPr id="90115" name="Rectangle 3"/>
          <p:cNvSpPr>
            <a:spLocks noGrp="1" noChangeArrowheads="1"/>
          </p:cNvSpPr>
          <p:nvPr>
            <p:ph type="body" idx="1"/>
          </p:nvPr>
        </p:nvSpPr>
        <p:spPr>
          <a:xfrm>
            <a:off x="309563" y="3608388"/>
            <a:ext cx="4013200" cy="2960687"/>
          </a:xfrm>
        </p:spPr>
        <p:txBody>
          <a:bodyPr/>
          <a:lstStyle/>
          <a:p>
            <a:pPr algn="l"/>
            <a:r>
              <a:rPr lang="en-US" dirty="0"/>
              <a:t>Figure 6-7. (c) The time </a:t>
            </a:r>
            <a:r>
              <a:rPr lang="en-US" dirty="0" smtClean="0"/>
              <a:t>daemon </a:t>
            </a:r>
            <a:r>
              <a:rPr lang="en-US" dirty="0"/>
              <a:t>tells everyone how </a:t>
            </a:r>
            <a:r>
              <a:rPr lang="en-US" dirty="0" smtClean="0"/>
              <a:t>to </a:t>
            </a:r>
            <a:r>
              <a:rPr lang="en-US" dirty="0"/>
              <a:t>adjust their clock.</a:t>
            </a:r>
          </a:p>
        </p:txBody>
      </p:sp>
      <p:pic>
        <p:nvPicPr>
          <p:cNvPr id="90116" name="Picture 4" descr="06-07"/>
          <p:cNvPicPr>
            <a:picLocks noChangeAspect="1" noChangeArrowheads="1"/>
          </p:cNvPicPr>
          <p:nvPr/>
        </p:nvPicPr>
        <p:blipFill>
          <a:blip r:embed="rId3">
            <a:extLst>
              <a:ext uri="{28A0092B-C50C-407E-A947-70E740481C1C}">
                <a14:useLocalDpi xmlns:a14="http://schemas.microsoft.com/office/drawing/2010/main" val="0"/>
              </a:ext>
            </a:extLst>
          </a:blip>
          <a:srcRect l="67377" t="7982"/>
          <a:stretch>
            <a:fillRect/>
          </a:stretch>
        </p:blipFill>
        <p:spPr bwMode="auto">
          <a:xfrm>
            <a:off x="4665663" y="1257300"/>
            <a:ext cx="4014787" cy="499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515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2400" dirty="0"/>
              <a:t>Clock Synchronization in Wireless Networks (1)</a:t>
            </a:r>
          </a:p>
        </p:txBody>
      </p:sp>
      <p:sp>
        <p:nvSpPr>
          <p:cNvPr id="96259" name="Rectangle 3"/>
          <p:cNvSpPr>
            <a:spLocks noGrp="1" noChangeArrowheads="1"/>
          </p:cNvSpPr>
          <p:nvPr>
            <p:ph type="body" idx="1"/>
          </p:nvPr>
        </p:nvSpPr>
        <p:spPr>
          <a:xfrm>
            <a:off x="0" y="3482975"/>
            <a:ext cx="4060825" cy="3070225"/>
          </a:xfrm>
        </p:spPr>
        <p:txBody>
          <a:bodyPr/>
          <a:lstStyle/>
          <a:p>
            <a:pPr algn="l"/>
            <a:r>
              <a:rPr lang="en-US" dirty="0"/>
              <a:t>Figure 6-8. (a) The usual </a:t>
            </a:r>
            <a:r>
              <a:rPr lang="en-US" dirty="0" smtClean="0"/>
              <a:t>critical </a:t>
            </a:r>
            <a:r>
              <a:rPr lang="en-US" dirty="0"/>
              <a:t>path in determining </a:t>
            </a:r>
            <a:r>
              <a:rPr lang="en-US" dirty="0" smtClean="0"/>
              <a:t>network </a:t>
            </a:r>
            <a:r>
              <a:rPr lang="en-US" dirty="0"/>
              <a:t>delays. </a:t>
            </a:r>
          </a:p>
        </p:txBody>
      </p:sp>
      <p:pic>
        <p:nvPicPr>
          <p:cNvPr id="96260" name="Picture 4" descr="06-08"/>
          <p:cNvPicPr>
            <a:picLocks noChangeAspect="1" noChangeArrowheads="1"/>
          </p:cNvPicPr>
          <p:nvPr/>
        </p:nvPicPr>
        <p:blipFill>
          <a:blip r:embed="rId3">
            <a:extLst>
              <a:ext uri="{28A0092B-C50C-407E-A947-70E740481C1C}">
                <a14:useLocalDpi xmlns:a14="http://schemas.microsoft.com/office/drawing/2010/main" val="0"/>
              </a:ext>
            </a:extLst>
          </a:blip>
          <a:srcRect r="51190"/>
          <a:stretch>
            <a:fillRect/>
          </a:stretch>
        </p:blipFill>
        <p:spPr bwMode="auto">
          <a:xfrm>
            <a:off x="3779838" y="1522413"/>
            <a:ext cx="5364162" cy="464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53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z="2400" dirty="0"/>
              <a:t>Clock Synchronization in Wireless Networks (2)</a:t>
            </a:r>
          </a:p>
        </p:txBody>
      </p:sp>
      <p:sp>
        <p:nvSpPr>
          <p:cNvPr id="97283" name="Rectangle 3"/>
          <p:cNvSpPr>
            <a:spLocks noGrp="1" noChangeArrowheads="1"/>
          </p:cNvSpPr>
          <p:nvPr>
            <p:ph type="body" idx="1"/>
          </p:nvPr>
        </p:nvSpPr>
        <p:spPr>
          <a:xfrm>
            <a:off x="325438" y="3729038"/>
            <a:ext cx="2974975" cy="2792412"/>
          </a:xfrm>
        </p:spPr>
        <p:txBody>
          <a:bodyPr/>
          <a:lstStyle/>
          <a:p>
            <a:pPr algn="l"/>
            <a:r>
              <a:rPr lang="en-US"/>
              <a:t>Figure 6-8. (b) The </a:t>
            </a:r>
          </a:p>
          <a:p>
            <a:pPr algn="l"/>
            <a:r>
              <a:rPr lang="en-US"/>
              <a:t>critical path in the </a:t>
            </a:r>
          </a:p>
          <a:p>
            <a:pPr algn="l"/>
            <a:r>
              <a:rPr lang="en-US"/>
              <a:t>case of RBS.</a:t>
            </a:r>
          </a:p>
        </p:txBody>
      </p:sp>
      <p:pic>
        <p:nvPicPr>
          <p:cNvPr id="97284" name="Picture 4" descr="06-08"/>
          <p:cNvPicPr>
            <a:picLocks noChangeAspect="1" noChangeArrowheads="1"/>
          </p:cNvPicPr>
          <p:nvPr/>
        </p:nvPicPr>
        <p:blipFill>
          <a:blip r:embed="rId3">
            <a:extLst>
              <a:ext uri="{28A0092B-C50C-407E-A947-70E740481C1C}">
                <a14:useLocalDpi xmlns:a14="http://schemas.microsoft.com/office/drawing/2010/main" val="0"/>
              </a:ext>
            </a:extLst>
          </a:blip>
          <a:srcRect l="53877"/>
          <a:stretch>
            <a:fillRect/>
          </a:stretch>
        </p:blipFill>
        <p:spPr bwMode="auto">
          <a:xfrm>
            <a:off x="3517900" y="1772816"/>
            <a:ext cx="5346700"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472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Lamport’s Logical Clocks (1)</a:t>
            </a:r>
          </a:p>
        </p:txBody>
      </p:sp>
      <p:sp>
        <p:nvSpPr>
          <p:cNvPr id="100355" name="Rectangle 3"/>
          <p:cNvSpPr>
            <a:spLocks noGrp="1" noChangeArrowheads="1"/>
          </p:cNvSpPr>
          <p:nvPr>
            <p:ph type="body" idx="1"/>
          </p:nvPr>
        </p:nvSpPr>
        <p:spPr>
          <a:xfrm>
            <a:off x="387350" y="1624013"/>
            <a:ext cx="8756650" cy="4929187"/>
          </a:xfrm>
        </p:spPr>
        <p:txBody>
          <a:bodyPr/>
          <a:lstStyle/>
          <a:p>
            <a:pPr algn="l"/>
            <a:r>
              <a:rPr lang="en-US" sz="3200"/>
              <a:t>The "happens-before" relation   </a:t>
            </a:r>
            <a:r>
              <a:rPr lang="en-US" sz="3200" i="1"/>
              <a:t>→</a:t>
            </a:r>
            <a:r>
              <a:rPr lang="en-US" sz="3200"/>
              <a:t>   can be observed directly in two situations:</a:t>
            </a:r>
          </a:p>
          <a:p>
            <a:pPr algn="l">
              <a:buFontTx/>
              <a:buChar char="•"/>
            </a:pPr>
            <a:r>
              <a:rPr lang="en-US" sz="3200"/>
              <a:t>If </a:t>
            </a:r>
            <a:r>
              <a:rPr lang="en-US" sz="3200" i="1"/>
              <a:t>a</a:t>
            </a:r>
            <a:r>
              <a:rPr lang="en-US" sz="3200"/>
              <a:t> and </a:t>
            </a:r>
            <a:r>
              <a:rPr lang="en-US" sz="3200" i="1"/>
              <a:t>b</a:t>
            </a:r>
            <a:r>
              <a:rPr lang="en-US" sz="3200"/>
              <a:t> are events in the same process, and </a:t>
            </a:r>
            <a:r>
              <a:rPr lang="en-US" sz="3200" i="1"/>
              <a:t>a</a:t>
            </a:r>
            <a:r>
              <a:rPr lang="en-US" sz="3200"/>
              <a:t> occurs before </a:t>
            </a:r>
            <a:r>
              <a:rPr lang="en-US" sz="3200" i="1"/>
              <a:t>b</a:t>
            </a:r>
            <a:r>
              <a:rPr lang="en-US" sz="3200"/>
              <a:t>, then </a:t>
            </a:r>
            <a:r>
              <a:rPr lang="en-US" sz="3200" i="1"/>
              <a:t>a → b</a:t>
            </a:r>
            <a:r>
              <a:rPr lang="en-US" sz="3200"/>
              <a:t> is true.</a:t>
            </a:r>
          </a:p>
          <a:p>
            <a:pPr algn="l">
              <a:buFontTx/>
              <a:buChar char="•"/>
            </a:pPr>
            <a:r>
              <a:rPr lang="en-US" sz="3200"/>
              <a:t>If a is the event of a message being sent by one process, and </a:t>
            </a:r>
            <a:r>
              <a:rPr lang="en-US" sz="3200" i="1"/>
              <a:t>b</a:t>
            </a:r>
            <a:r>
              <a:rPr lang="en-US" sz="3200"/>
              <a:t> is the event of the message being received by another process, then </a:t>
            </a:r>
            <a:r>
              <a:rPr lang="en-US" sz="3200" i="1"/>
              <a:t>a → b</a:t>
            </a:r>
          </a:p>
        </p:txBody>
      </p:sp>
    </p:spTree>
    <p:extLst>
      <p:ext uri="{BB962C8B-B14F-4D97-AF65-F5344CB8AC3E}">
        <p14:creationId xmlns:p14="http://schemas.microsoft.com/office/powerpoint/2010/main" val="2348067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Lamport’s Logical Clocks (2)</a:t>
            </a:r>
          </a:p>
        </p:txBody>
      </p:sp>
      <p:sp>
        <p:nvSpPr>
          <p:cNvPr id="101379" name="Rectangle 3"/>
          <p:cNvSpPr>
            <a:spLocks noGrp="1" noChangeArrowheads="1"/>
          </p:cNvSpPr>
          <p:nvPr>
            <p:ph type="body" idx="1"/>
          </p:nvPr>
        </p:nvSpPr>
        <p:spPr/>
        <p:txBody>
          <a:bodyPr/>
          <a:lstStyle/>
          <a:p>
            <a:r>
              <a:rPr lang="en-US"/>
              <a:t>Figure 6-9. (a) Three processes, each with its own clock. </a:t>
            </a:r>
            <a:br>
              <a:rPr lang="en-US"/>
            </a:br>
            <a:r>
              <a:rPr lang="en-US"/>
              <a:t>The clocks run at different rates. </a:t>
            </a:r>
          </a:p>
        </p:txBody>
      </p:sp>
      <p:pic>
        <p:nvPicPr>
          <p:cNvPr id="101380" name="Picture 4" descr="06-09"/>
          <p:cNvPicPr>
            <a:picLocks noChangeAspect="1" noChangeArrowheads="1"/>
          </p:cNvPicPr>
          <p:nvPr/>
        </p:nvPicPr>
        <p:blipFill>
          <a:blip r:embed="rId3">
            <a:extLst>
              <a:ext uri="{28A0092B-C50C-407E-A947-70E740481C1C}">
                <a14:useLocalDpi xmlns:a14="http://schemas.microsoft.com/office/drawing/2010/main" val="0"/>
              </a:ext>
            </a:extLst>
          </a:blip>
          <a:srcRect r="55600"/>
          <a:stretch>
            <a:fillRect/>
          </a:stretch>
        </p:blipFill>
        <p:spPr bwMode="auto">
          <a:xfrm>
            <a:off x="2987824" y="2564904"/>
            <a:ext cx="3862387"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063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Lamport’s Logical Clocks (3)</a:t>
            </a:r>
          </a:p>
        </p:txBody>
      </p:sp>
      <p:sp>
        <p:nvSpPr>
          <p:cNvPr id="103427" name="Rectangle 3"/>
          <p:cNvSpPr>
            <a:spLocks noGrp="1" noChangeArrowheads="1"/>
          </p:cNvSpPr>
          <p:nvPr>
            <p:ph type="body" idx="1"/>
          </p:nvPr>
        </p:nvSpPr>
        <p:spPr>
          <a:xfrm>
            <a:off x="0" y="5824538"/>
            <a:ext cx="9144000" cy="728662"/>
          </a:xfrm>
        </p:spPr>
        <p:txBody>
          <a:bodyPr/>
          <a:lstStyle/>
          <a:p>
            <a:r>
              <a:rPr lang="en-US"/>
              <a:t>Figure 6-9. (b) Lamport’s algorithm corrects the clocks.</a:t>
            </a:r>
          </a:p>
        </p:txBody>
      </p:sp>
      <p:pic>
        <p:nvPicPr>
          <p:cNvPr id="103428" name="Picture 4" descr="06-09"/>
          <p:cNvPicPr>
            <a:picLocks noChangeAspect="1" noChangeArrowheads="1"/>
          </p:cNvPicPr>
          <p:nvPr/>
        </p:nvPicPr>
        <p:blipFill>
          <a:blip r:embed="rId3">
            <a:extLst>
              <a:ext uri="{28A0092B-C50C-407E-A947-70E740481C1C}">
                <a14:useLocalDpi xmlns:a14="http://schemas.microsoft.com/office/drawing/2010/main" val="0"/>
              </a:ext>
            </a:extLst>
          </a:blip>
          <a:srcRect l="55074"/>
          <a:stretch>
            <a:fillRect/>
          </a:stretch>
        </p:blipFill>
        <p:spPr bwMode="auto">
          <a:xfrm>
            <a:off x="2541588" y="1412776"/>
            <a:ext cx="3894137" cy="4187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103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Lamport’s Logical Clocks (4)</a:t>
            </a:r>
          </a:p>
        </p:txBody>
      </p:sp>
      <p:sp>
        <p:nvSpPr>
          <p:cNvPr id="107523" name="Rectangle 3"/>
          <p:cNvSpPr>
            <a:spLocks noGrp="1" noChangeArrowheads="1"/>
          </p:cNvSpPr>
          <p:nvPr>
            <p:ph type="body" idx="1"/>
          </p:nvPr>
        </p:nvSpPr>
        <p:spPr/>
        <p:txBody>
          <a:bodyPr/>
          <a:lstStyle/>
          <a:p>
            <a:r>
              <a:rPr lang="en-US"/>
              <a:t>Figure 6-10. The positioning of Lamport’s logical </a:t>
            </a:r>
            <a:br>
              <a:rPr lang="en-US"/>
            </a:br>
            <a:r>
              <a:rPr lang="en-US"/>
              <a:t>clocks in distributed systems.</a:t>
            </a:r>
          </a:p>
        </p:txBody>
      </p:sp>
      <p:pic>
        <p:nvPicPr>
          <p:cNvPr id="107524" name="Picture 4" descr="0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36912"/>
            <a:ext cx="8550275" cy="361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526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Lamport’s Logical Clocks (5)</a:t>
            </a:r>
          </a:p>
        </p:txBody>
      </p:sp>
      <p:sp>
        <p:nvSpPr>
          <p:cNvPr id="108547" name="Rectangle 3"/>
          <p:cNvSpPr>
            <a:spLocks noGrp="1" noChangeArrowheads="1"/>
          </p:cNvSpPr>
          <p:nvPr>
            <p:ph type="body" idx="1"/>
          </p:nvPr>
        </p:nvSpPr>
        <p:spPr>
          <a:xfrm>
            <a:off x="542925" y="1344613"/>
            <a:ext cx="8601075" cy="5208587"/>
          </a:xfrm>
        </p:spPr>
        <p:txBody>
          <a:bodyPr/>
          <a:lstStyle/>
          <a:p>
            <a:pPr algn="l">
              <a:lnSpc>
                <a:spcPct val="90000"/>
              </a:lnSpc>
            </a:pPr>
            <a:r>
              <a:rPr lang="en-US" sz="2800"/>
              <a:t>Updating counter C</a:t>
            </a:r>
            <a:r>
              <a:rPr lang="en-US" sz="2800" i="1" baseline="-25000"/>
              <a:t>i</a:t>
            </a:r>
            <a:r>
              <a:rPr lang="en-US" sz="2800"/>
              <a:t> for process P</a:t>
            </a:r>
            <a:r>
              <a:rPr lang="en-US" sz="2800" i="1" baseline="-25000"/>
              <a:t>i</a:t>
            </a:r>
          </a:p>
          <a:p>
            <a:pPr algn="l">
              <a:lnSpc>
                <a:spcPct val="90000"/>
              </a:lnSpc>
            </a:pPr>
            <a:endParaRPr lang="en-US" sz="2800"/>
          </a:p>
          <a:p>
            <a:pPr algn="l">
              <a:lnSpc>
                <a:spcPct val="90000"/>
              </a:lnSpc>
              <a:buFontTx/>
              <a:buAutoNum type="arabicPeriod"/>
            </a:pPr>
            <a:r>
              <a:rPr lang="en-US" sz="2800"/>
              <a:t>Before executing an event P</a:t>
            </a:r>
            <a:r>
              <a:rPr lang="en-US" sz="2800" i="1" baseline="-25000"/>
              <a:t>i</a:t>
            </a:r>
            <a:r>
              <a:rPr lang="en-US" sz="2800"/>
              <a:t> executes </a:t>
            </a:r>
            <a:br>
              <a:rPr lang="en-US" sz="2800"/>
            </a:br>
            <a:r>
              <a:rPr lang="en-US" sz="2800"/>
              <a:t>C</a:t>
            </a:r>
            <a:r>
              <a:rPr lang="en-US" sz="2800" i="1" baseline="-25000"/>
              <a:t>i</a:t>
            </a:r>
            <a:r>
              <a:rPr lang="en-US" sz="2800"/>
              <a:t> ← C</a:t>
            </a:r>
            <a:r>
              <a:rPr lang="en-US" sz="2800" i="1" baseline="-25000"/>
              <a:t>i</a:t>
            </a:r>
            <a:r>
              <a:rPr lang="en-US" sz="2800"/>
              <a:t> + 1.</a:t>
            </a:r>
          </a:p>
          <a:p>
            <a:pPr algn="l">
              <a:lnSpc>
                <a:spcPct val="90000"/>
              </a:lnSpc>
              <a:buFontTx/>
              <a:buAutoNum type="arabicPeriod"/>
            </a:pPr>
            <a:r>
              <a:rPr lang="en-US" sz="2800"/>
              <a:t>When process P</a:t>
            </a:r>
            <a:r>
              <a:rPr lang="en-US" sz="2800" i="1" baseline="-25000"/>
              <a:t>i</a:t>
            </a:r>
            <a:r>
              <a:rPr lang="en-US" sz="2800"/>
              <a:t> sends a message m to P</a:t>
            </a:r>
            <a:r>
              <a:rPr lang="en-US" sz="2800" i="1" baseline="-25000"/>
              <a:t>j</a:t>
            </a:r>
            <a:r>
              <a:rPr lang="en-US" sz="2800"/>
              <a:t>, it sets </a:t>
            </a:r>
            <a:r>
              <a:rPr lang="en-US" sz="2800" i="1"/>
              <a:t>m</a:t>
            </a:r>
            <a:r>
              <a:rPr lang="en-US" sz="2800"/>
              <a:t>’s timestamp </a:t>
            </a:r>
            <a:r>
              <a:rPr lang="en-US" sz="2800" i="1"/>
              <a:t>ts (m)</a:t>
            </a:r>
            <a:r>
              <a:rPr lang="en-US" sz="2800"/>
              <a:t> equal to C</a:t>
            </a:r>
            <a:r>
              <a:rPr lang="en-US" sz="2800" i="1" baseline="-25000"/>
              <a:t>i</a:t>
            </a:r>
            <a:r>
              <a:rPr lang="en-US" sz="2800"/>
              <a:t> after having executed the previous step.</a:t>
            </a:r>
          </a:p>
          <a:p>
            <a:pPr algn="l">
              <a:lnSpc>
                <a:spcPct val="90000"/>
              </a:lnSpc>
              <a:buFontTx/>
              <a:buAutoNum type="arabicPeriod"/>
            </a:pPr>
            <a:r>
              <a:rPr lang="en-US" sz="2800"/>
              <a:t>Upon the receipt of a message </a:t>
            </a:r>
            <a:r>
              <a:rPr lang="en-US" sz="2800" i="1"/>
              <a:t>m</a:t>
            </a:r>
            <a:r>
              <a:rPr lang="en-US" sz="2800"/>
              <a:t>, process P</a:t>
            </a:r>
            <a:r>
              <a:rPr lang="en-US" sz="2800" i="1" baseline="-25000"/>
              <a:t>j</a:t>
            </a:r>
            <a:r>
              <a:rPr lang="en-US" sz="2800" baseline="-25000"/>
              <a:t> </a:t>
            </a:r>
            <a:r>
              <a:rPr lang="en-US" sz="2800"/>
              <a:t>adjusts its own local counter as </a:t>
            </a:r>
            <a:br>
              <a:rPr lang="en-US" sz="2800"/>
            </a:br>
            <a:r>
              <a:rPr lang="en-US" sz="2800"/>
              <a:t>C</a:t>
            </a:r>
            <a:r>
              <a:rPr lang="en-US" sz="2800" i="1" baseline="-25000"/>
              <a:t>j</a:t>
            </a:r>
            <a:r>
              <a:rPr lang="en-US" sz="2800"/>
              <a:t> ← max{C</a:t>
            </a:r>
            <a:r>
              <a:rPr lang="en-US" sz="2800" i="1" baseline="-25000"/>
              <a:t>j</a:t>
            </a:r>
            <a:r>
              <a:rPr lang="en-US" sz="2800"/>
              <a:t> , </a:t>
            </a:r>
            <a:r>
              <a:rPr lang="en-US" sz="2800" i="1"/>
              <a:t>ts (m)</a:t>
            </a:r>
            <a:r>
              <a:rPr lang="en-US" sz="2800"/>
              <a:t>}, after which it then executes the first step and delivers the message to the application.</a:t>
            </a:r>
          </a:p>
        </p:txBody>
      </p:sp>
    </p:spTree>
    <p:extLst>
      <p:ext uri="{BB962C8B-B14F-4D97-AF65-F5344CB8AC3E}">
        <p14:creationId xmlns:p14="http://schemas.microsoft.com/office/powerpoint/2010/main" val="3556311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z="2400" dirty="0"/>
              <a:t>Example: Totally Ordered Multicasting</a:t>
            </a:r>
          </a:p>
        </p:txBody>
      </p:sp>
      <p:sp>
        <p:nvSpPr>
          <p:cNvPr id="111619" name="Rectangle 3"/>
          <p:cNvSpPr>
            <a:spLocks noGrp="1" noChangeArrowheads="1"/>
          </p:cNvSpPr>
          <p:nvPr>
            <p:ph type="body" idx="1"/>
          </p:nvPr>
        </p:nvSpPr>
        <p:spPr>
          <a:xfrm>
            <a:off x="0" y="5497513"/>
            <a:ext cx="9144000" cy="838200"/>
          </a:xfrm>
        </p:spPr>
        <p:txBody>
          <a:bodyPr/>
          <a:lstStyle/>
          <a:p>
            <a:r>
              <a:rPr lang="en-US"/>
              <a:t>Figure 6-11. Updating a replicated database and </a:t>
            </a:r>
            <a:br>
              <a:rPr lang="en-US"/>
            </a:br>
            <a:r>
              <a:rPr lang="en-US"/>
              <a:t>leaving it in an inconsistent state.</a:t>
            </a:r>
          </a:p>
        </p:txBody>
      </p:sp>
      <p:pic>
        <p:nvPicPr>
          <p:cNvPr id="111620" name="Picture 4" descr="06-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785938"/>
            <a:ext cx="7993062" cy="301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92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Clock Synchronization</a:t>
            </a:r>
          </a:p>
        </p:txBody>
      </p:sp>
      <p:sp>
        <p:nvSpPr>
          <p:cNvPr id="6147" name="Rectangle 3"/>
          <p:cNvSpPr>
            <a:spLocks noGrp="1" noChangeArrowheads="1"/>
          </p:cNvSpPr>
          <p:nvPr>
            <p:ph type="body" idx="1"/>
          </p:nvPr>
        </p:nvSpPr>
        <p:spPr>
          <a:xfrm>
            <a:off x="573088" y="5162550"/>
            <a:ext cx="8188325" cy="1092200"/>
          </a:xfrm>
        </p:spPr>
        <p:txBody>
          <a:bodyPr/>
          <a:lstStyle/>
          <a:p>
            <a:pPr>
              <a:lnSpc>
                <a:spcPct val="90000"/>
              </a:lnSpc>
            </a:pPr>
            <a:r>
              <a:rPr lang="en-US"/>
              <a:t>Figure 6-1. When each machine has its own clock, an event that occurred after another event may nevertheless be assigned an earlier time.</a:t>
            </a:r>
          </a:p>
        </p:txBody>
      </p:sp>
      <p:pic>
        <p:nvPicPr>
          <p:cNvPr id="6150" name="Picture 6" descr="06-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2171700"/>
            <a:ext cx="7991475" cy="205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354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Vector Clocks (1)</a:t>
            </a:r>
          </a:p>
        </p:txBody>
      </p:sp>
      <p:sp>
        <p:nvSpPr>
          <p:cNvPr id="112643" name="Rectangle 3"/>
          <p:cNvSpPr>
            <a:spLocks noGrp="1" noChangeArrowheads="1"/>
          </p:cNvSpPr>
          <p:nvPr>
            <p:ph type="body" idx="1"/>
          </p:nvPr>
        </p:nvSpPr>
        <p:spPr/>
        <p:txBody>
          <a:bodyPr/>
          <a:lstStyle/>
          <a:p>
            <a:r>
              <a:rPr lang="en-US"/>
              <a:t>Figure 6-12. Concurrent message transmission </a:t>
            </a:r>
            <a:br>
              <a:rPr lang="en-US"/>
            </a:br>
            <a:r>
              <a:rPr lang="en-US"/>
              <a:t>using logical clocks.</a:t>
            </a:r>
          </a:p>
        </p:txBody>
      </p:sp>
      <p:pic>
        <p:nvPicPr>
          <p:cNvPr id="112644" name="Picture 4" descr="06-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564904"/>
            <a:ext cx="4116388" cy="406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551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Vector Clocks (2)</a:t>
            </a:r>
          </a:p>
        </p:txBody>
      </p:sp>
      <p:sp>
        <p:nvSpPr>
          <p:cNvPr id="115715" name="Rectangle 3"/>
          <p:cNvSpPr>
            <a:spLocks noGrp="1" noChangeArrowheads="1"/>
          </p:cNvSpPr>
          <p:nvPr>
            <p:ph type="body" idx="1"/>
          </p:nvPr>
        </p:nvSpPr>
        <p:spPr>
          <a:xfrm>
            <a:off x="588963" y="1763713"/>
            <a:ext cx="8555037" cy="4789487"/>
          </a:xfrm>
        </p:spPr>
        <p:txBody>
          <a:bodyPr/>
          <a:lstStyle/>
          <a:p>
            <a:pPr algn="l"/>
            <a:r>
              <a:rPr lang="en-US" sz="2800"/>
              <a:t>Vector clocks are constructed by letting each process P</a:t>
            </a:r>
            <a:r>
              <a:rPr lang="en-US" sz="2800" i="1" baseline="-25000"/>
              <a:t>i</a:t>
            </a:r>
            <a:r>
              <a:rPr lang="en-US" sz="2800"/>
              <a:t> maintain a vector VC</a:t>
            </a:r>
            <a:r>
              <a:rPr lang="en-US" sz="2800" i="1" baseline="-25000"/>
              <a:t>i</a:t>
            </a:r>
            <a:r>
              <a:rPr lang="en-US" sz="2800"/>
              <a:t> with the following two properties:</a:t>
            </a:r>
          </a:p>
          <a:p>
            <a:pPr algn="l">
              <a:buFontTx/>
              <a:buAutoNum type="arabicPeriod"/>
            </a:pPr>
            <a:r>
              <a:rPr lang="en-US" sz="2800"/>
              <a:t>VC</a:t>
            </a:r>
            <a:r>
              <a:rPr lang="en-US" sz="2800" i="1" baseline="-25000"/>
              <a:t>i</a:t>
            </a:r>
            <a:r>
              <a:rPr lang="en-US" sz="2800"/>
              <a:t> [ </a:t>
            </a:r>
            <a:r>
              <a:rPr lang="en-US" sz="2800" i="1"/>
              <a:t>i </a:t>
            </a:r>
            <a:r>
              <a:rPr lang="en-US" sz="2800"/>
              <a:t>] is the number of events that have occurred so far at P</a:t>
            </a:r>
            <a:r>
              <a:rPr lang="en-US" sz="2800" i="1" baseline="-25000"/>
              <a:t>i</a:t>
            </a:r>
            <a:r>
              <a:rPr lang="en-US" sz="2800"/>
              <a:t>. In other words, VC</a:t>
            </a:r>
            <a:r>
              <a:rPr lang="en-US" sz="2800" i="1" baseline="-25000"/>
              <a:t>i</a:t>
            </a:r>
            <a:r>
              <a:rPr lang="en-US" sz="2800"/>
              <a:t> [ </a:t>
            </a:r>
            <a:r>
              <a:rPr lang="en-US" sz="2800" i="1"/>
              <a:t>i</a:t>
            </a:r>
            <a:r>
              <a:rPr lang="en-US" sz="2800"/>
              <a:t> ] is the local logical clock at process P</a:t>
            </a:r>
            <a:r>
              <a:rPr lang="en-US" sz="2800" i="1" baseline="-25000"/>
              <a:t>i</a:t>
            </a:r>
            <a:r>
              <a:rPr lang="en-US" sz="2800"/>
              <a:t> .</a:t>
            </a:r>
          </a:p>
          <a:p>
            <a:pPr algn="l">
              <a:buFontTx/>
              <a:buAutoNum type="arabicPeriod"/>
            </a:pPr>
            <a:r>
              <a:rPr lang="en-US" sz="2800"/>
              <a:t>If VC</a:t>
            </a:r>
            <a:r>
              <a:rPr lang="en-US" sz="2800" i="1" baseline="-25000"/>
              <a:t>i</a:t>
            </a:r>
            <a:r>
              <a:rPr lang="en-US" sz="2800"/>
              <a:t> [ </a:t>
            </a:r>
            <a:r>
              <a:rPr lang="en-US" sz="2800" i="1"/>
              <a:t>j </a:t>
            </a:r>
            <a:r>
              <a:rPr lang="en-US" sz="2800"/>
              <a:t>] = k then P</a:t>
            </a:r>
            <a:r>
              <a:rPr lang="en-US" sz="2800" i="1" baseline="-25000"/>
              <a:t>i</a:t>
            </a:r>
            <a:r>
              <a:rPr lang="en-US" sz="2800"/>
              <a:t> knows that k events have occurred at P</a:t>
            </a:r>
            <a:r>
              <a:rPr lang="en-US" sz="2800" i="1" baseline="-25000"/>
              <a:t>j</a:t>
            </a:r>
            <a:r>
              <a:rPr lang="en-US" sz="2800"/>
              <a:t>. It is thus P</a:t>
            </a:r>
            <a:r>
              <a:rPr lang="en-US" sz="2800" i="1" baseline="-25000"/>
              <a:t>i</a:t>
            </a:r>
            <a:r>
              <a:rPr lang="en-US" sz="2800"/>
              <a:t>’s knowledge of the local time at P</a:t>
            </a:r>
            <a:r>
              <a:rPr lang="en-US" sz="2800" i="1" baseline="-25000"/>
              <a:t>j</a:t>
            </a:r>
            <a:r>
              <a:rPr lang="en-US" sz="2800"/>
              <a:t> .</a:t>
            </a:r>
          </a:p>
        </p:txBody>
      </p:sp>
    </p:spTree>
    <p:extLst>
      <p:ext uri="{BB962C8B-B14F-4D97-AF65-F5344CB8AC3E}">
        <p14:creationId xmlns:p14="http://schemas.microsoft.com/office/powerpoint/2010/main" val="4052232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Vector Clocks (3)</a:t>
            </a:r>
          </a:p>
        </p:txBody>
      </p:sp>
      <p:sp>
        <p:nvSpPr>
          <p:cNvPr id="117763" name="Rectangle 3"/>
          <p:cNvSpPr>
            <a:spLocks noGrp="1" noChangeArrowheads="1"/>
          </p:cNvSpPr>
          <p:nvPr>
            <p:ph type="body" idx="1"/>
          </p:nvPr>
        </p:nvSpPr>
        <p:spPr>
          <a:xfrm>
            <a:off x="495300" y="1390650"/>
            <a:ext cx="8648700" cy="5162550"/>
          </a:xfrm>
        </p:spPr>
        <p:txBody>
          <a:bodyPr/>
          <a:lstStyle/>
          <a:p>
            <a:pPr algn="l">
              <a:lnSpc>
                <a:spcPct val="90000"/>
              </a:lnSpc>
            </a:pPr>
            <a:r>
              <a:rPr lang="en-US" sz="2800"/>
              <a:t>Steps carried out to accomplish property 2 of previous slide:</a:t>
            </a:r>
          </a:p>
          <a:p>
            <a:pPr algn="l">
              <a:lnSpc>
                <a:spcPct val="90000"/>
              </a:lnSpc>
              <a:buFontTx/>
              <a:buAutoNum type="arabicPeriod"/>
            </a:pPr>
            <a:r>
              <a:rPr lang="en-US" sz="2800"/>
              <a:t>Before executing an event P</a:t>
            </a:r>
            <a:r>
              <a:rPr lang="en-US" sz="2800" i="1" baseline="-25000"/>
              <a:t>i</a:t>
            </a:r>
            <a:r>
              <a:rPr lang="en-US" sz="2800"/>
              <a:t> executes </a:t>
            </a:r>
            <a:br>
              <a:rPr lang="en-US" sz="2800"/>
            </a:br>
            <a:r>
              <a:rPr lang="en-US" sz="2800"/>
              <a:t>VC</a:t>
            </a:r>
            <a:r>
              <a:rPr lang="en-US" sz="2800" i="1" baseline="-25000"/>
              <a:t>i </a:t>
            </a:r>
            <a:r>
              <a:rPr lang="en-US" sz="2800"/>
              <a:t>[ </a:t>
            </a:r>
            <a:r>
              <a:rPr lang="en-US" sz="2800" i="1"/>
              <a:t>i</a:t>
            </a:r>
            <a:r>
              <a:rPr lang="en-US" sz="2800"/>
              <a:t> ] ← VC</a:t>
            </a:r>
            <a:r>
              <a:rPr lang="en-US" sz="2800" i="1" baseline="-25000"/>
              <a:t>i</a:t>
            </a:r>
            <a:r>
              <a:rPr lang="en-US" sz="2800"/>
              <a:t> [</a:t>
            </a:r>
            <a:r>
              <a:rPr lang="en-US" sz="2800" i="1"/>
              <a:t>i</a:t>
            </a:r>
            <a:r>
              <a:rPr lang="en-US" sz="2800"/>
              <a:t> ] + 1.</a:t>
            </a:r>
          </a:p>
          <a:p>
            <a:pPr algn="l">
              <a:lnSpc>
                <a:spcPct val="90000"/>
              </a:lnSpc>
              <a:buFontTx/>
              <a:buAutoNum type="arabicPeriod"/>
            </a:pPr>
            <a:r>
              <a:rPr lang="en-US" sz="2800"/>
              <a:t>When process P</a:t>
            </a:r>
            <a:r>
              <a:rPr lang="en-US" sz="2800" i="1" baseline="-25000"/>
              <a:t>i</a:t>
            </a:r>
            <a:r>
              <a:rPr lang="en-US" sz="2800"/>
              <a:t> sends a message m to P</a:t>
            </a:r>
            <a:r>
              <a:rPr lang="en-US" sz="2800" i="1" baseline="-25000"/>
              <a:t>j</a:t>
            </a:r>
            <a:r>
              <a:rPr lang="en-US" sz="2800"/>
              <a:t>, it sets </a:t>
            </a:r>
            <a:r>
              <a:rPr lang="en-US" sz="2800" i="1"/>
              <a:t>m</a:t>
            </a:r>
            <a:r>
              <a:rPr lang="en-US" sz="2800"/>
              <a:t>’s (vector) timestamp </a:t>
            </a:r>
            <a:r>
              <a:rPr lang="en-US" sz="2800" i="1"/>
              <a:t>ts (m)</a:t>
            </a:r>
            <a:r>
              <a:rPr lang="en-US" sz="2800"/>
              <a:t> equal to VC</a:t>
            </a:r>
            <a:r>
              <a:rPr lang="en-US" sz="2800" i="1" baseline="-25000"/>
              <a:t>i</a:t>
            </a:r>
            <a:r>
              <a:rPr lang="en-US" sz="2800"/>
              <a:t> after having executed the previous step.</a:t>
            </a:r>
          </a:p>
          <a:p>
            <a:pPr algn="l">
              <a:lnSpc>
                <a:spcPct val="90000"/>
              </a:lnSpc>
              <a:buFontTx/>
              <a:buAutoNum type="arabicPeriod"/>
            </a:pPr>
            <a:r>
              <a:rPr lang="en-US" sz="2800"/>
              <a:t>Upon the receipt of a message m, process P</a:t>
            </a:r>
            <a:r>
              <a:rPr lang="en-US" sz="2800" i="1" baseline="-25000"/>
              <a:t>j</a:t>
            </a:r>
            <a:r>
              <a:rPr lang="en-US" sz="2800"/>
              <a:t> adjusts its own vector by setting </a:t>
            </a:r>
            <a:br>
              <a:rPr lang="en-US" sz="2800"/>
            </a:br>
            <a:r>
              <a:rPr lang="en-US" sz="2800"/>
              <a:t>VC</a:t>
            </a:r>
            <a:r>
              <a:rPr lang="en-US" sz="2800" i="1" baseline="-25000"/>
              <a:t>j</a:t>
            </a:r>
            <a:r>
              <a:rPr lang="en-US" sz="2800"/>
              <a:t> [</a:t>
            </a:r>
            <a:r>
              <a:rPr lang="en-US" sz="2800" i="1"/>
              <a:t>k</a:t>
            </a:r>
            <a:r>
              <a:rPr lang="en-US" sz="2800"/>
              <a:t> ] ← max{VC</a:t>
            </a:r>
            <a:r>
              <a:rPr lang="en-US" sz="2800" i="1" baseline="-25000"/>
              <a:t>j</a:t>
            </a:r>
            <a:r>
              <a:rPr lang="en-US" sz="2800"/>
              <a:t> [</a:t>
            </a:r>
            <a:r>
              <a:rPr lang="en-US" sz="2800" i="1"/>
              <a:t>k</a:t>
            </a:r>
            <a:r>
              <a:rPr lang="en-US" sz="2800"/>
              <a:t> ], </a:t>
            </a:r>
            <a:r>
              <a:rPr lang="en-US" sz="2800" i="1"/>
              <a:t>ts (m)</a:t>
            </a:r>
            <a:r>
              <a:rPr lang="en-US" sz="2800"/>
              <a:t>[</a:t>
            </a:r>
            <a:r>
              <a:rPr lang="en-US" sz="2800" i="1"/>
              <a:t>k</a:t>
            </a:r>
            <a:r>
              <a:rPr lang="en-US" sz="2800"/>
              <a:t> ]} for each </a:t>
            </a:r>
            <a:r>
              <a:rPr lang="en-US" sz="2800" i="1"/>
              <a:t>k</a:t>
            </a:r>
            <a:r>
              <a:rPr lang="en-US" sz="2800"/>
              <a:t>, after which it executes the first step and delivers the message to the application.</a:t>
            </a:r>
          </a:p>
        </p:txBody>
      </p:sp>
    </p:spTree>
    <p:extLst>
      <p:ext uri="{BB962C8B-B14F-4D97-AF65-F5344CB8AC3E}">
        <p14:creationId xmlns:p14="http://schemas.microsoft.com/office/powerpoint/2010/main" val="2778822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2800" dirty="0"/>
              <a:t>Enforcing Causal Communication</a:t>
            </a:r>
          </a:p>
        </p:txBody>
      </p:sp>
      <p:sp>
        <p:nvSpPr>
          <p:cNvPr id="119811" name="Rectangle 3"/>
          <p:cNvSpPr>
            <a:spLocks noGrp="1" noChangeArrowheads="1"/>
          </p:cNvSpPr>
          <p:nvPr>
            <p:ph type="body" idx="1"/>
          </p:nvPr>
        </p:nvSpPr>
        <p:spPr/>
        <p:txBody>
          <a:bodyPr/>
          <a:lstStyle/>
          <a:p>
            <a:r>
              <a:rPr lang="en-US"/>
              <a:t>Figure 6-13. Enforcing causal communication.</a:t>
            </a:r>
          </a:p>
        </p:txBody>
      </p:sp>
      <p:pic>
        <p:nvPicPr>
          <p:cNvPr id="119812" name="Picture 4" descr="06-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708920"/>
            <a:ext cx="7866063" cy="336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800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404664"/>
            <a:ext cx="9144000" cy="925660"/>
          </a:xfrm>
        </p:spPr>
        <p:txBody>
          <a:bodyPr/>
          <a:lstStyle/>
          <a:p>
            <a:r>
              <a:rPr lang="en-US" sz="2400" dirty="0"/>
              <a:t>Mutual Exclusion</a:t>
            </a:r>
            <a:br>
              <a:rPr lang="en-US" sz="2400" dirty="0"/>
            </a:br>
            <a:r>
              <a:rPr lang="en-US" sz="2400" dirty="0"/>
              <a:t>A Centralized Algorithm (1)</a:t>
            </a:r>
          </a:p>
        </p:txBody>
      </p:sp>
      <p:sp>
        <p:nvSpPr>
          <p:cNvPr id="120835" name="Rectangle 3"/>
          <p:cNvSpPr>
            <a:spLocks noGrp="1" noChangeArrowheads="1"/>
          </p:cNvSpPr>
          <p:nvPr>
            <p:ph type="body" idx="1"/>
          </p:nvPr>
        </p:nvSpPr>
        <p:spPr>
          <a:xfrm>
            <a:off x="0" y="5576888"/>
            <a:ext cx="9144000" cy="976312"/>
          </a:xfrm>
        </p:spPr>
        <p:txBody>
          <a:bodyPr/>
          <a:lstStyle/>
          <a:p>
            <a:r>
              <a:rPr lang="en-US"/>
              <a:t>Figure 6-14. (a) Process 1 asks the coordinator for permission to access a hared resource. Permission is granted. </a:t>
            </a:r>
          </a:p>
        </p:txBody>
      </p:sp>
      <p:pic>
        <p:nvPicPr>
          <p:cNvPr id="120836" name="Picture 4" descr="06-14"/>
          <p:cNvPicPr>
            <a:picLocks noChangeAspect="1" noChangeArrowheads="1"/>
          </p:cNvPicPr>
          <p:nvPr/>
        </p:nvPicPr>
        <p:blipFill>
          <a:blip r:embed="rId3">
            <a:extLst>
              <a:ext uri="{28A0092B-C50C-407E-A947-70E740481C1C}">
                <a14:useLocalDpi xmlns:a14="http://schemas.microsoft.com/office/drawing/2010/main" val="0"/>
              </a:ext>
            </a:extLst>
          </a:blip>
          <a:srcRect r="61639"/>
          <a:stretch>
            <a:fillRect/>
          </a:stretch>
        </p:blipFill>
        <p:spPr bwMode="auto">
          <a:xfrm>
            <a:off x="2620963" y="1597025"/>
            <a:ext cx="4265612" cy="377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803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404663"/>
            <a:ext cx="9144000" cy="925661"/>
          </a:xfrm>
        </p:spPr>
        <p:txBody>
          <a:bodyPr/>
          <a:lstStyle/>
          <a:p>
            <a:r>
              <a:rPr lang="en-US" sz="2400" dirty="0"/>
              <a:t>Mutual Exclusion</a:t>
            </a:r>
            <a:br>
              <a:rPr lang="en-US" sz="2400" dirty="0"/>
            </a:br>
            <a:r>
              <a:rPr lang="en-US" sz="2400" dirty="0"/>
              <a:t>A Centralized Algorithm (2)</a:t>
            </a:r>
          </a:p>
        </p:txBody>
      </p:sp>
      <p:sp>
        <p:nvSpPr>
          <p:cNvPr id="121859" name="Rectangle 3"/>
          <p:cNvSpPr>
            <a:spLocks noGrp="1" noChangeArrowheads="1"/>
          </p:cNvSpPr>
          <p:nvPr>
            <p:ph type="body" idx="1"/>
          </p:nvPr>
        </p:nvSpPr>
        <p:spPr>
          <a:xfrm>
            <a:off x="0" y="5575300"/>
            <a:ext cx="9144000" cy="977900"/>
          </a:xfrm>
        </p:spPr>
        <p:txBody>
          <a:bodyPr/>
          <a:lstStyle/>
          <a:p>
            <a:r>
              <a:rPr lang="en-US"/>
              <a:t>Figure 6-14. (b) Process 2 then asks permission to access the same resource. The coordinator does not reply. </a:t>
            </a:r>
          </a:p>
        </p:txBody>
      </p:sp>
      <p:pic>
        <p:nvPicPr>
          <p:cNvPr id="121860" name="Picture 4" descr="06-14"/>
          <p:cNvPicPr>
            <a:picLocks noChangeAspect="1" noChangeArrowheads="1"/>
          </p:cNvPicPr>
          <p:nvPr/>
        </p:nvPicPr>
        <p:blipFill>
          <a:blip r:embed="rId3">
            <a:extLst>
              <a:ext uri="{28A0092B-C50C-407E-A947-70E740481C1C}">
                <a14:useLocalDpi xmlns:a14="http://schemas.microsoft.com/office/drawing/2010/main" val="0"/>
              </a:ext>
            </a:extLst>
          </a:blip>
          <a:srcRect l="37167" r="30569"/>
          <a:stretch>
            <a:fillRect/>
          </a:stretch>
        </p:blipFill>
        <p:spPr bwMode="auto">
          <a:xfrm>
            <a:off x="2757488" y="1476375"/>
            <a:ext cx="3656012" cy="384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706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0" y="476671"/>
            <a:ext cx="9144000" cy="853653"/>
          </a:xfrm>
        </p:spPr>
        <p:txBody>
          <a:bodyPr/>
          <a:lstStyle/>
          <a:p>
            <a:r>
              <a:rPr lang="en-US" sz="2400" dirty="0"/>
              <a:t>Mutual Exclusion</a:t>
            </a:r>
            <a:br>
              <a:rPr lang="en-US" sz="2400" dirty="0"/>
            </a:br>
            <a:r>
              <a:rPr lang="en-US" sz="2400" dirty="0"/>
              <a:t>A Centralized Algorithm (3)</a:t>
            </a:r>
          </a:p>
        </p:txBody>
      </p:sp>
      <p:sp>
        <p:nvSpPr>
          <p:cNvPr id="122883" name="Rectangle 3"/>
          <p:cNvSpPr>
            <a:spLocks noGrp="1" noChangeArrowheads="1"/>
          </p:cNvSpPr>
          <p:nvPr>
            <p:ph type="body" idx="1"/>
          </p:nvPr>
        </p:nvSpPr>
        <p:spPr>
          <a:xfrm>
            <a:off x="0" y="5702300"/>
            <a:ext cx="9144000" cy="850900"/>
          </a:xfrm>
        </p:spPr>
        <p:txBody>
          <a:bodyPr/>
          <a:lstStyle/>
          <a:p>
            <a:r>
              <a:rPr lang="en-US"/>
              <a:t>Figure 6-14. (c) When process 1 releases the resource, it tells the coordinator, which then replies to 2.</a:t>
            </a:r>
          </a:p>
        </p:txBody>
      </p:sp>
      <p:pic>
        <p:nvPicPr>
          <p:cNvPr id="122884" name="Picture 4" descr="06-14"/>
          <p:cNvPicPr>
            <a:picLocks noChangeAspect="1" noChangeArrowheads="1"/>
          </p:cNvPicPr>
          <p:nvPr/>
        </p:nvPicPr>
        <p:blipFill>
          <a:blip r:embed="rId3">
            <a:extLst>
              <a:ext uri="{28A0092B-C50C-407E-A947-70E740481C1C}">
                <a14:useLocalDpi xmlns:a14="http://schemas.microsoft.com/office/drawing/2010/main" val="0"/>
              </a:ext>
            </a:extLst>
          </a:blip>
          <a:srcRect l="73293"/>
          <a:stretch>
            <a:fillRect/>
          </a:stretch>
        </p:blipFill>
        <p:spPr bwMode="auto">
          <a:xfrm>
            <a:off x="2978150" y="1546225"/>
            <a:ext cx="3035300" cy="385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585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A Distributed Algorithm (1)</a:t>
            </a:r>
          </a:p>
        </p:txBody>
      </p:sp>
      <p:sp>
        <p:nvSpPr>
          <p:cNvPr id="128003" name="Rectangle 3"/>
          <p:cNvSpPr>
            <a:spLocks noGrp="1" noChangeArrowheads="1"/>
          </p:cNvSpPr>
          <p:nvPr>
            <p:ph type="body" idx="1"/>
          </p:nvPr>
        </p:nvSpPr>
        <p:spPr>
          <a:xfrm>
            <a:off x="604838" y="1360488"/>
            <a:ext cx="8539162" cy="5192712"/>
          </a:xfrm>
        </p:spPr>
        <p:txBody>
          <a:bodyPr/>
          <a:lstStyle/>
          <a:p>
            <a:pPr algn="l">
              <a:lnSpc>
                <a:spcPct val="90000"/>
              </a:lnSpc>
            </a:pPr>
            <a:r>
              <a:rPr lang="en-US" sz="2800"/>
              <a:t>Three different cases:</a:t>
            </a:r>
          </a:p>
          <a:p>
            <a:pPr algn="l">
              <a:lnSpc>
                <a:spcPct val="90000"/>
              </a:lnSpc>
              <a:buFontTx/>
              <a:buAutoNum type="arabicPeriod"/>
            </a:pPr>
            <a:r>
              <a:rPr lang="en-US" sz="2800"/>
              <a:t>If the receiver is not accessing the resource and does not want to access it, it sends back an OK message to the sender.</a:t>
            </a:r>
          </a:p>
          <a:p>
            <a:pPr algn="l">
              <a:lnSpc>
                <a:spcPct val="90000"/>
              </a:lnSpc>
              <a:buFontTx/>
              <a:buAutoNum type="arabicPeriod"/>
            </a:pPr>
            <a:r>
              <a:rPr lang="en-US" sz="2800"/>
              <a:t>If the receiver already has access to the resource, it simply does not reply. Instead, it queues the request.</a:t>
            </a:r>
          </a:p>
          <a:p>
            <a:pPr algn="l">
              <a:lnSpc>
                <a:spcPct val="90000"/>
              </a:lnSpc>
              <a:buFontTx/>
              <a:buAutoNum type="arabicPeriod"/>
            </a:pPr>
            <a:r>
              <a:rPr lang="en-US" sz="2800"/>
              <a:t>If the receiver wants to access the resource as well but has not yet done so, it compares the timestamp of the incoming message with the one contained in the message that it has sent everyone. The lowest one wins. </a:t>
            </a:r>
          </a:p>
        </p:txBody>
      </p:sp>
    </p:spTree>
    <p:extLst>
      <p:ext uri="{BB962C8B-B14F-4D97-AF65-F5344CB8AC3E}">
        <p14:creationId xmlns:p14="http://schemas.microsoft.com/office/powerpoint/2010/main" val="1630374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A Distributed Algorithm (2)</a:t>
            </a:r>
          </a:p>
        </p:txBody>
      </p:sp>
      <p:sp>
        <p:nvSpPr>
          <p:cNvPr id="129027" name="Rectangle 3"/>
          <p:cNvSpPr>
            <a:spLocks noGrp="1" noChangeArrowheads="1"/>
          </p:cNvSpPr>
          <p:nvPr>
            <p:ph type="body" idx="1"/>
          </p:nvPr>
        </p:nvSpPr>
        <p:spPr/>
        <p:txBody>
          <a:bodyPr/>
          <a:lstStyle/>
          <a:p>
            <a:r>
              <a:rPr lang="en-US"/>
              <a:t>Figure 6-15. (a) Two processes want to access a </a:t>
            </a:r>
            <a:br>
              <a:rPr lang="en-US"/>
            </a:br>
            <a:r>
              <a:rPr lang="en-US"/>
              <a:t>shared resource at the same moment. </a:t>
            </a:r>
          </a:p>
        </p:txBody>
      </p:sp>
      <p:pic>
        <p:nvPicPr>
          <p:cNvPr id="129029" name="Picture 5" descr="06-15"/>
          <p:cNvPicPr>
            <a:picLocks noChangeAspect="1" noChangeArrowheads="1"/>
          </p:cNvPicPr>
          <p:nvPr/>
        </p:nvPicPr>
        <p:blipFill>
          <a:blip r:embed="rId3">
            <a:extLst>
              <a:ext uri="{28A0092B-C50C-407E-A947-70E740481C1C}">
                <a14:useLocalDpi xmlns:a14="http://schemas.microsoft.com/office/drawing/2010/main" val="0"/>
              </a:ext>
            </a:extLst>
          </a:blip>
          <a:srcRect r="75536"/>
          <a:stretch>
            <a:fillRect/>
          </a:stretch>
        </p:blipFill>
        <p:spPr bwMode="auto">
          <a:xfrm>
            <a:off x="3347864" y="2564904"/>
            <a:ext cx="3262313"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503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t>A Distributed Algorithm (3)</a:t>
            </a:r>
          </a:p>
        </p:txBody>
      </p:sp>
      <p:sp>
        <p:nvSpPr>
          <p:cNvPr id="130051" name="Rectangle 3"/>
          <p:cNvSpPr>
            <a:spLocks noGrp="1" noChangeArrowheads="1"/>
          </p:cNvSpPr>
          <p:nvPr>
            <p:ph type="body" idx="1"/>
          </p:nvPr>
        </p:nvSpPr>
        <p:spPr/>
        <p:txBody>
          <a:bodyPr/>
          <a:lstStyle/>
          <a:p>
            <a:r>
              <a:rPr lang="en-US"/>
              <a:t>Figure 6-15. (b) Process 0 has the lowest </a:t>
            </a:r>
            <a:br>
              <a:rPr lang="en-US"/>
            </a:br>
            <a:r>
              <a:rPr lang="en-US"/>
              <a:t>timestamp, so it wins. </a:t>
            </a:r>
          </a:p>
        </p:txBody>
      </p:sp>
      <p:pic>
        <p:nvPicPr>
          <p:cNvPr id="130052" name="Picture 4" descr="06-15"/>
          <p:cNvPicPr>
            <a:picLocks noChangeAspect="1" noChangeArrowheads="1"/>
          </p:cNvPicPr>
          <p:nvPr/>
        </p:nvPicPr>
        <p:blipFill>
          <a:blip r:embed="rId3">
            <a:extLst>
              <a:ext uri="{28A0092B-C50C-407E-A947-70E740481C1C}">
                <a14:useLocalDpi xmlns:a14="http://schemas.microsoft.com/office/drawing/2010/main" val="0"/>
              </a:ext>
            </a:extLst>
          </a:blip>
          <a:srcRect l="31262" r="45441"/>
          <a:stretch>
            <a:fillRect/>
          </a:stretch>
        </p:blipFill>
        <p:spPr bwMode="auto">
          <a:xfrm>
            <a:off x="2859927" y="2564904"/>
            <a:ext cx="3106737"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039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Physical Clocks (1)</a:t>
            </a:r>
          </a:p>
        </p:txBody>
      </p:sp>
      <p:sp>
        <p:nvSpPr>
          <p:cNvPr id="77827" name="Rectangle 3"/>
          <p:cNvSpPr>
            <a:spLocks noGrp="1" noChangeArrowheads="1"/>
          </p:cNvSpPr>
          <p:nvPr>
            <p:ph type="body" idx="1"/>
          </p:nvPr>
        </p:nvSpPr>
        <p:spPr>
          <a:xfrm>
            <a:off x="0" y="5886450"/>
            <a:ext cx="9144000" cy="666750"/>
          </a:xfrm>
        </p:spPr>
        <p:txBody>
          <a:bodyPr/>
          <a:lstStyle/>
          <a:p>
            <a:r>
              <a:rPr lang="en-US"/>
              <a:t>Figure 6-2. Computation of the mean solar day.</a:t>
            </a:r>
          </a:p>
        </p:txBody>
      </p:sp>
      <p:pic>
        <p:nvPicPr>
          <p:cNvPr id="77828" name="Picture 4" descr="06-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1192213"/>
            <a:ext cx="7535862"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625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A Distributed Algorithm (4)</a:t>
            </a:r>
          </a:p>
        </p:txBody>
      </p:sp>
      <p:sp>
        <p:nvSpPr>
          <p:cNvPr id="131075" name="Rectangle 3"/>
          <p:cNvSpPr>
            <a:spLocks noGrp="1" noChangeArrowheads="1"/>
          </p:cNvSpPr>
          <p:nvPr>
            <p:ph type="body" idx="1"/>
          </p:nvPr>
        </p:nvSpPr>
        <p:spPr/>
        <p:txBody>
          <a:bodyPr/>
          <a:lstStyle/>
          <a:p>
            <a:r>
              <a:rPr lang="en-US"/>
              <a:t>Figure 6-15. (c) When process 0 is done, </a:t>
            </a:r>
            <a:br>
              <a:rPr lang="en-US"/>
            </a:br>
            <a:r>
              <a:rPr lang="en-US"/>
              <a:t>it sends an OK also, so 2 can now go ahead.</a:t>
            </a:r>
          </a:p>
        </p:txBody>
      </p:sp>
      <p:pic>
        <p:nvPicPr>
          <p:cNvPr id="131076" name="Picture 4" descr="06-15"/>
          <p:cNvPicPr>
            <a:picLocks noChangeAspect="1" noChangeArrowheads="1"/>
          </p:cNvPicPr>
          <p:nvPr/>
        </p:nvPicPr>
        <p:blipFill>
          <a:blip r:embed="rId3">
            <a:extLst>
              <a:ext uri="{28A0092B-C50C-407E-A947-70E740481C1C}">
                <a14:useLocalDpi xmlns:a14="http://schemas.microsoft.com/office/drawing/2010/main" val="0"/>
              </a:ext>
            </a:extLst>
          </a:blip>
          <a:srcRect l="65321" t="14514"/>
          <a:stretch>
            <a:fillRect/>
          </a:stretch>
        </p:blipFill>
        <p:spPr bwMode="auto">
          <a:xfrm>
            <a:off x="1907704" y="2492896"/>
            <a:ext cx="5289550" cy="396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460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A Token Ring Algorithm</a:t>
            </a:r>
          </a:p>
        </p:txBody>
      </p:sp>
      <p:sp>
        <p:nvSpPr>
          <p:cNvPr id="136195" name="Rectangle 3"/>
          <p:cNvSpPr>
            <a:spLocks noGrp="1" noChangeArrowheads="1"/>
          </p:cNvSpPr>
          <p:nvPr>
            <p:ph type="body" idx="1"/>
          </p:nvPr>
        </p:nvSpPr>
        <p:spPr>
          <a:xfrm>
            <a:off x="0" y="5476875"/>
            <a:ext cx="9144000" cy="838200"/>
          </a:xfrm>
        </p:spPr>
        <p:txBody>
          <a:bodyPr/>
          <a:lstStyle/>
          <a:p>
            <a:r>
              <a:rPr lang="en-US"/>
              <a:t>Figure 6-16. (a) An unordered group of processes on a network. </a:t>
            </a:r>
            <a:br>
              <a:rPr lang="en-US"/>
            </a:br>
            <a:r>
              <a:rPr lang="en-US"/>
              <a:t>(b) A logical ring constructed in software.</a:t>
            </a:r>
          </a:p>
        </p:txBody>
      </p:sp>
      <p:pic>
        <p:nvPicPr>
          <p:cNvPr id="136196" name="Picture 4" descr="06-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0" y="1851025"/>
            <a:ext cx="7858125" cy="298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360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sz="2400" dirty="0"/>
              <a:t>A Comparison of the Four Algorithms</a:t>
            </a:r>
          </a:p>
        </p:txBody>
      </p:sp>
      <p:sp>
        <p:nvSpPr>
          <p:cNvPr id="137219" name="Rectangle 3"/>
          <p:cNvSpPr>
            <a:spLocks noGrp="1" noChangeArrowheads="1"/>
          </p:cNvSpPr>
          <p:nvPr>
            <p:ph type="body" idx="1"/>
          </p:nvPr>
        </p:nvSpPr>
        <p:spPr>
          <a:xfrm>
            <a:off x="0" y="5313363"/>
            <a:ext cx="9144000" cy="1239837"/>
          </a:xfrm>
        </p:spPr>
        <p:txBody>
          <a:bodyPr/>
          <a:lstStyle/>
          <a:p>
            <a:r>
              <a:rPr lang="en-US"/>
              <a:t>Figure 6-17. A comparison of three mutual exclusion algorithms.</a:t>
            </a:r>
          </a:p>
        </p:txBody>
      </p:sp>
      <p:pic>
        <p:nvPicPr>
          <p:cNvPr id="137220" name="Picture 4" descr="06-17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2463"/>
            <a:ext cx="9144000" cy="243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043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sz="2800" dirty="0"/>
              <a:t>Global Positioning Of Nodes (1)</a:t>
            </a:r>
          </a:p>
        </p:txBody>
      </p:sp>
      <p:sp>
        <p:nvSpPr>
          <p:cNvPr id="140291" name="Rectangle 3"/>
          <p:cNvSpPr>
            <a:spLocks noGrp="1" noChangeArrowheads="1"/>
          </p:cNvSpPr>
          <p:nvPr>
            <p:ph type="body" idx="1"/>
          </p:nvPr>
        </p:nvSpPr>
        <p:spPr/>
        <p:txBody>
          <a:bodyPr/>
          <a:lstStyle/>
          <a:p>
            <a:r>
              <a:rPr lang="en-US"/>
              <a:t>Figure 6-18. Computing a node’s position in a </a:t>
            </a:r>
            <a:br>
              <a:rPr lang="en-US"/>
            </a:br>
            <a:r>
              <a:rPr lang="en-US"/>
              <a:t>two-dimensional space.</a:t>
            </a:r>
          </a:p>
        </p:txBody>
      </p:sp>
      <p:pic>
        <p:nvPicPr>
          <p:cNvPr id="140292" name="Picture 4" descr="06-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492896"/>
            <a:ext cx="4927600" cy="422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075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sz="2800" dirty="0"/>
              <a:t>Global Positioning Of Nodes (2)</a:t>
            </a:r>
          </a:p>
        </p:txBody>
      </p:sp>
      <p:sp>
        <p:nvSpPr>
          <p:cNvPr id="142339" name="Rectangle 3"/>
          <p:cNvSpPr>
            <a:spLocks noGrp="1" noChangeArrowheads="1"/>
          </p:cNvSpPr>
          <p:nvPr>
            <p:ph type="body" idx="1"/>
          </p:nvPr>
        </p:nvSpPr>
        <p:spPr/>
        <p:txBody>
          <a:bodyPr/>
          <a:lstStyle/>
          <a:p>
            <a:r>
              <a:rPr lang="en-US"/>
              <a:t>Figure 6-19. Inconsistent distance measurements</a:t>
            </a:r>
            <a:br>
              <a:rPr lang="en-US"/>
            </a:br>
            <a:r>
              <a:rPr lang="en-US"/>
              <a:t> in a one-dimensional space.</a:t>
            </a:r>
          </a:p>
        </p:txBody>
      </p:sp>
      <p:pic>
        <p:nvPicPr>
          <p:cNvPr id="142340" name="Picture 4" descr="06-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852936"/>
            <a:ext cx="714375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048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t>Election Algorithms </a:t>
            </a:r>
          </a:p>
        </p:txBody>
      </p:sp>
      <p:sp>
        <p:nvSpPr>
          <p:cNvPr id="143363" name="Rectangle 3"/>
          <p:cNvSpPr>
            <a:spLocks noGrp="1" noChangeArrowheads="1"/>
          </p:cNvSpPr>
          <p:nvPr>
            <p:ph type="body" idx="1"/>
          </p:nvPr>
        </p:nvSpPr>
        <p:spPr>
          <a:xfrm>
            <a:off x="696913" y="1809750"/>
            <a:ext cx="8447087" cy="4743450"/>
          </a:xfrm>
        </p:spPr>
        <p:txBody>
          <a:bodyPr/>
          <a:lstStyle/>
          <a:p>
            <a:pPr algn="l"/>
            <a:r>
              <a:rPr lang="en-US" sz="3200"/>
              <a:t>The Bully Algorithm</a:t>
            </a:r>
          </a:p>
          <a:p>
            <a:pPr algn="l">
              <a:buFontTx/>
              <a:buAutoNum type="arabicPeriod"/>
            </a:pPr>
            <a:r>
              <a:rPr lang="en-US" sz="3200" i="1"/>
              <a:t>P</a:t>
            </a:r>
            <a:r>
              <a:rPr lang="en-US" sz="3200"/>
              <a:t> sends an </a:t>
            </a:r>
            <a:r>
              <a:rPr lang="en-US" sz="3200" i="1"/>
              <a:t>ELECTION</a:t>
            </a:r>
            <a:r>
              <a:rPr lang="en-US" sz="3200"/>
              <a:t> message to all processes with higher numbers.</a:t>
            </a:r>
          </a:p>
          <a:p>
            <a:pPr algn="l">
              <a:buFontTx/>
              <a:buAutoNum type="arabicPeriod"/>
            </a:pPr>
            <a:r>
              <a:rPr lang="en-US" sz="3200"/>
              <a:t>If no one responds, </a:t>
            </a:r>
            <a:r>
              <a:rPr lang="en-US" sz="3200" i="1"/>
              <a:t>P</a:t>
            </a:r>
            <a:r>
              <a:rPr lang="en-US" sz="3200"/>
              <a:t> wins the election and becomes coordinator.</a:t>
            </a:r>
          </a:p>
          <a:p>
            <a:pPr algn="l">
              <a:buFontTx/>
              <a:buAutoNum type="arabicPeriod"/>
            </a:pPr>
            <a:r>
              <a:rPr lang="en-US" sz="3200"/>
              <a:t>If one of the higher-ups answers, it takes over. </a:t>
            </a:r>
            <a:r>
              <a:rPr lang="en-US" sz="3200" i="1"/>
              <a:t>P</a:t>
            </a:r>
            <a:r>
              <a:rPr lang="en-US" sz="3200"/>
              <a:t>’s job is done.</a:t>
            </a:r>
          </a:p>
        </p:txBody>
      </p:sp>
    </p:spTree>
    <p:extLst>
      <p:ext uri="{BB962C8B-B14F-4D97-AF65-F5344CB8AC3E}">
        <p14:creationId xmlns:p14="http://schemas.microsoft.com/office/powerpoint/2010/main" val="31203617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sz="2800" dirty="0"/>
              <a:t>The Bully Algorithm (1)</a:t>
            </a:r>
          </a:p>
        </p:txBody>
      </p:sp>
      <p:sp>
        <p:nvSpPr>
          <p:cNvPr id="144387" name="Rectangle 3"/>
          <p:cNvSpPr>
            <a:spLocks noGrp="1" noChangeArrowheads="1"/>
          </p:cNvSpPr>
          <p:nvPr>
            <p:ph type="body" idx="1"/>
          </p:nvPr>
        </p:nvSpPr>
        <p:spPr>
          <a:xfrm>
            <a:off x="0" y="5343525"/>
            <a:ext cx="9144000" cy="1209675"/>
          </a:xfrm>
        </p:spPr>
        <p:txBody>
          <a:bodyPr/>
          <a:lstStyle/>
          <a:p>
            <a:pPr>
              <a:lnSpc>
                <a:spcPct val="80000"/>
              </a:lnSpc>
            </a:pPr>
            <a:r>
              <a:rPr lang="en-US" dirty="0"/>
              <a:t>Figure 6-20. The bully election algorithm. (a) Process 4 holds </a:t>
            </a:r>
            <a:r>
              <a:rPr lang="en-US" dirty="0" smtClean="0"/>
              <a:t>an</a:t>
            </a:r>
            <a:r>
              <a:rPr lang="id-ID" dirty="0" smtClean="0"/>
              <a:t> </a:t>
            </a:r>
            <a:r>
              <a:rPr lang="en-US" dirty="0" smtClean="0"/>
              <a:t>election</a:t>
            </a:r>
            <a:r>
              <a:rPr lang="en-US" dirty="0"/>
              <a:t>. (b) Processes 5 and 6 respond, telling 4 to stop. </a:t>
            </a:r>
            <a:r>
              <a:rPr lang="en-US" dirty="0" smtClean="0"/>
              <a:t>(</a:t>
            </a:r>
            <a:r>
              <a:rPr lang="en-US" dirty="0"/>
              <a:t>c) Now 5 and 6 each hold an election.</a:t>
            </a:r>
          </a:p>
        </p:txBody>
      </p:sp>
      <p:pic>
        <p:nvPicPr>
          <p:cNvPr id="144388" name="Picture 4" descr="06-20"/>
          <p:cNvPicPr>
            <a:picLocks noChangeAspect="1" noChangeArrowheads="1"/>
          </p:cNvPicPr>
          <p:nvPr/>
        </p:nvPicPr>
        <p:blipFill>
          <a:blip r:embed="rId3">
            <a:extLst>
              <a:ext uri="{28A0092B-C50C-407E-A947-70E740481C1C}">
                <a14:useLocalDpi xmlns:a14="http://schemas.microsoft.com/office/drawing/2010/main" val="0"/>
              </a:ext>
            </a:extLst>
          </a:blip>
          <a:srcRect b="50259"/>
          <a:stretch>
            <a:fillRect/>
          </a:stretch>
        </p:blipFill>
        <p:spPr bwMode="auto">
          <a:xfrm>
            <a:off x="280988" y="1524000"/>
            <a:ext cx="8609012" cy="331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946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sz="2800" dirty="0"/>
              <a:t>The Bully Algorithm (2)</a:t>
            </a:r>
          </a:p>
        </p:txBody>
      </p:sp>
      <p:sp>
        <p:nvSpPr>
          <p:cNvPr id="145411" name="Rectangle 3"/>
          <p:cNvSpPr>
            <a:spLocks noGrp="1" noChangeArrowheads="1"/>
          </p:cNvSpPr>
          <p:nvPr>
            <p:ph type="body" idx="1"/>
          </p:nvPr>
        </p:nvSpPr>
        <p:spPr/>
        <p:txBody>
          <a:bodyPr/>
          <a:lstStyle/>
          <a:p>
            <a:r>
              <a:rPr lang="en-US"/>
              <a:t>Figure 6-20. The bully election algorithm.  (d) Process 6 tells 5 to stop. (e) Process 6 wins and tells everyone.</a:t>
            </a:r>
          </a:p>
        </p:txBody>
      </p:sp>
      <p:pic>
        <p:nvPicPr>
          <p:cNvPr id="145412" name="Picture 4" descr="06-20"/>
          <p:cNvPicPr>
            <a:picLocks noChangeAspect="1" noChangeArrowheads="1"/>
          </p:cNvPicPr>
          <p:nvPr/>
        </p:nvPicPr>
        <p:blipFill>
          <a:blip r:embed="rId3">
            <a:extLst>
              <a:ext uri="{28A0092B-C50C-407E-A947-70E740481C1C}">
                <a14:useLocalDpi xmlns:a14="http://schemas.microsoft.com/office/drawing/2010/main" val="0"/>
              </a:ext>
            </a:extLst>
          </a:blip>
          <a:srcRect l="14906" t="53062" r="17302"/>
          <a:stretch>
            <a:fillRect/>
          </a:stretch>
        </p:blipFill>
        <p:spPr bwMode="auto">
          <a:xfrm>
            <a:off x="1115616" y="2780928"/>
            <a:ext cx="6808788" cy="365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5061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t>A Ring Algorithm</a:t>
            </a:r>
          </a:p>
        </p:txBody>
      </p:sp>
      <p:sp>
        <p:nvSpPr>
          <p:cNvPr id="150531" name="Rectangle 3"/>
          <p:cNvSpPr>
            <a:spLocks noGrp="1" noChangeArrowheads="1"/>
          </p:cNvSpPr>
          <p:nvPr>
            <p:ph type="body" idx="1"/>
          </p:nvPr>
        </p:nvSpPr>
        <p:spPr/>
        <p:txBody>
          <a:bodyPr/>
          <a:lstStyle/>
          <a:p>
            <a:r>
              <a:rPr lang="en-US"/>
              <a:t>Figure 6-21. Election algorithm using a ring.</a:t>
            </a:r>
          </a:p>
        </p:txBody>
      </p:sp>
      <p:pic>
        <p:nvPicPr>
          <p:cNvPr id="150532" name="Picture 4" descr="06-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420888"/>
            <a:ext cx="7221537" cy="350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6175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z="2400" dirty="0"/>
              <a:t>Elections in Wireless Environments (1)</a:t>
            </a:r>
          </a:p>
        </p:txBody>
      </p:sp>
      <p:sp>
        <p:nvSpPr>
          <p:cNvPr id="151555" name="Rectangle 3"/>
          <p:cNvSpPr>
            <a:spLocks noGrp="1" noChangeArrowheads="1"/>
          </p:cNvSpPr>
          <p:nvPr>
            <p:ph type="body" idx="1"/>
          </p:nvPr>
        </p:nvSpPr>
        <p:spPr>
          <a:xfrm>
            <a:off x="0" y="5654675"/>
            <a:ext cx="9144000" cy="898525"/>
          </a:xfrm>
        </p:spPr>
        <p:txBody>
          <a:bodyPr/>
          <a:lstStyle/>
          <a:p>
            <a:r>
              <a:rPr lang="en-US"/>
              <a:t>Figure 6-22. Election algorithm in a wireless network, with node a as the source. (a) Initial network. (b)–(e) The build-tree phase</a:t>
            </a:r>
          </a:p>
        </p:txBody>
      </p:sp>
      <p:pic>
        <p:nvPicPr>
          <p:cNvPr id="151556" name="Picture 4" descr="06-22"/>
          <p:cNvPicPr>
            <a:picLocks noChangeAspect="1" noChangeArrowheads="1"/>
          </p:cNvPicPr>
          <p:nvPr/>
        </p:nvPicPr>
        <p:blipFill>
          <a:blip r:embed="rId3">
            <a:extLst>
              <a:ext uri="{28A0092B-C50C-407E-A947-70E740481C1C}">
                <a14:useLocalDpi xmlns:a14="http://schemas.microsoft.com/office/drawing/2010/main" val="0"/>
              </a:ext>
            </a:extLst>
          </a:blip>
          <a:srcRect b="66548"/>
          <a:stretch>
            <a:fillRect/>
          </a:stretch>
        </p:blipFill>
        <p:spPr bwMode="auto">
          <a:xfrm>
            <a:off x="361061" y="1844824"/>
            <a:ext cx="8532812" cy="369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39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Physical Clocks (2)</a:t>
            </a:r>
          </a:p>
        </p:txBody>
      </p:sp>
      <p:sp>
        <p:nvSpPr>
          <p:cNvPr id="79875" name="Rectangle 3"/>
          <p:cNvSpPr>
            <a:spLocks noGrp="1" noChangeArrowheads="1"/>
          </p:cNvSpPr>
          <p:nvPr>
            <p:ph type="body" idx="1"/>
          </p:nvPr>
        </p:nvSpPr>
        <p:spPr>
          <a:xfrm>
            <a:off x="0" y="5064125"/>
            <a:ext cx="9144000" cy="1489075"/>
          </a:xfrm>
        </p:spPr>
        <p:txBody>
          <a:bodyPr/>
          <a:lstStyle/>
          <a:p>
            <a:r>
              <a:rPr lang="en-US"/>
              <a:t>Figure 6-3. TAI seconds are of constant length, unlike solar seconds. Leap seconds are introduced when necessary to keep in phase with the sun.</a:t>
            </a:r>
          </a:p>
        </p:txBody>
      </p:sp>
      <p:pic>
        <p:nvPicPr>
          <p:cNvPr id="79876" name="Picture 4" descr="0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2068513"/>
            <a:ext cx="8605837" cy="198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6308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sz="2400" dirty="0"/>
              <a:t>Elections in Wireless Environments (2)</a:t>
            </a:r>
          </a:p>
        </p:txBody>
      </p:sp>
      <p:sp>
        <p:nvSpPr>
          <p:cNvPr id="152579" name="Rectangle 3"/>
          <p:cNvSpPr>
            <a:spLocks noGrp="1" noChangeArrowheads="1"/>
          </p:cNvSpPr>
          <p:nvPr>
            <p:ph type="body" idx="1"/>
          </p:nvPr>
        </p:nvSpPr>
        <p:spPr/>
        <p:txBody>
          <a:bodyPr/>
          <a:lstStyle/>
          <a:p>
            <a:r>
              <a:rPr lang="en-US"/>
              <a:t>Figure 6-22. Election algorithm in a wireless network, with node a as the source. (a) Initial network. (b)–(e) The build-tree phase</a:t>
            </a:r>
          </a:p>
        </p:txBody>
      </p:sp>
      <p:pic>
        <p:nvPicPr>
          <p:cNvPr id="152580" name="Picture 4" descr="06-22"/>
          <p:cNvPicPr>
            <a:picLocks noChangeAspect="1" noChangeArrowheads="1"/>
          </p:cNvPicPr>
          <p:nvPr/>
        </p:nvPicPr>
        <p:blipFill>
          <a:blip r:embed="rId3">
            <a:extLst>
              <a:ext uri="{28A0092B-C50C-407E-A947-70E740481C1C}">
                <a14:useLocalDpi xmlns:a14="http://schemas.microsoft.com/office/drawing/2010/main" val="0"/>
              </a:ext>
            </a:extLst>
          </a:blip>
          <a:srcRect t="33369" b="32646"/>
          <a:stretch>
            <a:fillRect/>
          </a:stretch>
        </p:blipFill>
        <p:spPr bwMode="auto">
          <a:xfrm>
            <a:off x="611560" y="2924944"/>
            <a:ext cx="8342313" cy="367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757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sz="2400" dirty="0"/>
              <a:t>Elections in Wireless Environments (3)</a:t>
            </a:r>
          </a:p>
        </p:txBody>
      </p:sp>
      <p:sp>
        <p:nvSpPr>
          <p:cNvPr id="153603" name="Rectangle 3"/>
          <p:cNvSpPr>
            <a:spLocks noGrp="1" noChangeArrowheads="1"/>
          </p:cNvSpPr>
          <p:nvPr>
            <p:ph type="body" idx="1"/>
          </p:nvPr>
        </p:nvSpPr>
        <p:spPr/>
        <p:txBody>
          <a:bodyPr/>
          <a:lstStyle/>
          <a:p>
            <a:r>
              <a:rPr lang="en-US"/>
              <a:t>Figure 6-22. (e) The build-tree phase. </a:t>
            </a:r>
            <a:br>
              <a:rPr lang="en-US"/>
            </a:br>
            <a:r>
              <a:rPr lang="en-US"/>
              <a:t>(f) Reporting of best node to source.</a:t>
            </a:r>
          </a:p>
        </p:txBody>
      </p:sp>
      <p:pic>
        <p:nvPicPr>
          <p:cNvPr id="153604" name="Picture 4" descr="06-22"/>
          <p:cNvPicPr>
            <a:picLocks noChangeAspect="1" noChangeArrowheads="1"/>
          </p:cNvPicPr>
          <p:nvPr/>
        </p:nvPicPr>
        <p:blipFill>
          <a:blip r:embed="rId3">
            <a:extLst>
              <a:ext uri="{28A0092B-C50C-407E-A947-70E740481C1C}">
                <a14:useLocalDpi xmlns:a14="http://schemas.microsoft.com/office/drawing/2010/main" val="0"/>
              </a:ext>
            </a:extLst>
          </a:blip>
          <a:srcRect t="70323"/>
          <a:stretch>
            <a:fillRect/>
          </a:stretch>
        </p:blipFill>
        <p:spPr bwMode="auto">
          <a:xfrm>
            <a:off x="276911" y="2708920"/>
            <a:ext cx="8683625" cy="333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5889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sz="2400" dirty="0"/>
              <a:t>Elections in Large-Scale Systems (1)</a:t>
            </a:r>
          </a:p>
        </p:txBody>
      </p:sp>
      <p:sp>
        <p:nvSpPr>
          <p:cNvPr id="158723" name="Rectangle 3"/>
          <p:cNvSpPr>
            <a:spLocks noGrp="1" noChangeArrowheads="1"/>
          </p:cNvSpPr>
          <p:nvPr>
            <p:ph type="body" idx="1"/>
          </p:nvPr>
        </p:nvSpPr>
        <p:spPr>
          <a:xfrm>
            <a:off x="419100" y="1344613"/>
            <a:ext cx="8724900" cy="5208587"/>
          </a:xfrm>
        </p:spPr>
        <p:txBody>
          <a:bodyPr/>
          <a:lstStyle/>
          <a:p>
            <a:pPr algn="l"/>
            <a:r>
              <a:rPr lang="en-US" sz="2800"/>
              <a:t>Requirements for superpeer selection:</a:t>
            </a:r>
          </a:p>
          <a:p>
            <a:pPr algn="l">
              <a:buFontTx/>
              <a:buAutoNum type="arabicPeriod"/>
            </a:pPr>
            <a:r>
              <a:rPr lang="en-US" sz="2800"/>
              <a:t>Normal nodes should have low-latency access to superpeers.</a:t>
            </a:r>
          </a:p>
          <a:p>
            <a:pPr algn="l">
              <a:buFontTx/>
              <a:buAutoNum type="arabicPeriod"/>
            </a:pPr>
            <a:r>
              <a:rPr lang="en-US" sz="2800"/>
              <a:t>Superpeers should be evenly distributed across the overlay network.</a:t>
            </a:r>
          </a:p>
          <a:p>
            <a:pPr algn="l">
              <a:buFontTx/>
              <a:buAutoNum type="arabicPeriod"/>
            </a:pPr>
            <a:r>
              <a:rPr lang="en-US" sz="2800"/>
              <a:t>There should be a predefined portion of superpeers relative to the total number of nodes in the overlay network.</a:t>
            </a:r>
          </a:p>
          <a:p>
            <a:pPr algn="l">
              <a:buFontTx/>
              <a:buAutoNum type="arabicPeriod"/>
            </a:pPr>
            <a:r>
              <a:rPr lang="en-US" sz="2800"/>
              <a:t>Each superpeer should not need to serve more than a fixed number of normal nodes.</a:t>
            </a:r>
          </a:p>
        </p:txBody>
      </p:sp>
    </p:spTree>
    <p:extLst>
      <p:ext uri="{BB962C8B-B14F-4D97-AF65-F5344CB8AC3E}">
        <p14:creationId xmlns:p14="http://schemas.microsoft.com/office/powerpoint/2010/main" val="21960205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sz="2400" dirty="0"/>
              <a:t>Elections in Large-Scale Systems (2)</a:t>
            </a:r>
          </a:p>
        </p:txBody>
      </p:sp>
      <p:sp>
        <p:nvSpPr>
          <p:cNvPr id="160771" name="Rectangle 3"/>
          <p:cNvSpPr>
            <a:spLocks noGrp="1" noChangeArrowheads="1"/>
          </p:cNvSpPr>
          <p:nvPr>
            <p:ph type="body" idx="1"/>
          </p:nvPr>
        </p:nvSpPr>
        <p:spPr>
          <a:xfrm>
            <a:off x="0" y="5435600"/>
            <a:ext cx="9144000" cy="838200"/>
          </a:xfrm>
        </p:spPr>
        <p:txBody>
          <a:bodyPr/>
          <a:lstStyle/>
          <a:p>
            <a:r>
              <a:rPr lang="en-US"/>
              <a:t>Figure 6-23. Moving tokens in a two-dimensional </a:t>
            </a:r>
            <a:br>
              <a:rPr lang="en-US"/>
            </a:br>
            <a:r>
              <a:rPr lang="en-US"/>
              <a:t>space using repulsion forces.</a:t>
            </a:r>
          </a:p>
        </p:txBody>
      </p:sp>
      <p:pic>
        <p:nvPicPr>
          <p:cNvPr id="160772" name="Picture 4" descr="06-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1868488"/>
            <a:ext cx="850106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0140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p:txBody>
          <a:bodyPr/>
          <a:lstStyle/>
          <a:p>
            <a:r>
              <a:rPr lang="id-ID" dirty="0"/>
              <a:t>DDP – Munawar, PhD</a:t>
            </a:r>
            <a:endParaRPr lang="en-US" dirty="0"/>
          </a:p>
        </p:txBody>
      </p:sp>
      <p:sp>
        <p:nvSpPr>
          <p:cNvPr id="93187" name="WordArt 3"/>
          <p:cNvSpPr>
            <a:spLocks noChangeArrowheads="1" noChangeShapeType="1" noTextEdit="1"/>
          </p:cNvSpPr>
          <p:nvPr/>
        </p:nvSpPr>
        <p:spPr bwMode="gray">
          <a:xfrm>
            <a:off x="4419600" y="1905000"/>
            <a:ext cx="4038600" cy="533400"/>
          </a:xfrm>
          <a:prstGeom prst="rect">
            <a:avLst/>
          </a:prstGeom>
        </p:spPr>
        <p:txBody>
          <a:bodyPr wrap="none" fromWordArt="1">
            <a:prstTxWarp prst="textDeflate">
              <a:avLst>
                <a:gd name="adj" fmla="val 0"/>
              </a:avLst>
            </a:prstTxWarp>
          </a:bodyPr>
          <a:lstStyle/>
          <a:p>
            <a:pPr algn="ctr"/>
            <a:r>
              <a:rPr lang="id-ID" sz="5400" kern="10">
                <a:ln w="28575">
                  <a:solidFill>
                    <a:schemeClr val="bg1"/>
                  </a:solidFill>
                  <a:round/>
                  <a:headEnd/>
                  <a:tailEnd/>
                </a:ln>
                <a:gradFill rotWithShape="1">
                  <a:gsLst>
                    <a:gs pos="0">
                      <a:schemeClr val="tx2"/>
                    </a:gs>
                    <a:gs pos="100000">
                      <a:schemeClr val="accent1"/>
                    </a:gs>
                  </a:gsLst>
                  <a:lin ang="5400000" scaled="1"/>
                </a:gradFill>
                <a:effectLst>
                  <a:outerShdw dist="107763" dir="2700000" algn="ctr" rotWithShape="0">
                    <a:schemeClr val="bg2">
                      <a:alpha val="50000"/>
                    </a:schemeClr>
                  </a:outerShdw>
                </a:effectLst>
                <a:latin typeface="Verdana"/>
                <a:ea typeface="Verdana"/>
                <a:cs typeface="Verdana"/>
              </a:rPr>
              <a:t>Thank You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Global Positioning System (1)</a:t>
            </a:r>
          </a:p>
        </p:txBody>
      </p:sp>
      <p:sp>
        <p:nvSpPr>
          <p:cNvPr id="80899" name="Rectangle 3"/>
          <p:cNvSpPr>
            <a:spLocks noGrp="1" noChangeArrowheads="1"/>
          </p:cNvSpPr>
          <p:nvPr>
            <p:ph type="body" idx="1"/>
          </p:nvPr>
        </p:nvSpPr>
        <p:spPr>
          <a:xfrm>
            <a:off x="0" y="5886450"/>
            <a:ext cx="9144000" cy="666750"/>
          </a:xfrm>
        </p:spPr>
        <p:txBody>
          <a:bodyPr/>
          <a:lstStyle/>
          <a:p>
            <a:r>
              <a:rPr lang="en-US"/>
              <a:t>Figure 6-4. Computing a position in a two-dimensional space.</a:t>
            </a:r>
          </a:p>
        </p:txBody>
      </p:sp>
      <p:pic>
        <p:nvPicPr>
          <p:cNvPr id="80900" name="Picture 4" descr="06-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1214438"/>
            <a:ext cx="6616700" cy="425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244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Global Positioning System (2)</a:t>
            </a:r>
          </a:p>
        </p:txBody>
      </p:sp>
      <p:sp>
        <p:nvSpPr>
          <p:cNvPr id="81923" name="Rectangle 3"/>
          <p:cNvSpPr>
            <a:spLocks noGrp="1" noChangeArrowheads="1"/>
          </p:cNvSpPr>
          <p:nvPr>
            <p:ph type="body" idx="1"/>
          </p:nvPr>
        </p:nvSpPr>
        <p:spPr>
          <a:xfrm>
            <a:off x="1084263" y="1670050"/>
            <a:ext cx="7626350" cy="4883150"/>
          </a:xfrm>
        </p:spPr>
        <p:txBody>
          <a:bodyPr/>
          <a:lstStyle/>
          <a:p>
            <a:pPr algn="l"/>
            <a:r>
              <a:rPr lang="en-US" sz="3200"/>
              <a:t>Real world facts that complicate GPS</a:t>
            </a:r>
          </a:p>
          <a:p>
            <a:pPr algn="l"/>
            <a:endParaRPr lang="en-US" sz="3200"/>
          </a:p>
          <a:p>
            <a:pPr algn="l">
              <a:buFontTx/>
              <a:buAutoNum type="arabicPeriod"/>
            </a:pPr>
            <a:r>
              <a:rPr lang="en-US" sz="3200"/>
              <a:t>It takes a while before data on a satellite’s position reaches the receiver.</a:t>
            </a:r>
          </a:p>
          <a:p>
            <a:pPr algn="l">
              <a:buFontTx/>
              <a:buAutoNum type="arabicPeriod"/>
            </a:pPr>
            <a:r>
              <a:rPr lang="en-US" sz="3200"/>
              <a:t>The receiver’s clock is generally not in synch with that of a satellite.</a:t>
            </a:r>
          </a:p>
        </p:txBody>
      </p:sp>
    </p:spTree>
    <p:extLst>
      <p:ext uri="{BB962C8B-B14F-4D97-AF65-F5344CB8AC3E}">
        <p14:creationId xmlns:p14="http://schemas.microsoft.com/office/powerpoint/2010/main" val="944362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2800" dirty="0"/>
              <a:t>Clock Synchronization Algorithms</a:t>
            </a:r>
          </a:p>
        </p:txBody>
      </p:sp>
      <p:sp>
        <p:nvSpPr>
          <p:cNvPr id="86019" name="Rectangle 3"/>
          <p:cNvSpPr>
            <a:spLocks noGrp="1" noChangeArrowheads="1"/>
          </p:cNvSpPr>
          <p:nvPr>
            <p:ph type="body" idx="1"/>
          </p:nvPr>
        </p:nvSpPr>
        <p:spPr/>
        <p:txBody>
          <a:bodyPr/>
          <a:lstStyle/>
          <a:p>
            <a:r>
              <a:rPr lang="en-US"/>
              <a:t>Figure 6-5. The relation between clock time and UTC </a:t>
            </a:r>
            <a:br>
              <a:rPr lang="en-US"/>
            </a:br>
            <a:r>
              <a:rPr lang="en-US"/>
              <a:t>when clocks tick at different rates.</a:t>
            </a:r>
          </a:p>
        </p:txBody>
      </p:sp>
      <p:pic>
        <p:nvPicPr>
          <p:cNvPr id="86020" name="Picture 4" descr="06-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564904"/>
            <a:ext cx="5727700" cy="411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411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Network Time Protocol</a:t>
            </a:r>
          </a:p>
        </p:txBody>
      </p:sp>
      <p:sp>
        <p:nvSpPr>
          <p:cNvPr id="87043" name="Rectangle 3"/>
          <p:cNvSpPr>
            <a:spLocks noGrp="1" noChangeArrowheads="1"/>
          </p:cNvSpPr>
          <p:nvPr>
            <p:ph type="body" idx="1"/>
          </p:nvPr>
        </p:nvSpPr>
        <p:spPr/>
        <p:txBody>
          <a:bodyPr/>
          <a:lstStyle/>
          <a:p>
            <a:r>
              <a:rPr lang="en-US"/>
              <a:t>Figure 6-6. Getting the current time from a time server.</a:t>
            </a:r>
          </a:p>
        </p:txBody>
      </p:sp>
      <p:pic>
        <p:nvPicPr>
          <p:cNvPr id="87044" name="Picture 4" descr="06-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200" y="2492896"/>
            <a:ext cx="714375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62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The Berkeley Algorithm (1)</a:t>
            </a:r>
          </a:p>
        </p:txBody>
      </p:sp>
      <p:sp>
        <p:nvSpPr>
          <p:cNvPr id="88067" name="Rectangle 3"/>
          <p:cNvSpPr>
            <a:spLocks noGrp="1" noChangeArrowheads="1"/>
          </p:cNvSpPr>
          <p:nvPr>
            <p:ph type="body" idx="1"/>
          </p:nvPr>
        </p:nvSpPr>
        <p:spPr>
          <a:xfrm>
            <a:off x="325438" y="3870325"/>
            <a:ext cx="3875087" cy="2682875"/>
          </a:xfrm>
        </p:spPr>
        <p:txBody>
          <a:bodyPr/>
          <a:lstStyle/>
          <a:p>
            <a:pPr algn="l"/>
            <a:r>
              <a:rPr lang="en-US" dirty="0"/>
              <a:t>Figure 6-7. (a) The </a:t>
            </a:r>
            <a:r>
              <a:rPr lang="en-US" dirty="0" smtClean="0"/>
              <a:t>time</a:t>
            </a:r>
            <a:r>
              <a:rPr lang="id-ID" dirty="0" smtClean="0"/>
              <a:t> </a:t>
            </a:r>
            <a:r>
              <a:rPr lang="en-US" dirty="0" smtClean="0"/>
              <a:t>daemon </a:t>
            </a:r>
            <a:r>
              <a:rPr lang="en-US" dirty="0"/>
              <a:t>asks all the other </a:t>
            </a:r>
            <a:r>
              <a:rPr lang="en-US" dirty="0" smtClean="0"/>
              <a:t>machines </a:t>
            </a:r>
            <a:r>
              <a:rPr lang="en-US" dirty="0"/>
              <a:t>for their </a:t>
            </a:r>
            <a:r>
              <a:rPr lang="en-US" dirty="0" smtClean="0"/>
              <a:t>clock</a:t>
            </a:r>
            <a:r>
              <a:rPr lang="id-ID" dirty="0" smtClean="0"/>
              <a:t> </a:t>
            </a:r>
            <a:r>
              <a:rPr lang="en-US" dirty="0" smtClean="0"/>
              <a:t>values</a:t>
            </a:r>
            <a:r>
              <a:rPr lang="en-US" dirty="0"/>
              <a:t>. </a:t>
            </a:r>
          </a:p>
        </p:txBody>
      </p:sp>
      <p:pic>
        <p:nvPicPr>
          <p:cNvPr id="88068" name="Picture 4" descr="06-07"/>
          <p:cNvPicPr>
            <a:picLocks noChangeAspect="1" noChangeArrowheads="1"/>
          </p:cNvPicPr>
          <p:nvPr/>
        </p:nvPicPr>
        <p:blipFill>
          <a:blip r:embed="rId3">
            <a:extLst>
              <a:ext uri="{28A0092B-C50C-407E-A947-70E740481C1C}">
                <a14:useLocalDpi xmlns:a14="http://schemas.microsoft.com/office/drawing/2010/main" val="0"/>
              </a:ext>
            </a:extLst>
          </a:blip>
          <a:srcRect r="65996"/>
          <a:stretch>
            <a:fillRect/>
          </a:stretch>
        </p:blipFill>
        <p:spPr bwMode="auto">
          <a:xfrm>
            <a:off x="4740275" y="1340768"/>
            <a:ext cx="4062413" cy="527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998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213l">
  <a:themeElements>
    <a:clrScheme name="Office Theme 3">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42288"/>
        </a:dk2>
        <a:lt2>
          <a:srgbClr val="C0C0C0"/>
        </a:lt2>
        <a:accent1>
          <a:srgbClr val="39998E"/>
        </a:accent1>
        <a:accent2>
          <a:srgbClr val="14CAEE"/>
        </a:accent2>
        <a:accent3>
          <a:srgbClr val="FFFFFF"/>
        </a:accent3>
        <a:accent4>
          <a:srgbClr val="000000"/>
        </a:accent4>
        <a:accent5>
          <a:srgbClr val="AECAC6"/>
        </a:accent5>
        <a:accent6>
          <a:srgbClr val="11B7D8"/>
        </a:accent6>
        <a:hlink>
          <a:srgbClr val="8963E9"/>
        </a:hlink>
        <a:folHlink>
          <a:srgbClr val="3067B8"/>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24458"/>
        </a:dk2>
        <a:lt2>
          <a:srgbClr val="C0C0C0"/>
        </a:lt2>
        <a:accent1>
          <a:srgbClr val="76CA2A"/>
        </a:accent1>
        <a:accent2>
          <a:srgbClr val="40BAD2"/>
        </a:accent2>
        <a:accent3>
          <a:srgbClr val="FFFFFF"/>
        </a:accent3>
        <a:accent4>
          <a:srgbClr val="000000"/>
        </a:accent4>
        <a:accent5>
          <a:srgbClr val="BDE1AC"/>
        </a:accent5>
        <a:accent6>
          <a:srgbClr val="39A8BE"/>
        </a:accent6>
        <a:hlink>
          <a:srgbClr val="715EE6"/>
        </a:hlink>
        <a:folHlink>
          <a:srgbClr val="238DD5"/>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cdb2004213l</Template>
  <TotalTime>149</TotalTime>
  <Words>1228</Words>
  <Application>Microsoft Office PowerPoint</Application>
  <PresentationFormat>On-screen Show (4:3)</PresentationFormat>
  <Paragraphs>156</Paragraphs>
  <Slides>44</Slides>
  <Notes>42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cdb2004213l</vt:lpstr>
      <vt:lpstr>Synchronization</vt:lpstr>
      <vt:lpstr>Clock Synchronization</vt:lpstr>
      <vt:lpstr>Physical Clocks (1)</vt:lpstr>
      <vt:lpstr>Physical Clocks (2)</vt:lpstr>
      <vt:lpstr>Global Positioning System (1)</vt:lpstr>
      <vt:lpstr>Global Positioning System (2)</vt:lpstr>
      <vt:lpstr>Clock Synchronization Algorithms</vt:lpstr>
      <vt:lpstr>Network Time Protocol</vt:lpstr>
      <vt:lpstr>The Berkeley Algorithm (1)</vt:lpstr>
      <vt:lpstr>The Berkeley Algorithm (2)</vt:lpstr>
      <vt:lpstr>The Berkeley Algorithm (3)</vt:lpstr>
      <vt:lpstr>Clock Synchronization in Wireless Networks (1)</vt:lpstr>
      <vt:lpstr>Clock Synchronization in Wireless Networks (2)</vt:lpstr>
      <vt:lpstr>Lamport’s Logical Clocks (1)</vt:lpstr>
      <vt:lpstr>Lamport’s Logical Clocks (2)</vt:lpstr>
      <vt:lpstr>Lamport’s Logical Clocks (3)</vt:lpstr>
      <vt:lpstr>Lamport’s Logical Clocks (4)</vt:lpstr>
      <vt:lpstr>Lamport’s Logical Clocks (5)</vt:lpstr>
      <vt:lpstr>Example: Totally Ordered Multicasting</vt:lpstr>
      <vt:lpstr>Vector Clocks (1)</vt:lpstr>
      <vt:lpstr>Vector Clocks (2)</vt:lpstr>
      <vt:lpstr>Vector Clocks (3)</vt:lpstr>
      <vt:lpstr>Enforcing Causal Communication</vt:lpstr>
      <vt:lpstr>Mutual Exclusion A Centralized Algorithm (1)</vt:lpstr>
      <vt:lpstr>Mutual Exclusion A Centralized Algorithm (2)</vt:lpstr>
      <vt:lpstr>Mutual Exclusion A Centralized Algorithm (3)</vt:lpstr>
      <vt:lpstr>A Distributed Algorithm (1)</vt:lpstr>
      <vt:lpstr>A Distributed Algorithm (2)</vt:lpstr>
      <vt:lpstr>A Distributed Algorithm (3)</vt:lpstr>
      <vt:lpstr>A Distributed Algorithm (4)</vt:lpstr>
      <vt:lpstr>A Token Ring Algorithm</vt:lpstr>
      <vt:lpstr>A Comparison of the Four Algorithms</vt:lpstr>
      <vt:lpstr>Global Positioning Of Nodes (1)</vt:lpstr>
      <vt:lpstr>Global Positioning Of Nodes (2)</vt:lpstr>
      <vt:lpstr>Election Algorithms </vt:lpstr>
      <vt:lpstr>The Bully Algorithm (1)</vt:lpstr>
      <vt:lpstr>The Bully Algorithm (2)</vt:lpstr>
      <vt:lpstr>A Ring Algorithm</vt:lpstr>
      <vt:lpstr>Elections in Wireless Environments (1)</vt:lpstr>
      <vt:lpstr>Elections in Wireless Environments (2)</vt:lpstr>
      <vt:lpstr>Elections in Wireless Environments (3)</vt:lpstr>
      <vt:lpstr>Elections in Large-Scale Systems (1)</vt:lpstr>
      <vt:lpstr>Elections in Large-Scale Systems (2)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Munawar</dc:creator>
  <cp:lastModifiedBy>Munawar</cp:lastModifiedBy>
  <cp:revision>22</cp:revision>
  <dcterms:created xsi:type="dcterms:W3CDTF">2018-03-07T10:37:30Z</dcterms:created>
  <dcterms:modified xsi:type="dcterms:W3CDTF">2018-03-18T05:52:45Z</dcterms:modified>
</cp:coreProperties>
</file>