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6"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295" r:id="rId40"/>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EAEAEA"/>
    <a:srgbClr val="99CCFF"/>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792" autoAdjust="0"/>
  </p:normalViewPr>
  <p:slideViewPr>
    <p:cSldViewPr>
      <p:cViewPr varScale="1">
        <p:scale>
          <a:sx n="62" d="100"/>
          <a:sy n="62" d="100"/>
        </p:scale>
        <p:origin x="-130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534FD-9B43-4196-A4A9-AD7CCB15720E}" type="datetimeFigureOut">
              <a:rPr lang="id-ID" smtClean="0"/>
              <a:t>18/03/2018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A9060-475D-43B9-94D2-1D6226E6EBA7}" type="slidenum">
              <a:rPr lang="id-ID" smtClean="0"/>
              <a:t>‹#›</a:t>
            </a:fld>
            <a:endParaRPr lang="id-ID"/>
          </a:p>
        </p:txBody>
      </p:sp>
    </p:spTree>
    <p:extLst>
      <p:ext uri="{BB962C8B-B14F-4D97-AF65-F5344CB8AC3E}">
        <p14:creationId xmlns:p14="http://schemas.microsoft.com/office/powerpoint/2010/main" val="246393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749E8-8E1A-487A-803A-5B49694F02B6}"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DA0CAB-188E-44C1-B913-EE964A36D2B2}" type="slidenum">
              <a:rPr lang="en-US"/>
              <a:pPr/>
              <a:t>11</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9C21F-D770-4B13-9A1E-0180376E0B26}" type="slidenum">
              <a:rPr lang="en-US"/>
              <a:pPr/>
              <a:t>12</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34E076-1344-4034-B987-3A7B1D5E8D7D}" type="slidenum">
              <a:rPr lang="en-US"/>
              <a:pPr/>
              <a:t>13</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4056F-DDCE-4980-8CA0-333BCAA80FC4}" type="slidenum">
              <a:rPr lang="en-US"/>
              <a:pPr/>
              <a:t>14</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26FB2-24C7-4EFF-A721-FF0338AA03CC}" type="slidenum">
              <a:rPr lang="en-US"/>
              <a:pPr/>
              <a:t>15</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1C029-C2B6-4771-93D5-A0884B9128D6}" type="slidenum">
              <a:rPr lang="en-US"/>
              <a:pPr/>
              <a:t>16</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2B0E35-0939-4851-AE30-69A9B5259304}" type="slidenum">
              <a:rPr lang="en-US"/>
              <a:pPr/>
              <a:t>17</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71673-629D-4691-965C-4DEF295EEA66}" type="slidenum">
              <a:rPr lang="en-US"/>
              <a:pPr/>
              <a:t>18</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14C41-7607-4C45-BF88-B3C1490D37DB}" type="slidenum">
              <a:rPr lang="en-US"/>
              <a:pPr/>
              <a:t>19</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C685C-29F5-49AB-8721-842CB0C18DC0}" type="slidenum">
              <a:rPr lang="en-US"/>
              <a:pPr/>
              <a:t>20</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6FBC0-1833-4147-B553-706389CB614A}" type="slidenum">
              <a:rPr lang="en-US"/>
              <a:pPr/>
              <a:t>3</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7C3F51-9C9B-4FDF-9EDE-31B2D5F6AC41}" type="slidenum">
              <a:rPr lang="en-US"/>
              <a:pPr/>
              <a:t>21</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BEA9B5-51F2-4882-B9AC-033C775639FA}" type="slidenum">
              <a:rPr lang="en-US"/>
              <a:pPr/>
              <a:t>22</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4C43D-DFAB-4EF1-8A37-E46D744D8AE5}" type="slidenum">
              <a:rPr lang="en-US"/>
              <a:pPr/>
              <a:t>23</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36124-733F-4B3E-A3AE-9FF7C0F7F0E4}" type="slidenum">
              <a:rPr lang="en-US"/>
              <a:pPr/>
              <a:t>24</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9FE015-0C44-4F48-A97D-5393FCB16F8C}" type="slidenum">
              <a:rPr lang="en-US"/>
              <a:pPr/>
              <a:t>25</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29623-E52C-4510-9026-07B7FBB09958}" type="slidenum">
              <a:rPr lang="en-US"/>
              <a:pPr/>
              <a:t>26</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AC2E2-D843-4156-92E8-ECC8A30C28A8}" type="slidenum">
              <a:rPr lang="en-US"/>
              <a:pPr/>
              <a:t>27</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DCC38-01FB-44B4-861E-841AE905BA04}" type="slidenum">
              <a:rPr lang="en-US"/>
              <a:pPr/>
              <a:t>28</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357FFD-16C3-4794-8466-E8D89E975441}" type="slidenum">
              <a:rPr lang="en-US"/>
              <a:pPr/>
              <a:t>29</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CC3CA4-D681-4489-811F-8FF291692D05}" type="slidenum">
              <a:rPr lang="en-US"/>
              <a:pPr/>
              <a:t>30</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F4161-ADBD-4690-95FA-2DA3CDE92245}" type="slidenum">
              <a:rPr lang="en-US"/>
              <a:pPr/>
              <a:t>4</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3ED05-CBCF-42D7-AD6B-0A668C576C0B}" type="slidenum">
              <a:rPr lang="en-US"/>
              <a:pPr/>
              <a:t>31</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020B29-97E6-423F-8397-AC73AA230A44}" type="slidenum">
              <a:rPr lang="en-US"/>
              <a:pPr/>
              <a:t>32</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750935-D453-4453-94F4-6CD43CDD5BF0}" type="slidenum">
              <a:rPr lang="en-US"/>
              <a:pPr/>
              <a:t>33</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5B460-F515-48B4-90E3-4F06730974C9}" type="slidenum">
              <a:rPr lang="en-US"/>
              <a:pPr/>
              <a:t>34</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45809A-86A7-49B7-ADCE-F35DAFB3044F}" type="slidenum">
              <a:rPr lang="en-US"/>
              <a:pPr/>
              <a:t>35</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D820D-6792-46D8-B9DE-1B48514E2035}" type="slidenum">
              <a:rPr lang="en-US"/>
              <a:pPr/>
              <a:t>36</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D883B-EC12-4CFA-BF18-C054FB525631}" type="slidenum">
              <a:rPr lang="en-US"/>
              <a:pPr/>
              <a:t>37</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23382-6087-472D-A019-91845405FA57}" type="slidenum">
              <a:rPr lang="en-US"/>
              <a:pPr/>
              <a:t>5</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5D013D-05FF-48A0-B048-911336244814}" type="slidenum">
              <a:rPr lang="en-US"/>
              <a:pPr/>
              <a:t>6</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70D9F-1A6B-4E9C-BB42-C7D31C52294D}" type="slidenum">
              <a:rPr lang="en-US"/>
              <a:pPr/>
              <a:t>7</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85C05-202F-4099-B3D2-99386A8F9A1A}" type="slidenum">
              <a:rPr lang="en-US"/>
              <a:pPr/>
              <a:t>8</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6D260-1C3A-4889-8E41-432CA2DAAD1A}" type="slidenum">
              <a:rPr lang="en-US"/>
              <a:pPr/>
              <a:t>9</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C6C69-41A1-4C6C-8218-AC51B356078B}" type="slidenum">
              <a:rPr lang="en-US"/>
              <a:pPr/>
              <a:t>10</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10" name="Oval 38"/>
          <p:cNvSpPr>
            <a:spLocks noChangeArrowheads="1"/>
          </p:cNvSpPr>
          <p:nvPr/>
        </p:nvSpPr>
        <p:spPr bwMode="gray">
          <a:xfrm>
            <a:off x="684213" y="333375"/>
            <a:ext cx="5905500" cy="5761038"/>
          </a:xfrm>
          <a:prstGeom prst="ellipse">
            <a:avLst/>
          </a:prstGeom>
          <a:gradFill rotWithShape="1">
            <a:gsLst>
              <a:gs pos="0">
                <a:schemeClr val="bg2">
                  <a:alpha val="48000"/>
                </a:schemeClr>
              </a:gs>
              <a:gs pos="100000">
                <a:schemeClr val="bg2">
                  <a:gamma/>
                  <a:tint val="0"/>
                  <a:invGamma/>
                  <a:alpha val="8000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111" name="Rectangle 39"/>
          <p:cNvSpPr>
            <a:spLocks noChangeArrowheads="1"/>
          </p:cNvSpPr>
          <p:nvPr/>
        </p:nvSpPr>
        <p:spPr bwMode="ltGray">
          <a:xfrm>
            <a:off x="0" y="4437063"/>
            <a:ext cx="9144000" cy="17287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112" name="Oval 40" descr="a"/>
          <p:cNvSpPr>
            <a:spLocks noChangeArrowheads="1"/>
          </p:cNvSpPr>
          <p:nvPr/>
        </p:nvSpPr>
        <p:spPr bwMode="gray">
          <a:xfrm>
            <a:off x="971550" y="1628775"/>
            <a:ext cx="3529013" cy="3671888"/>
          </a:xfrm>
          <a:prstGeom prst="ellipse">
            <a:avLst/>
          </a:prstGeom>
          <a:blipFill dpi="0" rotWithShape="1">
            <a:blip r:embed="rId2"/>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id-ID"/>
          </a:p>
        </p:txBody>
      </p:sp>
      <p:sp>
        <p:nvSpPr>
          <p:cNvPr id="3113" name="Oval 41" descr="b"/>
          <p:cNvSpPr>
            <a:spLocks noChangeArrowheads="1"/>
          </p:cNvSpPr>
          <p:nvPr/>
        </p:nvSpPr>
        <p:spPr bwMode="gray">
          <a:xfrm>
            <a:off x="323850" y="1268413"/>
            <a:ext cx="1438275" cy="1511300"/>
          </a:xfrm>
          <a:prstGeom prst="ellipse">
            <a:avLst/>
          </a:prstGeom>
          <a:blipFill dpi="0" rotWithShape="1">
            <a:blip r:embed="rId3"/>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id-ID"/>
          </a:p>
        </p:txBody>
      </p:sp>
      <p:sp>
        <p:nvSpPr>
          <p:cNvPr id="3114" name="Oval 42" descr="d"/>
          <p:cNvSpPr>
            <a:spLocks noChangeArrowheads="1"/>
          </p:cNvSpPr>
          <p:nvPr/>
        </p:nvSpPr>
        <p:spPr bwMode="gray">
          <a:xfrm>
            <a:off x="1258888" y="260350"/>
            <a:ext cx="935037" cy="936625"/>
          </a:xfrm>
          <a:prstGeom prst="ellipse">
            <a:avLst/>
          </a:prstGeom>
          <a:blipFill dpi="0" rotWithShape="1">
            <a:blip r:embed="rId4"/>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id-ID"/>
          </a:p>
        </p:txBody>
      </p:sp>
      <p:sp>
        <p:nvSpPr>
          <p:cNvPr id="3115" name="Oval 43"/>
          <p:cNvSpPr>
            <a:spLocks noChangeArrowheads="1"/>
          </p:cNvSpPr>
          <p:nvPr/>
        </p:nvSpPr>
        <p:spPr bwMode="gray">
          <a:xfrm>
            <a:off x="4211638" y="2636838"/>
            <a:ext cx="1223962" cy="1223962"/>
          </a:xfrm>
          <a:prstGeom prst="ellipse">
            <a:avLst/>
          </a:prstGeom>
          <a:solidFill>
            <a:srgbClr val="1BABE5">
              <a:alpha val="10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3116" name="Oval 44" descr="c"/>
          <p:cNvSpPr>
            <a:spLocks noChangeArrowheads="1"/>
          </p:cNvSpPr>
          <p:nvPr/>
        </p:nvSpPr>
        <p:spPr bwMode="gray">
          <a:xfrm>
            <a:off x="3851275" y="3500438"/>
            <a:ext cx="1582738" cy="1582737"/>
          </a:xfrm>
          <a:prstGeom prst="ellipse">
            <a:avLst/>
          </a:prstGeom>
          <a:blipFill dpi="0" rotWithShape="1">
            <a:blip r:embed="rId5"/>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id-ID"/>
          </a:p>
        </p:txBody>
      </p:sp>
      <p:sp>
        <p:nvSpPr>
          <p:cNvPr id="3076" name="Rectangle 4"/>
          <p:cNvSpPr>
            <a:spLocks noGrp="1" noChangeArrowheads="1"/>
          </p:cNvSpPr>
          <p:nvPr>
            <p:ph type="dt" sz="half" idx="2"/>
          </p:nvPr>
        </p:nvSpPr>
        <p:spPr>
          <a:xfrm>
            <a:off x="3581400" y="6400800"/>
            <a:ext cx="2209800" cy="244475"/>
          </a:xfrm>
        </p:spPr>
        <p:txBody>
          <a:bodyPr/>
          <a:lstStyle>
            <a:lvl1pPr algn="ctr">
              <a:defRPr sz="1200"/>
            </a:lvl1pPr>
          </a:lstStyle>
          <a:p>
            <a:endParaRPr lang="en-US"/>
          </a:p>
        </p:txBody>
      </p:sp>
      <p:sp>
        <p:nvSpPr>
          <p:cNvPr id="3077" name="Rectangle 5"/>
          <p:cNvSpPr>
            <a:spLocks noGrp="1" noChangeArrowheads="1"/>
          </p:cNvSpPr>
          <p:nvPr>
            <p:ph type="ftr" sz="quarter" idx="3"/>
          </p:nvPr>
        </p:nvSpPr>
        <p:spPr>
          <a:xfrm>
            <a:off x="5934075" y="6391275"/>
            <a:ext cx="1933575" cy="244475"/>
          </a:xfrm>
        </p:spPr>
        <p:txBody>
          <a:bodyPr/>
          <a:lstStyle>
            <a:lvl1pPr>
              <a:defRPr sz="1200" b="1" i="1">
                <a:solidFill>
                  <a:schemeClr val="tx2"/>
                </a:solidFill>
              </a:defRPr>
            </a:lvl1pPr>
          </a:lstStyle>
          <a:p>
            <a:r>
              <a:rPr lang="id-ID" dirty="0" smtClean="0"/>
              <a:t>DDP – Munawar, PhD</a:t>
            </a:r>
            <a:endParaRPr lang="en-US" dirty="0"/>
          </a:p>
        </p:txBody>
      </p:sp>
      <p:sp>
        <p:nvSpPr>
          <p:cNvPr id="3078" name="Rectangle 6"/>
          <p:cNvSpPr>
            <a:spLocks noGrp="1" noChangeArrowheads="1"/>
          </p:cNvSpPr>
          <p:nvPr>
            <p:ph type="sldNum" sz="quarter" idx="4"/>
          </p:nvPr>
        </p:nvSpPr>
        <p:spPr>
          <a:xfrm>
            <a:off x="381000" y="6400800"/>
            <a:ext cx="2133600" cy="244475"/>
          </a:xfrm>
        </p:spPr>
        <p:txBody>
          <a:bodyPr/>
          <a:lstStyle>
            <a:lvl1pPr algn="l">
              <a:defRPr sz="1200"/>
            </a:lvl1pPr>
          </a:lstStyle>
          <a:p>
            <a:fld id="{A470341C-C714-46A2-BE80-B12F3FBD6B54}" type="slidenum">
              <a:rPr lang="en-US"/>
              <a:pPr/>
              <a:t>‹#›</a:t>
            </a:fld>
            <a:endParaRPr lang="en-US"/>
          </a:p>
        </p:txBody>
      </p:sp>
      <p:sp>
        <p:nvSpPr>
          <p:cNvPr id="3074" name="Rectangle 2"/>
          <p:cNvSpPr>
            <a:spLocks noGrp="1" noChangeArrowheads="1"/>
          </p:cNvSpPr>
          <p:nvPr>
            <p:ph type="ctrTitle"/>
          </p:nvPr>
        </p:nvSpPr>
        <p:spPr>
          <a:xfrm>
            <a:off x="4267200" y="1219200"/>
            <a:ext cx="4495800" cy="1752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lvl1pPr algn="r">
              <a:defRPr sz="4800">
                <a:solidFill>
                  <a:schemeClr val="tx2"/>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5800" y="5486400"/>
            <a:ext cx="7620000" cy="304800"/>
          </a:xfrm>
        </p:spPr>
        <p:txBody>
          <a:bodyPr/>
          <a:lstStyle>
            <a:lvl1pPr marL="0" indent="0" algn="ctr">
              <a:buFont typeface="Wingdings" pitchFamily="2" charset="2"/>
              <a:buNone/>
              <a:defRPr sz="2000">
                <a:solidFill>
                  <a:schemeClr val="bg1"/>
                </a:solidFill>
              </a:defRPr>
            </a:lvl1pPr>
          </a:lstStyle>
          <a:p>
            <a:pPr lvl="0"/>
            <a:r>
              <a:rPr lang="en-US" noProof="0"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Footer Placeholder 3"/>
          <p:cNvSpPr>
            <a:spLocks noGrp="1"/>
          </p:cNvSpPr>
          <p:nvPr>
            <p:ph type="ftr" sz="quarter" idx="10"/>
          </p:nvPr>
        </p:nvSpPr>
        <p:spPr/>
        <p:txBody>
          <a:bodyPr/>
          <a:lstStyle>
            <a:lvl1pPr>
              <a:defRPr/>
            </a:lvl1pPr>
          </a:lstStyle>
          <a:p>
            <a:r>
              <a:rPr lang="id-ID" dirty="0" smtClean="0"/>
              <a:t>DDP – Munawar, PhD</a:t>
            </a:r>
            <a:endParaRPr lang="en-US" dirty="0"/>
          </a:p>
        </p:txBody>
      </p:sp>
      <p:sp>
        <p:nvSpPr>
          <p:cNvPr id="5" name="Slide Number Placeholder 4"/>
          <p:cNvSpPr>
            <a:spLocks noGrp="1"/>
          </p:cNvSpPr>
          <p:nvPr>
            <p:ph type="sldNum" sz="quarter" idx="11"/>
          </p:nvPr>
        </p:nvSpPr>
        <p:spPr/>
        <p:txBody>
          <a:bodyPr/>
          <a:lstStyle>
            <a:lvl1pPr>
              <a:defRPr/>
            </a:lvl1pPr>
          </a:lstStyle>
          <a:p>
            <a:fld id="{28A4B143-7230-4E24-9CD7-84A51AD8BAB5}"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10907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609600"/>
            <a:ext cx="2066925" cy="57150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609600"/>
            <a:ext cx="6048375"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Footer Placeholder 3"/>
          <p:cNvSpPr>
            <a:spLocks noGrp="1"/>
          </p:cNvSpPr>
          <p:nvPr>
            <p:ph type="ftr" sz="quarter" idx="10"/>
          </p:nvPr>
        </p:nvSpPr>
        <p:spPr/>
        <p:txBody>
          <a:bodyPr/>
          <a:lstStyle>
            <a:lvl1pPr>
              <a:defRPr/>
            </a:lvl1pPr>
          </a:lstStyle>
          <a:p>
            <a:r>
              <a:rPr lang="id-ID" dirty="0" smtClean="0"/>
              <a:t>DDP – Munawar, PhD</a:t>
            </a:r>
            <a:endParaRPr lang="en-US" dirty="0"/>
          </a:p>
        </p:txBody>
      </p:sp>
      <p:sp>
        <p:nvSpPr>
          <p:cNvPr id="5" name="Slide Number Placeholder 4"/>
          <p:cNvSpPr>
            <a:spLocks noGrp="1"/>
          </p:cNvSpPr>
          <p:nvPr>
            <p:ph type="sldNum" sz="quarter" idx="11"/>
          </p:nvPr>
        </p:nvSpPr>
        <p:spPr/>
        <p:txBody>
          <a:bodyPr/>
          <a:lstStyle>
            <a:lvl1pPr>
              <a:defRPr/>
            </a:lvl1pPr>
          </a:lstStyle>
          <a:p>
            <a:fld id="{5B49F786-2AEB-4B0B-9793-A07A3E3F9E80}"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087314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6019800" cy="487363"/>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676400"/>
            <a:ext cx="8267700" cy="4648200"/>
          </a:xfrm>
        </p:spPr>
        <p:txBody>
          <a:bodyPr/>
          <a:lstStyle/>
          <a:p>
            <a:r>
              <a:rPr lang="en-US" smtClean="0"/>
              <a:t>Click icon to add table</a:t>
            </a:r>
            <a:endParaRPr lang="id-ID"/>
          </a:p>
        </p:txBody>
      </p:sp>
      <p:sp>
        <p:nvSpPr>
          <p:cNvPr id="4" name="Footer Placeholder 3"/>
          <p:cNvSpPr>
            <a:spLocks noGrp="1"/>
          </p:cNvSpPr>
          <p:nvPr>
            <p:ph type="ftr" sz="quarter" idx="10"/>
          </p:nvPr>
        </p:nvSpPr>
        <p:spPr>
          <a:xfrm>
            <a:off x="6553200" y="6553200"/>
            <a:ext cx="2133600" cy="244475"/>
          </a:xfrm>
        </p:spPr>
        <p:txBody>
          <a:bodyPr/>
          <a:lstStyle>
            <a:lvl1pPr>
              <a:defRPr/>
            </a:lvl1pPr>
          </a:lstStyle>
          <a:p>
            <a:r>
              <a:rPr lang="id-ID" dirty="0" smtClean="0"/>
              <a:t>DDP – Munawar, PhD</a:t>
            </a:r>
            <a:endParaRPr lang="en-US" dirty="0"/>
          </a:p>
        </p:txBody>
      </p:sp>
      <p:sp>
        <p:nvSpPr>
          <p:cNvPr id="5" name="Slide Number Placeholder 4"/>
          <p:cNvSpPr>
            <a:spLocks noGrp="1"/>
          </p:cNvSpPr>
          <p:nvPr>
            <p:ph type="sldNum" sz="quarter" idx="11"/>
          </p:nvPr>
        </p:nvSpPr>
        <p:spPr>
          <a:xfrm>
            <a:off x="4191000" y="6534150"/>
            <a:ext cx="838200" cy="261938"/>
          </a:xfrm>
        </p:spPr>
        <p:txBody>
          <a:bodyPr/>
          <a:lstStyle>
            <a:lvl1pPr>
              <a:defRPr/>
            </a:lvl1pPr>
          </a:lstStyle>
          <a:p>
            <a:fld id="{DE981099-0112-461E-906F-DBD3623D983D}" type="slidenum">
              <a:rPr lang="en-US"/>
              <a:pPr/>
              <a:t>‹#›</a:t>
            </a:fld>
            <a:endParaRPr lang="en-US"/>
          </a:p>
        </p:txBody>
      </p:sp>
      <p:sp>
        <p:nvSpPr>
          <p:cNvPr id="6" name="Date Placeholder 5"/>
          <p:cNvSpPr>
            <a:spLocks noGrp="1"/>
          </p:cNvSpPr>
          <p:nvPr>
            <p:ph type="dt" sz="half" idx="12"/>
          </p:nvPr>
        </p:nvSpPr>
        <p:spPr>
          <a:xfrm>
            <a:off x="381000" y="6534150"/>
            <a:ext cx="1905000" cy="261938"/>
          </a:xfrm>
        </p:spPr>
        <p:txBody>
          <a:bodyPr/>
          <a:lstStyle>
            <a:lvl1pPr>
              <a:defRPr/>
            </a:lvl1pPr>
          </a:lstStyle>
          <a:p>
            <a:endParaRPr lang="en-US"/>
          </a:p>
        </p:txBody>
      </p:sp>
    </p:spTree>
    <p:extLst>
      <p:ext uri="{BB962C8B-B14F-4D97-AF65-F5344CB8AC3E}">
        <p14:creationId xmlns:p14="http://schemas.microsoft.com/office/powerpoint/2010/main" val="3460968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Footer Placeholder 3"/>
          <p:cNvSpPr>
            <a:spLocks noGrp="1"/>
          </p:cNvSpPr>
          <p:nvPr>
            <p:ph type="ftr" sz="quarter" idx="10"/>
          </p:nvPr>
        </p:nvSpPr>
        <p:spPr/>
        <p:txBody>
          <a:bodyPr/>
          <a:lstStyle>
            <a:lvl1pPr>
              <a:defRPr/>
            </a:lvl1pPr>
          </a:lstStyle>
          <a:p>
            <a:r>
              <a:rPr lang="id-ID" dirty="0" smtClean="0"/>
              <a:t>DDP – Munawar, PhD</a:t>
            </a:r>
            <a:endParaRPr lang="en-US" dirty="0"/>
          </a:p>
        </p:txBody>
      </p:sp>
      <p:sp>
        <p:nvSpPr>
          <p:cNvPr id="5" name="Slide Number Placeholder 4"/>
          <p:cNvSpPr>
            <a:spLocks noGrp="1"/>
          </p:cNvSpPr>
          <p:nvPr>
            <p:ph type="sldNum" sz="quarter" idx="11"/>
          </p:nvPr>
        </p:nvSpPr>
        <p:spPr/>
        <p:txBody>
          <a:bodyPr/>
          <a:lstStyle>
            <a:lvl1pPr>
              <a:defRPr/>
            </a:lvl1pPr>
          </a:lstStyle>
          <a:p>
            <a:fld id="{3B318B1C-317D-407E-B831-DC4430ABB7E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95693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id-ID" dirty="0" smtClean="0"/>
              <a:t>DDP – Munawar, PhD</a:t>
            </a:r>
            <a:endParaRPr lang="en-US" dirty="0"/>
          </a:p>
        </p:txBody>
      </p:sp>
      <p:sp>
        <p:nvSpPr>
          <p:cNvPr id="5" name="Slide Number Placeholder 4"/>
          <p:cNvSpPr>
            <a:spLocks noGrp="1"/>
          </p:cNvSpPr>
          <p:nvPr>
            <p:ph type="sldNum" sz="quarter" idx="11"/>
          </p:nvPr>
        </p:nvSpPr>
        <p:spPr/>
        <p:txBody>
          <a:bodyPr/>
          <a:lstStyle>
            <a:lvl1pPr>
              <a:defRPr/>
            </a:lvl1pPr>
          </a:lstStyle>
          <a:p>
            <a:fld id="{2830B3E0-C47F-452A-B679-52A399E37D80}"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21610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Footer Placeholder 4"/>
          <p:cNvSpPr>
            <a:spLocks noGrp="1"/>
          </p:cNvSpPr>
          <p:nvPr>
            <p:ph type="ftr" sz="quarter" idx="10"/>
          </p:nvPr>
        </p:nvSpPr>
        <p:spPr/>
        <p:txBody>
          <a:bodyPr/>
          <a:lstStyle>
            <a:lvl1pPr>
              <a:defRPr/>
            </a:lvl1pPr>
          </a:lstStyle>
          <a:p>
            <a:r>
              <a:rPr lang="id-ID" dirty="0" smtClean="0"/>
              <a:t>DDP – Munawar, PhD</a:t>
            </a:r>
            <a:endParaRPr lang="en-US" dirty="0"/>
          </a:p>
        </p:txBody>
      </p:sp>
      <p:sp>
        <p:nvSpPr>
          <p:cNvPr id="6" name="Slide Number Placeholder 5"/>
          <p:cNvSpPr>
            <a:spLocks noGrp="1"/>
          </p:cNvSpPr>
          <p:nvPr>
            <p:ph type="sldNum" sz="quarter" idx="11"/>
          </p:nvPr>
        </p:nvSpPr>
        <p:spPr/>
        <p:txBody>
          <a:bodyPr/>
          <a:lstStyle>
            <a:lvl1pPr>
              <a:defRPr/>
            </a:lvl1pPr>
          </a:lstStyle>
          <a:p>
            <a:fld id="{5CC4E310-0503-4C69-8BF2-A9AF5074B2F6}"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37364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Footer Placeholder 6"/>
          <p:cNvSpPr>
            <a:spLocks noGrp="1"/>
          </p:cNvSpPr>
          <p:nvPr>
            <p:ph type="ftr" sz="quarter" idx="10"/>
          </p:nvPr>
        </p:nvSpPr>
        <p:spPr/>
        <p:txBody>
          <a:bodyPr/>
          <a:lstStyle>
            <a:lvl1pPr>
              <a:defRPr/>
            </a:lvl1pPr>
          </a:lstStyle>
          <a:p>
            <a:r>
              <a:rPr lang="id-ID" dirty="0" smtClean="0"/>
              <a:t>DDP – Munawar, PhD</a:t>
            </a:r>
            <a:endParaRPr lang="en-US" dirty="0"/>
          </a:p>
        </p:txBody>
      </p:sp>
      <p:sp>
        <p:nvSpPr>
          <p:cNvPr id="8" name="Slide Number Placeholder 7"/>
          <p:cNvSpPr>
            <a:spLocks noGrp="1"/>
          </p:cNvSpPr>
          <p:nvPr>
            <p:ph type="sldNum" sz="quarter" idx="11"/>
          </p:nvPr>
        </p:nvSpPr>
        <p:spPr/>
        <p:txBody>
          <a:bodyPr/>
          <a:lstStyle>
            <a:lvl1pPr>
              <a:defRPr/>
            </a:lvl1pPr>
          </a:lstStyle>
          <a:p>
            <a:fld id="{F0E86F66-2EF7-46BA-9965-B7FEC7F20E1C}"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40738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Footer Placeholder 2"/>
          <p:cNvSpPr>
            <a:spLocks noGrp="1"/>
          </p:cNvSpPr>
          <p:nvPr>
            <p:ph type="ftr" sz="quarter" idx="10"/>
          </p:nvPr>
        </p:nvSpPr>
        <p:spPr/>
        <p:txBody>
          <a:bodyPr/>
          <a:lstStyle>
            <a:lvl1pPr>
              <a:defRPr/>
            </a:lvl1pPr>
          </a:lstStyle>
          <a:p>
            <a:r>
              <a:rPr lang="id-ID" dirty="0" smtClean="0"/>
              <a:t>DDP – Munawar, PhD</a:t>
            </a:r>
            <a:endParaRPr lang="en-US" dirty="0"/>
          </a:p>
        </p:txBody>
      </p:sp>
      <p:sp>
        <p:nvSpPr>
          <p:cNvPr id="4" name="Slide Number Placeholder 3"/>
          <p:cNvSpPr>
            <a:spLocks noGrp="1"/>
          </p:cNvSpPr>
          <p:nvPr>
            <p:ph type="sldNum" sz="quarter" idx="11"/>
          </p:nvPr>
        </p:nvSpPr>
        <p:spPr/>
        <p:txBody>
          <a:bodyPr/>
          <a:lstStyle>
            <a:lvl1pPr>
              <a:defRPr/>
            </a:lvl1pPr>
          </a:lstStyle>
          <a:p>
            <a:fld id="{32CCEFFA-9DE3-463B-97C4-C5F3168D667E}"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45931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id-ID" dirty="0" smtClean="0"/>
              <a:t>DDP – Munawar, PhD</a:t>
            </a:r>
            <a:endParaRPr lang="en-US" dirty="0"/>
          </a:p>
        </p:txBody>
      </p:sp>
      <p:sp>
        <p:nvSpPr>
          <p:cNvPr id="3" name="Slide Number Placeholder 2"/>
          <p:cNvSpPr>
            <a:spLocks noGrp="1"/>
          </p:cNvSpPr>
          <p:nvPr>
            <p:ph type="sldNum" sz="quarter" idx="11"/>
          </p:nvPr>
        </p:nvSpPr>
        <p:spPr/>
        <p:txBody>
          <a:bodyPr/>
          <a:lstStyle>
            <a:lvl1pPr>
              <a:defRPr/>
            </a:lvl1pPr>
          </a:lstStyle>
          <a:p>
            <a:fld id="{95E17254-18EA-46D9-BF39-EBC6D71E652F}"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2734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id-ID" dirty="0" smtClean="0"/>
              <a:t>DDP – Munawar, PhD</a:t>
            </a:r>
            <a:endParaRPr lang="en-US" dirty="0"/>
          </a:p>
        </p:txBody>
      </p:sp>
      <p:sp>
        <p:nvSpPr>
          <p:cNvPr id="6" name="Slide Number Placeholder 5"/>
          <p:cNvSpPr>
            <a:spLocks noGrp="1"/>
          </p:cNvSpPr>
          <p:nvPr>
            <p:ph type="sldNum" sz="quarter" idx="11"/>
          </p:nvPr>
        </p:nvSpPr>
        <p:spPr/>
        <p:txBody>
          <a:bodyPr/>
          <a:lstStyle>
            <a:lvl1pPr>
              <a:defRPr/>
            </a:lvl1pPr>
          </a:lstStyle>
          <a:p>
            <a:fld id="{FCA5DD14-627E-4330-B30D-F674CB2F5C20}"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71703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id-ID" dirty="0" smtClean="0"/>
              <a:t>DDP – Munawar, PhD</a:t>
            </a:r>
            <a:endParaRPr lang="en-US" dirty="0"/>
          </a:p>
        </p:txBody>
      </p:sp>
      <p:sp>
        <p:nvSpPr>
          <p:cNvPr id="6" name="Slide Number Placeholder 5"/>
          <p:cNvSpPr>
            <a:spLocks noGrp="1"/>
          </p:cNvSpPr>
          <p:nvPr>
            <p:ph type="sldNum" sz="quarter" idx="11"/>
          </p:nvPr>
        </p:nvSpPr>
        <p:spPr/>
        <p:txBody>
          <a:bodyPr/>
          <a:lstStyle>
            <a:lvl1pPr>
              <a:defRPr/>
            </a:lvl1pPr>
          </a:lstStyle>
          <a:p>
            <a:fld id="{B19DD5AE-DC6A-4A3F-9A91-64F6C0CB7AAE}"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913144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129" name="Oval 105"/>
          <p:cNvSpPr>
            <a:spLocks noChangeArrowheads="1"/>
          </p:cNvSpPr>
          <p:nvPr/>
        </p:nvSpPr>
        <p:spPr bwMode="gray">
          <a:xfrm>
            <a:off x="179388" y="0"/>
            <a:ext cx="6804025" cy="6858000"/>
          </a:xfrm>
          <a:prstGeom prst="ellipse">
            <a:avLst/>
          </a:prstGeom>
          <a:gradFill rotWithShape="1">
            <a:gsLst>
              <a:gs pos="0">
                <a:schemeClr val="bg2">
                  <a:alpha val="44000"/>
                </a:schemeClr>
              </a:gs>
              <a:gs pos="100000">
                <a:schemeClr val="bg2">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0" name="Rectangle 106"/>
          <p:cNvSpPr>
            <a:spLocks noChangeArrowheads="1"/>
          </p:cNvSpPr>
          <p:nvPr/>
        </p:nvSpPr>
        <p:spPr bwMode="gray">
          <a:xfrm>
            <a:off x="0" y="549275"/>
            <a:ext cx="9144000" cy="64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31" name="Oval 107" descr="b"/>
          <p:cNvSpPr>
            <a:spLocks noChangeArrowheads="1"/>
          </p:cNvSpPr>
          <p:nvPr/>
        </p:nvSpPr>
        <p:spPr bwMode="gray">
          <a:xfrm>
            <a:off x="1116013" y="58738"/>
            <a:ext cx="865187" cy="892175"/>
          </a:xfrm>
          <a:prstGeom prst="ellipse">
            <a:avLst/>
          </a:prstGeom>
          <a:blipFill dpi="0" rotWithShape="1">
            <a:blip r:embed="rId14"/>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id-ID"/>
          </a:p>
        </p:txBody>
      </p:sp>
      <p:sp>
        <p:nvSpPr>
          <p:cNvPr id="1132" name="Oval 108" descr="c"/>
          <p:cNvSpPr>
            <a:spLocks noChangeArrowheads="1"/>
          </p:cNvSpPr>
          <p:nvPr/>
        </p:nvSpPr>
        <p:spPr bwMode="gray">
          <a:xfrm>
            <a:off x="8101013" y="106363"/>
            <a:ext cx="790575" cy="830262"/>
          </a:xfrm>
          <a:prstGeom prst="ellipse">
            <a:avLst/>
          </a:prstGeom>
          <a:blipFill dpi="0" rotWithShape="1">
            <a:blip r:embed="rId15"/>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id-ID"/>
          </a:p>
        </p:txBody>
      </p:sp>
      <p:sp>
        <p:nvSpPr>
          <p:cNvPr id="1133" name="Oval 109" descr="a"/>
          <p:cNvSpPr>
            <a:spLocks noChangeArrowheads="1"/>
          </p:cNvSpPr>
          <p:nvPr/>
        </p:nvSpPr>
        <p:spPr bwMode="gray">
          <a:xfrm>
            <a:off x="179388" y="333375"/>
            <a:ext cx="1152525" cy="1223963"/>
          </a:xfrm>
          <a:prstGeom prst="ellipse">
            <a:avLst/>
          </a:prstGeom>
          <a:blipFill dpi="0" rotWithShape="1">
            <a:blip r:embed="rId16"/>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id-ID"/>
          </a:p>
        </p:txBody>
      </p:sp>
      <p:sp>
        <p:nvSpPr>
          <p:cNvPr id="1027" name="Rectangle 3"/>
          <p:cNvSpPr>
            <a:spLocks noGrp="1" noChangeArrowheads="1"/>
          </p:cNvSpPr>
          <p:nvPr>
            <p:ph type="body" idx="1"/>
          </p:nvPr>
        </p:nvSpPr>
        <p:spPr bwMode="gray">
          <a:xfrm>
            <a:off x="457200" y="1676400"/>
            <a:ext cx="82677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gray">
          <a:xfrm>
            <a:off x="65532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vl1pPr>
          </a:lstStyle>
          <a:p>
            <a:r>
              <a:rPr lang="id-ID" dirty="0" smtClean="0"/>
              <a:t>DDP – Munawar, PhD</a:t>
            </a:r>
            <a:endParaRPr lang="en-US" dirty="0"/>
          </a:p>
        </p:txBody>
      </p:sp>
      <p:sp>
        <p:nvSpPr>
          <p:cNvPr id="1030" name="Rectangle 6"/>
          <p:cNvSpPr>
            <a:spLocks noGrp="1" noChangeArrowheads="1"/>
          </p:cNvSpPr>
          <p:nvPr>
            <p:ph type="sldNum" sz="quarter" idx="4"/>
          </p:nvPr>
        </p:nvSpPr>
        <p:spPr bwMode="gray">
          <a:xfrm>
            <a:off x="4191000" y="6534150"/>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lvl1pPr>
          </a:lstStyle>
          <a:p>
            <a:fld id="{A3B4A7E2-0C43-48B1-A23D-5E1F46CB3835}" type="slidenum">
              <a:rPr lang="en-US"/>
              <a:pPr/>
              <a:t>‹#›</a:t>
            </a:fld>
            <a:endParaRPr lang="en-US"/>
          </a:p>
        </p:txBody>
      </p:sp>
      <p:sp>
        <p:nvSpPr>
          <p:cNvPr id="1026" name="Rectangle 2"/>
          <p:cNvSpPr>
            <a:spLocks noGrp="1" noChangeArrowheads="1"/>
          </p:cNvSpPr>
          <p:nvPr>
            <p:ph type="title"/>
          </p:nvPr>
        </p:nvSpPr>
        <p:spPr bwMode="gray">
          <a:xfrm>
            <a:off x="2057400" y="609600"/>
            <a:ext cx="60198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gray">
          <a:xfrm>
            <a:off x="381000" y="6534150"/>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p:txBody>
          <a:bodyPr/>
          <a:lstStyle/>
          <a:p>
            <a:r>
              <a:rPr lang="id-ID" sz="3600" dirty="0" smtClean="0">
                <a:solidFill>
                  <a:schemeClr val="tx1"/>
                </a:solidFill>
              </a:rPr>
              <a:t>Concistency and Replication</a:t>
            </a:r>
            <a:endParaRPr lang="en-US" sz="6000" dirty="0"/>
          </a:p>
        </p:txBody>
      </p:sp>
      <p:sp>
        <p:nvSpPr>
          <p:cNvPr id="70661" name="Rectangle 5"/>
          <p:cNvSpPr>
            <a:spLocks noGrp="1" noChangeArrowheads="1"/>
          </p:cNvSpPr>
          <p:nvPr>
            <p:ph type="subTitle" idx="1"/>
          </p:nvPr>
        </p:nvSpPr>
        <p:spPr>
          <a:xfrm>
            <a:off x="685800" y="5410200"/>
            <a:ext cx="7772400" cy="457200"/>
          </a:xfrm>
        </p:spPr>
        <p:txBody>
          <a:bodyPr/>
          <a:lstStyle/>
          <a:p>
            <a:r>
              <a:rPr lang="id-ID" dirty="0" smtClean="0">
                <a:solidFill>
                  <a:srgbClr val="FF0000"/>
                </a:solidFill>
              </a:rPr>
              <a:t>Munawar, PhD</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Sequential Consistency (4)</a:t>
            </a:r>
          </a:p>
        </p:txBody>
      </p:sp>
      <p:sp>
        <p:nvSpPr>
          <p:cNvPr id="91139" name="Rectangle 3"/>
          <p:cNvSpPr>
            <a:spLocks noGrp="1" noChangeArrowheads="1"/>
          </p:cNvSpPr>
          <p:nvPr>
            <p:ph type="body" idx="1"/>
          </p:nvPr>
        </p:nvSpPr>
        <p:spPr>
          <a:xfrm>
            <a:off x="0" y="5389563"/>
            <a:ext cx="9144000" cy="838200"/>
          </a:xfrm>
        </p:spPr>
        <p:txBody>
          <a:bodyPr/>
          <a:lstStyle/>
          <a:p>
            <a:r>
              <a:rPr lang="en-US"/>
              <a:t>Figure 7-6. Three concurrently-executing processes.</a:t>
            </a:r>
          </a:p>
        </p:txBody>
      </p:sp>
      <p:pic>
        <p:nvPicPr>
          <p:cNvPr id="91140" name="Picture 4" descr="07-06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2357438"/>
            <a:ext cx="8281988" cy="163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47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Sequential Consistency (5)</a:t>
            </a:r>
          </a:p>
        </p:txBody>
      </p:sp>
      <p:sp>
        <p:nvSpPr>
          <p:cNvPr id="94211" name="Rectangle 3"/>
          <p:cNvSpPr>
            <a:spLocks noGrp="1" noChangeArrowheads="1"/>
          </p:cNvSpPr>
          <p:nvPr>
            <p:ph type="body" idx="1"/>
          </p:nvPr>
        </p:nvSpPr>
        <p:spPr/>
        <p:txBody>
          <a:bodyPr/>
          <a:lstStyle/>
          <a:p>
            <a:r>
              <a:rPr lang="en-US"/>
              <a:t>Figure 7-7. Four valid execution sequences for the processes of Fig. 7-6. The vertical axis is time.</a:t>
            </a:r>
          </a:p>
        </p:txBody>
      </p:sp>
      <p:pic>
        <p:nvPicPr>
          <p:cNvPr id="94212" name="Picture 4" descr="07-07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36" y="2780928"/>
            <a:ext cx="8461375" cy="352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736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Causal Consistency (1)</a:t>
            </a:r>
          </a:p>
        </p:txBody>
      </p:sp>
      <p:sp>
        <p:nvSpPr>
          <p:cNvPr id="95235" name="Rectangle 3"/>
          <p:cNvSpPr>
            <a:spLocks noGrp="1" noChangeArrowheads="1"/>
          </p:cNvSpPr>
          <p:nvPr>
            <p:ph type="body" idx="1"/>
          </p:nvPr>
        </p:nvSpPr>
        <p:spPr>
          <a:xfrm>
            <a:off x="604838" y="1716088"/>
            <a:ext cx="8539162" cy="4837112"/>
          </a:xfrm>
        </p:spPr>
        <p:txBody>
          <a:bodyPr/>
          <a:lstStyle/>
          <a:p>
            <a:pPr algn="l"/>
            <a:r>
              <a:rPr lang="en-US" sz="2800"/>
              <a:t>For a data store to be considered causally consistent, it is necessary that the store obeys the following condition:</a:t>
            </a:r>
          </a:p>
          <a:p>
            <a:pPr algn="l"/>
            <a:r>
              <a:rPr lang="en-US" sz="2800"/>
              <a:t>Writes that are potentially causally related …</a:t>
            </a:r>
          </a:p>
          <a:p>
            <a:pPr algn="l">
              <a:buFontTx/>
              <a:buChar char="•"/>
            </a:pPr>
            <a:r>
              <a:rPr lang="en-US" sz="2800"/>
              <a:t>must be seen by all processes</a:t>
            </a:r>
          </a:p>
          <a:p>
            <a:pPr algn="l">
              <a:buFontTx/>
              <a:buChar char="•"/>
            </a:pPr>
            <a:r>
              <a:rPr lang="en-US" sz="2800"/>
              <a:t>in the same order. </a:t>
            </a:r>
          </a:p>
          <a:p>
            <a:pPr algn="l"/>
            <a:r>
              <a:rPr lang="en-US" sz="2800"/>
              <a:t>Concurrent writes …</a:t>
            </a:r>
          </a:p>
          <a:p>
            <a:pPr algn="l">
              <a:buFontTx/>
              <a:buChar char="•"/>
            </a:pPr>
            <a:r>
              <a:rPr lang="en-US" sz="2800"/>
              <a:t>may be seen in a different order </a:t>
            </a:r>
          </a:p>
          <a:p>
            <a:pPr algn="l">
              <a:buFontTx/>
              <a:buChar char="•"/>
            </a:pPr>
            <a:r>
              <a:rPr lang="en-US" sz="2800"/>
              <a:t>on  different machines.</a:t>
            </a:r>
          </a:p>
        </p:txBody>
      </p:sp>
    </p:spTree>
    <p:extLst>
      <p:ext uri="{BB962C8B-B14F-4D97-AF65-F5344CB8AC3E}">
        <p14:creationId xmlns:p14="http://schemas.microsoft.com/office/powerpoint/2010/main" val="61141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Causal Consistency (2)</a:t>
            </a:r>
          </a:p>
        </p:txBody>
      </p:sp>
      <p:sp>
        <p:nvSpPr>
          <p:cNvPr id="96259" name="Rectangle 3"/>
          <p:cNvSpPr>
            <a:spLocks noGrp="1" noChangeArrowheads="1"/>
          </p:cNvSpPr>
          <p:nvPr>
            <p:ph type="body" idx="1"/>
          </p:nvPr>
        </p:nvSpPr>
        <p:spPr>
          <a:xfrm>
            <a:off x="0" y="5094288"/>
            <a:ext cx="9144000" cy="1458912"/>
          </a:xfrm>
        </p:spPr>
        <p:txBody>
          <a:bodyPr/>
          <a:lstStyle/>
          <a:p>
            <a:r>
              <a:rPr lang="en-US"/>
              <a:t>Figure 7-8. This sequence is allowed with a causally-consistent store, but not with a sequentially consistent store.</a:t>
            </a:r>
          </a:p>
        </p:txBody>
      </p:sp>
      <p:pic>
        <p:nvPicPr>
          <p:cNvPr id="96260" name="Picture 4" descr="07-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8" y="2409825"/>
            <a:ext cx="7829550" cy="147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82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Causal Consistency (3)</a:t>
            </a:r>
          </a:p>
        </p:txBody>
      </p:sp>
      <p:sp>
        <p:nvSpPr>
          <p:cNvPr id="97283" name="Rectangle 3"/>
          <p:cNvSpPr>
            <a:spLocks noGrp="1" noChangeArrowheads="1"/>
          </p:cNvSpPr>
          <p:nvPr>
            <p:ph type="body" idx="1"/>
          </p:nvPr>
        </p:nvSpPr>
        <p:spPr/>
        <p:txBody>
          <a:bodyPr/>
          <a:lstStyle/>
          <a:p>
            <a:r>
              <a:rPr lang="en-US"/>
              <a:t>Figure 7-9. (a) A violation of a causally-consistent store. </a:t>
            </a:r>
            <a:br>
              <a:rPr lang="en-US"/>
            </a:br>
            <a:endParaRPr lang="en-US"/>
          </a:p>
        </p:txBody>
      </p:sp>
      <p:pic>
        <p:nvPicPr>
          <p:cNvPr id="97284" name="Picture 4" descr="07-09"/>
          <p:cNvPicPr>
            <a:picLocks noChangeAspect="1" noChangeArrowheads="1"/>
          </p:cNvPicPr>
          <p:nvPr/>
        </p:nvPicPr>
        <p:blipFill>
          <a:blip r:embed="rId3">
            <a:extLst>
              <a:ext uri="{28A0092B-C50C-407E-A947-70E740481C1C}">
                <a14:useLocalDpi xmlns:a14="http://schemas.microsoft.com/office/drawing/2010/main" val="0"/>
              </a:ext>
            </a:extLst>
          </a:blip>
          <a:srcRect r="53322"/>
          <a:stretch>
            <a:fillRect/>
          </a:stretch>
        </p:blipFill>
        <p:spPr bwMode="auto">
          <a:xfrm>
            <a:off x="1357745" y="2420888"/>
            <a:ext cx="6824662"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93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Causal Consistency (4)</a:t>
            </a:r>
          </a:p>
        </p:txBody>
      </p:sp>
      <p:sp>
        <p:nvSpPr>
          <p:cNvPr id="98307" name="Rectangle 3"/>
          <p:cNvSpPr>
            <a:spLocks noGrp="1" noChangeArrowheads="1"/>
          </p:cNvSpPr>
          <p:nvPr>
            <p:ph type="body" idx="1"/>
          </p:nvPr>
        </p:nvSpPr>
        <p:spPr/>
        <p:txBody>
          <a:bodyPr/>
          <a:lstStyle/>
          <a:p>
            <a:r>
              <a:rPr lang="en-US" dirty="0"/>
              <a:t>Figure 7-9.  (b) A correct sequence of </a:t>
            </a:r>
            <a:r>
              <a:rPr lang="en-US" dirty="0" smtClean="0"/>
              <a:t>events</a:t>
            </a:r>
            <a:r>
              <a:rPr lang="id-ID" dirty="0" smtClean="0"/>
              <a:t> </a:t>
            </a:r>
            <a:r>
              <a:rPr lang="en-US" dirty="0" smtClean="0"/>
              <a:t>in </a:t>
            </a:r>
            <a:r>
              <a:rPr lang="en-US" dirty="0"/>
              <a:t>a causally-consistent store.</a:t>
            </a:r>
          </a:p>
        </p:txBody>
      </p:sp>
      <p:pic>
        <p:nvPicPr>
          <p:cNvPr id="98308" name="Picture 4" descr="07-09"/>
          <p:cNvPicPr>
            <a:picLocks noChangeAspect="1" noChangeArrowheads="1"/>
          </p:cNvPicPr>
          <p:nvPr/>
        </p:nvPicPr>
        <p:blipFill>
          <a:blip r:embed="rId3">
            <a:extLst>
              <a:ext uri="{28A0092B-C50C-407E-A947-70E740481C1C}">
                <a14:useLocalDpi xmlns:a14="http://schemas.microsoft.com/office/drawing/2010/main" val="0"/>
              </a:ext>
            </a:extLst>
          </a:blip>
          <a:srcRect l="52791"/>
          <a:stretch>
            <a:fillRect/>
          </a:stretch>
        </p:blipFill>
        <p:spPr bwMode="auto">
          <a:xfrm>
            <a:off x="995363" y="2780928"/>
            <a:ext cx="69024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41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Grouping Operations (1)</a:t>
            </a:r>
          </a:p>
        </p:txBody>
      </p:sp>
      <p:sp>
        <p:nvSpPr>
          <p:cNvPr id="104451" name="Rectangle 3"/>
          <p:cNvSpPr>
            <a:spLocks noGrp="1" noChangeArrowheads="1"/>
          </p:cNvSpPr>
          <p:nvPr>
            <p:ph type="body" idx="1"/>
          </p:nvPr>
        </p:nvSpPr>
        <p:spPr>
          <a:xfrm>
            <a:off x="355600" y="1484784"/>
            <a:ext cx="8586788" cy="4968552"/>
          </a:xfrm>
        </p:spPr>
        <p:txBody>
          <a:bodyPr/>
          <a:lstStyle/>
          <a:p>
            <a:pPr algn="l"/>
            <a:r>
              <a:rPr lang="en-US" dirty="0"/>
              <a:t>Necessary criteria for correct synchronization:</a:t>
            </a:r>
          </a:p>
          <a:p>
            <a:pPr algn="l">
              <a:buFontTx/>
              <a:buChar char="•"/>
            </a:pPr>
            <a:r>
              <a:rPr lang="en-US" dirty="0"/>
              <a:t>An acquire access of a synchronization variable, not allowed to perform until all updates to guarded shared data have been performed with respect to that process.</a:t>
            </a:r>
          </a:p>
          <a:p>
            <a:pPr algn="l">
              <a:buFontTx/>
              <a:buChar char="•"/>
            </a:pPr>
            <a:r>
              <a:rPr lang="en-US" dirty="0"/>
              <a:t>Before exclusive mode access to synchronization variable by process is allowed to perform with respect to that process, no other process may hold synchronization variable, not even in nonexclusive mode.</a:t>
            </a:r>
          </a:p>
          <a:p>
            <a:pPr algn="l">
              <a:buFontTx/>
              <a:buChar char="•"/>
            </a:pPr>
            <a:r>
              <a:rPr lang="en-US" dirty="0"/>
              <a:t>After exclusive mode access to synchronization variable has been performed, any other process’ next nonexclusive mode access to that synchronization variable may not be performed until it has performed with respect to that variable’s owner.</a:t>
            </a:r>
          </a:p>
        </p:txBody>
      </p:sp>
    </p:spTree>
    <p:extLst>
      <p:ext uri="{BB962C8B-B14F-4D97-AF65-F5344CB8AC3E}">
        <p14:creationId xmlns:p14="http://schemas.microsoft.com/office/powerpoint/2010/main" val="882948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Grouping Operations (2)</a:t>
            </a:r>
          </a:p>
        </p:txBody>
      </p:sp>
      <p:sp>
        <p:nvSpPr>
          <p:cNvPr id="106499" name="Rectangle 3"/>
          <p:cNvSpPr>
            <a:spLocks noGrp="1" noChangeArrowheads="1"/>
          </p:cNvSpPr>
          <p:nvPr>
            <p:ph type="body" idx="1"/>
          </p:nvPr>
        </p:nvSpPr>
        <p:spPr>
          <a:xfrm>
            <a:off x="0" y="5235575"/>
            <a:ext cx="9144000" cy="838200"/>
          </a:xfrm>
        </p:spPr>
        <p:txBody>
          <a:bodyPr/>
          <a:lstStyle/>
          <a:p>
            <a:r>
              <a:rPr lang="en-US"/>
              <a:t>Figure 7-10. A valid event sequence for entry consistency.</a:t>
            </a:r>
          </a:p>
        </p:txBody>
      </p:sp>
      <p:pic>
        <p:nvPicPr>
          <p:cNvPr id="106500" name="Picture 4" descr="07-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2479675"/>
            <a:ext cx="8235950" cy="130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08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Eventual Consistency</a:t>
            </a:r>
          </a:p>
        </p:txBody>
      </p:sp>
      <p:sp>
        <p:nvSpPr>
          <p:cNvPr id="107523" name="Rectangle 3"/>
          <p:cNvSpPr>
            <a:spLocks noGrp="1" noChangeArrowheads="1"/>
          </p:cNvSpPr>
          <p:nvPr>
            <p:ph type="body" idx="1"/>
          </p:nvPr>
        </p:nvSpPr>
        <p:spPr>
          <a:xfrm>
            <a:off x="457200" y="1412776"/>
            <a:ext cx="8267700" cy="4911824"/>
          </a:xfrm>
        </p:spPr>
        <p:txBody>
          <a:bodyPr/>
          <a:lstStyle/>
          <a:p>
            <a:r>
              <a:rPr lang="en-US" dirty="0"/>
              <a:t>Figure 7-11. The principle of a mobile user accessing </a:t>
            </a:r>
            <a:br>
              <a:rPr lang="en-US" dirty="0"/>
            </a:br>
            <a:r>
              <a:rPr lang="en-US" dirty="0"/>
              <a:t>different replicas of a distributed database.</a:t>
            </a:r>
          </a:p>
        </p:txBody>
      </p:sp>
      <p:pic>
        <p:nvPicPr>
          <p:cNvPr id="107524" name="Picture 4" descr="07-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420888"/>
            <a:ext cx="7087315" cy="408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424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Monotonic Reads (1)</a:t>
            </a:r>
          </a:p>
        </p:txBody>
      </p:sp>
      <p:sp>
        <p:nvSpPr>
          <p:cNvPr id="110595" name="Rectangle 3"/>
          <p:cNvSpPr>
            <a:spLocks noGrp="1" noChangeArrowheads="1"/>
          </p:cNvSpPr>
          <p:nvPr>
            <p:ph type="body" idx="1"/>
          </p:nvPr>
        </p:nvSpPr>
        <p:spPr>
          <a:xfrm>
            <a:off x="604838" y="1655763"/>
            <a:ext cx="8539162" cy="4711700"/>
          </a:xfrm>
        </p:spPr>
        <p:txBody>
          <a:bodyPr/>
          <a:lstStyle/>
          <a:p>
            <a:pPr algn="l"/>
            <a:r>
              <a:rPr lang="en-US" sz="2800"/>
              <a:t>A data store is said to provide monotonic-read consistency if the following condition holds:</a:t>
            </a:r>
          </a:p>
          <a:p>
            <a:pPr algn="l"/>
            <a:endParaRPr lang="en-US" sz="2800"/>
          </a:p>
          <a:p>
            <a:pPr algn="l"/>
            <a:r>
              <a:rPr lang="en-US" sz="2800"/>
              <a:t>If a process reads the value of a data item x … </a:t>
            </a:r>
          </a:p>
          <a:p>
            <a:pPr algn="l">
              <a:buFontTx/>
              <a:buChar char="•"/>
            </a:pPr>
            <a:r>
              <a:rPr lang="en-US" sz="2800"/>
              <a:t>any successive read operation on x by that process </a:t>
            </a:r>
          </a:p>
          <a:p>
            <a:pPr algn="l">
              <a:buFontTx/>
              <a:buChar char="•"/>
            </a:pPr>
            <a:r>
              <a:rPr lang="en-US" sz="2800"/>
              <a:t>will always return that same value </a:t>
            </a:r>
          </a:p>
          <a:p>
            <a:pPr algn="l">
              <a:buFontTx/>
              <a:buChar char="•"/>
            </a:pPr>
            <a:r>
              <a:rPr lang="en-US" sz="2800"/>
              <a:t>or a more recent value.</a:t>
            </a:r>
          </a:p>
        </p:txBody>
      </p:sp>
    </p:spTree>
    <p:extLst>
      <p:ext uri="{BB962C8B-B14F-4D97-AF65-F5344CB8AC3E}">
        <p14:creationId xmlns:p14="http://schemas.microsoft.com/office/powerpoint/2010/main" val="2291729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Reasons for Replication</a:t>
            </a:r>
          </a:p>
        </p:txBody>
      </p:sp>
      <p:sp>
        <p:nvSpPr>
          <p:cNvPr id="6147" name="Rectangle 3"/>
          <p:cNvSpPr>
            <a:spLocks noGrp="1" noChangeArrowheads="1"/>
          </p:cNvSpPr>
          <p:nvPr>
            <p:ph type="body" idx="1"/>
          </p:nvPr>
        </p:nvSpPr>
        <p:spPr>
          <a:xfrm>
            <a:off x="1093788" y="1604963"/>
            <a:ext cx="7696200" cy="4916487"/>
          </a:xfrm>
        </p:spPr>
        <p:txBody>
          <a:bodyPr/>
          <a:lstStyle/>
          <a:p>
            <a:pPr algn="l">
              <a:lnSpc>
                <a:spcPct val="90000"/>
              </a:lnSpc>
              <a:buFontTx/>
              <a:buChar char="•"/>
            </a:pPr>
            <a:r>
              <a:rPr lang="en-US" sz="3200"/>
              <a:t>Data are replicated to increase the reliability of a system.</a:t>
            </a:r>
          </a:p>
          <a:p>
            <a:pPr algn="l">
              <a:lnSpc>
                <a:spcPct val="90000"/>
              </a:lnSpc>
              <a:buFontTx/>
              <a:buChar char="•"/>
            </a:pPr>
            <a:r>
              <a:rPr lang="en-US" sz="3200"/>
              <a:t>Replication for performance</a:t>
            </a:r>
          </a:p>
          <a:p>
            <a:pPr lvl="1">
              <a:lnSpc>
                <a:spcPct val="90000"/>
              </a:lnSpc>
              <a:buSzPct val="70000"/>
              <a:buFont typeface="Wingdings" pitchFamily="2" charset="2"/>
              <a:buChar char="§"/>
            </a:pPr>
            <a:r>
              <a:rPr lang="en-US" sz="2800">
                <a:latin typeface="Arial" charset="0"/>
              </a:rPr>
              <a:t>Scaling in numbers</a:t>
            </a:r>
          </a:p>
          <a:p>
            <a:pPr lvl="1">
              <a:lnSpc>
                <a:spcPct val="90000"/>
              </a:lnSpc>
              <a:buSzPct val="70000"/>
              <a:buFont typeface="Wingdings" pitchFamily="2" charset="2"/>
              <a:buChar char="§"/>
            </a:pPr>
            <a:r>
              <a:rPr lang="en-US" sz="2800">
                <a:latin typeface="Arial" charset="0"/>
              </a:rPr>
              <a:t>Scaling in geographical area</a:t>
            </a:r>
          </a:p>
          <a:p>
            <a:pPr algn="l">
              <a:lnSpc>
                <a:spcPct val="90000"/>
              </a:lnSpc>
              <a:buSzPct val="70000"/>
              <a:buFont typeface="Wingdings" pitchFamily="2" charset="2"/>
              <a:buChar char="§"/>
            </a:pPr>
            <a:r>
              <a:rPr lang="en-US" sz="3200"/>
              <a:t>Caveat</a:t>
            </a:r>
          </a:p>
          <a:p>
            <a:pPr lvl="1">
              <a:lnSpc>
                <a:spcPct val="90000"/>
              </a:lnSpc>
              <a:buSzPct val="70000"/>
              <a:buFont typeface="Wingdings" pitchFamily="2" charset="2"/>
              <a:buChar char="§"/>
            </a:pPr>
            <a:r>
              <a:rPr lang="en-US" sz="2800">
                <a:latin typeface="Arial" charset="0"/>
              </a:rPr>
              <a:t>Gain in performance</a:t>
            </a:r>
          </a:p>
          <a:p>
            <a:pPr lvl="1">
              <a:lnSpc>
                <a:spcPct val="90000"/>
              </a:lnSpc>
              <a:buSzPct val="70000"/>
              <a:buFont typeface="Wingdings" pitchFamily="2" charset="2"/>
              <a:buChar char="§"/>
            </a:pPr>
            <a:r>
              <a:rPr lang="en-US" sz="2800">
                <a:latin typeface="Arial" charset="0"/>
              </a:rPr>
              <a:t>Cost of increased bandwidth for maintaining replication </a:t>
            </a:r>
          </a:p>
        </p:txBody>
      </p:sp>
    </p:spTree>
    <p:extLst>
      <p:ext uri="{BB962C8B-B14F-4D97-AF65-F5344CB8AC3E}">
        <p14:creationId xmlns:p14="http://schemas.microsoft.com/office/powerpoint/2010/main" val="311035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Monotonic Reads (2)</a:t>
            </a:r>
          </a:p>
        </p:txBody>
      </p:sp>
      <p:sp>
        <p:nvSpPr>
          <p:cNvPr id="112643" name="Rectangle 3"/>
          <p:cNvSpPr>
            <a:spLocks noGrp="1" noChangeArrowheads="1"/>
          </p:cNvSpPr>
          <p:nvPr>
            <p:ph type="body" idx="1"/>
          </p:nvPr>
        </p:nvSpPr>
        <p:spPr>
          <a:xfrm>
            <a:off x="0" y="5126038"/>
            <a:ext cx="9144000" cy="1427162"/>
          </a:xfrm>
        </p:spPr>
        <p:txBody>
          <a:bodyPr/>
          <a:lstStyle/>
          <a:p>
            <a:r>
              <a:rPr lang="en-US"/>
              <a:t>Figure 7-12. The read operations performed by a single process P at two different local copies of the same data store. </a:t>
            </a:r>
            <a:br>
              <a:rPr lang="en-US"/>
            </a:br>
            <a:r>
              <a:rPr lang="en-US"/>
              <a:t>(a) A monotonic-read consistent data store. </a:t>
            </a:r>
          </a:p>
        </p:txBody>
      </p:sp>
      <p:pic>
        <p:nvPicPr>
          <p:cNvPr id="112644" name="Picture 4" descr="07-12"/>
          <p:cNvPicPr>
            <a:picLocks noChangeAspect="1" noChangeArrowheads="1"/>
          </p:cNvPicPr>
          <p:nvPr/>
        </p:nvPicPr>
        <p:blipFill>
          <a:blip r:embed="rId3">
            <a:extLst>
              <a:ext uri="{28A0092B-C50C-407E-A947-70E740481C1C}">
                <a14:useLocalDpi xmlns:a14="http://schemas.microsoft.com/office/drawing/2010/main" val="0"/>
              </a:ext>
            </a:extLst>
          </a:blip>
          <a:srcRect r="53395"/>
          <a:stretch>
            <a:fillRect/>
          </a:stretch>
        </p:blipFill>
        <p:spPr bwMode="auto">
          <a:xfrm>
            <a:off x="1616075" y="2184400"/>
            <a:ext cx="5992813"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977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Monotonic Reads (3)</a:t>
            </a:r>
          </a:p>
        </p:txBody>
      </p:sp>
      <p:sp>
        <p:nvSpPr>
          <p:cNvPr id="113667" name="Rectangle 3"/>
          <p:cNvSpPr>
            <a:spLocks noGrp="1" noChangeArrowheads="1"/>
          </p:cNvSpPr>
          <p:nvPr>
            <p:ph type="body" idx="1"/>
          </p:nvPr>
        </p:nvSpPr>
        <p:spPr>
          <a:xfrm>
            <a:off x="0" y="5219700"/>
            <a:ext cx="9144000" cy="1333500"/>
          </a:xfrm>
        </p:spPr>
        <p:txBody>
          <a:bodyPr/>
          <a:lstStyle/>
          <a:p>
            <a:r>
              <a:rPr lang="en-US"/>
              <a:t>Figure 7-12. The read operations performed by a single process P at two different local copies of the same data store. </a:t>
            </a:r>
            <a:br>
              <a:rPr lang="en-US"/>
            </a:br>
            <a:r>
              <a:rPr lang="en-US"/>
              <a:t>(b) A data store that does not provide monotonic reads.</a:t>
            </a:r>
          </a:p>
        </p:txBody>
      </p:sp>
      <p:pic>
        <p:nvPicPr>
          <p:cNvPr id="113668" name="Picture 4" descr="07-12"/>
          <p:cNvPicPr>
            <a:picLocks noChangeAspect="1" noChangeArrowheads="1"/>
          </p:cNvPicPr>
          <p:nvPr/>
        </p:nvPicPr>
        <p:blipFill>
          <a:blip r:embed="rId3">
            <a:extLst>
              <a:ext uri="{28A0092B-C50C-407E-A947-70E740481C1C}">
                <a14:useLocalDpi xmlns:a14="http://schemas.microsoft.com/office/drawing/2010/main" val="0"/>
              </a:ext>
            </a:extLst>
          </a:blip>
          <a:srcRect l="53877"/>
          <a:stretch>
            <a:fillRect/>
          </a:stretch>
        </p:blipFill>
        <p:spPr bwMode="auto">
          <a:xfrm>
            <a:off x="1536700" y="2244725"/>
            <a:ext cx="59309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031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Monotonic Writes (1)</a:t>
            </a:r>
          </a:p>
        </p:txBody>
      </p:sp>
      <p:sp>
        <p:nvSpPr>
          <p:cNvPr id="114691" name="Rectangle 3"/>
          <p:cNvSpPr>
            <a:spLocks noGrp="1" noChangeArrowheads="1"/>
          </p:cNvSpPr>
          <p:nvPr>
            <p:ph type="body" idx="1"/>
          </p:nvPr>
        </p:nvSpPr>
        <p:spPr>
          <a:xfrm>
            <a:off x="401638" y="1685925"/>
            <a:ext cx="8385175" cy="4821238"/>
          </a:xfrm>
        </p:spPr>
        <p:txBody>
          <a:bodyPr/>
          <a:lstStyle/>
          <a:p>
            <a:pPr algn="l"/>
            <a:r>
              <a:rPr lang="en-US" sz="2800"/>
              <a:t>In a monotonic-write consistent store, the following</a:t>
            </a:r>
          </a:p>
          <a:p>
            <a:pPr algn="l"/>
            <a:r>
              <a:rPr lang="en-US" sz="2800"/>
              <a:t>condition holds:</a:t>
            </a:r>
          </a:p>
          <a:p>
            <a:pPr algn="l"/>
            <a:r>
              <a:rPr lang="en-US" sz="2800"/>
              <a:t>A write operation by a process on a data item x  …</a:t>
            </a:r>
          </a:p>
          <a:p>
            <a:pPr algn="l">
              <a:buFontTx/>
              <a:buChar char="•"/>
            </a:pPr>
            <a:r>
              <a:rPr lang="en-US" sz="2800"/>
              <a:t>is completed before any successive write operation on x </a:t>
            </a:r>
          </a:p>
          <a:p>
            <a:pPr algn="l">
              <a:buFontTx/>
              <a:buChar char="•"/>
            </a:pPr>
            <a:r>
              <a:rPr lang="en-US" sz="2800"/>
              <a:t>by the same process.</a:t>
            </a:r>
          </a:p>
        </p:txBody>
      </p:sp>
    </p:spTree>
    <p:extLst>
      <p:ext uri="{BB962C8B-B14F-4D97-AF65-F5344CB8AC3E}">
        <p14:creationId xmlns:p14="http://schemas.microsoft.com/office/powerpoint/2010/main" val="786092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Monotonic Writes (2)</a:t>
            </a:r>
          </a:p>
        </p:txBody>
      </p:sp>
      <p:sp>
        <p:nvSpPr>
          <p:cNvPr id="115715" name="Rectangle 3"/>
          <p:cNvSpPr>
            <a:spLocks noGrp="1" noChangeArrowheads="1"/>
          </p:cNvSpPr>
          <p:nvPr>
            <p:ph type="body" idx="1"/>
          </p:nvPr>
        </p:nvSpPr>
        <p:spPr>
          <a:xfrm>
            <a:off x="0" y="5467350"/>
            <a:ext cx="9144000" cy="838200"/>
          </a:xfrm>
        </p:spPr>
        <p:txBody>
          <a:bodyPr/>
          <a:lstStyle/>
          <a:p>
            <a:pPr>
              <a:lnSpc>
                <a:spcPct val="80000"/>
              </a:lnSpc>
            </a:pPr>
            <a:r>
              <a:rPr lang="en-US"/>
              <a:t>Figure 7-13. The write operations performed by a single process P at two different local copies of the same data store. (a) A monotonic-write consistent data store. </a:t>
            </a:r>
          </a:p>
        </p:txBody>
      </p:sp>
      <p:pic>
        <p:nvPicPr>
          <p:cNvPr id="115716" name="Picture 4" descr="07-13"/>
          <p:cNvPicPr>
            <a:picLocks noChangeAspect="1" noChangeArrowheads="1"/>
          </p:cNvPicPr>
          <p:nvPr/>
        </p:nvPicPr>
        <p:blipFill>
          <a:blip r:embed="rId3">
            <a:extLst>
              <a:ext uri="{28A0092B-C50C-407E-A947-70E740481C1C}">
                <a14:useLocalDpi xmlns:a14="http://schemas.microsoft.com/office/drawing/2010/main" val="0"/>
              </a:ext>
            </a:extLst>
          </a:blip>
          <a:srcRect r="52432"/>
          <a:stretch>
            <a:fillRect/>
          </a:stretch>
        </p:blipFill>
        <p:spPr bwMode="auto">
          <a:xfrm>
            <a:off x="1384300" y="2413000"/>
            <a:ext cx="6116638"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59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t>Monotonic Writes (3)</a:t>
            </a:r>
          </a:p>
        </p:txBody>
      </p:sp>
      <p:sp>
        <p:nvSpPr>
          <p:cNvPr id="116739" name="Rectangle 3"/>
          <p:cNvSpPr>
            <a:spLocks noGrp="1" noChangeArrowheads="1"/>
          </p:cNvSpPr>
          <p:nvPr>
            <p:ph type="body" idx="1"/>
          </p:nvPr>
        </p:nvSpPr>
        <p:spPr>
          <a:xfrm>
            <a:off x="0" y="5437188"/>
            <a:ext cx="9144000" cy="1116012"/>
          </a:xfrm>
        </p:spPr>
        <p:txBody>
          <a:bodyPr/>
          <a:lstStyle/>
          <a:p>
            <a:pPr algn="just">
              <a:lnSpc>
                <a:spcPct val="80000"/>
              </a:lnSpc>
            </a:pPr>
            <a:r>
              <a:rPr lang="en-US" dirty="0"/>
              <a:t>Figure 7-13. The write operations performed by a single process P at two different local copies of the same data store. (b) A data store that does not provide monotonic-write consistency.</a:t>
            </a:r>
          </a:p>
        </p:txBody>
      </p:sp>
      <p:pic>
        <p:nvPicPr>
          <p:cNvPr id="116740" name="Picture 4" descr="07-13"/>
          <p:cNvPicPr>
            <a:picLocks noChangeAspect="1" noChangeArrowheads="1"/>
          </p:cNvPicPr>
          <p:nvPr/>
        </p:nvPicPr>
        <p:blipFill>
          <a:blip r:embed="rId3">
            <a:extLst>
              <a:ext uri="{28A0092B-C50C-407E-A947-70E740481C1C}">
                <a14:useLocalDpi xmlns:a14="http://schemas.microsoft.com/office/drawing/2010/main" val="0"/>
              </a:ext>
            </a:extLst>
          </a:blip>
          <a:srcRect l="53519"/>
          <a:stretch>
            <a:fillRect/>
          </a:stretch>
        </p:blipFill>
        <p:spPr bwMode="auto">
          <a:xfrm>
            <a:off x="1398588" y="2443163"/>
            <a:ext cx="5976937"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620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Read Your Writes (1)</a:t>
            </a:r>
          </a:p>
        </p:txBody>
      </p:sp>
      <p:sp>
        <p:nvSpPr>
          <p:cNvPr id="122883" name="Rectangle 3"/>
          <p:cNvSpPr>
            <a:spLocks noGrp="1" noChangeArrowheads="1"/>
          </p:cNvSpPr>
          <p:nvPr>
            <p:ph type="body" idx="1"/>
          </p:nvPr>
        </p:nvSpPr>
        <p:spPr>
          <a:xfrm>
            <a:off x="557213" y="1855788"/>
            <a:ext cx="8586787" cy="4697412"/>
          </a:xfrm>
        </p:spPr>
        <p:txBody>
          <a:bodyPr/>
          <a:lstStyle/>
          <a:p>
            <a:pPr algn="l"/>
            <a:r>
              <a:rPr lang="en-US" sz="2800"/>
              <a:t>A data store is said to provide read-your-writes consistency, if the following condition holds:</a:t>
            </a:r>
          </a:p>
          <a:p>
            <a:pPr algn="l"/>
            <a:r>
              <a:rPr lang="en-US" sz="2800"/>
              <a:t>The effect of a write operation by a process on data item x  …</a:t>
            </a:r>
          </a:p>
          <a:p>
            <a:pPr algn="l">
              <a:buFontTx/>
              <a:buChar char="•"/>
            </a:pPr>
            <a:r>
              <a:rPr lang="en-US" sz="2800"/>
              <a:t>will always be seen by a successive read operation on x </a:t>
            </a:r>
          </a:p>
          <a:p>
            <a:pPr algn="l">
              <a:buFontTx/>
              <a:buChar char="•"/>
            </a:pPr>
            <a:r>
              <a:rPr lang="en-US" sz="2800"/>
              <a:t>by the same process.</a:t>
            </a:r>
          </a:p>
        </p:txBody>
      </p:sp>
    </p:spTree>
    <p:extLst>
      <p:ext uri="{BB962C8B-B14F-4D97-AF65-F5344CB8AC3E}">
        <p14:creationId xmlns:p14="http://schemas.microsoft.com/office/powerpoint/2010/main" val="2140141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Read Your Writes (2)</a:t>
            </a:r>
          </a:p>
        </p:txBody>
      </p:sp>
      <p:sp>
        <p:nvSpPr>
          <p:cNvPr id="123907" name="Rectangle 3"/>
          <p:cNvSpPr>
            <a:spLocks noGrp="1" noChangeArrowheads="1"/>
          </p:cNvSpPr>
          <p:nvPr>
            <p:ph type="body" idx="1"/>
          </p:nvPr>
        </p:nvSpPr>
        <p:spPr/>
        <p:txBody>
          <a:bodyPr/>
          <a:lstStyle/>
          <a:p>
            <a:r>
              <a:rPr lang="en-US"/>
              <a:t>Figure 7-14. (a) A data store that provides </a:t>
            </a:r>
            <a:br>
              <a:rPr lang="en-US"/>
            </a:br>
            <a:r>
              <a:rPr lang="en-US"/>
              <a:t>read-your-writes consistency. </a:t>
            </a:r>
          </a:p>
        </p:txBody>
      </p:sp>
      <p:pic>
        <p:nvPicPr>
          <p:cNvPr id="123908" name="Picture 4" descr="07-14"/>
          <p:cNvPicPr>
            <a:picLocks noChangeAspect="1" noChangeArrowheads="1"/>
          </p:cNvPicPr>
          <p:nvPr/>
        </p:nvPicPr>
        <p:blipFill>
          <a:blip r:embed="rId3">
            <a:extLst>
              <a:ext uri="{28A0092B-C50C-407E-A947-70E740481C1C}">
                <a14:useLocalDpi xmlns:a14="http://schemas.microsoft.com/office/drawing/2010/main" val="0"/>
              </a:ext>
            </a:extLst>
          </a:blip>
          <a:srcRect r="52061"/>
          <a:stretch>
            <a:fillRect/>
          </a:stretch>
        </p:blipFill>
        <p:spPr bwMode="auto">
          <a:xfrm>
            <a:off x="1613955" y="2708920"/>
            <a:ext cx="6164262"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669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Read Your Writes (3)</a:t>
            </a:r>
          </a:p>
        </p:txBody>
      </p:sp>
      <p:sp>
        <p:nvSpPr>
          <p:cNvPr id="124931" name="Rectangle 3"/>
          <p:cNvSpPr>
            <a:spLocks noGrp="1" noChangeArrowheads="1"/>
          </p:cNvSpPr>
          <p:nvPr>
            <p:ph type="body" idx="1"/>
          </p:nvPr>
        </p:nvSpPr>
        <p:spPr/>
        <p:txBody>
          <a:bodyPr/>
          <a:lstStyle/>
          <a:p>
            <a:r>
              <a:rPr lang="en-US"/>
              <a:t>Figure 7-14. (b) A data store that does not.</a:t>
            </a:r>
          </a:p>
        </p:txBody>
      </p:sp>
      <p:pic>
        <p:nvPicPr>
          <p:cNvPr id="124932" name="Picture 4" descr="07-14"/>
          <p:cNvPicPr>
            <a:picLocks noChangeAspect="1" noChangeArrowheads="1"/>
          </p:cNvPicPr>
          <p:nvPr/>
        </p:nvPicPr>
        <p:blipFill>
          <a:blip r:embed="rId3">
            <a:extLst>
              <a:ext uri="{28A0092B-C50C-407E-A947-70E740481C1C}">
                <a14:useLocalDpi xmlns:a14="http://schemas.microsoft.com/office/drawing/2010/main" val="0"/>
              </a:ext>
            </a:extLst>
          </a:blip>
          <a:srcRect l="52913"/>
          <a:stretch>
            <a:fillRect/>
          </a:stretch>
        </p:blipFill>
        <p:spPr bwMode="auto">
          <a:xfrm>
            <a:off x="1320800" y="2349500"/>
            <a:ext cx="6054725"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21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Writes Follow Reads (1)</a:t>
            </a:r>
          </a:p>
        </p:txBody>
      </p:sp>
      <p:sp>
        <p:nvSpPr>
          <p:cNvPr id="129027" name="Rectangle 3"/>
          <p:cNvSpPr>
            <a:spLocks noGrp="1" noChangeArrowheads="1"/>
          </p:cNvSpPr>
          <p:nvPr>
            <p:ph type="body" idx="1"/>
          </p:nvPr>
        </p:nvSpPr>
        <p:spPr>
          <a:xfrm>
            <a:off x="790575" y="1763713"/>
            <a:ext cx="8353425" cy="4789487"/>
          </a:xfrm>
        </p:spPr>
        <p:txBody>
          <a:bodyPr/>
          <a:lstStyle/>
          <a:p>
            <a:pPr algn="l"/>
            <a:r>
              <a:rPr lang="en-US" sz="2800"/>
              <a:t>A data store is said to provide writes-follow-reads consistency, if the following holds:</a:t>
            </a:r>
          </a:p>
          <a:p>
            <a:pPr algn="l"/>
            <a:r>
              <a:rPr lang="en-US" sz="2800"/>
              <a:t>A write operation by a process …</a:t>
            </a:r>
          </a:p>
          <a:p>
            <a:pPr algn="l">
              <a:buFontTx/>
              <a:buChar char="•"/>
            </a:pPr>
            <a:r>
              <a:rPr lang="en-US" sz="2800"/>
              <a:t>on a data item x following a previous read operation on x by the same process … </a:t>
            </a:r>
          </a:p>
          <a:p>
            <a:pPr algn="l">
              <a:buFontTx/>
              <a:buChar char="•"/>
            </a:pPr>
            <a:r>
              <a:rPr lang="en-US" sz="2800"/>
              <a:t>is guaranteed to take place on the same or a more recent value of x that was read.</a:t>
            </a:r>
          </a:p>
        </p:txBody>
      </p:sp>
    </p:spTree>
    <p:extLst>
      <p:ext uri="{BB962C8B-B14F-4D97-AF65-F5344CB8AC3E}">
        <p14:creationId xmlns:p14="http://schemas.microsoft.com/office/powerpoint/2010/main" val="2174355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Writes Follow Reads (2)</a:t>
            </a:r>
          </a:p>
        </p:txBody>
      </p:sp>
      <p:sp>
        <p:nvSpPr>
          <p:cNvPr id="131075" name="Rectangle 3"/>
          <p:cNvSpPr>
            <a:spLocks noGrp="1" noChangeArrowheads="1"/>
          </p:cNvSpPr>
          <p:nvPr>
            <p:ph type="body" idx="1"/>
          </p:nvPr>
        </p:nvSpPr>
        <p:spPr/>
        <p:txBody>
          <a:bodyPr/>
          <a:lstStyle/>
          <a:p>
            <a:r>
              <a:rPr lang="en-US"/>
              <a:t>Figure 7-15. (a) A writes-follow-reads consistent data store. </a:t>
            </a:r>
          </a:p>
        </p:txBody>
      </p:sp>
      <p:pic>
        <p:nvPicPr>
          <p:cNvPr id="131076" name="Picture 4" descr="07-15"/>
          <p:cNvPicPr>
            <a:picLocks noChangeAspect="1" noChangeArrowheads="1"/>
          </p:cNvPicPr>
          <p:nvPr/>
        </p:nvPicPr>
        <p:blipFill>
          <a:blip r:embed="rId3">
            <a:extLst>
              <a:ext uri="{28A0092B-C50C-407E-A947-70E740481C1C}">
                <a14:useLocalDpi xmlns:a14="http://schemas.microsoft.com/office/drawing/2010/main" val="0"/>
              </a:ext>
            </a:extLst>
          </a:blip>
          <a:srcRect r="53232"/>
          <a:stretch>
            <a:fillRect/>
          </a:stretch>
        </p:blipFill>
        <p:spPr bwMode="auto">
          <a:xfrm>
            <a:off x="1560513" y="2708920"/>
            <a:ext cx="6018212"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48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2800" dirty="0"/>
              <a:t>Data-centric Consistency Models</a:t>
            </a:r>
          </a:p>
        </p:txBody>
      </p:sp>
      <p:sp>
        <p:nvSpPr>
          <p:cNvPr id="77827" name="Rectangle 3"/>
          <p:cNvSpPr>
            <a:spLocks noGrp="1" noChangeArrowheads="1"/>
          </p:cNvSpPr>
          <p:nvPr>
            <p:ph type="body" idx="1"/>
          </p:nvPr>
        </p:nvSpPr>
        <p:spPr>
          <a:xfrm>
            <a:off x="0" y="5451475"/>
            <a:ext cx="9144000" cy="1101725"/>
          </a:xfrm>
        </p:spPr>
        <p:txBody>
          <a:bodyPr/>
          <a:lstStyle/>
          <a:p>
            <a:r>
              <a:rPr lang="en-US" dirty="0"/>
              <a:t>Figure 7-1. The general organization of a logical </a:t>
            </a:r>
            <a:r>
              <a:rPr lang="en-US" dirty="0" smtClean="0"/>
              <a:t>data </a:t>
            </a:r>
            <a:r>
              <a:rPr lang="en-US" dirty="0"/>
              <a:t>store, physically distributed and </a:t>
            </a:r>
            <a:r>
              <a:rPr lang="en-US" dirty="0" smtClean="0"/>
              <a:t>replicated </a:t>
            </a:r>
            <a:r>
              <a:rPr lang="en-US" dirty="0"/>
              <a:t>across multiple processes.</a:t>
            </a:r>
          </a:p>
        </p:txBody>
      </p:sp>
      <p:pic>
        <p:nvPicPr>
          <p:cNvPr id="77828" name="Picture 4" descr="0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1333500"/>
            <a:ext cx="7705725"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142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t>Writes Follow Reads (3)</a:t>
            </a:r>
          </a:p>
        </p:txBody>
      </p:sp>
      <p:sp>
        <p:nvSpPr>
          <p:cNvPr id="132099" name="Rectangle 3"/>
          <p:cNvSpPr>
            <a:spLocks noGrp="1" noChangeArrowheads="1"/>
          </p:cNvSpPr>
          <p:nvPr>
            <p:ph type="body" idx="1"/>
          </p:nvPr>
        </p:nvSpPr>
        <p:spPr/>
        <p:txBody>
          <a:bodyPr/>
          <a:lstStyle/>
          <a:p>
            <a:r>
              <a:rPr lang="en-US"/>
              <a:t>Figure 7-15. (b) A data store that does </a:t>
            </a:r>
            <a:br>
              <a:rPr lang="en-US"/>
            </a:br>
            <a:r>
              <a:rPr lang="en-US"/>
              <a:t>not provide writes-follow-reads consistency.</a:t>
            </a:r>
          </a:p>
        </p:txBody>
      </p:sp>
      <p:pic>
        <p:nvPicPr>
          <p:cNvPr id="132101" name="Picture 5" descr="07-15"/>
          <p:cNvPicPr>
            <a:picLocks noChangeAspect="1" noChangeArrowheads="1"/>
          </p:cNvPicPr>
          <p:nvPr/>
        </p:nvPicPr>
        <p:blipFill>
          <a:blip r:embed="rId3">
            <a:extLst>
              <a:ext uri="{28A0092B-C50C-407E-A947-70E740481C1C}">
                <a14:useLocalDpi xmlns:a14="http://schemas.microsoft.com/office/drawing/2010/main" val="0"/>
              </a:ext>
            </a:extLst>
          </a:blip>
          <a:srcRect l="53355"/>
          <a:stretch>
            <a:fillRect/>
          </a:stretch>
        </p:blipFill>
        <p:spPr bwMode="auto">
          <a:xfrm>
            <a:off x="1455738" y="2852936"/>
            <a:ext cx="6002337"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068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t>Replica-Server Placement</a:t>
            </a:r>
          </a:p>
        </p:txBody>
      </p:sp>
      <p:sp>
        <p:nvSpPr>
          <p:cNvPr id="135171" name="Rectangle 3"/>
          <p:cNvSpPr>
            <a:spLocks noGrp="1" noChangeArrowheads="1"/>
          </p:cNvSpPr>
          <p:nvPr>
            <p:ph type="body" idx="1"/>
          </p:nvPr>
        </p:nvSpPr>
        <p:spPr/>
        <p:txBody>
          <a:bodyPr/>
          <a:lstStyle/>
          <a:p>
            <a:r>
              <a:rPr lang="en-US"/>
              <a:t>Figure 7-16. Choosing a proper cell size for server placement.</a:t>
            </a:r>
          </a:p>
        </p:txBody>
      </p:sp>
      <p:pic>
        <p:nvPicPr>
          <p:cNvPr id="135172" name="Picture 4" descr="07-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636912"/>
            <a:ext cx="7680325" cy="375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671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sz="2400" dirty="0"/>
              <a:t>Content Replication and Placement</a:t>
            </a:r>
          </a:p>
        </p:txBody>
      </p:sp>
      <p:sp>
        <p:nvSpPr>
          <p:cNvPr id="137219" name="Rectangle 3"/>
          <p:cNvSpPr>
            <a:spLocks noGrp="1" noChangeArrowheads="1"/>
          </p:cNvSpPr>
          <p:nvPr>
            <p:ph type="body" idx="1"/>
          </p:nvPr>
        </p:nvSpPr>
        <p:spPr/>
        <p:txBody>
          <a:bodyPr/>
          <a:lstStyle/>
          <a:p>
            <a:r>
              <a:rPr lang="en-US"/>
              <a:t>Figure 7-17. The logical organization of different kinds </a:t>
            </a:r>
            <a:br>
              <a:rPr lang="en-US"/>
            </a:br>
            <a:r>
              <a:rPr lang="en-US"/>
              <a:t>of copies of a data store into three concentric rings.</a:t>
            </a:r>
          </a:p>
        </p:txBody>
      </p:sp>
      <p:pic>
        <p:nvPicPr>
          <p:cNvPr id="137220" name="Picture 4" descr="07-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068960"/>
            <a:ext cx="8359775" cy="291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408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t>Server-Initiated Replicas</a:t>
            </a:r>
          </a:p>
        </p:txBody>
      </p:sp>
      <p:sp>
        <p:nvSpPr>
          <p:cNvPr id="138243" name="Rectangle 3"/>
          <p:cNvSpPr>
            <a:spLocks noGrp="1" noChangeArrowheads="1"/>
          </p:cNvSpPr>
          <p:nvPr>
            <p:ph type="body" idx="1"/>
          </p:nvPr>
        </p:nvSpPr>
        <p:spPr>
          <a:xfrm>
            <a:off x="0" y="5884863"/>
            <a:ext cx="9144000" cy="668337"/>
          </a:xfrm>
        </p:spPr>
        <p:txBody>
          <a:bodyPr/>
          <a:lstStyle/>
          <a:p>
            <a:r>
              <a:rPr lang="en-US"/>
              <a:t>Figure 7-18. Counting access requests from different clients.</a:t>
            </a:r>
          </a:p>
        </p:txBody>
      </p:sp>
      <p:pic>
        <p:nvPicPr>
          <p:cNvPr id="138244" name="Picture 4" descr="07-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8" y="1556792"/>
            <a:ext cx="7726362" cy="407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992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State versus Operations</a:t>
            </a:r>
          </a:p>
        </p:txBody>
      </p:sp>
      <p:sp>
        <p:nvSpPr>
          <p:cNvPr id="139267" name="Rectangle 3"/>
          <p:cNvSpPr>
            <a:spLocks noGrp="1" noChangeArrowheads="1"/>
          </p:cNvSpPr>
          <p:nvPr>
            <p:ph type="body" idx="1"/>
          </p:nvPr>
        </p:nvSpPr>
        <p:spPr>
          <a:xfrm>
            <a:off x="403225" y="1779588"/>
            <a:ext cx="8740775" cy="4773612"/>
          </a:xfrm>
        </p:spPr>
        <p:txBody>
          <a:bodyPr/>
          <a:lstStyle/>
          <a:p>
            <a:pPr algn="l"/>
            <a:r>
              <a:rPr lang="en-US" sz="3200"/>
              <a:t>Possibilities for what is to be propagated:</a:t>
            </a:r>
            <a:br>
              <a:rPr lang="en-US" sz="3200"/>
            </a:br>
            <a:endParaRPr lang="en-US" sz="3200"/>
          </a:p>
          <a:p>
            <a:pPr algn="l">
              <a:buFontTx/>
              <a:buAutoNum type="arabicPeriod"/>
            </a:pPr>
            <a:r>
              <a:rPr lang="en-US" sz="3200"/>
              <a:t>Propagate only a notification of an update.</a:t>
            </a:r>
          </a:p>
          <a:p>
            <a:pPr algn="l">
              <a:buFontTx/>
              <a:buAutoNum type="arabicPeriod"/>
            </a:pPr>
            <a:r>
              <a:rPr lang="en-US" sz="3200"/>
              <a:t>Transfer data from one copy to another.</a:t>
            </a:r>
          </a:p>
          <a:p>
            <a:pPr algn="l">
              <a:buFontTx/>
              <a:buAutoNum type="arabicPeriod"/>
            </a:pPr>
            <a:r>
              <a:rPr lang="en-US" sz="3200"/>
              <a:t>Propagate the update operation to other copies.</a:t>
            </a:r>
          </a:p>
        </p:txBody>
      </p:sp>
    </p:spTree>
    <p:extLst>
      <p:ext uri="{BB962C8B-B14F-4D97-AF65-F5344CB8AC3E}">
        <p14:creationId xmlns:p14="http://schemas.microsoft.com/office/powerpoint/2010/main" val="928771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t>Pull versus Push Protocols</a:t>
            </a:r>
          </a:p>
        </p:txBody>
      </p:sp>
      <p:sp>
        <p:nvSpPr>
          <p:cNvPr id="143363" name="Rectangle 3"/>
          <p:cNvSpPr>
            <a:spLocks noGrp="1" noChangeArrowheads="1"/>
          </p:cNvSpPr>
          <p:nvPr>
            <p:ph type="body" idx="1"/>
          </p:nvPr>
        </p:nvSpPr>
        <p:spPr>
          <a:xfrm>
            <a:off x="0" y="5002213"/>
            <a:ext cx="9144000" cy="838200"/>
          </a:xfrm>
        </p:spPr>
        <p:txBody>
          <a:bodyPr/>
          <a:lstStyle/>
          <a:p>
            <a:r>
              <a:rPr lang="en-US"/>
              <a:t>Figure 7-19. A comparison between push-based and pull-based protocols in the case of multiple-client, single-server systems.</a:t>
            </a:r>
          </a:p>
        </p:txBody>
      </p:sp>
      <p:pic>
        <p:nvPicPr>
          <p:cNvPr id="143364" name="Picture 4" descr="07-19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2314575"/>
            <a:ext cx="8413750" cy="163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695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Remote-Write Protocols</a:t>
            </a:r>
          </a:p>
        </p:txBody>
      </p:sp>
      <p:sp>
        <p:nvSpPr>
          <p:cNvPr id="145411" name="Rectangle 3"/>
          <p:cNvSpPr>
            <a:spLocks noGrp="1" noChangeArrowheads="1"/>
          </p:cNvSpPr>
          <p:nvPr>
            <p:ph type="body" idx="1"/>
          </p:nvPr>
        </p:nvSpPr>
        <p:spPr>
          <a:xfrm>
            <a:off x="0" y="5992813"/>
            <a:ext cx="9144000" cy="560387"/>
          </a:xfrm>
        </p:spPr>
        <p:txBody>
          <a:bodyPr/>
          <a:lstStyle/>
          <a:p>
            <a:r>
              <a:rPr lang="en-US"/>
              <a:t>Figure 7-20. The principle of a primary-backup protocol.</a:t>
            </a:r>
          </a:p>
        </p:txBody>
      </p:sp>
      <p:pic>
        <p:nvPicPr>
          <p:cNvPr id="145412" name="Picture 4" descr="07-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48917"/>
            <a:ext cx="7762502" cy="4429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796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Local-Write Protocols</a:t>
            </a:r>
          </a:p>
        </p:txBody>
      </p:sp>
      <p:sp>
        <p:nvSpPr>
          <p:cNvPr id="147459" name="Rectangle 3"/>
          <p:cNvSpPr>
            <a:spLocks noGrp="1" noChangeArrowheads="1"/>
          </p:cNvSpPr>
          <p:nvPr>
            <p:ph type="body" idx="1"/>
          </p:nvPr>
        </p:nvSpPr>
        <p:spPr>
          <a:xfrm>
            <a:off x="0" y="5762625"/>
            <a:ext cx="9144000" cy="838200"/>
          </a:xfrm>
        </p:spPr>
        <p:txBody>
          <a:bodyPr/>
          <a:lstStyle/>
          <a:p>
            <a:r>
              <a:rPr lang="en-US"/>
              <a:t>Figure 7-21. Primary-backup protocol in which the primary migrates to the process wanting to perform an update.</a:t>
            </a:r>
          </a:p>
        </p:txBody>
      </p:sp>
      <p:pic>
        <p:nvPicPr>
          <p:cNvPr id="147460" name="Picture 4" descr="07-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1268760"/>
            <a:ext cx="7349628" cy="422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71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t>Quorum-Based Protocols</a:t>
            </a:r>
          </a:p>
        </p:txBody>
      </p:sp>
      <p:sp>
        <p:nvSpPr>
          <p:cNvPr id="149507" name="Rectangle 3"/>
          <p:cNvSpPr>
            <a:spLocks noGrp="1" noChangeArrowheads="1"/>
          </p:cNvSpPr>
          <p:nvPr>
            <p:ph type="body" idx="1"/>
          </p:nvPr>
        </p:nvSpPr>
        <p:spPr>
          <a:xfrm>
            <a:off x="495300" y="4970463"/>
            <a:ext cx="8059738" cy="1644650"/>
          </a:xfrm>
        </p:spPr>
        <p:txBody>
          <a:bodyPr/>
          <a:lstStyle/>
          <a:p>
            <a:pPr algn="just"/>
            <a:r>
              <a:rPr lang="en-US" dirty="0"/>
              <a:t>Figure 7-22. Three examples of the voting algorithm. (a) A correct choice of read and write set. (b) A choice that may lead to write-write conflicts. (c) A correct choice, known as ROWA (read one, write all).</a:t>
            </a:r>
          </a:p>
        </p:txBody>
      </p:sp>
      <p:pic>
        <p:nvPicPr>
          <p:cNvPr id="149508" name="Picture 4" descr="07-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562100"/>
            <a:ext cx="8248650"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891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id-ID" dirty="0"/>
              <a:t>DDP – Munawar, PhD</a:t>
            </a:r>
            <a:endParaRPr lang="en-US" dirty="0"/>
          </a:p>
        </p:txBody>
      </p:sp>
      <p:sp>
        <p:nvSpPr>
          <p:cNvPr id="93187" name="WordArt 3"/>
          <p:cNvSpPr>
            <a:spLocks noChangeArrowheads="1" noChangeShapeType="1" noTextEdit="1"/>
          </p:cNvSpPr>
          <p:nvPr/>
        </p:nvSpPr>
        <p:spPr bwMode="gray">
          <a:xfrm>
            <a:off x="4419600" y="1905000"/>
            <a:ext cx="4038600" cy="533400"/>
          </a:xfrm>
          <a:prstGeom prst="rect">
            <a:avLst/>
          </a:prstGeom>
        </p:spPr>
        <p:txBody>
          <a:bodyPr wrap="none" fromWordArt="1">
            <a:prstTxWarp prst="textDeflate">
              <a:avLst>
                <a:gd name="adj" fmla="val 0"/>
              </a:avLst>
            </a:prstTxWarp>
          </a:bodyPr>
          <a:lstStyle/>
          <a:p>
            <a:pPr algn="ctr"/>
            <a:r>
              <a:rPr lang="id-ID" sz="5400" kern="10">
                <a:ln w="28575">
                  <a:solidFill>
                    <a:schemeClr val="bg1"/>
                  </a:solidFill>
                  <a:round/>
                  <a:headEnd/>
                  <a:tailEnd/>
                </a:ln>
                <a:gradFill rotWithShape="1">
                  <a:gsLst>
                    <a:gs pos="0">
                      <a:schemeClr val="tx2"/>
                    </a:gs>
                    <a:gs pos="100000">
                      <a:schemeClr val="accent1"/>
                    </a:gs>
                  </a:gsLst>
                  <a:lin ang="5400000" scaled="1"/>
                </a:gradFill>
                <a:effectLst>
                  <a:outerShdw dist="107763" dir="2700000" algn="ctr" rotWithShape="0">
                    <a:schemeClr val="bg2">
                      <a:alpha val="50000"/>
                    </a:schemeClr>
                  </a:outerShdw>
                </a:effectLst>
                <a:latin typeface="Verdana"/>
                <a:ea typeface="Verdana"/>
                <a:cs typeface="Verdana"/>
              </a:rPr>
              <a:t>Thank You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Continuous Consistency (1)</a:t>
            </a:r>
          </a:p>
        </p:txBody>
      </p:sp>
      <p:sp>
        <p:nvSpPr>
          <p:cNvPr id="79875" name="Rectangle 3"/>
          <p:cNvSpPr>
            <a:spLocks noGrp="1" noChangeArrowheads="1"/>
          </p:cNvSpPr>
          <p:nvPr>
            <p:ph type="body" idx="1"/>
          </p:nvPr>
        </p:nvSpPr>
        <p:spPr>
          <a:xfrm>
            <a:off x="457200" y="1340768"/>
            <a:ext cx="8267700" cy="4983832"/>
          </a:xfrm>
        </p:spPr>
        <p:txBody>
          <a:bodyPr/>
          <a:lstStyle/>
          <a:p>
            <a:r>
              <a:rPr lang="en-US" dirty="0"/>
              <a:t>Figure 7-2. An example of keeping track of consistency </a:t>
            </a:r>
            <a:br>
              <a:rPr lang="en-US" dirty="0"/>
            </a:br>
            <a:r>
              <a:rPr lang="en-US" dirty="0"/>
              <a:t>deviations [adapted from (Yu and </a:t>
            </a:r>
            <a:r>
              <a:rPr lang="en-US" dirty="0" err="1"/>
              <a:t>Vahdat</a:t>
            </a:r>
            <a:r>
              <a:rPr lang="en-US" dirty="0"/>
              <a:t>, 2002)].</a:t>
            </a:r>
          </a:p>
        </p:txBody>
      </p:sp>
      <p:pic>
        <p:nvPicPr>
          <p:cNvPr id="79876" name="Picture 4" descr="0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972" y="2132856"/>
            <a:ext cx="7105650" cy="434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231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Continuous Consistency (2)</a:t>
            </a:r>
          </a:p>
        </p:txBody>
      </p:sp>
      <p:sp>
        <p:nvSpPr>
          <p:cNvPr id="80899" name="Rectangle 3"/>
          <p:cNvSpPr>
            <a:spLocks noGrp="1" noChangeArrowheads="1"/>
          </p:cNvSpPr>
          <p:nvPr>
            <p:ph type="body" idx="1"/>
          </p:nvPr>
        </p:nvSpPr>
        <p:spPr>
          <a:xfrm>
            <a:off x="457200" y="1412776"/>
            <a:ext cx="8267700" cy="4911824"/>
          </a:xfrm>
        </p:spPr>
        <p:txBody>
          <a:bodyPr/>
          <a:lstStyle/>
          <a:p>
            <a:r>
              <a:rPr lang="en-US" dirty="0"/>
              <a:t>Figure 7-3. Choosing the appropriate granularity for a </a:t>
            </a:r>
            <a:r>
              <a:rPr lang="en-US" dirty="0" err="1"/>
              <a:t>conit</a:t>
            </a:r>
            <a:r>
              <a:rPr lang="en-US" dirty="0"/>
              <a:t>. </a:t>
            </a:r>
            <a:r>
              <a:rPr lang="en-US" dirty="0" smtClean="0"/>
              <a:t>(</a:t>
            </a:r>
            <a:r>
              <a:rPr lang="en-US" dirty="0"/>
              <a:t>a) Two updates lead to update propagation. </a:t>
            </a:r>
          </a:p>
        </p:txBody>
      </p:sp>
      <p:pic>
        <p:nvPicPr>
          <p:cNvPr id="80900" name="Picture 4" descr="07-03"/>
          <p:cNvPicPr>
            <a:picLocks noChangeAspect="1" noChangeArrowheads="1"/>
          </p:cNvPicPr>
          <p:nvPr/>
        </p:nvPicPr>
        <p:blipFill>
          <a:blip r:embed="rId3">
            <a:extLst>
              <a:ext uri="{28A0092B-C50C-407E-A947-70E740481C1C}">
                <a14:useLocalDpi xmlns:a14="http://schemas.microsoft.com/office/drawing/2010/main" val="0"/>
              </a:ext>
            </a:extLst>
          </a:blip>
          <a:srcRect r="53111"/>
          <a:stretch>
            <a:fillRect/>
          </a:stretch>
        </p:blipFill>
        <p:spPr bwMode="auto">
          <a:xfrm>
            <a:off x="931863" y="2348880"/>
            <a:ext cx="7199312" cy="416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70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Continuous Consistency (3)</a:t>
            </a:r>
          </a:p>
        </p:txBody>
      </p:sp>
      <p:sp>
        <p:nvSpPr>
          <p:cNvPr id="81923" name="Rectangle 3"/>
          <p:cNvSpPr>
            <a:spLocks noGrp="1" noChangeArrowheads="1"/>
          </p:cNvSpPr>
          <p:nvPr>
            <p:ph type="body" idx="1"/>
          </p:nvPr>
        </p:nvSpPr>
        <p:spPr/>
        <p:txBody>
          <a:bodyPr/>
          <a:lstStyle/>
          <a:p>
            <a:r>
              <a:rPr lang="en-US" dirty="0"/>
              <a:t>Figure 7-3. Choosing the appropriate granularity for a </a:t>
            </a:r>
            <a:r>
              <a:rPr lang="en-US" dirty="0" err="1"/>
              <a:t>conit</a:t>
            </a:r>
            <a:r>
              <a:rPr lang="en-US" dirty="0"/>
              <a:t>. </a:t>
            </a:r>
            <a:r>
              <a:rPr lang="en-US" dirty="0" smtClean="0"/>
              <a:t>(</a:t>
            </a:r>
            <a:r>
              <a:rPr lang="en-US" dirty="0"/>
              <a:t>b) No update propagation is needed (yet).</a:t>
            </a:r>
          </a:p>
        </p:txBody>
      </p:sp>
      <p:pic>
        <p:nvPicPr>
          <p:cNvPr id="81924" name="Picture 4" descr="07-03"/>
          <p:cNvPicPr>
            <a:picLocks noChangeAspect="1" noChangeArrowheads="1"/>
          </p:cNvPicPr>
          <p:nvPr/>
        </p:nvPicPr>
        <p:blipFill>
          <a:blip r:embed="rId3">
            <a:extLst>
              <a:ext uri="{28A0092B-C50C-407E-A947-70E740481C1C}">
                <a14:useLocalDpi xmlns:a14="http://schemas.microsoft.com/office/drawing/2010/main" val="0"/>
              </a:ext>
            </a:extLst>
          </a:blip>
          <a:srcRect l="52893" t="13588"/>
          <a:stretch>
            <a:fillRect/>
          </a:stretch>
        </p:blipFill>
        <p:spPr bwMode="auto">
          <a:xfrm>
            <a:off x="816064" y="2780928"/>
            <a:ext cx="7342187" cy="390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79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Sequential Consistency (1)</a:t>
            </a:r>
          </a:p>
        </p:txBody>
      </p:sp>
      <p:sp>
        <p:nvSpPr>
          <p:cNvPr id="86019" name="Rectangle 3"/>
          <p:cNvSpPr>
            <a:spLocks noGrp="1" noChangeArrowheads="1"/>
          </p:cNvSpPr>
          <p:nvPr>
            <p:ph type="body" idx="1"/>
          </p:nvPr>
        </p:nvSpPr>
        <p:spPr/>
        <p:txBody>
          <a:bodyPr/>
          <a:lstStyle/>
          <a:p>
            <a:r>
              <a:rPr lang="en-US"/>
              <a:t>Figure 7-4. Behavior of two processes operating </a:t>
            </a:r>
            <a:br>
              <a:rPr lang="en-US"/>
            </a:br>
            <a:r>
              <a:rPr lang="en-US"/>
              <a:t>on the same data item. The horizontal axis is time.</a:t>
            </a:r>
          </a:p>
        </p:txBody>
      </p:sp>
      <p:pic>
        <p:nvPicPr>
          <p:cNvPr id="86020" name="Picture 4" descr="07-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2987675"/>
            <a:ext cx="6835775" cy="100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03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Sequential Consistency (2)</a:t>
            </a:r>
          </a:p>
        </p:txBody>
      </p:sp>
      <p:sp>
        <p:nvSpPr>
          <p:cNvPr id="87043" name="Rectangle 3"/>
          <p:cNvSpPr>
            <a:spLocks noGrp="1" noChangeArrowheads="1"/>
          </p:cNvSpPr>
          <p:nvPr>
            <p:ph type="body" idx="1"/>
          </p:nvPr>
        </p:nvSpPr>
        <p:spPr>
          <a:xfrm>
            <a:off x="571500" y="1360488"/>
            <a:ext cx="8572500" cy="5192712"/>
          </a:xfrm>
        </p:spPr>
        <p:txBody>
          <a:bodyPr/>
          <a:lstStyle/>
          <a:p>
            <a:pPr algn="l">
              <a:lnSpc>
                <a:spcPct val="90000"/>
              </a:lnSpc>
            </a:pPr>
            <a:r>
              <a:rPr lang="en-US" sz="3200" dirty="0"/>
              <a:t>A data store is sequentially consistent when:</a:t>
            </a:r>
          </a:p>
          <a:p>
            <a:pPr algn="l">
              <a:lnSpc>
                <a:spcPct val="90000"/>
              </a:lnSpc>
            </a:pPr>
            <a:r>
              <a:rPr lang="en-US" sz="3200" dirty="0"/>
              <a:t>The result of any execution is the same as if the (read and write) operations by all processes on the data store …</a:t>
            </a:r>
          </a:p>
          <a:p>
            <a:pPr algn="l">
              <a:lnSpc>
                <a:spcPct val="90000"/>
              </a:lnSpc>
              <a:buFontTx/>
              <a:buChar char="•"/>
            </a:pPr>
            <a:r>
              <a:rPr lang="en-US" sz="3200" dirty="0"/>
              <a:t>were  executed in some sequential order and …</a:t>
            </a:r>
          </a:p>
          <a:p>
            <a:pPr algn="l">
              <a:lnSpc>
                <a:spcPct val="90000"/>
              </a:lnSpc>
              <a:buFontTx/>
              <a:buChar char="•"/>
            </a:pPr>
            <a:r>
              <a:rPr lang="en-US" sz="3200" dirty="0"/>
              <a:t>the operations of each individual process appear …</a:t>
            </a:r>
          </a:p>
          <a:p>
            <a:pPr lvl="1">
              <a:lnSpc>
                <a:spcPct val="90000"/>
              </a:lnSpc>
              <a:buSzPct val="70000"/>
              <a:buFont typeface="Wingdings" pitchFamily="2" charset="2"/>
              <a:buChar char="§"/>
            </a:pPr>
            <a:r>
              <a:rPr lang="en-US" sz="2800" dirty="0">
                <a:latin typeface="Arial" charset="0"/>
              </a:rPr>
              <a:t>in this sequence </a:t>
            </a:r>
          </a:p>
          <a:p>
            <a:pPr lvl="1">
              <a:lnSpc>
                <a:spcPct val="90000"/>
              </a:lnSpc>
              <a:buSzPct val="70000"/>
              <a:buFont typeface="Wingdings" pitchFamily="2" charset="2"/>
              <a:buChar char="§"/>
            </a:pPr>
            <a:r>
              <a:rPr lang="en-US" sz="2800" dirty="0">
                <a:latin typeface="Arial" charset="0"/>
              </a:rPr>
              <a:t>in the order specified by its program.</a:t>
            </a:r>
          </a:p>
        </p:txBody>
      </p:sp>
    </p:spTree>
    <p:extLst>
      <p:ext uri="{BB962C8B-B14F-4D97-AF65-F5344CB8AC3E}">
        <p14:creationId xmlns:p14="http://schemas.microsoft.com/office/powerpoint/2010/main" val="262786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Sequential Consistency (3)</a:t>
            </a:r>
          </a:p>
        </p:txBody>
      </p:sp>
      <p:sp>
        <p:nvSpPr>
          <p:cNvPr id="90115" name="Rectangle 3"/>
          <p:cNvSpPr>
            <a:spLocks noGrp="1" noChangeArrowheads="1"/>
          </p:cNvSpPr>
          <p:nvPr>
            <p:ph type="body" idx="1"/>
          </p:nvPr>
        </p:nvSpPr>
        <p:spPr/>
        <p:txBody>
          <a:bodyPr/>
          <a:lstStyle/>
          <a:p>
            <a:r>
              <a:rPr lang="en-US"/>
              <a:t>Figure 7-5. (a) A sequentially consistent data store. </a:t>
            </a:r>
            <a:br>
              <a:rPr lang="en-US"/>
            </a:br>
            <a:r>
              <a:rPr lang="en-US"/>
              <a:t>(b) A data store that is not sequentially consistent.</a:t>
            </a:r>
          </a:p>
        </p:txBody>
      </p:sp>
      <p:pic>
        <p:nvPicPr>
          <p:cNvPr id="90116" name="Picture 4" descr="07-05"/>
          <p:cNvPicPr>
            <a:picLocks noChangeAspect="1" noChangeArrowheads="1"/>
          </p:cNvPicPr>
          <p:nvPr/>
        </p:nvPicPr>
        <p:blipFill>
          <a:blip r:embed="rId3">
            <a:extLst>
              <a:ext uri="{28A0092B-C50C-407E-A947-70E740481C1C}">
                <a14:useLocalDpi xmlns:a14="http://schemas.microsoft.com/office/drawing/2010/main" val="0"/>
              </a:ext>
            </a:extLst>
          </a:blip>
          <a:srcRect r="55692"/>
          <a:stretch>
            <a:fillRect/>
          </a:stretch>
        </p:blipFill>
        <p:spPr bwMode="auto">
          <a:xfrm>
            <a:off x="444862" y="2708920"/>
            <a:ext cx="4640262" cy="1901825"/>
          </a:xfrm>
          <a:prstGeom prst="rect">
            <a:avLst/>
          </a:prstGeom>
          <a:noFill/>
          <a:extLst>
            <a:ext uri="{909E8E84-426E-40DD-AFC4-6F175D3DCCD1}">
              <a14:hiddenFill xmlns:a14="http://schemas.microsoft.com/office/drawing/2010/main">
                <a:solidFill>
                  <a:srgbClr val="FFFFFF"/>
                </a:solidFill>
              </a14:hiddenFill>
            </a:ext>
          </a:extLst>
        </p:spPr>
      </p:pic>
      <p:pic>
        <p:nvPicPr>
          <p:cNvPr id="90117" name="Picture 5" descr="07-05"/>
          <p:cNvPicPr>
            <a:picLocks noChangeAspect="1" noChangeArrowheads="1"/>
          </p:cNvPicPr>
          <p:nvPr/>
        </p:nvPicPr>
        <p:blipFill>
          <a:blip r:embed="rId3">
            <a:extLst>
              <a:ext uri="{28A0092B-C50C-407E-A947-70E740481C1C}">
                <a14:useLocalDpi xmlns:a14="http://schemas.microsoft.com/office/drawing/2010/main" val="0"/>
              </a:ext>
            </a:extLst>
          </a:blip>
          <a:srcRect l="56392"/>
          <a:stretch>
            <a:fillRect/>
          </a:stretch>
        </p:blipFill>
        <p:spPr bwMode="auto">
          <a:xfrm>
            <a:off x="3923928" y="4725144"/>
            <a:ext cx="4610100" cy="191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689433"/>
      </p:ext>
    </p:extLst>
  </p:cSld>
  <p:clrMapOvr>
    <a:masterClrMapping/>
  </p:clrMapOvr>
</p:sld>
</file>

<file path=ppt/theme/theme1.xml><?xml version="1.0" encoding="utf-8"?>
<a:theme xmlns:a="http://schemas.openxmlformats.org/drawingml/2006/main" name="cdb2004213l">
  <a:themeElements>
    <a:clrScheme name="Office Theme 3">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42288"/>
        </a:dk2>
        <a:lt2>
          <a:srgbClr val="C0C0C0"/>
        </a:lt2>
        <a:accent1>
          <a:srgbClr val="39998E"/>
        </a:accent1>
        <a:accent2>
          <a:srgbClr val="14CAEE"/>
        </a:accent2>
        <a:accent3>
          <a:srgbClr val="FFFFFF"/>
        </a:accent3>
        <a:accent4>
          <a:srgbClr val="000000"/>
        </a:accent4>
        <a:accent5>
          <a:srgbClr val="AECAC6"/>
        </a:accent5>
        <a:accent6>
          <a:srgbClr val="11B7D8"/>
        </a:accent6>
        <a:hlink>
          <a:srgbClr val="8963E9"/>
        </a:hlink>
        <a:folHlink>
          <a:srgbClr val="3067B8"/>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24458"/>
        </a:dk2>
        <a:lt2>
          <a:srgbClr val="C0C0C0"/>
        </a:lt2>
        <a:accent1>
          <a:srgbClr val="76CA2A"/>
        </a:accent1>
        <a:accent2>
          <a:srgbClr val="40BAD2"/>
        </a:accent2>
        <a:accent3>
          <a:srgbClr val="FFFFFF"/>
        </a:accent3>
        <a:accent4>
          <a:srgbClr val="000000"/>
        </a:accent4>
        <a:accent5>
          <a:srgbClr val="BDE1AC"/>
        </a:accent5>
        <a:accent6>
          <a:srgbClr val="39A8BE"/>
        </a:accent6>
        <a:hlink>
          <a:srgbClr val="715EE6"/>
        </a:hlink>
        <a:folHlink>
          <a:srgbClr val="238DD5"/>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cdb2004213l</Template>
  <TotalTime>161</TotalTime>
  <Words>1144</Words>
  <Application>Microsoft Office PowerPoint</Application>
  <PresentationFormat>On-screen Show (4:3)</PresentationFormat>
  <Paragraphs>152</Paragraphs>
  <Slides>39</Slides>
  <Notes>36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cdb2004213l</vt:lpstr>
      <vt:lpstr>Concistency and Replication</vt:lpstr>
      <vt:lpstr>Reasons for Replication</vt:lpstr>
      <vt:lpstr>Data-centric Consistency Models</vt:lpstr>
      <vt:lpstr>Continuous Consistency (1)</vt:lpstr>
      <vt:lpstr>Continuous Consistency (2)</vt:lpstr>
      <vt:lpstr>Continuous Consistency (3)</vt:lpstr>
      <vt:lpstr>Sequential Consistency (1)</vt:lpstr>
      <vt:lpstr>Sequential Consistency (2)</vt:lpstr>
      <vt:lpstr>Sequential Consistency (3)</vt:lpstr>
      <vt:lpstr>Sequential Consistency (4)</vt:lpstr>
      <vt:lpstr>Sequential Consistency (5)</vt:lpstr>
      <vt:lpstr>Causal Consistency (1)</vt:lpstr>
      <vt:lpstr>Causal Consistency (2)</vt:lpstr>
      <vt:lpstr>Causal Consistency (3)</vt:lpstr>
      <vt:lpstr>Causal Consistency (4)</vt:lpstr>
      <vt:lpstr>Grouping Operations (1)</vt:lpstr>
      <vt:lpstr>Grouping Operations (2)</vt:lpstr>
      <vt:lpstr>Eventual Consistency</vt:lpstr>
      <vt:lpstr>Monotonic Reads (1)</vt:lpstr>
      <vt:lpstr>Monotonic Reads (2)</vt:lpstr>
      <vt:lpstr>Monotonic Reads (3)</vt:lpstr>
      <vt:lpstr>Monotonic Writes (1)</vt:lpstr>
      <vt:lpstr>Monotonic Writes (2)</vt:lpstr>
      <vt:lpstr>Monotonic Writes (3)</vt:lpstr>
      <vt:lpstr>Read Your Writes (1)</vt:lpstr>
      <vt:lpstr>Read Your Writes (2)</vt:lpstr>
      <vt:lpstr>Read Your Writes (3)</vt:lpstr>
      <vt:lpstr>Writes Follow Reads (1)</vt:lpstr>
      <vt:lpstr>Writes Follow Reads (2)</vt:lpstr>
      <vt:lpstr>Writes Follow Reads (3)</vt:lpstr>
      <vt:lpstr>Replica-Server Placement</vt:lpstr>
      <vt:lpstr>Content Replication and Placement</vt:lpstr>
      <vt:lpstr>Server-Initiated Replicas</vt:lpstr>
      <vt:lpstr>State versus Operations</vt:lpstr>
      <vt:lpstr>Pull versus Push Protocols</vt:lpstr>
      <vt:lpstr>Remote-Write Protocols</vt:lpstr>
      <vt:lpstr>Local-Write Protocols</vt:lpstr>
      <vt:lpstr>Quorum-Based Protocols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Munawar</dc:creator>
  <cp:lastModifiedBy>Munawar</cp:lastModifiedBy>
  <cp:revision>23</cp:revision>
  <dcterms:created xsi:type="dcterms:W3CDTF">2018-03-07T10:37:30Z</dcterms:created>
  <dcterms:modified xsi:type="dcterms:W3CDTF">2018-03-18T06:05:06Z</dcterms:modified>
</cp:coreProperties>
</file>