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29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18/03/2018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29BFE-92F7-402B-957C-C62D5DBAAAC5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B4917-5E1A-4DAB-8D53-571244BAFFBD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5B1A2-E2E2-42CC-A29E-FB6E2BA64C52}" type="slidenum">
              <a:rPr lang="en-US"/>
              <a:pPr/>
              <a:t>12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C1383-72E0-49C8-BA23-FDEF6609209A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0C528-EB75-4273-BE51-671B9251B171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58550-DD61-4104-9FDD-61AF019EACB1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FD6FF-A25B-4202-B8EE-93A0B10754F4}" type="slidenum">
              <a:rPr lang="en-US"/>
              <a:pPr/>
              <a:t>16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56291-B29F-4728-BED7-50FF75C8BD0D}" type="slidenum">
              <a:rPr lang="en-US"/>
              <a:pPr/>
              <a:t>17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6A34D-567B-4139-B3FC-B68125786384}" type="slidenum">
              <a:rPr lang="en-US"/>
              <a:pPr/>
              <a:t>18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4C55E-1038-4CA1-A6CC-02FA321BACB1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062E6-E15A-4EA2-A5ED-71D3A23219E0}" type="slidenum">
              <a:rPr lang="en-US"/>
              <a:pPr/>
              <a:t>20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36009-3E3A-42BC-84A7-5555575D9DB7}" type="slidenum">
              <a:rPr lang="en-US"/>
              <a:pPr/>
              <a:t>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5DE68-8034-4272-87A7-127FE3CC7014}" type="slidenum">
              <a:rPr lang="en-US"/>
              <a:pPr/>
              <a:t>21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3EBF1-B74E-433E-931A-29D8BA519DB1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50F38-9E62-4A19-B3AA-665D36F091F7}" type="slidenum">
              <a:rPr lang="en-US"/>
              <a:pPr/>
              <a:t>23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B4AF3-5BA3-4926-9DB1-E0BF44762626}" type="slidenum">
              <a:rPr lang="en-US"/>
              <a:pPr/>
              <a:t>24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A17B3-EE06-410E-B0BC-360B8F775D57}" type="slidenum">
              <a:rPr lang="en-US"/>
              <a:pPr/>
              <a:t>25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3BBAC-9DAC-4D87-8E81-8234DEC9E52C}" type="slidenum">
              <a:rPr lang="en-US"/>
              <a:pPr/>
              <a:t>26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98249-8696-489E-8E96-56B227183436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595B9-0871-4E4A-B706-FB5FCFD84C7D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7B53F-D3E0-4AAF-B0B0-F51942498B77}" type="slidenum">
              <a:rPr lang="en-US"/>
              <a:pPr/>
              <a:t>29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B3043-1494-4E5D-B41B-8C3CBF1C3995}" type="slidenum">
              <a:rPr lang="en-US"/>
              <a:pPr/>
              <a:t>30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A76AF-DB27-47CB-B4CB-A71922230C9C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11752-9E27-48B0-A6F8-50958AB9B177}" type="slidenum">
              <a:rPr lang="en-US"/>
              <a:pPr/>
              <a:t>31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7CF14-F8F2-4C48-BB6F-84D30495FEAD}" type="slidenum">
              <a:rPr lang="en-US"/>
              <a:pPr/>
              <a:t>32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DB4B1-651F-4049-B70D-95095556687D}" type="slidenum">
              <a:rPr lang="en-US"/>
              <a:pPr/>
              <a:t>33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05534-336E-4D8E-905A-9AF0AB5B89E3}" type="slidenum">
              <a:rPr lang="en-US"/>
              <a:pPr/>
              <a:t>34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A8D85-BB54-49B4-9FD6-D4F3771F94B6}" type="slidenum">
              <a:rPr lang="en-US"/>
              <a:pPr/>
              <a:t>35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CDCEF-018B-42A6-A157-99F6B7BDF6E0}" type="slidenum">
              <a:rPr lang="en-US"/>
              <a:pPr/>
              <a:t>36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DCD06-0569-4293-9F1C-917ABD0C0B74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D9549-80C7-4282-B4B4-4C9386410882}" type="slidenum">
              <a:rPr lang="en-US"/>
              <a:pPr/>
              <a:t>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C6CCA-9475-47AF-885E-0DB2DC1193B2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DA67C-A03D-43CA-A03F-A62AD3A35318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D902D-28EE-477F-964E-5A74B599A4FA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EC790-477D-4B89-861F-89549ACEED74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Fault Tolerance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Agreement in Faulty Systems (5)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8-6. The same as Fig. 8-5, except now with two correct process and one faulty process.</a:t>
            </a:r>
          </a:p>
        </p:txBody>
      </p:sp>
      <p:pic>
        <p:nvPicPr>
          <p:cNvPr id="90116" name="Picture 4" descr="08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99"/>
          <a:stretch>
            <a:fillRect/>
          </a:stretch>
        </p:blipFill>
        <p:spPr bwMode="auto">
          <a:xfrm>
            <a:off x="294146" y="2983210"/>
            <a:ext cx="4953000" cy="3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08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5" t="34003"/>
          <a:stretch>
            <a:fillRect/>
          </a:stretch>
        </p:blipFill>
        <p:spPr bwMode="auto">
          <a:xfrm>
            <a:off x="5631103" y="4437112"/>
            <a:ext cx="2789238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08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6" t="34003" r="34860"/>
          <a:stretch>
            <a:fillRect/>
          </a:stretch>
        </p:blipFill>
        <p:spPr bwMode="auto">
          <a:xfrm>
            <a:off x="5874105" y="2564904"/>
            <a:ext cx="2549525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4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6552728" cy="487363"/>
          </a:xfrm>
        </p:spPr>
        <p:txBody>
          <a:bodyPr/>
          <a:lstStyle/>
          <a:p>
            <a:r>
              <a:rPr lang="en-US" sz="2400" dirty="0"/>
              <a:t>RPC Semantics in </a:t>
            </a:r>
            <a:r>
              <a:rPr lang="en-US" sz="2400" dirty="0" smtClean="0"/>
              <a:t>the</a:t>
            </a:r>
            <a:r>
              <a:rPr lang="id-ID" sz="2400" dirty="0" smtClean="0"/>
              <a:t> </a:t>
            </a:r>
            <a:r>
              <a:rPr lang="en-US" sz="2400" dirty="0" smtClean="0"/>
              <a:t>Presence </a:t>
            </a:r>
            <a:r>
              <a:rPr lang="en-US" sz="2400" dirty="0"/>
              <a:t>of Failures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628800"/>
            <a:ext cx="8539162" cy="4584675"/>
          </a:xfrm>
        </p:spPr>
        <p:txBody>
          <a:bodyPr/>
          <a:lstStyle/>
          <a:p>
            <a:pPr algn="l"/>
            <a:r>
              <a:rPr lang="en-US" sz="2800" dirty="0"/>
              <a:t>Five different classes of failures that can occur in RPC systems:</a:t>
            </a:r>
          </a:p>
          <a:p>
            <a:pPr algn="l">
              <a:buFontTx/>
              <a:buAutoNum type="arabicPeriod"/>
            </a:pPr>
            <a:r>
              <a:rPr lang="en-US" sz="2800" dirty="0"/>
              <a:t>The client is unable to locate the server.</a:t>
            </a:r>
          </a:p>
          <a:p>
            <a:pPr algn="l">
              <a:buFontTx/>
              <a:buAutoNum type="arabicPeriod"/>
            </a:pPr>
            <a:r>
              <a:rPr lang="en-US" sz="2800" dirty="0"/>
              <a:t>The request message from the client to the server is lost.</a:t>
            </a:r>
          </a:p>
          <a:p>
            <a:pPr algn="l">
              <a:buFontTx/>
              <a:buAutoNum type="arabicPeriod"/>
            </a:pPr>
            <a:r>
              <a:rPr lang="en-US" sz="2800" dirty="0"/>
              <a:t>The server crashes after receiving a request.</a:t>
            </a:r>
          </a:p>
          <a:p>
            <a:pPr algn="l">
              <a:buFontTx/>
              <a:buAutoNum type="arabicPeriod"/>
            </a:pPr>
            <a:r>
              <a:rPr lang="en-US" sz="2800" dirty="0"/>
              <a:t>The reply message from the server to the client is lost.</a:t>
            </a:r>
          </a:p>
          <a:p>
            <a:pPr algn="l">
              <a:buFontTx/>
              <a:buAutoNum type="arabicPeriod"/>
            </a:pPr>
            <a:r>
              <a:rPr lang="en-US" sz="2800" dirty="0"/>
              <a:t>The client crashes after sending a request.</a:t>
            </a:r>
          </a:p>
        </p:txBody>
      </p:sp>
    </p:spTree>
    <p:extLst>
      <p:ext uri="{BB962C8B-B14F-4D97-AF65-F5344CB8AC3E}">
        <p14:creationId xmlns:p14="http://schemas.microsoft.com/office/powerpoint/2010/main" val="8698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Crashes (1)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67213"/>
            <a:ext cx="6400800" cy="2165350"/>
          </a:xfrm>
        </p:spPr>
        <p:txBody>
          <a:bodyPr/>
          <a:lstStyle/>
          <a:p>
            <a:pPr algn="l"/>
            <a:r>
              <a:rPr lang="en-US" dirty="0"/>
              <a:t>Figure 8-7. A server in client-server communication.  </a:t>
            </a:r>
            <a:br>
              <a:rPr lang="en-US" dirty="0"/>
            </a:br>
            <a:r>
              <a:rPr lang="en-US" dirty="0"/>
              <a:t>(a) The normal case. </a:t>
            </a:r>
            <a:br>
              <a:rPr lang="en-US" dirty="0"/>
            </a:br>
            <a:r>
              <a:rPr lang="en-US" dirty="0"/>
              <a:t>(b) Crash after execution. </a:t>
            </a:r>
            <a:br>
              <a:rPr lang="en-US" dirty="0"/>
            </a:br>
            <a:r>
              <a:rPr lang="en-US" dirty="0"/>
              <a:t>(c) Crash before execution.</a:t>
            </a:r>
          </a:p>
        </p:txBody>
      </p:sp>
      <p:pic>
        <p:nvPicPr>
          <p:cNvPr id="96260" name="Picture 4" descr="08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5"/>
          <a:stretch>
            <a:fillRect/>
          </a:stretch>
        </p:blipFill>
        <p:spPr bwMode="auto">
          <a:xfrm>
            <a:off x="596900" y="1311275"/>
            <a:ext cx="7489825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08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3"/>
          <a:stretch>
            <a:fillRect/>
          </a:stretch>
        </p:blipFill>
        <p:spPr bwMode="auto">
          <a:xfrm>
            <a:off x="5432425" y="3962400"/>
            <a:ext cx="3354388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2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Crashes (2)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700808"/>
            <a:ext cx="8756650" cy="4852392"/>
          </a:xfrm>
        </p:spPr>
        <p:txBody>
          <a:bodyPr/>
          <a:lstStyle/>
          <a:p>
            <a:pPr algn="l"/>
            <a:r>
              <a:rPr lang="en-US" sz="3200" dirty="0"/>
              <a:t>Three events that can happen at the server: </a:t>
            </a:r>
          </a:p>
          <a:p>
            <a:pPr algn="l">
              <a:buFontTx/>
              <a:buChar char="•"/>
            </a:pPr>
            <a:r>
              <a:rPr lang="en-US" sz="3200" dirty="0"/>
              <a:t>Send the completion message (M), </a:t>
            </a:r>
          </a:p>
          <a:p>
            <a:pPr algn="l">
              <a:buFontTx/>
              <a:buChar char="•"/>
            </a:pPr>
            <a:r>
              <a:rPr lang="en-US" sz="3200" dirty="0"/>
              <a:t>Print the text (P), </a:t>
            </a:r>
          </a:p>
          <a:p>
            <a:pPr algn="l">
              <a:buFontTx/>
              <a:buChar char="•"/>
            </a:pPr>
            <a:r>
              <a:rPr lang="en-US" sz="3200" dirty="0"/>
              <a:t>Crash (C). </a:t>
            </a:r>
          </a:p>
        </p:txBody>
      </p:sp>
    </p:spTree>
    <p:extLst>
      <p:ext uri="{BB962C8B-B14F-4D97-AF65-F5344CB8AC3E}">
        <p14:creationId xmlns:p14="http://schemas.microsoft.com/office/powerpoint/2010/main" val="5004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Crashes (3)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84784"/>
            <a:ext cx="8367713" cy="506841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/>
              <a:t>These events can occur in six different orderings:</a:t>
            </a:r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dirty="0"/>
              <a:t>M →P →C: A crash occurs after sending the completion message and printing the text.</a:t>
            </a:r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dirty="0"/>
              <a:t>M →C (→P): A crash happens after sending the completion message, but before the text could be printed.</a:t>
            </a:r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dirty="0"/>
              <a:t>P →M →C: A crash occurs after sending the completion message and printing the text.</a:t>
            </a:r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dirty="0"/>
              <a:t>P→C(→M): The text printed, after which a crash occurs before the completion message could be sent.</a:t>
            </a:r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dirty="0"/>
              <a:t>C (→P →M): A crash happens before the server could do anything.</a:t>
            </a:r>
          </a:p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dirty="0"/>
              <a:t>C (→M →P): A crash happens before the server could do anything.</a:t>
            </a:r>
          </a:p>
        </p:txBody>
      </p:sp>
    </p:spTree>
    <p:extLst>
      <p:ext uri="{BB962C8B-B14F-4D97-AF65-F5344CB8AC3E}">
        <p14:creationId xmlns:p14="http://schemas.microsoft.com/office/powerpoint/2010/main" val="98854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Crashes (4)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8-8. Different combinations of client and server </a:t>
            </a:r>
            <a:br>
              <a:rPr lang="en-US"/>
            </a:br>
            <a:r>
              <a:rPr lang="en-US"/>
              <a:t>strategies in the presence of server crashes.</a:t>
            </a:r>
          </a:p>
        </p:txBody>
      </p:sp>
      <p:pic>
        <p:nvPicPr>
          <p:cNvPr id="100356" name="Picture 4" descr="08-08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3" y="2924944"/>
            <a:ext cx="830103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6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Basic Reliable-Multicasting Schemes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67350"/>
            <a:ext cx="91440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Figure 8-9. A simple solution to reliable multicasting when all receivers are known and are assumed not to fail. </a:t>
            </a:r>
          </a:p>
          <a:p>
            <a:pPr>
              <a:lnSpc>
                <a:spcPct val="80000"/>
              </a:lnSpc>
            </a:pPr>
            <a:r>
              <a:rPr lang="en-US"/>
              <a:t>(a) Message transmission. (b) Reporting feedback.</a:t>
            </a:r>
          </a:p>
        </p:txBody>
      </p:sp>
      <p:pic>
        <p:nvPicPr>
          <p:cNvPr id="101380" name="Picture 4" descr="08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412775"/>
            <a:ext cx="6488831" cy="38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Nonhierarchical Feedback Control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49863"/>
            <a:ext cx="9144000" cy="714375"/>
          </a:xfrm>
        </p:spPr>
        <p:txBody>
          <a:bodyPr/>
          <a:lstStyle/>
          <a:p>
            <a:r>
              <a:rPr lang="en-US"/>
              <a:t>Figure 8-10. Several receivers have scheduled a request for retransmission, but the first retransmission request </a:t>
            </a:r>
            <a:br>
              <a:rPr lang="en-US"/>
            </a:br>
            <a:r>
              <a:rPr lang="en-US"/>
              <a:t>leads to the suppression of others.</a:t>
            </a:r>
          </a:p>
        </p:txBody>
      </p:sp>
      <p:pic>
        <p:nvPicPr>
          <p:cNvPr id="106500" name="Picture 4" descr="0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8" y="1772816"/>
            <a:ext cx="8382000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6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Hierarchical Feedback Control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7232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Figure 8-11. The essence of hierarchical reliable multicasting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en-US" dirty="0"/>
              <a:t>Each local coordinator forwards the message to its children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en-US" dirty="0"/>
              <a:t>later handles retransmission requests.</a:t>
            </a:r>
          </a:p>
        </p:txBody>
      </p:sp>
      <p:pic>
        <p:nvPicPr>
          <p:cNvPr id="108548" name="Picture 4" descr="08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08977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4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Synchrony (1)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67700" cy="48398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Figure 8-12. The logical organization of a distributed system </a:t>
            </a:r>
            <a:r>
              <a:rPr lang="en-US" dirty="0" smtClean="0"/>
              <a:t>to</a:t>
            </a:r>
            <a:r>
              <a:rPr lang="id-ID" dirty="0" smtClean="0"/>
              <a:t> </a:t>
            </a:r>
            <a:r>
              <a:rPr lang="en-US" dirty="0" smtClean="0"/>
              <a:t>distinguish </a:t>
            </a:r>
            <a:r>
              <a:rPr lang="en-US" dirty="0"/>
              <a:t>between message receipt and message delivery.</a:t>
            </a:r>
          </a:p>
        </p:txBody>
      </p:sp>
      <p:pic>
        <p:nvPicPr>
          <p:cNvPr id="110596" name="Picture 4" descr="08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5" y="2636912"/>
            <a:ext cx="7656512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5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Fault Tolerance Basic Concepts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1855788"/>
            <a:ext cx="8420100" cy="4665662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Being fault tolerant is strongly related to what are called dependable systems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/>
              <a:t>Dependability implies the following: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en-US" sz="2800">
                <a:latin typeface="Arial" charset="0"/>
              </a:rPr>
              <a:t>Availability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en-US" sz="2800">
                <a:latin typeface="Arial" charset="0"/>
              </a:rPr>
              <a:t>Reliability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en-US" sz="2800">
                <a:latin typeface="Arial" charset="0"/>
              </a:rPr>
              <a:t>Safety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en-US" sz="2800">
                <a:latin typeface="Arial" charset="0"/>
              </a:rPr>
              <a:t>Maintainability</a:t>
            </a:r>
          </a:p>
        </p:txBody>
      </p:sp>
    </p:spTree>
    <p:extLst>
      <p:ext uri="{BB962C8B-B14F-4D97-AF65-F5344CB8AC3E}">
        <p14:creationId xmlns:p14="http://schemas.microsoft.com/office/powerpoint/2010/main" val="13861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Synchrony (2)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8-13. The principle of virtual synchronous multicast.</a:t>
            </a:r>
          </a:p>
        </p:txBody>
      </p:sp>
      <p:pic>
        <p:nvPicPr>
          <p:cNvPr id="112644" name="Picture 4" descr="08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81915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7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Ordering (1)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1700808"/>
            <a:ext cx="8367712" cy="4852392"/>
          </a:xfrm>
        </p:spPr>
        <p:txBody>
          <a:bodyPr/>
          <a:lstStyle/>
          <a:p>
            <a:pPr algn="l"/>
            <a:r>
              <a:rPr lang="en-US" sz="3200" dirty="0"/>
              <a:t>Four different orderings are distinguished:</a:t>
            </a:r>
          </a:p>
          <a:p>
            <a:pPr algn="l">
              <a:buFontTx/>
              <a:buChar char="•"/>
            </a:pPr>
            <a:r>
              <a:rPr lang="en-US" sz="3200" dirty="0"/>
              <a:t>Unordered multicasts</a:t>
            </a:r>
          </a:p>
          <a:p>
            <a:pPr algn="l">
              <a:buFontTx/>
              <a:buChar char="•"/>
            </a:pPr>
            <a:r>
              <a:rPr lang="en-US" sz="3200" dirty="0"/>
              <a:t>FIFO-ordered multicasts</a:t>
            </a:r>
          </a:p>
          <a:p>
            <a:pPr algn="l">
              <a:buFontTx/>
              <a:buChar char="•"/>
            </a:pPr>
            <a:r>
              <a:rPr lang="en-US" sz="3200" dirty="0"/>
              <a:t>Causally-ordered multicasts</a:t>
            </a:r>
          </a:p>
          <a:p>
            <a:pPr algn="l">
              <a:buFontTx/>
              <a:buChar char="•"/>
            </a:pPr>
            <a:r>
              <a:rPr lang="en-US" sz="3200" dirty="0"/>
              <a:t>Totally-ordered multicasts</a:t>
            </a:r>
          </a:p>
        </p:txBody>
      </p:sp>
    </p:spTree>
    <p:extLst>
      <p:ext uri="{BB962C8B-B14F-4D97-AF65-F5344CB8AC3E}">
        <p14:creationId xmlns:p14="http://schemas.microsoft.com/office/powerpoint/2010/main" val="203676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Ordering (2)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57762"/>
            <a:ext cx="9144000" cy="1279549"/>
          </a:xfrm>
        </p:spPr>
        <p:txBody>
          <a:bodyPr/>
          <a:lstStyle/>
          <a:p>
            <a:r>
              <a:rPr lang="en-US" dirty="0"/>
              <a:t>Figure 8-14. Three communicating processes in the </a:t>
            </a:r>
            <a:r>
              <a:rPr lang="en-US" dirty="0" smtClean="0"/>
              <a:t>same </a:t>
            </a:r>
            <a:r>
              <a:rPr lang="en-US" dirty="0"/>
              <a:t>group.  The ordering of events </a:t>
            </a:r>
            <a:r>
              <a:rPr lang="en-US" dirty="0" smtClean="0"/>
              <a:t>per </a:t>
            </a:r>
            <a:r>
              <a:rPr lang="en-US" dirty="0"/>
              <a:t>process is shown along the vertical axis.</a:t>
            </a:r>
          </a:p>
        </p:txBody>
      </p:sp>
      <p:pic>
        <p:nvPicPr>
          <p:cNvPr id="116740" name="Picture 4" descr="08-1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2"/>
          <a:stretch>
            <a:fillRect/>
          </a:stretch>
        </p:blipFill>
        <p:spPr bwMode="auto">
          <a:xfrm>
            <a:off x="374650" y="2303463"/>
            <a:ext cx="8269288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5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Ordering (3)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22888"/>
            <a:ext cx="9144000" cy="1535112"/>
          </a:xfrm>
        </p:spPr>
        <p:txBody>
          <a:bodyPr/>
          <a:lstStyle/>
          <a:p>
            <a:r>
              <a:rPr lang="en-US"/>
              <a:t>Figure 8-15. Four processes in the same group with two different senders, and a possible delivery order of messages under FIFO-ordered multicasting</a:t>
            </a:r>
          </a:p>
        </p:txBody>
      </p:sp>
      <p:pic>
        <p:nvPicPr>
          <p:cNvPr id="118788" name="Picture 4" descr="08-15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r="9915"/>
          <a:stretch>
            <a:fillRect/>
          </a:stretch>
        </p:blipFill>
        <p:spPr bwMode="auto">
          <a:xfrm>
            <a:off x="312738" y="2173288"/>
            <a:ext cx="8593137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7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Implementing Virtual Synchrony (1)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89563"/>
            <a:ext cx="9144000" cy="838200"/>
          </a:xfrm>
        </p:spPr>
        <p:txBody>
          <a:bodyPr/>
          <a:lstStyle/>
          <a:p>
            <a:r>
              <a:rPr lang="en-US" dirty="0"/>
              <a:t>Figure 8-16. Six different versions of </a:t>
            </a:r>
            <a:r>
              <a:rPr lang="en-US" dirty="0" smtClean="0"/>
              <a:t>virtually</a:t>
            </a:r>
            <a:r>
              <a:rPr lang="id-ID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synchronous reliable multicasting.</a:t>
            </a:r>
          </a:p>
        </p:txBody>
      </p:sp>
      <p:pic>
        <p:nvPicPr>
          <p:cNvPr id="119812" name="Picture 4" descr="08-1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888"/>
            <a:ext cx="9144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1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Implementing Virtual Synchrony (2)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68963"/>
            <a:ext cx="9144000" cy="884237"/>
          </a:xfrm>
        </p:spPr>
        <p:txBody>
          <a:bodyPr/>
          <a:lstStyle/>
          <a:p>
            <a:r>
              <a:rPr lang="en-US"/>
              <a:t>Figure 8-17. (a) Process 4 notices that process 7 </a:t>
            </a:r>
            <a:br>
              <a:rPr lang="en-US"/>
            </a:br>
            <a:r>
              <a:rPr lang="en-US"/>
              <a:t>has crashed and sends a view change. </a:t>
            </a:r>
          </a:p>
        </p:txBody>
      </p:sp>
      <p:pic>
        <p:nvPicPr>
          <p:cNvPr id="122884" name="Picture 4" descr="08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r="68280"/>
          <a:stretch>
            <a:fillRect/>
          </a:stretch>
        </p:blipFill>
        <p:spPr bwMode="auto">
          <a:xfrm>
            <a:off x="2855913" y="1516063"/>
            <a:ext cx="3313112" cy="37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09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Implementing Virtual Synchrony (3)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78488"/>
            <a:ext cx="9144000" cy="1179512"/>
          </a:xfrm>
        </p:spPr>
        <p:txBody>
          <a:bodyPr/>
          <a:lstStyle/>
          <a:p>
            <a:r>
              <a:rPr lang="en-US"/>
              <a:t>Figure 8-17. (b) Process 6 sends out all its</a:t>
            </a:r>
            <a:br>
              <a:rPr lang="en-US"/>
            </a:br>
            <a:r>
              <a:rPr lang="en-US"/>
              <a:t>unstable messages, followed by a flush message. </a:t>
            </a:r>
          </a:p>
        </p:txBody>
      </p:sp>
      <p:pic>
        <p:nvPicPr>
          <p:cNvPr id="123908" name="Picture 4" descr="08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4" r="32382"/>
          <a:stretch>
            <a:fillRect/>
          </a:stretch>
        </p:blipFill>
        <p:spPr bwMode="auto">
          <a:xfrm>
            <a:off x="2808682" y="1412776"/>
            <a:ext cx="3594100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84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Implementing Virtual Synchrony (4)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76888"/>
            <a:ext cx="9144000" cy="976312"/>
          </a:xfrm>
        </p:spPr>
        <p:txBody>
          <a:bodyPr/>
          <a:lstStyle/>
          <a:p>
            <a:r>
              <a:rPr lang="en-US"/>
              <a:t>Figure 8-17. (c) Process 6 installs the new view when it has received a flush message from everyone else.</a:t>
            </a:r>
          </a:p>
        </p:txBody>
      </p:sp>
      <p:pic>
        <p:nvPicPr>
          <p:cNvPr id="124932" name="Picture 4" descr="08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4" t="8464"/>
          <a:stretch>
            <a:fillRect/>
          </a:stretch>
        </p:blipFill>
        <p:spPr bwMode="auto">
          <a:xfrm>
            <a:off x="2897188" y="1284288"/>
            <a:ext cx="34480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2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Two-Phase Commit (1)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76888"/>
            <a:ext cx="9144000" cy="838200"/>
          </a:xfrm>
        </p:spPr>
        <p:txBody>
          <a:bodyPr/>
          <a:lstStyle/>
          <a:p>
            <a:r>
              <a:rPr lang="en-US"/>
              <a:t>Figure 8-18. (a) The finite state machine for the coordinator in 2PC. (b) The finite state machine for a participant.</a:t>
            </a:r>
          </a:p>
        </p:txBody>
      </p:sp>
      <p:pic>
        <p:nvPicPr>
          <p:cNvPr id="125956" name="Picture 4" descr="08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098675"/>
            <a:ext cx="8162925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Two-Phase Commit (2)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8-19. Actions taken by a participant P when residing in state READY and having contacted another participant Q.</a:t>
            </a:r>
          </a:p>
        </p:txBody>
      </p:sp>
      <p:pic>
        <p:nvPicPr>
          <p:cNvPr id="131076" name="Picture 4" descr="08-19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3068960"/>
            <a:ext cx="6435725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 Models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8-1. Different types of failures.</a:t>
            </a:r>
          </a:p>
        </p:txBody>
      </p:sp>
      <p:pic>
        <p:nvPicPr>
          <p:cNvPr id="77828" name="Picture 4" descr="08-0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2492896"/>
            <a:ext cx="8574087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47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Two-Phase Commit (3)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8-20. Outline of the steps taken by the </a:t>
            </a:r>
            <a:br>
              <a:rPr lang="en-US"/>
            </a:br>
            <a:r>
              <a:rPr lang="en-US"/>
              <a:t>coordinator in a two-phase commit protocol.</a:t>
            </a:r>
          </a:p>
        </p:txBody>
      </p:sp>
      <p:pic>
        <p:nvPicPr>
          <p:cNvPr id="132100" name="Picture 4" descr="08-2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0"/>
          <a:stretch>
            <a:fillRect/>
          </a:stretch>
        </p:blipFill>
        <p:spPr bwMode="auto">
          <a:xfrm>
            <a:off x="208912" y="2636912"/>
            <a:ext cx="8827584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990600" y="4835525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651271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Two-Phase Commit (4)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8-20. Outline of the steps taken by the </a:t>
            </a:r>
            <a:br>
              <a:rPr lang="en-US"/>
            </a:br>
            <a:r>
              <a:rPr lang="en-US"/>
              <a:t>coordinator in a two-phase commit protocol.</a:t>
            </a:r>
          </a:p>
        </p:txBody>
      </p:sp>
      <p:pic>
        <p:nvPicPr>
          <p:cNvPr id="133124" name="Picture 4" descr="08-2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3"/>
          <a:stretch>
            <a:fillRect/>
          </a:stretch>
        </p:blipFill>
        <p:spPr bwMode="auto">
          <a:xfrm>
            <a:off x="-1" y="2996952"/>
            <a:ext cx="8850313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55576" y="2632095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120969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"/>
            <a:ext cx="6696744" cy="1700807"/>
          </a:xfrm>
        </p:spPr>
        <p:txBody>
          <a:bodyPr/>
          <a:lstStyle/>
          <a:p>
            <a:pPr algn="l"/>
            <a:r>
              <a:rPr lang="en-US" sz="2000" dirty="0"/>
              <a:t>Two-Phase </a:t>
            </a:r>
            <a:r>
              <a:rPr lang="en-US" sz="2000" dirty="0" smtClean="0"/>
              <a:t>Commit </a:t>
            </a:r>
            <a:r>
              <a:rPr lang="en-US" sz="2000" dirty="0"/>
              <a:t>(5)</a:t>
            </a:r>
          </a:p>
        </p:txBody>
      </p:sp>
      <p:pic>
        <p:nvPicPr>
          <p:cNvPr id="137220" name="Picture 4" descr="08-2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23032" b="37238"/>
          <a:stretch>
            <a:fillRect/>
          </a:stretch>
        </p:blipFill>
        <p:spPr bwMode="auto">
          <a:xfrm>
            <a:off x="3631870" y="854075"/>
            <a:ext cx="5514975" cy="60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90900"/>
            <a:ext cx="3983038" cy="3162300"/>
          </a:xfrm>
        </p:spPr>
        <p:txBody>
          <a:bodyPr/>
          <a:lstStyle/>
          <a:p>
            <a:r>
              <a:rPr lang="en-US"/>
              <a:t>Figure 8-21. (a) The steps taken by a participant process in 2PC.</a:t>
            </a:r>
          </a:p>
        </p:txBody>
      </p:sp>
    </p:spTree>
    <p:extLst>
      <p:ext uri="{BB962C8B-B14F-4D97-AF65-F5344CB8AC3E}">
        <p14:creationId xmlns:p14="http://schemas.microsoft.com/office/powerpoint/2010/main" val="1318886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332656"/>
            <a:ext cx="8181975" cy="1026244"/>
          </a:xfrm>
        </p:spPr>
        <p:txBody>
          <a:bodyPr/>
          <a:lstStyle/>
          <a:p>
            <a:r>
              <a:rPr lang="en-US" dirty="0"/>
              <a:t>Two-Phase Commit </a:t>
            </a:r>
            <a:r>
              <a:rPr lang="en-US" dirty="0" smtClean="0"/>
              <a:t>(</a:t>
            </a:r>
            <a:r>
              <a:rPr lang="id-ID" dirty="0" smtClean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8243" name="Picture 3" descr="08-2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63510" r="1474" b="1292"/>
          <a:stretch>
            <a:fillRect/>
          </a:stretch>
        </p:blipFill>
        <p:spPr bwMode="auto">
          <a:xfrm>
            <a:off x="479425" y="1365250"/>
            <a:ext cx="8210550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684838"/>
            <a:ext cx="8678863" cy="946150"/>
          </a:xfrm>
        </p:spPr>
        <p:txBody>
          <a:bodyPr/>
          <a:lstStyle/>
          <a:p>
            <a:r>
              <a:rPr lang="en-US" dirty="0"/>
              <a:t>Figure 8-21. (b) The steps for handling </a:t>
            </a:r>
            <a:r>
              <a:rPr lang="en-US" dirty="0" smtClean="0"/>
              <a:t>incoming </a:t>
            </a:r>
            <a:r>
              <a:rPr lang="en-US" dirty="0"/>
              <a:t>decision requests..</a:t>
            </a:r>
          </a:p>
        </p:txBody>
      </p:sp>
    </p:spTree>
    <p:extLst>
      <p:ext uri="{BB962C8B-B14F-4D97-AF65-F5344CB8AC3E}">
        <p14:creationId xmlns:p14="http://schemas.microsoft.com/office/powerpoint/2010/main" val="1400535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Three-Phase Commit (1)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628800"/>
            <a:ext cx="8509000" cy="4924400"/>
          </a:xfrm>
        </p:spPr>
        <p:txBody>
          <a:bodyPr/>
          <a:lstStyle/>
          <a:p>
            <a:pPr algn="l"/>
            <a:r>
              <a:rPr lang="en-US" sz="2800" dirty="0"/>
              <a:t>The states of the coordinator and each </a:t>
            </a:r>
            <a:r>
              <a:rPr lang="en-US" sz="2800" dirty="0" smtClean="0"/>
              <a:t>participant</a:t>
            </a:r>
            <a:r>
              <a:rPr lang="id-ID" sz="2800" dirty="0" smtClean="0"/>
              <a:t> </a:t>
            </a:r>
            <a:r>
              <a:rPr lang="en-US" sz="2800" dirty="0" smtClean="0"/>
              <a:t>satisfy </a:t>
            </a:r>
            <a:r>
              <a:rPr lang="en-US" sz="2800" dirty="0"/>
              <a:t>the following two conditions:</a:t>
            </a:r>
          </a:p>
          <a:p>
            <a:pPr algn="l">
              <a:buFontTx/>
              <a:buAutoNum type="arabicPeriod"/>
            </a:pPr>
            <a:r>
              <a:rPr lang="en-US" sz="2800" dirty="0"/>
              <a:t>There is no single state from which it is possible to make a transition directly to either a COMMIT or an ABORT state.</a:t>
            </a:r>
          </a:p>
          <a:p>
            <a:pPr algn="l">
              <a:buFontTx/>
              <a:buAutoNum type="arabicPeriod"/>
            </a:pPr>
            <a:r>
              <a:rPr lang="en-US" sz="2800" dirty="0"/>
              <a:t>There is no state in which it is not possible to make a final decision, and from which a transition to a COMMIT state can be made.</a:t>
            </a:r>
          </a:p>
        </p:txBody>
      </p:sp>
    </p:spTree>
    <p:extLst>
      <p:ext uri="{BB962C8B-B14F-4D97-AF65-F5344CB8AC3E}">
        <p14:creationId xmlns:p14="http://schemas.microsoft.com/office/powerpoint/2010/main" val="1279337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Three-Phase Commit (2)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75300"/>
            <a:ext cx="9144000" cy="838200"/>
          </a:xfrm>
        </p:spPr>
        <p:txBody>
          <a:bodyPr/>
          <a:lstStyle/>
          <a:p>
            <a:r>
              <a:rPr lang="en-US"/>
              <a:t>Figure 8-22. (a) The finite state machine for the coordinator in 3PC. (b) The finite state machine for a participant.</a:t>
            </a:r>
          </a:p>
        </p:txBody>
      </p:sp>
      <p:pic>
        <p:nvPicPr>
          <p:cNvPr id="142340" name="Picture 4" descr="08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762125"/>
            <a:ext cx="8262938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94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 – Stable Storage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8-23. (a) Stable storage. </a:t>
            </a:r>
            <a:br>
              <a:rPr lang="en-US"/>
            </a:br>
            <a:r>
              <a:rPr lang="en-US"/>
              <a:t>(b) Crash after drive 1 is updated. (c) Bad spot.</a:t>
            </a:r>
          </a:p>
        </p:txBody>
      </p:sp>
      <p:pic>
        <p:nvPicPr>
          <p:cNvPr id="145412" name="Picture 4" descr="08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16" y="2564904"/>
            <a:ext cx="7496175" cy="40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91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Checkpointing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8-24. A recovery line.</a:t>
            </a:r>
          </a:p>
        </p:txBody>
      </p:sp>
      <p:pic>
        <p:nvPicPr>
          <p:cNvPr id="147460" name="Picture 4" descr="08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0" y="2564904"/>
            <a:ext cx="8370888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97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Checkpointing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8-25. The domino effect.</a:t>
            </a:r>
          </a:p>
        </p:txBody>
      </p:sp>
      <p:pic>
        <p:nvPicPr>
          <p:cNvPr id="148484" name="Picture 4" descr="08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08920"/>
            <a:ext cx="8478838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9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8388424" cy="833586"/>
          </a:xfrm>
        </p:spPr>
        <p:txBody>
          <a:bodyPr/>
          <a:lstStyle/>
          <a:p>
            <a:r>
              <a:rPr lang="en-US" sz="2400" dirty="0"/>
              <a:t>Characterizing Message-Logging Schemes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8-26. Incorrect replay of messages </a:t>
            </a:r>
            <a:br>
              <a:rPr lang="en-US"/>
            </a:br>
            <a:r>
              <a:rPr lang="en-US"/>
              <a:t>after recovery, leading to an orphan process.</a:t>
            </a:r>
          </a:p>
        </p:txBody>
      </p:sp>
      <p:pic>
        <p:nvPicPr>
          <p:cNvPr id="149508" name="Picture 4" descr="08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52936"/>
            <a:ext cx="859155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8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Failure Masking by Redundancy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8-2. Triple modular redundancy.</a:t>
            </a:r>
          </a:p>
        </p:txBody>
      </p:sp>
      <p:pic>
        <p:nvPicPr>
          <p:cNvPr id="79876" name="Picture 4" descr="08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348880"/>
            <a:ext cx="7897812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18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Flat Groups versus Hierarchical Groups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8-3. (a) Communication in a flat group. </a:t>
            </a:r>
            <a:br>
              <a:rPr lang="en-US"/>
            </a:br>
            <a:r>
              <a:rPr lang="en-US"/>
              <a:t>(b) Communication in a simple hierarchical group.</a:t>
            </a:r>
          </a:p>
        </p:txBody>
      </p:sp>
      <p:pic>
        <p:nvPicPr>
          <p:cNvPr id="80900" name="Picture 4" descr="08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2" y="2636912"/>
            <a:ext cx="8293100" cy="38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Agreement in Faulty Systems (1)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1498600"/>
            <a:ext cx="8431212" cy="5054600"/>
          </a:xfrm>
        </p:spPr>
        <p:txBody>
          <a:bodyPr/>
          <a:lstStyle/>
          <a:p>
            <a:pPr algn="l"/>
            <a:r>
              <a:rPr lang="en-US" sz="3200"/>
              <a:t>Possible cases:</a:t>
            </a:r>
          </a:p>
          <a:p>
            <a:pPr algn="l">
              <a:buFontTx/>
              <a:buAutoNum type="arabicPeriod"/>
            </a:pPr>
            <a:r>
              <a:rPr lang="en-US" sz="3200"/>
              <a:t>Synchronous versus asynchronous systems.</a:t>
            </a:r>
          </a:p>
          <a:p>
            <a:pPr algn="l">
              <a:buFontTx/>
              <a:buAutoNum type="arabicPeriod"/>
            </a:pPr>
            <a:r>
              <a:rPr lang="en-US" sz="3200"/>
              <a:t>Communication delay is bounded or not.</a:t>
            </a:r>
          </a:p>
          <a:p>
            <a:pPr algn="l">
              <a:buFontTx/>
              <a:buAutoNum type="arabicPeriod"/>
            </a:pPr>
            <a:r>
              <a:rPr lang="en-US" sz="3200"/>
              <a:t>Message delivery is ordered or not.</a:t>
            </a:r>
          </a:p>
          <a:p>
            <a:pPr algn="l">
              <a:buFontTx/>
              <a:buAutoNum type="arabicPeriod"/>
            </a:pPr>
            <a:r>
              <a:rPr lang="en-US" sz="3200"/>
              <a:t>Message transmission is done through unicasting or multicasting.</a:t>
            </a:r>
          </a:p>
        </p:txBody>
      </p:sp>
    </p:spTree>
    <p:extLst>
      <p:ext uri="{BB962C8B-B14F-4D97-AF65-F5344CB8AC3E}">
        <p14:creationId xmlns:p14="http://schemas.microsoft.com/office/powerpoint/2010/main" val="269103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Agreement in Faulty Systems (2)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8-4. Circumstances under which distributed </a:t>
            </a:r>
            <a:br>
              <a:rPr lang="en-US"/>
            </a:br>
            <a:r>
              <a:rPr lang="en-US"/>
              <a:t>agreement can be reached.</a:t>
            </a:r>
          </a:p>
        </p:txBody>
      </p:sp>
      <p:pic>
        <p:nvPicPr>
          <p:cNvPr id="86020" name="Picture 4" descr="08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6" y="2708920"/>
            <a:ext cx="8512175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Agreement in Faulty Systems (3)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80025"/>
            <a:ext cx="9144000" cy="1273175"/>
          </a:xfrm>
        </p:spPr>
        <p:txBody>
          <a:bodyPr/>
          <a:lstStyle/>
          <a:p>
            <a:r>
              <a:rPr lang="en-US"/>
              <a:t>Figure 8-5. The Byzantine agreement problem for three </a:t>
            </a:r>
            <a:br>
              <a:rPr lang="en-US"/>
            </a:br>
            <a:r>
              <a:rPr lang="en-US"/>
              <a:t>nonfaulty and one faulty process. (a) Each process </a:t>
            </a:r>
            <a:br>
              <a:rPr lang="en-US"/>
            </a:br>
            <a:r>
              <a:rPr lang="en-US"/>
              <a:t>sends their value to the others. </a:t>
            </a:r>
          </a:p>
        </p:txBody>
      </p:sp>
      <p:pic>
        <p:nvPicPr>
          <p:cNvPr id="87044" name="Picture 4" descr="08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9"/>
          <a:stretch>
            <a:fillRect/>
          </a:stretch>
        </p:blipFill>
        <p:spPr bwMode="auto">
          <a:xfrm>
            <a:off x="2820988" y="1301750"/>
            <a:ext cx="3516312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4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Agreement in Faulty Systems (4)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676400"/>
          </a:xfrm>
        </p:spPr>
        <p:txBody>
          <a:bodyPr/>
          <a:lstStyle/>
          <a:p>
            <a:r>
              <a:rPr lang="en-US" dirty="0"/>
              <a:t>Figure 8-5. The Byzantine agreement problem for three </a:t>
            </a:r>
            <a:br>
              <a:rPr lang="en-US" dirty="0"/>
            </a:br>
            <a:r>
              <a:rPr lang="en-US" dirty="0" smtClean="0"/>
              <a:t>non</a:t>
            </a:r>
            <a:r>
              <a:rPr lang="id-ID" dirty="0" smtClean="0"/>
              <a:t> </a:t>
            </a:r>
            <a:r>
              <a:rPr lang="en-US" dirty="0" smtClean="0"/>
              <a:t>faulty </a:t>
            </a:r>
            <a:r>
              <a:rPr lang="en-US" dirty="0"/>
              <a:t>and one faulty process. (b) The vectors that </a:t>
            </a:r>
            <a:br>
              <a:rPr lang="en-US" dirty="0"/>
            </a:br>
            <a:r>
              <a:rPr lang="en-US" dirty="0"/>
              <a:t>each process assembles based on (a). </a:t>
            </a:r>
            <a:br>
              <a:rPr lang="en-US" dirty="0"/>
            </a:br>
            <a:r>
              <a:rPr lang="en-US" dirty="0"/>
              <a:t>(c) The vectors that each process receives in step 3.</a:t>
            </a:r>
          </a:p>
        </p:txBody>
      </p:sp>
      <p:pic>
        <p:nvPicPr>
          <p:cNvPr id="88068" name="Picture 4" descr="08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5" t="39307"/>
          <a:stretch>
            <a:fillRect/>
          </a:stretch>
        </p:blipFill>
        <p:spPr bwMode="auto">
          <a:xfrm>
            <a:off x="539552" y="1772816"/>
            <a:ext cx="8047038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96784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200</TotalTime>
  <Words>1041</Words>
  <Application>Microsoft Office PowerPoint</Application>
  <PresentationFormat>On-screen Show (4:3)</PresentationFormat>
  <Paragraphs>147</Paragraphs>
  <Slides>40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cdb2004213l</vt:lpstr>
      <vt:lpstr>Fault Tolerance</vt:lpstr>
      <vt:lpstr>Fault Tolerance Basic Concepts</vt:lpstr>
      <vt:lpstr>Failure Models</vt:lpstr>
      <vt:lpstr>Failure Masking by Redundancy</vt:lpstr>
      <vt:lpstr>Flat Groups versus Hierarchical Groups</vt:lpstr>
      <vt:lpstr>Agreement in Faulty Systems (1)</vt:lpstr>
      <vt:lpstr>Agreement in Faulty Systems (2)</vt:lpstr>
      <vt:lpstr>Agreement in Faulty Systems (3)</vt:lpstr>
      <vt:lpstr>Agreement in Faulty Systems (4)</vt:lpstr>
      <vt:lpstr>Agreement in Faulty Systems (5)</vt:lpstr>
      <vt:lpstr>RPC Semantics in the Presence of Failures</vt:lpstr>
      <vt:lpstr>Server Crashes (1)</vt:lpstr>
      <vt:lpstr>Server Crashes (2)</vt:lpstr>
      <vt:lpstr>Server Crashes (3)</vt:lpstr>
      <vt:lpstr>Server Crashes (4)</vt:lpstr>
      <vt:lpstr>Basic Reliable-Multicasting Schemes</vt:lpstr>
      <vt:lpstr>Nonhierarchical Feedback Control</vt:lpstr>
      <vt:lpstr>Hierarchical Feedback Control</vt:lpstr>
      <vt:lpstr>Virtual Synchrony (1)</vt:lpstr>
      <vt:lpstr>Virtual Synchrony (2)</vt:lpstr>
      <vt:lpstr>Message Ordering (1)</vt:lpstr>
      <vt:lpstr>Message Ordering (2)</vt:lpstr>
      <vt:lpstr>Message Ordering (3)</vt:lpstr>
      <vt:lpstr>Implementing Virtual Synchrony (1)</vt:lpstr>
      <vt:lpstr>Implementing Virtual Synchrony (2)</vt:lpstr>
      <vt:lpstr>Implementing Virtual Synchrony (3)</vt:lpstr>
      <vt:lpstr>Implementing Virtual Synchrony (4)</vt:lpstr>
      <vt:lpstr>Two-Phase Commit (1)</vt:lpstr>
      <vt:lpstr>Two-Phase Commit (2)</vt:lpstr>
      <vt:lpstr>Two-Phase Commit (3)</vt:lpstr>
      <vt:lpstr>Two-Phase Commit (4)</vt:lpstr>
      <vt:lpstr>Two-Phase Commit (5)</vt:lpstr>
      <vt:lpstr>Two-Phase Commit (6)</vt:lpstr>
      <vt:lpstr>Three-Phase Commit (1)</vt:lpstr>
      <vt:lpstr>Three-Phase Commit (2)</vt:lpstr>
      <vt:lpstr>Recovery – Stable Storage</vt:lpstr>
      <vt:lpstr>Checkpointing</vt:lpstr>
      <vt:lpstr>Independent Checkpointing</vt:lpstr>
      <vt:lpstr>Characterizing Message-Logging Schemes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27</cp:revision>
  <dcterms:created xsi:type="dcterms:W3CDTF">2018-03-07T10:37:30Z</dcterms:created>
  <dcterms:modified xsi:type="dcterms:W3CDTF">2018-03-18T14:21:27Z</dcterms:modified>
</cp:coreProperties>
</file>