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18/03/2018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DFE72-4C4B-4696-A212-E1600B5090CF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BC1FC-BABC-4C6E-AEF7-BEE4D837471E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D8708-B243-47DD-BFDD-280C8D304929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1FA20-4F89-4940-A24D-3D410FC50CCC}" type="slidenum">
              <a:rPr lang="en-US"/>
              <a:pPr/>
              <a:t>13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15206-51F1-4537-97A1-708B6619B4EF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A8CAE-38C3-4D4E-98C7-FD8B0BAF8B65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89BF4-B74C-4B2A-8CE0-728516F98107}" type="slidenum">
              <a:rPr lang="en-US"/>
              <a:pPr/>
              <a:t>16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F9D58-3B75-4B7F-92DD-A5E9CB047282}" type="slidenum">
              <a:rPr lang="en-US"/>
              <a:pPr/>
              <a:t>17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7F4E1-0AB9-4C97-B076-766FE19F6297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2B73A-B261-4EA7-B205-88FF2CEA33BD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06242-4148-44EC-AF20-10D497AA6942}" type="slidenum">
              <a:rPr lang="en-US"/>
              <a:pPr/>
              <a:t>20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52D06-2E06-4954-A66E-8E104DFB8A9A}" type="slidenum">
              <a:rPr lang="en-US"/>
              <a:pPr/>
              <a:t>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9A360-B819-406B-87A8-D7529053BC4A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ADAEA-4CE0-4473-A0CA-EC30065A419E}" type="slidenum">
              <a:rPr lang="en-US"/>
              <a:pPr/>
              <a:t>22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6E506-782B-45D6-924F-8E759A81471C}" type="slidenum">
              <a:rPr lang="en-US"/>
              <a:pPr/>
              <a:t>23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94B8D-4593-41F8-AC97-44CD50E38494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401A-227A-4CC6-A9CB-817008A84770}" type="slidenum">
              <a:rPr lang="en-US"/>
              <a:pPr/>
              <a:t>25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5925B-2543-4875-8D80-10523EE435F4}" type="slidenum">
              <a:rPr lang="en-US"/>
              <a:pPr/>
              <a:t>26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A8A1E-67EA-4E8A-AF6B-19B3AE4C4DAD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83EF3-BF84-4384-9536-6B0705B3E008}" type="slidenum">
              <a:rPr lang="en-US"/>
              <a:pPr/>
              <a:t>28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03DDF-4AF9-4306-AF96-3EDEFE9F00AE}" type="slidenum">
              <a:rPr lang="en-US"/>
              <a:pPr/>
              <a:t>29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023D1-4C5F-497D-89FC-1CF4ED6AE7EA}" type="slidenum">
              <a:rPr lang="en-US"/>
              <a:pPr/>
              <a:t>30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033F5-CADD-423B-8AF8-DB3E4A10C687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DAF08-A758-4D06-93E9-798293096913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5FE48-E8CF-44E4-B977-5EF3425C46A6}" type="slidenum">
              <a:rPr lang="en-US"/>
              <a:pPr/>
              <a:t>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79F0F-8760-4B68-A17D-4434D04DD329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32DF3-31CB-4C89-850A-F3219E416EBC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DF37B-7402-4D09-88C3-D162AE8A7A3D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F160A-61D0-4ABA-B9B3-793ECD6DEC9B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Distributed Object Based System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Passing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10-8. The situation when passing an </a:t>
            </a:r>
            <a:br>
              <a:rPr lang="en-US"/>
            </a:br>
            <a:r>
              <a:rPr lang="en-US"/>
              <a:t>object by reference or by value.</a:t>
            </a:r>
          </a:p>
        </p:txBody>
      </p:sp>
      <p:pic>
        <p:nvPicPr>
          <p:cNvPr id="90116" name="Picture 4" descr="10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3" y="2636912"/>
            <a:ext cx="8320088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2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Object-Based Messaging (1)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10-9. CORBA’s callback model for </a:t>
            </a:r>
            <a:br>
              <a:rPr lang="en-US"/>
            </a:br>
            <a:r>
              <a:rPr lang="en-US"/>
              <a:t>asynchronous method invocation.</a:t>
            </a:r>
          </a:p>
        </p:txBody>
      </p:sp>
      <p:pic>
        <p:nvPicPr>
          <p:cNvPr id="91140" name="Picture 4" descr="10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3" y="2564904"/>
            <a:ext cx="8461375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Object-Based Messaging (2)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10-10. CORBA’s polling model for </a:t>
            </a:r>
            <a:br>
              <a:rPr lang="en-US"/>
            </a:br>
            <a:r>
              <a:rPr lang="en-US"/>
              <a:t>asynchronous method invocation.</a:t>
            </a:r>
          </a:p>
        </p:txBody>
      </p:sp>
      <p:pic>
        <p:nvPicPr>
          <p:cNvPr id="96260" name="Picture 4" descr="10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7" y="2708920"/>
            <a:ext cx="8215312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1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CORBA Object References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10-11. The organization of an IOR with </a:t>
            </a:r>
            <a:br>
              <a:rPr lang="en-US"/>
            </a:br>
            <a:r>
              <a:rPr lang="en-US"/>
              <a:t>specific information for IIOP.</a:t>
            </a:r>
          </a:p>
        </p:txBody>
      </p:sp>
      <p:pic>
        <p:nvPicPr>
          <p:cNvPr id="97284" name="Picture 4" descr="10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1" y="2636912"/>
            <a:ext cx="8435975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5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Globe Object References (1)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080000"/>
            <a:ext cx="8748464" cy="838200"/>
          </a:xfrm>
        </p:spPr>
        <p:txBody>
          <a:bodyPr/>
          <a:lstStyle/>
          <a:p>
            <a:r>
              <a:rPr lang="en-US" dirty="0"/>
              <a:t>Figure 10-12. The representation of a protocol </a:t>
            </a:r>
            <a:br>
              <a:rPr lang="en-US" dirty="0"/>
            </a:br>
            <a:r>
              <a:rPr lang="en-US" dirty="0"/>
              <a:t>layer in a stacked contact address.</a:t>
            </a:r>
          </a:p>
        </p:txBody>
      </p:sp>
      <p:pic>
        <p:nvPicPr>
          <p:cNvPr id="100356" name="Picture 4" descr="10-1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938"/>
            <a:ext cx="9144000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0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Globe Object References (2)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2" y="5187950"/>
            <a:ext cx="8961437" cy="838200"/>
          </a:xfrm>
        </p:spPr>
        <p:txBody>
          <a:bodyPr/>
          <a:lstStyle/>
          <a:p>
            <a:r>
              <a:rPr lang="en-US" dirty="0"/>
              <a:t>Figure 10-13. The representation of an instance contact address.</a:t>
            </a:r>
          </a:p>
        </p:txBody>
      </p:sp>
      <p:pic>
        <p:nvPicPr>
          <p:cNvPr id="102404" name="Picture 4" descr="10-13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174875"/>
            <a:ext cx="8786812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8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10-14. Differences in control flow for locking objects</a:t>
            </a:r>
          </a:p>
        </p:txBody>
      </p:sp>
      <p:pic>
        <p:nvPicPr>
          <p:cNvPr id="103428" name="Picture 4" descr="10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2564904"/>
            <a:ext cx="828992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0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Entry Consistency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67700" cy="4839816"/>
          </a:xfrm>
        </p:spPr>
        <p:txBody>
          <a:bodyPr/>
          <a:lstStyle/>
          <a:p>
            <a:r>
              <a:rPr lang="en-US" dirty="0"/>
              <a:t>Figure 10-15. Deterministic thread scheduling </a:t>
            </a:r>
            <a:br>
              <a:rPr lang="en-US" dirty="0"/>
            </a:br>
            <a:r>
              <a:rPr lang="en-US" dirty="0"/>
              <a:t>for replicated object servers.</a:t>
            </a:r>
          </a:p>
        </p:txBody>
      </p:sp>
      <p:pic>
        <p:nvPicPr>
          <p:cNvPr id="104452" name="Picture 4" descr="10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2" y="2420888"/>
            <a:ext cx="877570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 Frameworks (1)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639888"/>
            <a:ext cx="8275637" cy="4851400"/>
          </a:xfrm>
        </p:spPr>
        <p:txBody>
          <a:bodyPr/>
          <a:lstStyle/>
          <a:p>
            <a:pPr algn="l"/>
            <a:r>
              <a:rPr lang="en-US" sz="2800"/>
              <a:t>Invocations to objects are intercepted at three different points:</a:t>
            </a:r>
          </a:p>
          <a:p>
            <a:pPr algn="l">
              <a:buFontTx/>
              <a:buChar char="•"/>
            </a:pPr>
            <a:r>
              <a:rPr lang="en-US" sz="2800"/>
              <a:t>At the client side just before the invocation is passed to the stub.</a:t>
            </a:r>
          </a:p>
          <a:p>
            <a:pPr algn="l">
              <a:buFontTx/>
              <a:buChar char="•"/>
            </a:pPr>
            <a:r>
              <a:rPr lang="en-US" sz="2800"/>
              <a:t>Inside the client’s stub, where the interception forms part of the replication algorithm.</a:t>
            </a:r>
          </a:p>
          <a:p>
            <a:pPr algn="l">
              <a:buFontTx/>
              <a:buChar char="•"/>
            </a:pPr>
            <a:r>
              <a:rPr lang="en-US" sz="2800"/>
              <a:t>At the server side, just before the object is about to be invoked.</a:t>
            </a:r>
          </a:p>
        </p:txBody>
      </p:sp>
    </p:spTree>
    <p:extLst>
      <p:ext uri="{BB962C8B-B14F-4D97-AF65-F5344CB8AC3E}">
        <p14:creationId xmlns:p14="http://schemas.microsoft.com/office/powerpoint/2010/main" val="296775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 Frameworks (2)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51475"/>
            <a:ext cx="9144000" cy="838200"/>
          </a:xfrm>
        </p:spPr>
        <p:txBody>
          <a:bodyPr/>
          <a:lstStyle/>
          <a:p>
            <a:r>
              <a:rPr lang="en-US"/>
              <a:t>Figure 10-16. A general framework for separating replication algorithms from objects in an EJB environment.</a:t>
            </a:r>
          </a:p>
        </p:txBody>
      </p:sp>
      <p:pic>
        <p:nvPicPr>
          <p:cNvPr id="109572" name="Picture 4" descr="10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916832"/>
            <a:ext cx="865981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9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Objects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5683250"/>
            <a:ext cx="8188325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Figure 10-1. Common organization of a remote </a:t>
            </a:r>
            <a:br>
              <a:rPr lang="en-US" dirty="0"/>
            </a:br>
            <a:r>
              <a:rPr lang="en-US" dirty="0"/>
              <a:t>object with client-side proxy.</a:t>
            </a:r>
          </a:p>
        </p:txBody>
      </p:sp>
      <p:pic>
        <p:nvPicPr>
          <p:cNvPr id="6150" name="Picture 6" descr="10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73175"/>
            <a:ext cx="8062913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Replicated Invocations (1)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76913"/>
            <a:ext cx="9144000" cy="838200"/>
          </a:xfrm>
        </p:spPr>
        <p:txBody>
          <a:bodyPr/>
          <a:lstStyle/>
          <a:p>
            <a:r>
              <a:rPr lang="en-US"/>
              <a:t>Figure 10-17. The problem of replicated method invocations.</a:t>
            </a:r>
          </a:p>
        </p:txBody>
      </p:sp>
      <p:pic>
        <p:nvPicPr>
          <p:cNvPr id="112644" name="Picture 4" descr="10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12776"/>
            <a:ext cx="71437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83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Replicated Invocations (2)</a:t>
            </a:r>
          </a:p>
        </p:txBody>
      </p:sp>
      <p:pic>
        <p:nvPicPr>
          <p:cNvPr id="113668" name="Picture 4" descr="10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05"/>
          <a:stretch>
            <a:fillRect/>
          </a:stretch>
        </p:blipFill>
        <p:spPr bwMode="auto">
          <a:xfrm>
            <a:off x="3707904" y="1340768"/>
            <a:ext cx="5083175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4505325"/>
            <a:ext cx="4525963" cy="2047875"/>
          </a:xfrm>
        </p:spPr>
        <p:txBody>
          <a:bodyPr/>
          <a:lstStyle/>
          <a:p>
            <a:pPr algn="l"/>
            <a:r>
              <a:rPr lang="en-US"/>
              <a:t>Figure 10-18. (a) Forwarding an invocation request from a replicated object to another replicated object. </a:t>
            </a:r>
          </a:p>
        </p:txBody>
      </p:sp>
    </p:spTree>
    <p:extLst>
      <p:ext uri="{BB962C8B-B14F-4D97-AF65-F5344CB8AC3E}">
        <p14:creationId xmlns:p14="http://schemas.microsoft.com/office/powerpoint/2010/main" val="2762812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Replicated Invocations (3)</a:t>
            </a:r>
          </a:p>
        </p:txBody>
      </p:sp>
      <p:pic>
        <p:nvPicPr>
          <p:cNvPr id="115715" name="Picture 3" descr="10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3" r="-2545"/>
          <a:stretch>
            <a:fillRect/>
          </a:stretch>
        </p:blipFill>
        <p:spPr bwMode="auto">
          <a:xfrm>
            <a:off x="4216400" y="1268760"/>
            <a:ext cx="4695825" cy="5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4505325"/>
            <a:ext cx="4525963" cy="2047875"/>
          </a:xfrm>
        </p:spPr>
        <p:txBody>
          <a:bodyPr/>
          <a:lstStyle/>
          <a:p>
            <a:pPr algn="l"/>
            <a:r>
              <a:rPr lang="en-US"/>
              <a:t>Figure 10-18. (b) Returning a reply from one replicated object to another. </a:t>
            </a:r>
          </a:p>
        </p:txBody>
      </p:sp>
    </p:spTree>
    <p:extLst>
      <p:ext uri="{BB962C8B-B14F-4D97-AF65-F5344CB8AC3E}">
        <p14:creationId xmlns:p14="http://schemas.microsoft.com/office/powerpoint/2010/main" val="425467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Fault-Tolerant CORBA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10-19. A possible organization of an </a:t>
            </a:r>
            <a:br>
              <a:rPr lang="en-US"/>
            </a:br>
            <a:r>
              <a:rPr lang="en-US"/>
              <a:t>IOGR for an object group having a primary and backups.</a:t>
            </a:r>
          </a:p>
        </p:txBody>
      </p:sp>
      <p:pic>
        <p:nvPicPr>
          <p:cNvPr id="119812" name="Picture 4" descr="10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7" y="2708920"/>
            <a:ext cx="8670925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71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 Architecture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10-20. An example architecture of a </a:t>
            </a:r>
            <a:br>
              <a:rPr lang="en-US"/>
            </a:br>
            <a:r>
              <a:rPr lang="en-US"/>
              <a:t>fault-tolerant CORBA system.</a:t>
            </a:r>
          </a:p>
        </p:txBody>
      </p:sp>
      <p:pic>
        <p:nvPicPr>
          <p:cNvPr id="120836" name="Picture 4" descr="10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96" y="2492896"/>
            <a:ext cx="6759575" cy="4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28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Fault-Tolerant Java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22425"/>
            <a:ext cx="8648700" cy="4573588"/>
          </a:xfrm>
        </p:spPr>
        <p:txBody>
          <a:bodyPr/>
          <a:lstStyle/>
          <a:p>
            <a:pPr algn="l"/>
            <a:r>
              <a:rPr lang="en-US" sz="2800"/>
              <a:t>Causes for nondeterministic behavior:</a:t>
            </a:r>
            <a:br>
              <a:rPr lang="en-US" sz="2800"/>
            </a:br>
            <a:endParaRPr lang="en-US" sz="2800"/>
          </a:p>
          <a:p>
            <a:pPr algn="l">
              <a:buFontTx/>
              <a:buAutoNum type="arabicPeriod"/>
            </a:pPr>
            <a:r>
              <a:rPr lang="en-US" sz="2800"/>
              <a:t>JVM can execute native code, that is, code that is external to the JVM and provided to the latter through an interface.</a:t>
            </a:r>
          </a:p>
          <a:p>
            <a:pPr algn="l">
              <a:buFontTx/>
              <a:buAutoNum type="arabicPeriod"/>
            </a:pPr>
            <a:r>
              <a:rPr lang="en-US" sz="2800"/>
              <a:t>Input data may be subject to nondeterminism.</a:t>
            </a:r>
          </a:p>
          <a:p>
            <a:pPr algn="l">
              <a:buFontTx/>
              <a:buAutoNum type="arabicPeriod"/>
            </a:pPr>
            <a:r>
              <a:rPr lang="en-US" sz="2800"/>
              <a:t>In the presence of failures, different JVMs will produce different output revealing that the machines have been replicated.</a:t>
            </a:r>
          </a:p>
        </p:txBody>
      </p:sp>
    </p:spTree>
    <p:extLst>
      <p:ext uri="{BB962C8B-B14F-4D97-AF65-F5344CB8AC3E}">
        <p14:creationId xmlns:p14="http://schemas.microsoft.com/office/powerpoint/2010/main" val="4234195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Globe Security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97513"/>
            <a:ext cx="8892480" cy="838200"/>
          </a:xfrm>
        </p:spPr>
        <p:txBody>
          <a:bodyPr/>
          <a:lstStyle/>
          <a:p>
            <a:r>
              <a:rPr lang="en-US" dirty="0"/>
              <a:t>Figure 10-21. Certificates in Globe: (a) a user certificate, </a:t>
            </a:r>
            <a:br>
              <a:rPr lang="en-US" dirty="0"/>
            </a:br>
            <a:r>
              <a:rPr lang="en-US" dirty="0"/>
              <a:t>(b) a replica certificate, (c) an administrative certificate.</a:t>
            </a:r>
          </a:p>
        </p:txBody>
      </p:sp>
      <p:pic>
        <p:nvPicPr>
          <p:cNvPr id="125956" name="Picture 4" descr="10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76438"/>
            <a:ext cx="8470900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32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Method Invocation (1)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10-22. Secure method invocation in Globe.</a:t>
            </a:r>
          </a:p>
        </p:txBody>
      </p:sp>
      <p:pic>
        <p:nvPicPr>
          <p:cNvPr id="126980" name="Picture 4" descr="10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80462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6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Method Invocation (2)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624013"/>
            <a:ext cx="8756650" cy="4929187"/>
          </a:xfrm>
        </p:spPr>
        <p:txBody>
          <a:bodyPr/>
          <a:lstStyle/>
          <a:p>
            <a:pPr algn="l"/>
            <a:r>
              <a:rPr lang="en-US" sz="2800" dirty="0"/>
              <a:t>Steps for securely invoking a method of a Globe object:</a:t>
            </a:r>
          </a:p>
          <a:p>
            <a:pPr algn="l">
              <a:buFontTx/>
              <a:buAutoNum type="arabicPeriod"/>
            </a:pPr>
            <a:r>
              <a:rPr lang="en-US" sz="2800" dirty="0"/>
              <a:t>Application issues a invocation request by locally calling the associated method</a:t>
            </a:r>
          </a:p>
          <a:p>
            <a:pPr algn="l">
              <a:buFontTx/>
              <a:buAutoNum type="arabicPeriod"/>
            </a:pPr>
            <a:r>
              <a:rPr lang="en-US" sz="2800" dirty="0"/>
              <a:t>Control </a:t>
            </a:r>
            <a:r>
              <a:rPr lang="en-US" sz="2800" dirty="0" err="1"/>
              <a:t>subobject</a:t>
            </a:r>
            <a:r>
              <a:rPr lang="en-US" sz="2800" dirty="0"/>
              <a:t> checks the user permissions with the information stored in the local security object. </a:t>
            </a:r>
          </a:p>
          <a:p>
            <a:pPr algn="l">
              <a:buFontTx/>
              <a:buAutoNum type="arabicPeriod"/>
            </a:pPr>
            <a:r>
              <a:rPr lang="en-US" sz="2800" dirty="0"/>
              <a:t>Request is marshaled and passed on.</a:t>
            </a:r>
          </a:p>
          <a:p>
            <a:pPr algn="l">
              <a:buFontTx/>
              <a:buAutoNum type="arabicPeriod"/>
            </a:pPr>
            <a:r>
              <a:rPr lang="en-US" sz="2800" dirty="0"/>
              <a:t>Replication </a:t>
            </a:r>
            <a:r>
              <a:rPr lang="en-US" sz="2800" dirty="0" err="1"/>
              <a:t>subobject</a:t>
            </a:r>
            <a:r>
              <a:rPr lang="en-US" sz="2800" dirty="0"/>
              <a:t> requests the middleware to set up a secure channel to a suitable replica.</a:t>
            </a:r>
          </a:p>
        </p:txBody>
      </p:sp>
    </p:spTree>
    <p:extLst>
      <p:ext uri="{BB962C8B-B14F-4D97-AF65-F5344CB8AC3E}">
        <p14:creationId xmlns:p14="http://schemas.microsoft.com/office/powerpoint/2010/main" val="1262211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Method Invocation (3)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700808"/>
            <a:ext cx="8586787" cy="4852392"/>
          </a:xfrm>
        </p:spPr>
        <p:txBody>
          <a:bodyPr/>
          <a:lstStyle/>
          <a:p>
            <a:pPr algn="l">
              <a:buFontTx/>
              <a:buAutoNum type="arabicPeriod" startAt="5"/>
            </a:pPr>
            <a:r>
              <a:rPr lang="en-US" sz="2800" dirty="0"/>
              <a:t>Security object first initiates a replica lookup. </a:t>
            </a:r>
          </a:p>
          <a:p>
            <a:pPr algn="l">
              <a:buFontTx/>
              <a:buAutoNum type="arabicPeriod" startAt="5"/>
            </a:pPr>
            <a:r>
              <a:rPr lang="en-US" sz="2800" dirty="0"/>
              <a:t>Once a suitable replica has been found, security </a:t>
            </a:r>
            <a:r>
              <a:rPr lang="en-US" sz="2800" dirty="0" err="1"/>
              <a:t>subobject</a:t>
            </a:r>
            <a:r>
              <a:rPr lang="en-US" sz="2800" dirty="0"/>
              <a:t> can set up a secure channel with its peer, after which control is returned to the replication </a:t>
            </a:r>
            <a:r>
              <a:rPr lang="en-US" sz="2800" dirty="0" err="1"/>
              <a:t>subobject</a:t>
            </a:r>
            <a:r>
              <a:rPr lang="en-US" sz="2800" dirty="0"/>
              <a:t>. </a:t>
            </a:r>
          </a:p>
          <a:p>
            <a:pPr algn="l">
              <a:buFontTx/>
              <a:buAutoNum type="arabicPeriod" startAt="5"/>
            </a:pPr>
            <a:r>
              <a:rPr lang="en-US" sz="2800" dirty="0"/>
              <a:t>Request is now passed on to the communication </a:t>
            </a:r>
            <a:r>
              <a:rPr lang="en-US" sz="2800" dirty="0" err="1"/>
              <a:t>subobject</a:t>
            </a:r>
            <a:r>
              <a:rPr lang="en-US" sz="2800" dirty="0"/>
              <a:t>.</a:t>
            </a:r>
          </a:p>
          <a:p>
            <a:pPr algn="l">
              <a:buFontTx/>
              <a:buAutoNum type="arabicPeriod" startAt="5"/>
            </a:pPr>
            <a:r>
              <a:rPr lang="en-US" sz="2800" dirty="0" err="1"/>
              <a:t>Subobject</a:t>
            </a:r>
            <a:r>
              <a:rPr lang="en-US" sz="2800" dirty="0"/>
              <a:t> encrypts and signs the request so that it can pass through the channel.</a:t>
            </a:r>
          </a:p>
        </p:txBody>
      </p:sp>
    </p:spTree>
    <p:extLst>
      <p:ext uri="{BB962C8B-B14F-4D97-AF65-F5344CB8AC3E}">
        <p14:creationId xmlns:p14="http://schemas.microsoft.com/office/powerpoint/2010/main" val="177868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Enterprise Java Beans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4179888"/>
            <a:ext cx="3238500" cy="2373312"/>
          </a:xfrm>
        </p:spPr>
        <p:txBody>
          <a:bodyPr/>
          <a:lstStyle/>
          <a:p>
            <a:pPr algn="l"/>
            <a:r>
              <a:rPr lang="en-US"/>
              <a:t>Figure 10-2. General architecture of an EJB server.</a:t>
            </a:r>
          </a:p>
        </p:txBody>
      </p:sp>
      <p:pic>
        <p:nvPicPr>
          <p:cNvPr id="77828" name="Picture 4" descr="10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4" y="1412776"/>
            <a:ext cx="5057775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73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Method Invocation (4)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562100"/>
            <a:ext cx="8509000" cy="4991100"/>
          </a:xfrm>
        </p:spPr>
        <p:txBody>
          <a:bodyPr/>
          <a:lstStyle/>
          <a:p>
            <a:pPr algn="l">
              <a:buFontTx/>
              <a:buAutoNum type="arabicPeriod" startAt="9"/>
            </a:pPr>
            <a:r>
              <a:rPr lang="en-US" sz="2800"/>
              <a:t>After its receipt, the request is decrypted and authenticated.</a:t>
            </a:r>
          </a:p>
          <a:p>
            <a:pPr algn="l">
              <a:buFontTx/>
              <a:buAutoNum type="arabicPeriod" startAt="9"/>
            </a:pPr>
            <a:r>
              <a:rPr lang="en-US" sz="2800"/>
              <a:t>Request then passed on to the server-side replication subobject.</a:t>
            </a:r>
          </a:p>
          <a:p>
            <a:pPr algn="l">
              <a:buFontTx/>
              <a:buAutoNum type="arabicPeriod" startAt="9"/>
            </a:pPr>
            <a:r>
              <a:rPr lang="en-US" sz="2800"/>
              <a:t>Authorization takes place: </a:t>
            </a:r>
          </a:p>
          <a:p>
            <a:pPr algn="l">
              <a:buFontTx/>
              <a:buAutoNum type="arabicPeriod" startAt="9"/>
            </a:pPr>
            <a:r>
              <a:rPr lang="en-US" sz="2800"/>
              <a:t>Request is then unmarshaled.</a:t>
            </a:r>
          </a:p>
          <a:p>
            <a:pPr algn="l">
              <a:buFontTx/>
              <a:buAutoNum type="arabicPeriod" startAt="9"/>
            </a:pPr>
            <a:r>
              <a:rPr lang="en-US" sz="2800"/>
              <a:t>Finally, the operation can be executed.</a:t>
            </a:r>
          </a:p>
        </p:txBody>
      </p:sp>
    </p:spTree>
    <p:extLst>
      <p:ext uri="{BB962C8B-B14F-4D97-AF65-F5344CB8AC3E}">
        <p14:creationId xmlns:p14="http://schemas.microsoft.com/office/powerpoint/2010/main" val="1259027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26244"/>
          </a:xfrm>
        </p:spPr>
        <p:txBody>
          <a:bodyPr/>
          <a:lstStyle/>
          <a:p>
            <a:r>
              <a:rPr lang="en-US" dirty="0"/>
              <a:t>Four Types of EJBs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200" y="2025650"/>
            <a:ext cx="7670800" cy="45275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3200"/>
              <a:t>Stateless session beans</a:t>
            </a:r>
          </a:p>
          <a:p>
            <a:pPr algn="l">
              <a:buFontTx/>
              <a:buChar char="•"/>
            </a:pPr>
            <a:r>
              <a:rPr lang="en-US" sz="3200"/>
              <a:t>Stateful session beans</a:t>
            </a:r>
          </a:p>
          <a:p>
            <a:pPr algn="l">
              <a:buFontTx/>
              <a:buChar char="•"/>
            </a:pPr>
            <a:r>
              <a:rPr lang="en-US" sz="3200"/>
              <a:t>Entity beans</a:t>
            </a:r>
          </a:p>
          <a:p>
            <a:pPr algn="l">
              <a:buFontTx/>
              <a:buChar char="•"/>
            </a:pPr>
            <a:r>
              <a:rPr lang="en-US" sz="3200"/>
              <a:t>Message-driven beans</a:t>
            </a:r>
          </a:p>
        </p:txBody>
      </p:sp>
    </p:spTree>
    <p:extLst>
      <p:ext uri="{BB962C8B-B14F-4D97-AF65-F5344CB8AC3E}">
        <p14:creationId xmlns:p14="http://schemas.microsoft.com/office/powerpoint/2010/main" val="364829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Globe Distributed Shared Objects (1)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67700" cy="4767808"/>
          </a:xfrm>
        </p:spPr>
        <p:txBody>
          <a:bodyPr/>
          <a:lstStyle/>
          <a:p>
            <a:r>
              <a:rPr lang="en-US" dirty="0"/>
              <a:t>Figure 10-3. The organization of a Globe </a:t>
            </a:r>
            <a:br>
              <a:rPr lang="en-US" dirty="0"/>
            </a:br>
            <a:r>
              <a:rPr lang="en-US" dirty="0"/>
              <a:t>distributed shared object.</a:t>
            </a:r>
          </a:p>
        </p:txBody>
      </p:sp>
      <p:pic>
        <p:nvPicPr>
          <p:cNvPr id="79876" name="Picture 4" descr="10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420888"/>
            <a:ext cx="5948362" cy="43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4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Globe Distributed Shared Objects (2)</a:t>
            </a:r>
          </a:p>
        </p:txBody>
      </p:sp>
      <p:pic>
        <p:nvPicPr>
          <p:cNvPr id="83972" name="Picture 4" descr="10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340768"/>
            <a:ext cx="649605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2275" y="3948113"/>
            <a:ext cx="3641725" cy="2605087"/>
          </a:xfrm>
        </p:spPr>
        <p:txBody>
          <a:bodyPr/>
          <a:lstStyle/>
          <a:p>
            <a:pPr algn="l"/>
            <a:r>
              <a:rPr lang="en-US" dirty="0"/>
              <a:t>Figure 10-4. The general organization of a </a:t>
            </a:r>
            <a:r>
              <a:rPr lang="en-US" dirty="0" smtClean="0"/>
              <a:t>local </a:t>
            </a:r>
            <a:r>
              <a:rPr lang="en-US" dirty="0"/>
              <a:t>object for distributed shared objects in Globe.</a:t>
            </a:r>
          </a:p>
        </p:txBody>
      </p:sp>
    </p:spTree>
    <p:extLst>
      <p:ext uri="{BB962C8B-B14F-4D97-AF65-F5344CB8AC3E}">
        <p14:creationId xmlns:p14="http://schemas.microsoft.com/office/powerpoint/2010/main" val="387678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Adapter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3175000"/>
            <a:ext cx="3549650" cy="3348038"/>
          </a:xfrm>
        </p:spPr>
        <p:txBody>
          <a:bodyPr/>
          <a:lstStyle/>
          <a:p>
            <a:pPr algn="l"/>
            <a:r>
              <a:rPr lang="en-US"/>
              <a:t>Figure 10-5. Organization of an object server </a:t>
            </a:r>
            <a:br>
              <a:rPr lang="en-US"/>
            </a:br>
            <a:r>
              <a:rPr lang="en-US"/>
              <a:t>supporting different activation policies.</a:t>
            </a:r>
          </a:p>
        </p:txBody>
      </p:sp>
      <p:pic>
        <p:nvPicPr>
          <p:cNvPr id="86020" name="Picture 4" descr="10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340768"/>
            <a:ext cx="4621213" cy="54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6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The Ice Runtime System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10-6. Example of creating an object server in Ice.</a:t>
            </a:r>
          </a:p>
        </p:txBody>
      </p:sp>
      <p:pic>
        <p:nvPicPr>
          <p:cNvPr id="88068" name="Picture 4" descr="10-0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2" y="2492896"/>
            <a:ext cx="91440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8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Binding a Client to an Object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29200"/>
            <a:ext cx="9144000" cy="1324000"/>
          </a:xfrm>
        </p:spPr>
        <p:txBody>
          <a:bodyPr/>
          <a:lstStyle/>
          <a:p>
            <a:r>
              <a:rPr lang="en-US" dirty="0"/>
              <a:t>Figure 10-7. (a) An example with implicit binding using </a:t>
            </a:r>
            <a:br>
              <a:rPr lang="en-US" dirty="0"/>
            </a:br>
            <a:r>
              <a:rPr lang="en-US" dirty="0"/>
              <a:t>only global references. (b) An example with </a:t>
            </a:r>
            <a:r>
              <a:rPr lang="en-US" dirty="0" smtClean="0"/>
              <a:t>explicit </a:t>
            </a:r>
            <a:r>
              <a:rPr lang="en-US" dirty="0"/>
              <a:t>binding using global and local references.</a:t>
            </a:r>
          </a:p>
        </p:txBody>
      </p:sp>
      <p:pic>
        <p:nvPicPr>
          <p:cNvPr id="89092" name="Picture 4" descr="10-07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412776"/>
            <a:ext cx="89217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03367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237</TotalTime>
  <Words>650</Words>
  <Application>Microsoft Office PowerPoint</Application>
  <PresentationFormat>On-screen Show (4:3)</PresentationFormat>
  <Paragraphs>111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cdb2004213l</vt:lpstr>
      <vt:lpstr>Distributed Object Based System</vt:lpstr>
      <vt:lpstr>Distributed Objects</vt:lpstr>
      <vt:lpstr>Example: Enterprise Java Beans</vt:lpstr>
      <vt:lpstr>Four Types of EJBs</vt:lpstr>
      <vt:lpstr>Globe Distributed Shared Objects (1)</vt:lpstr>
      <vt:lpstr>Globe Distributed Shared Objects (2)</vt:lpstr>
      <vt:lpstr>Object Adapter</vt:lpstr>
      <vt:lpstr>Example: The Ice Runtime System</vt:lpstr>
      <vt:lpstr>Binding a Client to an Object</vt:lpstr>
      <vt:lpstr>Parameter Passing</vt:lpstr>
      <vt:lpstr>Object-Based Messaging (1)</vt:lpstr>
      <vt:lpstr>Object-Based Messaging (2)</vt:lpstr>
      <vt:lpstr>CORBA Object References</vt:lpstr>
      <vt:lpstr>Globe Object References (1)</vt:lpstr>
      <vt:lpstr>Globe Object References (2)</vt:lpstr>
      <vt:lpstr>Synchronization</vt:lpstr>
      <vt:lpstr>Entry Consistency</vt:lpstr>
      <vt:lpstr>Replication Frameworks (1)</vt:lpstr>
      <vt:lpstr>Replication Frameworks (2)</vt:lpstr>
      <vt:lpstr>Replicated Invocations (1)</vt:lpstr>
      <vt:lpstr>Replicated Invocations (2)</vt:lpstr>
      <vt:lpstr>Replicated Invocations (3)</vt:lpstr>
      <vt:lpstr>Example: Fault-Tolerant CORBA</vt:lpstr>
      <vt:lpstr>An Example Architecture</vt:lpstr>
      <vt:lpstr>Example: Fault-Tolerant Java</vt:lpstr>
      <vt:lpstr>Overview of Globe Security</vt:lpstr>
      <vt:lpstr>Secure Method Invocation (1)</vt:lpstr>
      <vt:lpstr>Secure Method Invocation (2)</vt:lpstr>
      <vt:lpstr>Secure Method Invocation (3)</vt:lpstr>
      <vt:lpstr>Secure Method Invocation (4)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33</cp:revision>
  <dcterms:created xsi:type="dcterms:W3CDTF">2018-03-07T10:37:30Z</dcterms:created>
  <dcterms:modified xsi:type="dcterms:W3CDTF">2018-03-18T13:36:45Z</dcterms:modified>
</cp:coreProperties>
</file>