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29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34FD-9B43-4196-A4A9-AD7CCB15720E}" type="datetimeFigureOut">
              <a:rPr lang="id-ID" smtClean="0"/>
              <a:t>18/03/2018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9060-475D-43B9-94D2-1D6226E6EB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7997B-2428-4CBC-8FD4-F9997FE67EA9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0DD84-27C6-43E3-BC25-A680C422AD40}" type="slidenum">
              <a:rPr lang="en-US"/>
              <a:pPr/>
              <a:t>11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F835F-81C6-4AA6-9BDB-6EA74A26671E}" type="slidenum">
              <a:rPr lang="en-US"/>
              <a:pPr/>
              <a:t>12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2F53E-F457-4A8E-BDE0-604F12EFC5BF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F8950-F003-4934-8397-BB69FAE5A8ED}" type="slidenum">
              <a:rPr lang="en-US"/>
              <a:pPr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A9B1E-DC09-489E-A3FC-84BB00130A74}" type="slidenum">
              <a:rPr lang="en-US"/>
              <a:pPr/>
              <a:t>15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1CFD-5E54-4C90-B02B-61C50C621821}" type="slidenum">
              <a:rPr lang="en-US"/>
              <a:pPr/>
              <a:t>16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DE317-70D9-4C3C-8A6F-B4A0E9924E6E}" type="slidenum">
              <a:rPr lang="en-US"/>
              <a:pPr/>
              <a:t>17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41B81-E2DA-47DA-94C7-1264FB321563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9E233-6A2C-42C0-A280-CF442D8B74BF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8ADCB-1FC9-442D-A05A-35E0425B6ED7}" type="slidenum">
              <a:rPr lang="en-US"/>
              <a:pPr/>
              <a:t>20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9F501-B61C-4446-961E-FC9CC8B5F7EE}" type="slidenum">
              <a:rPr lang="en-US"/>
              <a:pPr/>
              <a:t>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C9F2D-5503-4C8D-A824-7621975A7C77}" type="slidenum">
              <a:rPr lang="en-US"/>
              <a:pPr/>
              <a:t>21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18D56-1636-4860-B3D7-EF62099F2381}" type="slidenum">
              <a:rPr lang="en-US"/>
              <a:pPr/>
              <a:t>22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A1F5C-A02C-485A-A607-97EEC6E1C3D8}" type="slidenum">
              <a:rPr lang="en-US"/>
              <a:pPr/>
              <a:t>23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60DF4-83E5-4BF4-9237-007D13F53D8A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31A17-38CA-4BA7-85F8-4DD5FA72D974}" type="slidenum">
              <a:rPr lang="en-US"/>
              <a:pPr/>
              <a:t>25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0BB38-4F24-4813-9B99-6CC640700D7A}" type="slidenum">
              <a:rPr lang="en-US"/>
              <a:pPr/>
              <a:t>26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609F6-EA23-4E54-B53F-ADD4F140DA27}" type="slidenum">
              <a:rPr lang="en-US"/>
              <a:pPr/>
              <a:t>27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75C6D-00A1-42A6-B620-C11E26D2D92D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DF934-0C16-43B2-A10B-5CF85065FED5}" type="slidenum">
              <a:rPr lang="en-US"/>
              <a:pPr/>
              <a:t>29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5C73A-3931-43A0-8151-2BA05D87280A}" type="slidenum">
              <a:rPr lang="en-US"/>
              <a:pPr/>
              <a:t>30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19F1-C3ED-47C1-BACE-4CA232D28751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5827C-DD79-404E-A4A9-B41B2D231326}" type="slidenum">
              <a:rPr lang="en-US"/>
              <a:pPr/>
              <a:t>31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D7BD1-A1D8-4CEF-8861-AB64B089D57A}" type="slidenum">
              <a:rPr lang="en-US"/>
              <a:pPr/>
              <a:t>32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7CFAD-A265-476C-9666-EDBFB185C90A}" type="slidenum">
              <a:rPr lang="en-US"/>
              <a:pPr/>
              <a:t>33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0AE73-1BCD-41BC-BE19-D10CBEEF5F48}" type="slidenum">
              <a:rPr lang="en-US"/>
              <a:pPr/>
              <a:t>34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B144E-C437-4504-B55B-B38481D0E5FF}" type="slidenum">
              <a:rPr lang="en-US"/>
              <a:pPr/>
              <a:t>35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5ACB8-F3A3-4E8D-A6EE-31718D387206}" type="slidenum">
              <a:rPr lang="en-US"/>
              <a:pPr/>
              <a:t>36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D9599-F709-4934-B063-C872C8095658}" type="slidenum">
              <a:rPr lang="en-US"/>
              <a:pPr/>
              <a:t>37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28183-F71C-4D3A-A20A-0AD08259EBE6}" type="slidenum">
              <a:rPr lang="en-US"/>
              <a:pPr/>
              <a:t>38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18461-C78D-4627-AB64-2E88CB5AF93E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0E816-5C34-48A2-BA47-DCB475B6F276}" type="slidenum">
              <a:rPr lang="en-US"/>
              <a:pPr/>
              <a:t>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72B0B-9D58-4A5C-8A15-EB52784546D7}" type="slidenum">
              <a:rPr lang="en-US"/>
              <a:pPr/>
              <a:t>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EAD44-26C9-45D7-A7F9-118C65E56F87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647B8-B34A-4D4B-972B-A56380F3E0B5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349F7-DD7D-4304-9075-3DAA95EE63CC}" type="slidenum">
              <a:rPr lang="en-US"/>
              <a:pPr/>
              <a:t>10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A470341C-C714-46A2-BE80-B12F3FBD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4B143-7230-4E24-9CD7-84A51AD8B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9F786-2AEB-4B0B-9793-A07A3E3F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E981099-0112-461E-906F-DBD3623D98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18B1C-317D-407E-B831-DC4430AB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0B3E0-C47F-452A-B679-52A399E37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4E310-0503-4C69-8BF2-A9AF5074B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86F66-2EF7-46BA-9965-B7FEC7F20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CEFFA-9DE3-463B-97C4-C5F3168D6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17254-18EA-46D9-BF39-EBC6D71E6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5DD14-627E-4330-B30D-F674CB2F5C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D5AE-DC6A-4A3F-9A91-64F6C0CB7A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3B4A7E2-0C43-48B1-A23D-5E1F46CB38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</a:rPr>
              <a:t>Distributed File System</a:t>
            </a:r>
            <a:endParaRPr lang="en-US" sz="6000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Munawar, PhD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RPC2 Subsystem (1)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11-8. Side effects in Coda’s RPC2 system.</a:t>
            </a:r>
          </a:p>
        </p:txBody>
      </p:sp>
      <p:pic>
        <p:nvPicPr>
          <p:cNvPr id="92164" name="Picture 4" descr="11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364537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5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RPC2 Subsystem (2)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11-9. (a) Sending an invalidation message one at a time. (b) Sending invalidation messages in parallel.</a:t>
            </a:r>
          </a:p>
        </p:txBody>
      </p:sp>
      <p:pic>
        <p:nvPicPr>
          <p:cNvPr id="93188" name="Picture 4" descr="11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696325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File-Oriented Communication in Plan 9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11-10. Files associated with a single </a:t>
            </a:r>
            <a:br>
              <a:rPr lang="en-US"/>
            </a:br>
            <a:r>
              <a:rPr lang="en-US"/>
              <a:t>TCP connection in Plan 9.</a:t>
            </a:r>
          </a:p>
        </p:txBody>
      </p:sp>
      <p:pic>
        <p:nvPicPr>
          <p:cNvPr id="94212" name="Picture 4" descr="11-1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7" y="2708920"/>
            <a:ext cx="8739187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5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in NFS (1)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11-11. Mounting (part of) a remote file system in NFS.</a:t>
            </a:r>
          </a:p>
        </p:txBody>
      </p:sp>
      <p:pic>
        <p:nvPicPr>
          <p:cNvPr id="98308" name="Picture 4" descr="11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2" y="2492896"/>
            <a:ext cx="8499475" cy="4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9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in NFS (2)</a:t>
            </a:r>
          </a:p>
        </p:txBody>
      </p:sp>
      <p:pic>
        <p:nvPicPr>
          <p:cNvPr id="99332" name="Picture 4" descr="1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2" y="1278854"/>
            <a:ext cx="8388350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8519" y="5741120"/>
            <a:ext cx="5207000" cy="1022498"/>
          </a:xfrm>
        </p:spPr>
        <p:txBody>
          <a:bodyPr/>
          <a:lstStyle/>
          <a:p>
            <a:pPr algn="l"/>
            <a:r>
              <a:rPr lang="en-US" sz="2000" dirty="0"/>
              <a:t>Figure 11-12. Mounting nested directories from </a:t>
            </a:r>
            <a:r>
              <a:rPr lang="en-US" sz="2000" dirty="0" smtClean="0"/>
              <a:t>multiple </a:t>
            </a:r>
            <a:r>
              <a:rPr lang="en-US" sz="2000" dirty="0"/>
              <a:t>servers in NFS.</a:t>
            </a:r>
          </a:p>
        </p:txBody>
      </p:sp>
    </p:spTree>
    <p:extLst>
      <p:ext uri="{BB962C8B-B14F-4D97-AF65-F5344CB8AC3E}">
        <p14:creationId xmlns:p14="http://schemas.microsoft.com/office/powerpoint/2010/main" val="18872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Automounting (1)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596" y="6144846"/>
            <a:ext cx="8676456" cy="558800"/>
          </a:xfrm>
        </p:spPr>
        <p:txBody>
          <a:bodyPr/>
          <a:lstStyle/>
          <a:p>
            <a:r>
              <a:rPr lang="en-US" dirty="0"/>
              <a:t>Figure 11-13. A simple </a:t>
            </a:r>
            <a:r>
              <a:rPr lang="en-US" dirty="0" err="1"/>
              <a:t>automounter</a:t>
            </a:r>
            <a:r>
              <a:rPr lang="en-US" dirty="0"/>
              <a:t> for NFS.</a:t>
            </a:r>
          </a:p>
        </p:txBody>
      </p:sp>
      <p:pic>
        <p:nvPicPr>
          <p:cNvPr id="102404" name="Picture 4" descr="11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412776"/>
            <a:ext cx="7688262" cy="42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7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Automounting (2)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11-14. Using symbolic links with automounting.</a:t>
            </a:r>
          </a:p>
        </p:txBody>
      </p:sp>
      <p:pic>
        <p:nvPicPr>
          <p:cNvPr id="103428" name="Picture 4" descr="11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7054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2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Constructing a Global Name Space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11-15. Junctions in GNS.</a:t>
            </a:r>
          </a:p>
        </p:txBody>
      </p:sp>
      <p:pic>
        <p:nvPicPr>
          <p:cNvPr id="104452" name="Picture 4" descr="11-15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924944"/>
            <a:ext cx="8675688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77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 of File Sharing (1)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3390900"/>
            <a:ext cx="4106862" cy="3178175"/>
          </a:xfrm>
        </p:spPr>
        <p:txBody>
          <a:bodyPr/>
          <a:lstStyle/>
          <a:p>
            <a:pPr algn="l"/>
            <a:r>
              <a:rPr lang="en-US"/>
              <a:t>Figure 11-16. (a) On a single processor, when a read follows a write, the value returned by the read is the value just written. </a:t>
            </a:r>
          </a:p>
        </p:txBody>
      </p:sp>
      <p:pic>
        <p:nvPicPr>
          <p:cNvPr id="105476" name="Picture 4" descr="1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56375"/>
          <a:stretch>
            <a:fillRect/>
          </a:stretch>
        </p:blipFill>
        <p:spPr bwMode="auto">
          <a:xfrm>
            <a:off x="4705349" y="1340768"/>
            <a:ext cx="4138613" cy="5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0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1"/>
            <a:ext cx="4982914" cy="2160241"/>
          </a:xfrm>
        </p:spPr>
        <p:txBody>
          <a:bodyPr/>
          <a:lstStyle/>
          <a:p>
            <a:r>
              <a:rPr lang="en-US" sz="2800" dirty="0"/>
              <a:t>Semantics of </a:t>
            </a:r>
            <a:br>
              <a:rPr lang="en-US" sz="2800" dirty="0"/>
            </a:br>
            <a:r>
              <a:rPr lang="en-US" sz="2800" dirty="0">
                <a:solidFill>
                  <a:schemeClr val="tx2"/>
                </a:solidFill>
              </a:rPr>
              <a:t>File Sharing (2)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4398963"/>
            <a:ext cx="4478337" cy="1952625"/>
          </a:xfrm>
        </p:spPr>
        <p:txBody>
          <a:bodyPr/>
          <a:lstStyle/>
          <a:p>
            <a:pPr algn="l"/>
            <a:r>
              <a:rPr lang="en-US"/>
              <a:t>Figure 11-16. (b) In a distributed system with caching, obsolete values may be returned.</a:t>
            </a:r>
          </a:p>
        </p:txBody>
      </p:sp>
      <p:pic>
        <p:nvPicPr>
          <p:cNvPr id="106500" name="Picture 4" descr="1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1"/>
          <a:stretch>
            <a:fillRect/>
          </a:stretch>
        </p:blipFill>
        <p:spPr bwMode="auto">
          <a:xfrm>
            <a:off x="5387975" y="620688"/>
            <a:ext cx="314166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7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Client-Server Architectures (1)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5472113"/>
            <a:ext cx="8188325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Figure 11-1. (a) The remote access model. </a:t>
            </a:r>
            <a:br>
              <a:rPr lang="en-US"/>
            </a:br>
            <a:r>
              <a:rPr lang="en-US"/>
              <a:t>(b) The upload/download model.</a:t>
            </a:r>
          </a:p>
        </p:txBody>
      </p:sp>
      <p:pic>
        <p:nvPicPr>
          <p:cNvPr id="6150" name="Picture 6" descr="1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611313"/>
            <a:ext cx="8442325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 of File Sharing (3)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126038"/>
            <a:ext cx="8892480" cy="838200"/>
          </a:xfrm>
        </p:spPr>
        <p:txBody>
          <a:bodyPr/>
          <a:lstStyle/>
          <a:p>
            <a:r>
              <a:rPr lang="en-US" dirty="0"/>
              <a:t>Figure 11-17. Four ways of dealing with the </a:t>
            </a:r>
            <a:r>
              <a:rPr lang="en-US" dirty="0" smtClean="0"/>
              <a:t>shared </a:t>
            </a:r>
            <a:r>
              <a:rPr lang="en-US" dirty="0"/>
              <a:t>files in a distributed system.</a:t>
            </a:r>
          </a:p>
        </p:txBody>
      </p:sp>
      <p:pic>
        <p:nvPicPr>
          <p:cNvPr id="112644" name="Picture 4" descr="11-17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850"/>
            <a:ext cx="91440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73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Locking (1)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13388"/>
            <a:ext cx="9144000" cy="838200"/>
          </a:xfrm>
        </p:spPr>
        <p:txBody>
          <a:bodyPr/>
          <a:lstStyle/>
          <a:p>
            <a:r>
              <a:rPr lang="en-US"/>
              <a:t>Figure 11-18. NFSv4 operations related to file locking.</a:t>
            </a:r>
          </a:p>
        </p:txBody>
      </p:sp>
      <p:pic>
        <p:nvPicPr>
          <p:cNvPr id="114692" name="Picture 4" descr="11-18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9"/>
          <a:stretch>
            <a:fillRect/>
          </a:stretch>
        </p:blipFill>
        <p:spPr bwMode="auto">
          <a:xfrm>
            <a:off x="79375" y="1830388"/>
            <a:ext cx="8926513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9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Locking (2)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311775"/>
            <a:ext cx="8820472" cy="838200"/>
          </a:xfrm>
        </p:spPr>
        <p:txBody>
          <a:bodyPr/>
          <a:lstStyle/>
          <a:p>
            <a:r>
              <a:rPr lang="en-US" dirty="0"/>
              <a:t>Figure 11-19. The result of an open operation with share reservations in NFS. (a) When the client requests shared access given the current denial state.</a:t>
            </a:r>
          </a:p>
        </p:txBody>
      </p:sp>
      <p:pic>
        <p:nvPicPr>
          <p:cNvPr id="116740" name="Picture 4" descr="11-19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05"/>
          <a:stretch>
            <a:fillRect/>
          </a:stretch>
        </p:blipFill>
        <p:spPr bwMode="auto">
          <a:xfrm>
            <a:off x="0" y="1608138"/>
            <a:ext cx="9144000" cy="30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04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Locking (3)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313363"/>
            <a:ext cx="8964488" cy="1071562"/>
          </a:xfrm>
        </p:spPr>
        <p:txBody>
          <a:bodyPr/>
          <a:lstStyle/>
          <a:p>
            <a:r>
              <a:rPr lang="en-US" dirty="0"/>
              <a:t>Figure 11-19. The result of an open operation with share reservations in NFS. (b) When the client requests a denial state given the current file access state.</a:t>
            </a:r>
          </a:p>
        </p:txBody>
      </p:sp>
      <p:pic>
        <p:nvPicPr>
          <p:cNvPr id="117764" name="Picture 4" descr="11-19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4"/>
          <a:stretch>
            <a:fillRect/>
          </a:stretch>
        </p:blipFill>
        <p:spPr bwMode="auto">
          <a:xfrm>
            <a:off x="0" y="1793875"/>
            <a:ext cx="91440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11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Sharing Files in Coda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68988"/>
            <a:ext cx="9144000" cy="684212"/>
          </a:xfrm>
        </p:spPr>
        <p:txBody>
          <a:bodyPr/>
          <a:lstStyle/>
          <a:p>
            <a:r>
              <a:rPr lang="en-US"/>
              <a:t>Figure 11-20. The transactional behavior in sharing files in Coda.</a:t>
            </a:r>
          </a:p>
        </p:txBody>
      </p:sp>
      <p:pic>
        <p:nvPicPr>
          <p:cNvPr id="120836" name="Picture 4" descr="11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03" y="1412776"/>
            <a:ext cx="7188200" cy="44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26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Caching (1)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11-21. Client-side caching in NFS.</a:t>
            </a:r>
          </a:p>
        </p:txBody>
      </p:sp>
      <p:pic>
        <p:nvPicPr>
          <p:cNvPr id="121860" name="Picture 4" descr="11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9" y="2348880"/>
            <a:ext cx="8183562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55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Caching (2)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11-22. Using the NFSv4 callback mechanism </a:t>
            </a:r>
            <a:br>
              <a:rPr lang="en-US"/>
            </a:br>
            <a:r>
              <a:rPr lang="en-US"/>
              <a:t>to recall file delegation.</a:t>
            </a:r>
          </a:p>
        </p:txBody>
      </p:sp>
      <p:pic>
        <p:nvPicPr>
          <p:cNvPr id="124932" name="Picture 4" descr="11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636912"/>
            <a:ext cx="8262938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36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Caching in Coda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11-23. The use of local copies when </a:t>
            </a:r>
            <a:br>
              <a:rPr lang="en-US"/>
            </a:br>
            <a:r>
              <a:rPr lang="en-US"/>
              <a:t>opening a session in Coda.</a:t>
            </a:r>
          </a:p>
        </p:txBody>
      </p:sp>
      <p:pic>
        <p:nvPicPr>
          <p:cNvPr id="126980" name="Picture 4" descr="11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378825" cy="32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8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Replication in Coda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11-24. Two clients with a </a:t>
            </a:r>
            <a:r>
              <a:rPr lang="en-US" dirty="0" smtClean="0"/>
              <a:t>different</a:t>
            </a:r>
            <a:r>
              <a:rPr lang="id-ID" dirty="0" smtClean="0"/>
              <a:t> </a:t>
            </a:r>
            <a:r>
              <a:rPr lang="en-US" dirty="0" smtClean="0"/>
              <a:t>AVSG </a:t>
            </a:r>
            <a:r>
              <a:rPr lang="en-US" dirty="0"/>
              <a:t>for the same replicated file.</a:t>
            </a:r>
          </a:p>
        </p:txBody>
      </p:sp>
      <p:pic>
        <p:nvPicPr>
          <p:cNvPr id="128004" name="Picture 4" descr="11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6" y="2636912"/>
            <a:ext cx="8435975" cy="34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05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Structured Peer-to-Peer Systems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11-25. Balancing load in a peer-to-peer </a:t>
            </a:r>
            <a:br>
              <a:rPr lang="en-US"/>
            </a:br>
            <a:r>
              <a:rPr lang="en-US"/>
              <a:t>system by replication.</a:t>
            </a:r>
          </a:p>
        </p:txBody>
      </p:sp>
      <p:pic>
        <p:nvPicPr>
          <p:cNvPr id="131076" name="Picture 4" descr="11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4" y="2708920"/>
            <a:ext cx="80581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6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Client-Server Architectures (2)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11-2. The basic NFS architecture for UNIX systems.</a:t>
            </a:r>
          </a:p>
        </p:txBody>
      </p:sp>
      <p:pic>
        <p:nvPicPr>
          <p:cNvPr id="77828" name="Picture 4" descr="11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3" y="2492896"/>
            <a:ext cx="7648575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86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Byzantine Failures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11-26. The different phases in Byzantine fault tolerance.</a:t>
            </a:r>
          </a:p>
        </p:txBody>
      </p:sp>
      <p:pic>
        <p:nvPicPr>
          <p:cNvPr id="132100" name="Picture 4" descr="11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6" y="2852936"/>
            <a:ext cx="8380412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93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6241504" cy="487363"/>
          </a:xfrm>
        </p:spPr>
        <p:txBody>
          <a:bodyPr/>
          <a:lstStyle/>
          <a:p>
            <a:r>
              <a:rPr lang="en-US" sz="2400" dirty="0"/>
              <a:t>High Availability in Peer-to-Peer Systems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877272"/>
            <a:ext cx="7920880" cy="792088"/>
          </a:xfrm>
        </p:spPr>
        <p:txBody>
          <a:bodyPr/>
          <a:lstStyle/>
          <a:p>
            <a:r>
              <a:rPr lang="en-US" dirty="0"/>
              <a:t>Figure 11-27. The ratio </a:t>
            </a:r>
            <a:r>
              <a:rPr lang="en-US" i="1" dirty="0" err="1"/>
              <a:t>r</a:t>
            </a:r>
            <a:r>
              <a:rPr lang="en-US" i="1" baseline="-25000" dirty="0" err="1"/>
              <a:t>rep</a:t>
            </a:r>
            <a:r>
              <a:rPr lang="en-US" i="1" dirty="0"/>
              <a:t> /r</a:t>
            </a:r>
            <a:r>
              <a:rPr lang="en-US" i="1" baseline="-25000" dirty="0"/>
              <a:t>ec</a:t>
            </a:r>
            <a:r>
              <a:rPr lang="en-US" dirty="0"/>
              <a:t> as </a:t>
            </a:r>
            <a:r>
              <a:rPr lang="en-US" dirty="0" smtClean="0"/>
              <a:t>a</a:t>
            </a:r>
            <a:r>
              <a:rPr lang="id-ID" dirty="0" smtClean="0"/>
              <a:t> </a:t>
            </a:r>
            <a:r>
              <a:rPr lang="en-US" dirty="0" smtClean="0"/>
              <a:t>function </a:t>
            </a:r>
            <a:r>
              <a:rPr lang="en-US" dirty="0"/>
              <a:t>of node availability </a:t>
            </a:r>
            <a:r>
              <a:rPr lang="en-US" i="1" dirty="0"/>
              <a:t>a</a:t>
            </a:r>
            <a:r>
              <a:rPr lang="en-US" dirty="0"/>
              <a:t>.</a:t>
            </a:r>
          </a:p>
        </p:txBody>
      </p:sp>
      <p:pic>
        <p:nvPicPr>
          <p:cNvPr id="135172" name="Picture 4" descr="11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412776"/>
            <a:ext cx="7715250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in NFS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11-28. The NFS security architecture.</a:t>
            </a:r>
          </a:p>
        </p:txBody>
      </p:sp>
      <p:pic>
        <p:nvPicPr>
          <p:cNvPr id="137220" name="Picture 4" descr="11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4" y="2420888"/>
            <a:ext cx="8315325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16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RPCs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5" y="6165304"/>
            <a:ext cx="8754827" cy="558800"/>
          </a:xfrm>
        </p:spPr>
        <p:txBody>
          <a:bodyPr/>
          <a:lstStyle/>
          <a:p>
            <a:r>
              <a:rPr lang="en-US" dirty="0"/>
              <a:t>Figure 11-29. Secure RPC in NFSv4.</a:t>
            </a:r>
          </a:p>
        </p:txBody>
      </p:sp>
      <p:pic>
        <p:nvPicPr>
          <p:cNvPr id="138244" name="Picture 4" descr="11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268760"/>
            <a:ext cx="6021387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70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Control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11-30. The various kinds of users and processes distinguished by NFS with respect to access control.</a:t>
            </a:r>
          </a:p>
        </p:txBody>
      </p:sp>
      <p:pic>
        <p:nvPicPr>
          <p:cNvPr id="141316" name="Picture 4" descr="11-3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" y="2655834"/>
            <a:ext cx="9144000" cy="41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67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Decentralized Authentication (1)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5900738"/>
            <a:ext cx="8793162" cy="652462"/>
          </a:xfrm>
        </p:spPr>
        <p:txBody>
          <a:bodyPr/>
          <a:lstStyle/>
          <a:p>
            <a:r>
              <a:rPr lang="en-US" dirty="0"/>
              <a:t>Figure 11-31. The organization of SFS.</a:t>
            </a:r>
          </a:p>
        </p:txBody>
      </p:sp>
      <p:pic>
        <p:nvPicPr>
          <p:cNvPr id="143364" name="Picture 4" descr="11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556792"/>
            <a:ext cx="8462962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16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Decentralized Authentication (2)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295900"/>
            <a:ext cx="8892480" cy="838200"/>
          </a:xfrm>
        </p:spPr>
        <p:txBody>
          <a:bodyPr/>
          <a:lstStyle/>
          <a:p>
            <a:r>
              <a:rPr lang="en-US" dirty="0"/>
              <a:t>Figure 11-32. A self-certifying pathname in SFS.</a:t>
            </a:r>
          </a:p>
        </p:txBody>
      </p:sp>
      <p:pic>
        <p:nvPicPr>
          <p:cNvPr id="144388" name="Picture 4" descr="11-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482850"/>
            <a:ext cx="8878887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47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11150"/>
            <a:ext cx="8748464" cy="1143000"/>
          </a:xfrm>
        </p:spPr>
        <p:txBody>
          <a:bodyPr/>
          <a:lstStyle/>
          <a:p>
            <a:r>
              <a:rPr lang="en-US" sz="2800" dirty="0"/>
              <a:t>Secure Lookups in DHT-Based Systems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1762125"/>
            <a:ext cx="7531100" cy="4371975"/>
          </a:xfrm>
        </p:spPr>
        <p:txBody>
          <a:bodyPr/>
          <a:lstStyle/>
          <a:p>
            <a:pPr algn="l"/>
            <a:r>
              <a:rPr lang="en-US" sz="2800"/>
              <a:t>Secure routing requires that three issues are dealt with:</a:t>
            </a:r>
            <a:br>
              <a:rPr lang="en-US" sz="2800"/>
            </a:br>
            <a:endParaRPr lang="en-US" sz="2800"/>
          </a:p>
          <a:p>
            <a:pPr algn="l">
              <a:buFontTx/>
              <a:buAutoNum type="arabicPeriod"/>
            </a:pPr>
            <a:r>
              <a:rPr lang="en-US" sz="2800"/>
              <a:t>Nodes are assigned identifiers in a secure way.</a:t>
            </a:r>
          </a:p>
          <a:p>
            <a:pPr algn="l">
              <a:buFontTx/>
              <a:buAutoNum type="arabicPeriod"/>
            </a:pPr>
            <a:r>
              <a:rPr lang="en-US" sz="2800"/>
              <a:t>Routing tables are securely maintained.</a:t>
            </a:r>
          </a:p>
          <a:p>
            <a:pPr algn="l">
              <a:buFontTx/>
              <a:buAutoNum type="arabicPeriod"/>
            </a:pPr>
            <a:r>
              <a:rPr lang="en-US" sz="2800"/>
              <a:t>Lookup requests are securely forwarded between nodes.</a:t>
            </a:r>
          </a:p>
        </p:txBody>
      </p:sp>
    </p:spTree>
    <p:extLst>
      <p:ext uri="{BB962C8B-B14F-4D97-AF65-F5344CB8AC3E}">
        <p14:creationId xmlns:p14="http://schemas.microsoft.com/office/powerpoint/2010/main" val="3135125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Collaborative Storage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11-33. The principle of storage claims in the </a:t>
            </a:r>
            <a:br>
              <a:rPr lang="en-US"/>
            </a:br>
            <a:r>
              <a:rPr lang="en-US"/>
              <a:t>Samsara peer-to-peer system.</a:t>
            </a:r>
          </a:p>
        </p:txBody>
      </p:sp>
      <p:pic>
        <p:nvPicPr>
          <p:cNvPr id="149508" name="Picture 4" descr="11-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8" y="2564904"/>
            <a:ext cx="8012112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53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Model (1)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11-3. An incomplete list of file system </a:t>
            </a:r>
            <a:br>
              <a:rPr lang="en-US"/>
            </a:br>
            <a:r>
              <a:rPr lang="en-US"/>
              <a:t>operations supported by NFS.</a:t>
            </a:r>
          </a:p>
        </p:txBody>
      </p:sp>
      <p:pic>
        <p:nvPicPr>
          <p:cNvPr id="78852" name="Picture 4" descr="11-03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>
            <a:fillRect/>
          </a:stretch>
        </p:blipFill>
        <p:spPr bwMode="auto">
          <a:xfrm>
            <a:off x="748856" y="2636912"/>
            <a:ext cx="7834312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Model (2)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11-3. An incomplete list of file system </a:t>
            </a:r>
            <a:br>
              <a:rPr lang="en-US"/>
            </a:br>
            <a:r>
              <a:rPr lang="en-US"/>
              <a:t>operations supported by NFS.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0329" y="2636912"/>
            <a:ext cx="7834312" cy="3663950"/>
            <a:chOff x="754063" y="1543050"/>
            <a:chExt cx="7834312" cy="3663950"/>
          </a:xfrm>
        </p:grpSpPr>
        <p:pic>
          <p:nvPicPr>
            <p:cNvPr id="79876" name="Picture 4" descr="11-03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579"/>
            <a:stretch>
              <a:fillRect/>
            </a:stretch>
          </p:blipFill>
          <p:spPr bwMode="auto">
            <a:xfrm>
              <a:off x="754063" y="1908175"/>
              <a:ext cx="7834312" cy="329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" y="1543050"/>
              <a:ext cx="7667625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6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6408712" cy="487363"/>
          </a:xfrm>
        </p:spPr>
        <p:txBody>
          <a:bodyPr/>
          <a:lstStyle/>
          <a:p>
            <a:r>
              <a:rPr lang="en-US" sz="2400" dirty="0"/>
              <a:t>Cluster-Based Distributed File Systems (1)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5233988"/>
            <a:ext cx="8369300" cy="1350962"/>
          </a:xfrm>
        </p:spPr>
        <p:txBody>
          <a:bodyPr/>
          <a:lstStyle/>
          <a:p>
            <a:r>
              <a:rPr lang="en-US" dirty="0"/>
              <a:t>Figure 11-4. The difference between (a) distributing whole files across several servers and </a:t>
            </a:r>
            <a:r>
              <a:rPr lang="en-US" dirty="0" smtClean="0"/>
              <a:t>(</a:t>
            </a:r>
            <a:r>
              <a:rPr lang="en-US" dirty="0"/>
              <a:t>b) striping files for parallel access.</a:t>
            </a:r>
          </a:p>
        </p:txBody>
      </p:sp>
      <p:pic>
        <p:nvPicPr>
          <p:cNvPr id="83972" name="Picture 4" descr="11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/>
          <a:stretch>
            <a:fillRect/>
          </a:stretch>
        </p:blipFill>
        <p:spPr bwMode="auto">
          <a:xfrm>
            <a:off x="446088" y="1792288"/>
            <a:ext cx="422116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5" descr="11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4" t="16757"/>
          <a:stretch>
            <a:fillRect/>
          </a:stretch>
        </p:blipFill>
        <p:spPr bwMode="auto">
          <a:xfrm>
            <a:off x="5045075" y="2182813"/>
            <a:ext cx="3725863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09600"/>
            <a:ext cx="6408712" cy="487363"/>
          </a:xfrm>
        </p:spPr>
        <p:txBody>
          <a:bodyPr/>
          <a:lstStyle/>
          <a:p>
            <a:r>
              <a:rPr lang="en-US" sz="2400" dirty="0"/>
              <a:t>Cluster-Based Distributed File Systems (2)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11-5. The organization of a Google cluster of servers.</a:t>
            </a:r>
          </a:p>
        </p:txBody>
      </p:sp>
      <p:pic>
        <p:nvPicPr>
          <p:cNvPr id="86020" name="Picture 4" descr="11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636912"/>
            <a:ext cx="8788400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2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Architectures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11-6. The organization of the Ivy distributed file system.</a:t>
            </a:r>
          </a:p>
        </p:txBody>
      </p:sp>
      <p:pic>
        <p:nvPicPr>
          <p:cNvPr id="88068" name="Picture 4" descr="11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" y="2636912"/>
            <a:ext cx="8389938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0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Remote Procedure Calls in NFS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67700" cy="4767808"/>
          </a:xfrm>
        </p:spPr>
        <p:txBody>
          <a:bodyPr/>
          <a:lstStyle/>
          <a:p>
            <a:r>
              <a:rPr lang="en-US" dirty="0"/>
              <a:t>Figure 11-7. (a) Reading data from a file in NFS version 3. (b) Reading data using a compound procedure in version 4.</a:t>
            </a:r>
          </a:p>
        </p:txBody>
      </p:sp>
      <p:pic>
        <p:nvPicPr>
          <p:cNvPr id="89092" name="Picture 4" descr="11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0"/>
          <a:stretch>
            <a:fillRect/>
          </a:stretch>
        </p:blipFill>
        <p:spPr bwMode="auto">
          <a:xfrm>
            <a:off x="467544" y="2924944"/>
            <a:ext cx="38830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11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6"/>
          <a:stretch>
            <a:fillRect/>
          </a:stretch>
        </p:blipFill>
        <p:spPr bwMode="auto">
          <a:xfrm>
            <a:off x="4989511" y="2924944"/>
            <a:ext cx="3838575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74339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255</TotalTime>
  <Words>733</Words>
  <Application>Microsoft Office PowerPoint</Application>
  <PresentationFormat>On-screen Show (4:3)</PresentationFormat>
  <Paragraphs>118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cdb2004213l</vt:lpstr>
      <vt:lpstr>Distributed File System</vt:lpstr>
      <vt:lpstr>Client-Server Architectures (1)</vt:lpstr>
      <vt:lpstr>Client-Server Architectures (2)</vt:lpstr>
      <vt:lpstr>File System Model (1)</vt:lpstr>
      <vt:lpstr>File System Model (2)</vt:lpstr>
      <vt:lpstr>Cluster-Based Distributed File Systems (1)</vt:lpstr>
      <vt:lpstr>Cluster-Based Distributed File Systems (2)</vt:lpstr>
      <vt:lpstr>Symmetric Architectures</vt:lpstr>
      <vt:lpstr>Remote Procedure Calls in NFS</vt:lpstr>
      <vt:lpstr>The RPC2 Subsystem (1)</vt:lpstr>
      <vt:lpstr>The RPC2 Subsystem (2)</vt:lpstr>
      <vt:lpstr>File-Oriented Communication in Plan 9</vt:lpstr>
      <vt:lpstr>Naming in NFS (1)</vt:lpstr>
      <vt:lpstr>Naming in NFS (2)</vt:lpstr>
      <vt:lpstr>Automounting (1)</vt:lpstr>
      <vt:lpstr>Automounting (2)</vt:lpstr>
      <vt:lpstr>Constructing a Global Name Space</vt:lpstr>
      <vt:lpstr>Semantics of File Sharing (1)</vt:lpstr>
      <vt:lpstr>Semantics of  File Sharing (2)</vt:lpstr>
      <vt:lpstr>Semantics of File Sharing (3)</vt:lpstr>
      <vt:lpstr>File Locking (1)</vt:lpstr>
      <vt:lpstr>File Locking (2)</vt:lpstr>
      <vt:lpstr>File Locking (3)</vt:lpstr>
      <vt:lpstr>Sharing Files in Coda</vt:lpstr>
      <vt:lpstr>Client-Side Caching (1)</vt:lpstr>
      <vt:lpstr>Client-Side Caching (2)</vt:lpstr>
      <vt:lpstr>Client-Side Caching in Coda</vt:lpstr>
      <vt:lpstr>Server Replication in Coda</vt:lpstr>
      <vt:lpstr>Structured Peer-to-Peer Systems</vt:lpstr>
      <vt:lpstr>Handling Byzantine Failures</vt:lpstr>
      <vt:lpstr>High Availability in Peer-to-Peer Systems</vt:lpstr>
      <vt:lpstr>Security in NFS</vt:lpstr>
      <vt:lpstr>Secure RPCs</vt:lpstr>
      <vt:lpstr>Access Control</vt:lpstr>
      <vt:lpstr>Decentralized Authentication (1)</vt:lpstr>
      <vt:lpstr>Decentralized Authentication (2)</vt:lpstr>
      <vt:lpstr>Secure Lookups in DHT-Based Systems</vt:lpstr>
      <vt:lpstr>Secure Collaborative Storage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Munawar</dc:creator>
  <cp:lastModifiedBy>Munawar</cp:lastModifiedBy>
  <cp:revision>35</cp:revision>
  <dcterms:created xsi:type="dcterms:W3CDTF">2018-03-07T10:37:30Z</dcterms:created>
  <dcterms:modified xsi:type="dcterms:W3CDTF">2018-03-18T13:54:40Z</dcterms:modified>
</cp:coreProperties>
</file>