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29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 varScale="1">
        <p:scale>
          <a:sx n="62" d="100"/>
          <a:sy n="62" d="100"/>
        </p:scale>
        <p:origin x="-1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34FD-9B43-4196-A4A9-AD7CCB15720E}" type="datetimeFigureOut">
              <a:rPr lang="id-ID" smtClean="0"/>
              <a:t>18/03/2018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9060-475D-43B9-94D2-1D6226E6EB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9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AA21B-68E2-4BCA-A10E-95B72A90A2F7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DC8FC-E70C-4280-99C6-306C10A0F1B3}" type="slidenum">
              <a:rPr lang="en-US"/>
              <a:pPr/>
              <a:t>11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EA20C-205E-43C2-8E44-78BE1FB8AAC5}" type="slidenum">
              <a:rPr lang="en-US"/>
              <a:pPr/>
              <a:t>12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95E18-F4D4-41A3-9EEF-6AA18D171EA2}" type="slidenum">
              <a:rPr lang="en-US"/>
              <a:pPr/>
              <a:t>13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AD459-8BD3-4328-940B-C185B30CF5C4}" type="slidenum">
              <a:rPr lang="en-US"/>
              <a:pPr/>
              <a:t>14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E5EC1-5A22-4E1D-B9F9-5E9A3C55655F}" type="slidenum">
              <a:rPr lang="en-US"/>
              <a:pPr/>
              <a:t>15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EC98D-8623-4BF0-BF4D-1E487DBB1A4C}" type="slidenum">
              <a:rPr lang="en-US"/>
              <a:pPr/>
              <a:t>16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4B8F8-5D38-4DC6-B401-3C1401D1BFB0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C4CC8-8C2F-43BC-B811-C44D0D5FBB77}" type="slidenum">
              <a:rPr lang="en-US"/>
              <a:pPr/>
              <a:t>18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354E5-915E-46D1-995A-361800ACD49E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33580-9AEE-4C1E-97B5-D7371E0EB3D2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C3C51-FA35-4753-BBF8-6FC8F96E8171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B6DF5-8D9E-477E-9E27-EEBEA1CFACA1}" type="slidenum">
              <a:rPr lang="en-US"/>
              <a:pPr/>
              <a:t>21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B8B6B-F349-4912-B806-A012D7C0A635}" type="slidenum">
              <a:rPr lang="en-US"/>
              <a:pPr/>
              <a:t>22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53E38-2EB9-42C0-9B2B-576B2CD4C36D}" type="slidenum">
              <a:rPr lang="en-US"/>
              <a:pPr/>
              <a:t>23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308C6-5DFC-452B-825B-2835C31010AF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24570-7CAC-480E-9ACD-541319605696}" type="slidenum">
              <a:rPr lang="en-US"/>
              <a:pPr/>
              <a:t>25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A885-1A1C-4992-BA61-0DB361A0B926}" type="slidenum">
              <a:rPr lang="en-US"/>
              <a:pPr/>
              <a:t>26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702AD-0FBB-4ACC-9CE8-43EA6E2E7102}" type="slidenum">
              <a:rPr lang="en-US"/>
              <a:pPr/>
              <a:t>27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D5078-E531-40F0-9BB5-43E6255B88C5}" type="slidenum">
              <a:rPr lang="en-US"/>
              <a:pPr/>
              <a:t>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EA8C2-CC70-4256-9387-0DBB55FE15BE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CDCCE-A6EE-4D6B-94D4-113BB967F4B3}" type="slidenum">
              <a:rPr lang="en-US"/>
              <a:pPr/>
              <a:t>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62C5C-40F0-462E-9014-68086FEA4CDD}" type="slidenum">
              <a:rPr lang="en-US"/>
              <a:pPr/>
              <a:t>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608F6-0EEC-4636-BB8B-19A2D87C95BD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B5772-8F4D-46BE-89BE-45B8033B220D}" type="slidenum">
              <a:rPr lang="en-US"/>
              <a:pPr/>
              <a:t>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FFBFA-FD1D-491A-BCF6-BD606C3A1266}" type="slidenum">
              <a:rPr lang="en-US"/>
              <a:pPr/>
              <a:t>10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A470341C-C714-46A2-BE80-B12F3FBD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4B143-7230-4E24-9CD7-84A51AD8BA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49F786-2AEB-4B0B-9793-A07A3E3F9E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E981099-0112-461E-906F-DBD3623D98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18B1C-317D-407E-B831-DC4430ABB7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0B3E0-C47F-452A-B679-52A399E37D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4E310-0503-4C69-8BF2-A9AF5074B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86F66-2EF7-46BA-9965-B7FEC7F20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CEFFA-9DE3-463B-97C4-C5F3168D66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17254-18EA-46D9-BF39-EBC6D71E65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5DD14-627E-4330-B30D-F674CB2F5C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DD5AE-DC6A-4A3F-9A91-64F6C0CB7A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3B4A7E2-0C43-48B1-A23D-5E1F46CB38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600" dirty="0" smtClean="0">
                <a:solidFill>
                  <a:schemeClr val="tx1"/>
                </a:solidFill>
              </a:rPr>
              <a:t>Distributed Web Based System</a:t>
            </a:r>
            <a:endParaRPr lang="en-US" sz="6000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Munawar, PhD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Server Clusters (2)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67700" cy="4767808"/>
          </a:xfrm>
        </p:spPr>
        <p:txBody>
          <a:bodyPr/>
          <a:lstStyle/>
          <a:p>
            <a:r>
              <a:rPr lang="en-US" dirty="0"/>
              <a:t>Figure 12-9. A scalable content-aware cluster of Web servers.</a:t>
            </a:r>
          </a:p>
        </p:txBody>
      </p:sp>
      <p:pic>
        <p:nvPicPr>
          <p:cNvPr id="92164" name="Picture 4" descr="12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36912"/>
            <a:ext cx="8289925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Connections (1)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12-10. (a) Using nonpersistent connections. </a:t>
            </a:r>
          </a:p>
        </p:txBody>
      </p:sp>
      <p:pic>
        <p:nvPicPr>
          <p:cNvPr id="93188" name="Picture 4" descr="12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20"/>
          <a:stretch>
            <a:fillRect/>
          </a:stretch>
        </p:blipFill>
        <p:spPr bwMode="auto">
          <a:xfrm>
            <a:off x="2387511" y="2204864"/>
            <a:ext cx="5030787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Connections (2)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12-10.  (b) Using persistent connections.</a:t>
            </a:r>
          </a:p>
        </p:txBody>
      </p:sp>
      <p:pic>
        <p:nvPicPr>
          <p:cNvPr id="94212" name="Picture 4" descr="12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9"/>
          <a:stretch>
            <a:fillRect/>
          </a:stretch>
        </p:blipFill>
        <p:spPr bwMode="auto">
          <a:xfrm>
            <a:off x="2003870" y="2204864"/>
            <a:ext cx="5049837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Methods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12-11. Operations supported by HTTP.</a:t>
            </a:r>
          </a:p>
        </p:txBody>
      </p:sp>
      <p:pic>
        <p:nvPicPr>
          <p:cNvPr id="95236" name="Picture 4" descr="12-11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564904"/>
            <a:ext cx="889635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Messages (1)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Figure 12-12. (a) HTTP request message. </a:t>
            </a:r>
            <a:endParaRPr lang="en-US"/>
          </a:p>
        </p:txBody>
      </p:sp>
      <p:pic>
        <p:nvPicPr>
          <p:cNvPr id="100356" name="Picture 4" descr="12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81"/>
          <a:stretch>
            <a:fillRect/>
          </a:stretch>
        </p:blipFill>
        <p:spPr bwMode="auto">
          <a:xfrm>
            <a:off x="925513" y="2420888"/>
            <a:ext cx="7761287" cy="4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Messages (2)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Figure 12-12. (b) HTTP response message.</a:t>
            </a:r>
            <a:endParaRPr lang="en-US"/>
          </a:p>
        </p:txBody>
      </p:sp>
      <p:pic>
        <p:nvPicPr>
          <p:cNvPr id="101380" name="Picture 4" descr="12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5"/>
          <a:stretch>
            <a:fillRect/>
          </a:stretch>
        </p:blipFill>
        <p:spPr bwMode="auto">
          <a:xfrm>
            <a:off x="608146" y="2276872"/>
            <a:ext cx="8078787" cy="3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Messages (3)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12-13. Some HTTP message headers.</a:t>
            </a:r>
          </a:p>
        </p:txBody>
      </p:sp>
      <p:pic>
        <p:nvPicPr>
          <p:cNvPr id="103428" name="Picture 4" descr="12-13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22"/>
          <a:stretch>
            <a:fillRect/>
          </a:stretch>
        </p:blipFill>
        <p:spPr bwMode="auto">
          <a:xfrm>
            <a:off x="429857" y="2276872"/>
            <a:ext cx="8324850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Messages (4)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12-13. Some HTTP message headers.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8907" y="2277266"/>
            <a:ext cx="8509000" cy="4113212"/>
            <a:chOff x="303213" y="1430338"/>
            <a:chExt cx="8509000" cy="4113212"/>
          </a:xfrm>
        </p:grpSpPr>
        <p:pic>
          <p:nvPicPr>
            <p:cNvPr id="104452" name="Picture 4" descr="12-13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22"/>
            <a:stretch>
              <a:fillRect/>
            </a:stretch>
          </p:blipFill>
          <p:spPr bwMode="auto">
            <a:xfrm>
              <a:off x="303213" y="1749425"/>
              <a:ext cx="8509000" cy="379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" y="1430338"/>
              <a:ext cx="8178800" cy="32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6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Simple Object Access Protocol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12-14. An example of an XML-based SOAP message.</a:t>
            </a:r>
          </a:p>
        </p:txBody>
      </p:sp>
      <p:pic>
        <p:nvPicPr>
          <p:cNvPr id="102404" name="Picture 4" descr="12-14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6" y="2636912"/>
            <a:ext cx="8148637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(1)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13375"/>
            <a:ext cx="9144000" cy="1444625"/>
          </a:xfrm>
        </p:spPr>
        <p:txBody>
          <a:bodyPr/>
          <a:lstStyle/>
          <a:p>
            <a:r>
              <a:rPr lang="en-US" sz="2200" dirty="0"/>
              <a:t>Figure 12-15. Often-used structures for URLs. (a) Using only a DNS name. (b) Combining a DNS name with a port number. (c) Combining an IP address with a port number.</a:t>
            </a:r>
          </a:p>
        </p:txBody>
      </p:sp>
      <p:pic>
        <p:nvPicPr>
          <p:cNvPr id="110596" name="Picture 4" descr="12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4" y="1268760"/>
            <a:ext cx="5853113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Traditional Web-Based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6021288"/>
            <a:ext cx="8188325" cy="500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Figure 12-1. The overall organization of a </a:t>
            </a:r>
            <a:r>
              <a:rPr lang="en-US" sz="2200" dirty="0" smtClean="0"/>
              <a:t>traditional </a:t>
            </a:r>
            <a:r>
              <a:rPr lang="en-US" sz="2200" dirty="0"/>
              <a:t>Web site.</a:t>
            </a:r>
          </a:p>
        </p:txBody>
      </p:sp>
      <p:pic>
        <p:nvPicPr>
          <p:cNvPr id="6150" name="Picture 6" descr="12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484784"/>
            <a:ext cx="8142287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8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(2)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12-16. Examples of URIs.</a:t>
            </a:r>
          </a:p>
        </p:txBody>
      </p:sp>
      <p:pic>
        <p:nvPicPr>
          <p:cNvPr id="112644" name="Picture 4" descr="12-1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0" y="2420888"/>
            <a:ext cx="83089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Proxy Caching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70575"/>
            <a:ext cx="9144000" cy="682625"/>
          </a:xfrm>
        </p:spPr>
        <p:txBody>
          <a:bodyPr/>
          <a:lstStyle/>
          <a:p>
            <a:r>
              <a:rPr lang="en-US"/>
              <a:t>Figure 12-17. The principle of cooperative caching.</a:t>
            </a:r>
          </a:p>
        </p:txBody>
      </p:sp>
      <p:pic>
        <p:nvPicPr>
          <p:cNvPr id="113668" name="Picture 4" descr="12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7" y="1484784"/>
            <a:ext cx="8315325" cy="42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Replication for Web Hosting Systems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465763"/>
            <a:ext cx="8964488" cy="838200"/>
          </a:xfrm>
        </p:spPr>
        <p:txBody>
          <a:bodyPr/>
          <a:lstStyle/>
          <a:p>
            <a:r>
              <a:rPr lang="en-US" sz="2200" dirty="0"/>
              <a:t>Figure 12-18. The general organization of a CDN as a feedback-control system (adapted from </a:t>
            </a:r>
            <a:r>
              <a:rPr lang="en-US" sz="2200" dirty="0" err="1"/>
              <a:t>Sivasubramanian</a:t>
            </a:r>
            <a:r>
              <a:rPr lang="en-US" sz="2200" dirty="0"/>
              <a:t> et al., 2004b).</a:t>
            </a:r>
          </a:p>
        </p:txBody>
      </p:sp>
      <p:pic>
        <p:nvPicPr>
          <p:cNvPr id="114692" name="Picture 4" descr="12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6" y="1628800"/>
            <a:ext cx="7978775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 Triggering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27650"/>
            <a:ext cx="9144000" cy="1225550"/>
          </a:xfrm>
        </p:spPr>
        <p:txBody>
          <a:bodyPr/>
          <a:lstStyle/>
          <a:p>
            <a:r>
              <a:rPr lang="en-US"/>
              <a:t>Figure 12-19. One normal and three different access patterns reflecting flashcrowd behavior </a:t>
            </a:r>
            <a:br>
              <a:rPr lang="en-US"/>
            </a:br>
            <a:r>
              <a:rPr lang="en-US"/>
              <a:t>(adapted from Baryshnikov et al., 2005).</a:t>
            </a:r>
          </a:p>
        </p:txBody>
      </p:sp>
      <p:pic>
        <p:nvPicPr>
          <p:cNvPr id="118788" name="Picture 4" descr="12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412776"/>
            <a:ext cx="6394450" cy="38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Adjustment Measures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824538"/>
            <a:ext cx="8748464" cy="728662"/>
          </a:xfrm>
        </p:spPr>
        <p:txBody>
          <a:bodyPr/>
          <a:lstStyle/>
          <a:p>
            <a:r>
              <a:rPr lang="en-US" dirty="0"/>
              <a:t>Figure 12-20. The principal working of the Akamai CDN.</a:t>
            </a:r>
          </a:p>
        </p:txBody>
      </p:sp>
      <p:pic>
        <p:nvPicPr>
          <p:cNvPr id="120836" name="Picture 4" descr="12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9" y="1556792"/>
            <a:ext cx="7904163" cy="40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Replication of Web Applications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67700" cy="4767808"/>
          </a:xfrm>
        </p:spPr>
        <p:txBody>
          <a:bodyPr/>
          <a:lstStyle/>
          <a:p>
            <a:r>
              <a:rPr lang="en-US" dirty="0"/>
              <a:t>Figure 12-21. Alternatives for caching and replication </a:t>
            </a:r>
            <a:br>
              <a:rPr lang="en-US" dirty="0"/>
            </a:br>
            <a:r>
              <a:rPr lang="en-US" dirty="0"/>
              <a:t>with Web applications.</a:t>
            </a:r>
          </a:p>
        </p:txBody>
      </p:sp>
      <p:pic>
        <p:nvPicPr>
          <p:cNvPr id="121860" name="Picture 4" descr="12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2" y="2420888"/>
            <a:ext cx="8626475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(1)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12-22. The position of TLS in the Internet protocol stack.</a:t>
            </a:r>
          </a:p>
        </p:txBody>
      </p:sp>
      <p:pic>
        <p:nvPicPr>
          <p:cNvPr id="124932" name="Picture 4" descr="12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51" y="2852936"/>
            <a:ext cx="3503613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7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(2)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12-23. TLS with mutual authentication.</a:t>
            </a:r>
          </a:p>
        </p:txBody>
      </p:sp>
      <p:pic>
        <p:nvPicPr>
          <p:cNvPr id="125956" name="Picture 4" descr="12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7" y="2348880"/>
            <a:ext cx="5546725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4419600" y="19050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Documents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165304"/>
            <a:ext cx="9144000" cy="465684"/>
          </a:xfrm>
        </p:spPr>
        <p:txBody>
          <a:bodyPr/>
          <a:lstStyle/>
          <a:p>
            <a:pPr algn="ctr"/>
            <a:r>
              <a:rPr lang="en-US" sz="2200" dirty="0"/>
              <a:t>Figure 12-2. Six top-level MIME types and </a:t>
            </a:r>
            <a:r>
              <a:rPr lang="en-US" sz="2200" dirty="0" smtClean="0"/>
              <a:t>some </a:t>
            </a:r>
            <a:r>
              <a:rPr lang="en-US" sz="2200" dirty="0"/>
              <a:t>common subtypes.</a:t>
            </a:r>
          </a:p>
        </p:txBody>
      </p:sp>
      <p:pic>
        <p:nvPicPr>
          <p:cNvPr id="77828" name="Picture 4" descr="12-0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98" y="1412776"/>
            <a:ext cx="7037388" cy="45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Multitiered Architectures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12-3. The principle of using server-side CGI programs.</a:t>
            </a:r>
          </a:p>
        </p:txBody>
      </p:sp>
      <p:pic>
        <p:nvPicPr>
          <p:cNvPr id="78852" name="Picture 4" descr="12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924944"/>
            <a:ext cx="8313737" cy="29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Services Fundamentals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916613"/>
            <a:ext cx="8676456" cy="636587"/>
          </a:xfrm>
        </p:spPr>
        <p:txBody>
          <a:bodyPr/>
          <a:lstStyle/>
          <a:p>
            <a:r>
              <a:rPr lang="en-US" dirty="0"/>
              <a:t>Figure 12-4. The principle of a Web service.</a:t>
            </a:r>
          </a:p>
        </p:txBody>
      </p:sp>
      <p:pic>
        <p:nvPicPr>
          <p:cNvPr id="81924" name="Picture 4" descr="12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628800"/>
            <a:ext cx="6935787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– Clients (1)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12-5. The logical components of a Web browser.</a:t>
            </a:r>
          </a:p>
        </p:txBody>
      </p:sp>
      <p:pic>
        <p:nvPicPr>
          <p:cNvPr id="83972" name="Picture 4" descr="12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4" y="2420888"/>
            <a:ext cx="7932738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– Clients (2)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5110163"/>
            <a:ext cx="7488832" cy="838200"/>
          </a:xfrm>
        </p:spPr>
        <p:txBody>
          <a:bodyPr/>
          <a:lstStyle/>
          <a:p>
            <a:r>
              <a:rPr lang="en-US" dirty="0"/>
              <a:t>Figure 12-6. Using a Web proxy when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browser </a:t>
            </a:r>
            <a:r>
              <a:rPr lang="en-US" dirty="0"/>
              <a:t>does not speak FTP.</a:t>
            </a:r>
          </a:p>
        </p:txBody>
      </p:sp>
      <p:pic>
        <p:nvPicPr>
          <p:cNvPr id="86020" name="Picture 4" descr="12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403475"/>
            <a:ext cx="7493000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Apache Web Server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5808663"/>
            <a:ext cx="8532440" cy="744537"/>
          </a:xfrm>
        </p:spPr>
        <p:txBody>
          <a:bodyPr/>
          <a:lstStyle/>
          <a:p>
            <a:r>
              <a:rPr lang="en-US" dirty="0"/>
              <a:t>Figure 12-7. The general organization of the Apache Web server.</a:t>
            </a:r>
          </a:p>
        </p:txBody>
      </p:sp>
      <p:pic>
        <p:nvPicPr>
          <p:cNvPr id="88068" name="Picture 4" descr="12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484784"/>
            <a:ext cx="6707188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Server Clusters (1)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67700" cy="4839816"/>
          </a:xfrm>
        </p:spPr>
        <p:txBody>
          <a:bodyPr/>
          <a:lstStyle/>
          <a:p>
            <a:r>
              <a:rPr lang="en-US" sz="2200" dirty="0"/>
              <a:t>Figure 12-8. The principle of using a server cluster in combination with a front end to implement a Web service.</a:t>
            </a:r>
          </a:p>
        </p:txBody>
      </p:sp>
      <p:pic>
        <p:nvPicPr>
          <p:cNvPr id="89092" name="Picture 4" descr="12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03" y="2492896"/>
            <a:ext cx="7259637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3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cdb2004213l</Template>
  <TotalTime>347</TotalTime>
  <Words>470</Words>
  <Application>Microsoft Office PowerPoint</Application>
  <PresentationFormat>On-screen Show (4:3)</PresentationFormat>
  <Paragraphs>82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cdb2004213l</vt:lpstr>
      <vt:lpstr>Distributed Web Based System</vt:lpstr>
      <vt:lpstr>Traditional Web-Based Systems</vt:lpstr>
      <vt:lpstr>Web Documents</vt:lpstr>
      <vt:lpstr>Multitiered Architectures</vt:lpstr>
      <vt:lpstr>Web Services Fundamentals</vt:lpstr>
      <vt:lpstr>Processes – Clients (1)</vt:lpstr>
      <vt:lpstr>Processes – Clients (2)</vt:lpstr>
      <vt:lpstr>The Apache Web Server</vt:lpstr>
      <vt:lpstr>Web Server Clusters (1)</vt:lpstr>
      <vt:lpstr>Web Server Clusters (2)</vt:lpstr>
      <vt:lpstr>HTTP Connections (1)</vt:lpstr>
      <vt:lpstr>HTTP Connections (2)</vt:lpstr>
      <vt:lpstr>HTTP Methods</vt:lpstr>
      <vt:lpstr>HTTP Messages (1)</vt:lpstr>
      <vt:lpstr>HTTP Messages (2)</vt:lpstr>
      <vt:lpstr>HTTP Messages (3)</vt:lpstr>
      <vt:lpstr>HTTP Messages (4)</vt:lpstr>
      <vt:lpstr>Simple Object Access Protocol</vt:lpstr>
      <vt:lpstr>Naming (1)</vt:lpstr>
      <vt:lpstr>Naming (2)</vt:lpstr>
      <vt:lpstr>Web Proxy Caching</vt:lpstr>
      <vt:lpstr>Replication for Web Hosting Systems</vt:lpstr>
      <vt:lpstr>Adaptation Triggering</vt:lpstr>
      <vt:lpstr>Adjustment Measures</vt:lpstr>
      <vt:lpstr>Replication of Web Applications</vt:lpstr>
      <vt:lpstr>Security (1)</vt:lpstr>
      <vt:lpstr>Security (2)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Munawar</dc:creator>
  <cp:lastModifiedBy>Munawar</cp:lastModifiedBy>
  <cp:revision>37</cp:revision>
  <dcterms:created xsi:type="dcterms:W3CDTF">2018-03-07T10:37:30Z</dcterms:created>
  <dcterms:modified xsi:type="dcterms:W3CDTF">2018-03-18T15:50:25Z</dcterms:modified>
</cp:coreProperties>
</file>