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6"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295" r:id="rId2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EAEAEA"/>
    <a:srgbClr val="99CCFF"/>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792" autoAdjust="0"/>
  </p:normalViewPr>
  <p:slideViewPr>
    <p:cSldViewPr>
      <p:cViewPr varScale="1">
        <p:scale>
          <a:sx n="62" d="100"/>
          <a:sy n="62" d="100"/>
        </p:scale>
        <p:origin x="-131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1534FD-9B43-4196-A4A9-AD7CCB15720E}" type="datetimeFigureOut">
              <a:rPr lang="id-ID" smtClean="0"/>
              <a:t>18/03/2018</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A9060-475D-43B9-94D2-1D6226E6EBA7}" type="slidenum">
              <a:rPr lang="id-ID" smtClean="0"/>
              <a:t>‹#›</a:t>
            </a:fld>
            <a:endParaRPr lang="id-ID"/>
          </a:p>
        </p:txBody>
      </p:sp>
    </p:spTree>
    <p:extLst>
      <p:ext uri="{BB962C8B-B14F-4D97-AF65-F5344CB8AC3E}">
        <p14:creationId xmlns:p14="http://schemas.microsoft.com/office/powerpoint/2010/main" val="2463931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AF6AD3-947F-4AB6-B342-3873784A0E19}" type="slidenum">
              <a:rPr lang="en-US"/>
              <a:pPr/>
              <a:t>2</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10" name="Oval 38"/>
          <p:cNvSpPr>
            <a:spLocks noChangeArrowheads="1"/>
          </p:cNvSpPr>
          <p:nvPr/>
        </p:nvSpPr>
        <p:spPr bwMode="gray">
          <a:xfrm>
            <a:off x="684213" y="333375"/>
            <a:ext cx="5905500" cy="5761038"/>
          </a:xfrm>
          <a:prstGeom prst="ellipse">
            <a:avLst/>
          </a:prstGeom>
          <a:gradFill rotWithShape="1">
            <a:gsLst>
              <a:gs pos="0">
                <a:schemeClr val="bg2">
                  <a:alpha val="48000"/>
                </a:schemeClr>
              </a:gs>
              <a:gs pos="100000">
                <a:schemeClr val="bg2">
                  <a:gamma/>
                  <a:tint val="0"/>
                  <a:invGamma/>
                  <a:alpha val="80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3111" name="Rectangle 39"/>
          <p:cNvSpPr>
            <a:spLocks noChangeArrowheads="1"/>
          </p:cNvSpPr>
          <p:nvPr/>
        </p:nvSpPr>
        <p:spPr bwMode="ltGray">
          <a:xfrm>
            <a:off x="0" y="4437063"/>
            <a:ext cx="9144000" cy="17287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3112" name="Oval 40" descr="a"/>
          <p:cNvSpPr>
            <a:spLocks noChangeArrowheads="1"/>
          </p:cNvSpPr>
          <p:nvPr/>
        </p:nvSpPr>
        <p:spPr bwMode="gray">
          <a:xfrm>
            <a:off x="971550" y="1628775"/>
            <a:ext cx="3529013" cy="3671888"/>
          </a:xfrm>
          <a:prstGeom prst="ellipse">
            <a:avLst/>
          </a:prstGeom>
          <a:blipFill dpi="0" rotWithShape="1">
            <a:blip r:embed="rId2"/>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3113" name="Oval 41" descr="b"/>
          <p:cNvSpPr>
            <a:spLocks noChangeArrowheads="1"/>
          </p:cNvSpPr>
          <p:nvPr/>
        </p:nvSpPr>
        <p:spPr bwMode="gray">
          <a:xfrm>
            <a:off x="323850" y="1268413"/>
            <a:ext cx="1438275" cy="1511300"/>
          </a:xfrm>
          <a:prstGeom prst="ellipse">
            <a:avLst/>
          </a:prstGeom>
          <a:blipFill dpi="0" rotWithShape="1">
            <a:blip r:embed="rId3"/>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3114" name="Oval 42" descr="d"/>
          <p:cNvSpPr>
            <a:spLocks noChangeArrowheads="1"/>
          </p:cNvSpPr>
          <p:nvPr/>
        </p:nvSpPr>
        <p:spPr bwMode="gray">
          <a:xfrm>
            <a:off x="1258888" y="260350"/>
            <a:ext cx="935037" cy="936625"/>
          </a:xfrm>
          <a:prstGeom prst="ellipse">
            <a:avLst/>
          </a:prstGeom>
          <a:blipFill dpi="0" rotWithShape="1">
            <a:blip r:embed="rId4"/>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3115" name="Oval 43"/>
          <p:cNvSpPr>
            <a:spLocks noChangeArrowheads="1"/>
          </p:cNvSpPr>
          <p:nvPr/>
        </p:nvSpPr>
        <p:spPr bwMode="gray">
          <a:xfrm>
            <a:off x="4211638" y="2636838"/>
            <a:ext cx="1223962" cy="1223962"/>
          </a:xfrm>
          <a:prstGeom prst="ellipse">
            <a:avLst/>
          </a:prstGeom>
          <a:solidFill>
            <a:srgbClr val="1BABE5">
              <a:alpha val="10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3116" name="Oval 44" descr="c"/>
          <p:cNvSpPr>
            <a:spLocks noChangeArrowheads="1"/>
          </p:cNvSpPr>
          <p:nvPr/>
        </p:nvSpPr>
        <p:spPr bwMode="gray">
          <a:xfrm>
            <a:off x="3851275" y="3500438"/>
            <a:ext cx="1582738" cy="1582737"/>
          </a:xfrm>
          <a:prstGeom prst="ellipse">
            <a:avLst/>
          </a:prstGeom>
          <a:blipFill dpi="0" rotWithShape="1">
            <a:blip r:embed="rId5"/>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3076" name="Rectangle 4"/>
          <p:cNvSpPr>
            <a:spLocks noGrp="1" noChangeArrowheads="1"/>
          </p:cNvSpPr>
          <p:nvPr>
            <p:ph type="dt" sz="half" idx="2"/>
          </p:nvPr>
        </p:nvSpPr>
        <p:spPr>
          <a:xfrm>
            <a:off x="3581400" y="6400800"/>
            <a:ext cx="2209800" cy="244475"/>
          </a:xfrm>
        </p:spPr>
        <p:txBody>
          <a:bodyPr/>
          <a:lstStyle>
            <a:lvl1pPr algn="ctr">
              <a:defRPr sz="1200"/>
            </a:lvl1pPr>
          </a:lstStyle>
          <a:p>
            <a:endParaRPr lang="en-US"/>
          </a:p>
        </p:txBody>
      </p:sp>
      <p:sp>
        <p:nvSpPr>
          <p:cNvPr id="3077" name="Rectangle 5"/>
          <p:cNvSpPr>
            <a:spLocks noGrp="1" noChangeArrowheads="1"/>
          </p:cNvSpPr>
          <p:nvPr>
            <p:ph type="ftr" sz="quarter" idx="3"/>
          </p:nvPr>
        </p:nvSpPr>
        <p:spPr>
          <a:xfrm>
            <a:off x="5934075" y="6391275"/>
            <a:ext cx="1933575" cy="244475"/>
          </a:xfrm>
        </p:spPr>
        <p:txBody>
          <a:bodyPr/>
          <a:lstStyle>
            <a:lvl1pPr>
              <a:defRPr sz="1200" b="1" i="1">
                <a:solidFill>
                  <a:schemeClr val="tx2"/>
                </a:solidFill>
              </a:defRPr>
            </a:lvl1pPr>
          </a:lstStyle>
          <a:p>
            <a:r>
              <a:rPr lang="id-ID" dirty="0" smtClean="0"/>
              <a:t>DDP – Munawar, PhD</a:t>
            </a:r>
            <a:endParaRPr lang="en-US" dirty="0"/>
          </a:p>
        </p:txBody>
      </p:sp>
      <p:sp>
        <p:nvSpPr>
          <p:cNvPr id="3078" name="Rectangle 6"/>
          <p:cNvSpPr>
            <a:spLocks noGrp="1" noChangeArrowheads="1"/>
          </p:cNvSpPr>
          <p:nvPr>
            <p:ph type="sldNum" sz="quarter" idx="4"/>
          </p:nvPr>
        </p:nvSpPr>
        <p:spPr>
          <a:xfrm>
            <a:off x="381000" y="6400800"/>
            <a:ext cx="2133600" cy="244475"/>
          </a:xfrm>
        </p:spPr>
        <p:txBody>
          <a:bodyPr/>
          <a:lstStyle>
            <a:lvl1pPr algn="l">
              <a:defRPr sz="1200"/>
            </a:lvl1pPr>
          </a:lstStyle>
          <a:p>
            <a:fld id="{A470341C-C714-46A2-BE80-B12F3FBD6B54}" type="slidenum">
              <a:rPr lang="en-US"/>
              <a:pPr/>
              <a:t>‹#›</a:t>
            </a:fld>
            <a:endParaRPr lang="en-US"/>
          </a:p>
        </p:txBody>
      </p:sp>
      <p:sp>
        <p:nvSpPr>
          <p:cNvPr id="3074" name="Rectangle 2"/>
          <p:cNvSpPr>
            <a:spLocks noGrp="1" noChangeArrowheads="1"/>
          </p:cNvSpPr>
          <p:nvPr>
            <p:ph type="ctrTitle"/>
          </p:nvPr>
        </p:nvSpPr>
        <p:spPr>
          <a:xfrm>
            <a:off x="4267200" y="1219200"/>
            <a:ext cx="4495800" cy="175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tx1">
                      <a:alpha val="50000"/>
                    </a:schemeClr>
                  </a:outerShdw>
                </a:effectLst>
              </a14:hiddenEffects>
            </a:ext>
          </a:extLst>
        </p:spPr>
        <p:txBody>
          <a:bodyPr/>
          <a:lstStyle>
            <a:lvl1pPr algn="r">
              <a:defRPr sz="4800">
                <a:solidFill>
                  <a:schemeClr val="tx2"/>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5800" y="5486400"/>
            <a:ext cx="7620000" cy="304800"/>
          </a:xfrm>
        </p:spPr>
        <p:txBody>
          <a:bodyPr/>
          <a:lstStyle>
            <a:lvl1pPr marL="0" indent="0" algn="ctr">
              <a:buFont typeface="Wingdings" pitchFamily="2" charset="2"/>
              <a:buNone/>
              <a:defRPr sz="2000">
                <a:solidFill>
                  <a:schemeClr val="bg1"/>
                </a:solidFill>
              </a:defRPr>
            </a:lvl1pPr>
          </a:lstStyle>
          <a:p>
            <a:pPr lvl="0"/>
            <a:r>
              <a:rPr lang="en-US" noProof="0" smtClean="0"/>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Footer Placeholder 3"/>
          <p:cNvSpPr>
            <a:spLocks noGrp="1"/>
          </p:cNvSpPr>
          <p:nvPr>
            <p:ph type="ftr" sz="quarter" idx="10"/>
          </p:nvPr>
        </p:nvSpPr>
        <p:spPr/>
        <p:txBody>
          <a:bodyPr/>
          <a:lstStyle>
            <a:lvl1pPr>
              <a:defRPr/>
            </a:lvl1pPr>
          </a:lstStyle>
          <a:p>
            <a:r>
              <a:rPr lang="id-ID" dirty="0" smtClean="0"/>
              <a:t>DDP – Munawar, PhD</a:t>
            </a:r>
            <a:endParaRPr lang="en-US" dirty="0"/>
          </a:p>
        </p:txBody>
      </p:sp>
      <p:sp>
        <p:nvSpPr>
          <p:cNvPr id="5" name="Slide Number Placeholder 4"/>
          <p:cNvSpPr>
            <a:spLocks noGrp="1"/>
          </p:cNvSpPr>
          <p:nvPr>
            <p:ph type="sldNum" sz="quarter" idx="11"/>
          </p:nvPr>
        </p:nvSpPr>
        <p:spPr/>
        <p:txBody>
          <a:bodyPr/>
          <a:lstStyle>
            <a:lvl1pPr>
              <a:defRPr/>
            </a:lvl1pPr>
          </a:lstStyle>
          <a:p>
            <a:fld id="{28A4B143-7230-4E24-9CD7-84A51AD8BAB5}"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110907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5" y="609600"/>
            <a:ext cx="2066925" cy="5715000"/>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609600"/>
            <a:ext cx="6048375"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Footer Placeholder 3"/>
          <p:cNvSpPr>
            <a:spLocks noGrp="1"/>
          </p:cNvSpPr>
          <p:nvPr>
            <p:ph type="ftr" sz="quarter" idx="10"/>
          </p:nvPr>
        </p:nvSpPr>
        <p:spPr/>
        <p:txBody>
          <a:bodyPr/>
          <a:lstStyle>
            <a:lvl1pPr>
              <a:defRPr/>
            </a:lvl1pPr>
          </a:lstStyle>
          <a:p>
            <a:r>
              <a:rPr lang="id-ID" dirty="0" smtClean="0"/>
              <a:t>DDP – Munawar, PhD</a:t>
            </a:r>
            <a:endParaRPr lang="en-US" dirty="0"/>
          </a:p>
        </p:txBody>
      </p:sp>
      <p:sp>
        <p:nvSpPr>
          <p:cNvPr id="5" name="Slide Number Placeholder 4"/>
          <p:cNvSpPr>
            <a:spLocks noGrp="1"/>
          </p:cNvSpPr>
          <p:nvPr>
            <p:ph type="sldNum" sz="quarter" idx="11"/>
          </p:nvPr>
        </p:nvSpPr>
        <p:spPr/>
        <p:txBody>
          <a:bodyPr/>
          <a:lstStyle>
            <a:lvl1pPr>
              <a:defRPr/>
            </a:lvl1pPr>
          </a:lstStyle>
          <a:p>
            <a:fld id="{5B49F786-2AEB-4B0B-9793-A07A3E3F9E80}"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08731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0"/>
            <a:ext cx="6019800" cy="487363"/>
          </a:xfrm>
        </p:spPr>
        <p:txBody>
          <a:bodyPr/>
          <a:lstStyle/>
          <a:p>
            <a:r>
              <a:rPr lang="en-US" smtClean="0"/>
              <a:t>Click to edit Master title style</a:t>
            </a:r>
            <a:endParaRPr lang="id-ID"/>
          </a:p>
        </p:txBody>
      </p:sp>
      <p:sp>
        <p:nvSpPr>
          <p:cNvPr id="3" name="Table Placeholder 2"/>
          <p:cNvSpPr>
            <a:spLocks noGrp="1"/>
          </p:cNvSpPr>
          <p:nvPr>
            <p:ph type="tbl" idx="1"/>
          </p:nvPr>
        </p:nvSpPr>
        <p:spPr>
          <a:xfrm>
            <a:off x="457200" y="1676400"/>
            <a:ext cx="8267700" cy="4648200"/>
          </a:xfrm>
        </p:spPr>
        <p:txBody>
          <a:bodyPr/>
          <a:lstStyle/>
          <a:p>
            <a:r>
              <a:rPr lang="en-US" smtClean="0"/>
              <a:t>Click icon to add table</a:t>
            </a:r>
            <a:endParaRPr lang="id-ID"/>
          </a:p>
        </p:txBody>
      </p:sp>
      <p:sp>
        <p:nvSpPr>
          <p:cNvPr id="4" name="Footer Placeholder 3"/>
          <p:cNvSpPr>
            <a:spLocks noGrp="1"/>
          </p:cNvSpPr>
          <p:nvPr>
            <p:ph type="ftr" sz="quarter" idx="10"/>
          </p:nvPr>
        </p:nvSpPr>
        <p:spPr>
          <a:xfrm>
            <a:off x="6553200" y="6553200"/>
            <a:ext cx="2133600" cy="244475"/>
          </a:xfrm>
        </p:spPr>
        <p:txBody>
          <a:bodyPr/>
          <a:lstStyle>
            <a:lvl1pPr>
              <a:defRPr/>
            </a:lvl1pPr>
          </a:lstStyle>
          <a:p>
            <a:r>
              <a:rPr lang="id-ID" dirty="0" smtClean="0"/>
              <a:t>DDP – Munawar, PhD</a:t>
            </a:r>
            <a:endParaRPr lang="en-US" dirty="0"/>
          </a:p>
        </p:txBody>
      </p:sp>
      <p:sp>
        <p:nvSpPr>
          <p:cNvPr id="5" name="Slide Number Placeholder 4"/>
          <p:cNvSpPr>
            <a:spLocks noGrp="1"/>
          </p:cNvSpPr>
          <p:nvPr>
            <p:ph type="sldNum" sz="quarter" idx="11"/>
          </p:nvPr>
        </p:nvSpPr>
        <p:spPr>
          <a:xfrm>
            <a:off x="4191000" y="6534150"/>
            <a:ext cx="838200" cy="261938"/>
          </a:xfrm>
        </p:spPr>
        <p:txBody>
          <a:bodyPr/>
          <a:lstStyle>
            <a:lvl1pPr>
              <a:defRPr/>
            </a:lvl1pPr>
          </a:lstStyle>
          <a:p>
            <a:fld id="{DE981099-0112-461E-906F-DBD3623D983D}" type="slidenum">
              <a:rPr lang="en-US"/>
              <a:pPr/>
              <a:t>‹#›</a:t>
            </a:fld>
            <a:endParaRPr lang="en-US"/>
          </a:p>
        </p:txBody>
      </p:sp>
      <p:sp>
        <p:nvSpPr>
          <p:cNvPr id="6" name="Date Placeholder 5"/>
          <p:cNvSpPr>
            <a:spLocks noGrp="1"/>
          </p:cNvSpPr>
          <p:nvPr>
            <p:ph type="dt" sz="half" idx="12"/>
          </p:nvPr>
        </p:nvSpPr>
        <p:spPr>
          <a:xfrm>
            <a:off x="381000" y="6534150"/>
            <a:ext cx="1905000" cy="261938"/>
          </a:xfrm>
        </p:spPr>
        <p:txBody>
          <a:bodyPr/>
          <a:lstStyle>
            <a:lvl1pPr>
              <a:defRPr/>
            </a:lvl1pPr>
          </a:lstStyle>
          <a:p>
            <a:endParaRPr lang="en-US"/>
          </a:p>
        </p:txBody>
      </p:sp>
    </p:spTree>
    <p:extLst>
      <p:ext uri="{BB962C8B-B14F-4D97-AF65-F5344CB8AC3E}">
        <p14:creationId xmlns:p14="http://schemas.microsoft.com/office/powerpoint/2010/main" val="3460968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Footer Placeholder 3"/>
          <p:cNvSpPr>
            <a:spLocks noGrp="1"/>
          </p:cNvSpPr>
          <p:nvPr>
            <p:ph type="ftr" sz="quarter" idx="10"/>
          </p:nvPr>
        </p:nvSpPr>
        <p:spPr/>
        <p:txBody>
          <a:bodyPr/>
          <a:lstStyle>
            <a:lvl1pPr>
              <a:defRPr/>
            </a:lvl1pPr>
          </a:lstStyle>
          <a:p>
            <a:r>
              <a:rPr lang="id-ID" dirty="0" smtClean="0"/>
              <a:t>DDP – Munawar, PhD</a:t>
            </a:r>
            <a:endParaRPr lang="en-US" dirty="0"/>
          </a:p>
        </p:txBody>
      </p:sp>
      <p:sp>
        <p:nvSpPr>
          <p:cNvPr id="5" name="Slide Number Placeholder 4"/>
          <p:cNvSpPr>
            <a:spLocks noGrp="1"/>
          </p:cNvSpPr>
          <p:nvPr>
            <p:ph type="sldNum" sz="quarter" idx="11"/>
          </p:nvPr>
        </p:nvSpPr>
        <p:spPr/>
        <p:txBody>
          <a:bodyPr/>
          <a:lstStyle>
            <a:lvl1pPr>
              <a:defRPr/>
            </a:lvl1pPr>
          </a:lstStyle>
          <a:p>
            <a:fld id="{3B318B1C-317D-407E-B831-DC4430ABB7E9}"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95693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id-ID" dirty="0" smtClean="0"/>
              <a:t>DDP – Munawar, PhD</a:t>
            </a:r>
            <a:endParaRPr lang="en-US" dirty="0"/>
          </a:p>
        </p:txBody>
      </p:sp>
      <p:sp>
        <p:nvSpPr>
          <p:cNvPr id="5" name="Slide Number Placeholder 4"/>
          <p:cNvSpPr>
            <a:spLocks noGrp="1"/>
          </p:cNvSpPr>
          <p:nvPr>
            <p:ph type="sldNum" sz="quarter" idx="11"/>
          </p:nvPr>
        </p:nvSpPr>
        <p:spPr/>
        <p:txBody>
          <a:bodyPr/>
          <a:lstStyle>
            <a:lvl1pPr>
              <a:defRPr/>
            </a:lvl1pPr>
          </a:lstStyle>
          <a:p>
            <a:fld id="{2830B3E0-C47F-452A-B679-52A399E37D80}"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221610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76400"/>
            <a:ext cx="40576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67250" y="1676400"/>
            <a:ext cx="40576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Footer Placeholder 4"/>
          <p:cNvSpPr>
            <a:spLocks noGrp="1"/>
          </p:cNvSpPr>
          <p:nvPr>
            <p:ph type="ftr" sz="quarter" idx="10"/>
          </p:nvPr>
        </p:nvSpPr>
        <p:spPr/>
        <p:txBody>
          <a:bodyPr/>
          <a:lstStyle>
            <a:lvl1pPr>
              <a:defRPr/>
            </a:lvl1pPr>
          </a:lstStyle>
          <a:p>
            <a:r>
              <a:rPr lang="id-ID" dirty="0" smtClean="0"/>
              <a:t>DDP – Munawar, PhD</a:t>
            </a:r>
            <a:endParaRPr lang="en-US" dirty="0"/>
          </a:p>
        </p:txBody>
      </p:sp>
      <p:sp>
        <p:nvSpPr>
          <p:cNvPr id="6" name="Slide Number Placeholder 5"/>
          <p:cNvSpPr>
            <a:spLocks noGrp="1"/>
          </p:cNvSpPr>
          <p:nvPr>
            <p:ph type="sldNum" sz="quarter" idx="11"/>
          </p:nvPr>
        </p:nvSpPr>
        <p:spPr/>
        <p:txBody>
          <a:bodyPr/>
          <a:lstStyle>
            <a:lvl1pPr>
              <a:defRPr/>
            </a:lvl1pPr>
          </a:lstStyle>
          <a:p>
            <a:fld id="{5CC4E310-0503-4C69-8BF2-A9AF5074B2F6}"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137364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Footer Placeholder 6"/>
          <p:cNvSpPr>
            <a:spLocks noGrp="1"/>
          </p:cNvSpPr>
          <p:nvPr>
            <p:ph type="ftr" sz="quarter" idx="10"/>
          </p:nvPr>
        </p:nvSpPr>
        <p:spPr/>
        <p:txBody>
          <a:bodyPr/>
          <a:lstStyle>
            <a:lvl1pPr>
              <a:defRPr/>
            </a:lvl1pPr>
          </a:lstStyle>
          <a:p>
            <a:r>
              <a:rPr lang="id-ID" dirty="0" smtClean="0"/>
              <a:t>DDP – Munawar, PhD</a:t>
            </a:r>
            <a:endParaRPr lang="en-US" dirty="0"/>
          </a:p>
        </p:txBody>
      </p:sp>
      <p:sp>
        <p:nvSpPr>
          <p:cNvPr id="8" name="Slide Number Placeholder 7"/>
          <p:cNvSpPr>
            <a:spLocks noGrp="1"/>
          </p:cNvSpPr>
          <p:nvPr>
            <p:ph type="sldNum" sz="quarter" idx="11"/>
          </p:nvPr>
        </p:nvSpPr>
        <p:spPr/>
        <p:txBody>
          <a:bodyPr/>
          <a:lstStyle>
            <a:lvl1pPr>
              <a:defRPr/>
            </a:lvl1pPr>
          </a:lstStyle>
          <a:p>
            <a:fld id="{F0E86F66-2EF7-46BA-9965-B7FEC7F20E1C}"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240738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Footer Placeholder 2"/>
          <p:cNvSpPr>
            <a:spLocks noGrp="1"/>
          </p:cNvSpPr>
          <p:nvPr>
            <p:ph type="ftr" sz="quarter" idx="10"/>
          </p:nvPr>
        </p:nvSpPr>
        <p:spPr/>
        <p:txBody>
          <a:bodyPr/>
          <a:lstStyle>
            <a:lvl1pPr>
              <a:defRPr/>
            </a:lvl1pPr>
          </a:lstStyle>
          <a:p>
            <a:r>
              <a:rPr lang="id-ID" dirty="0" smtClean="0"/>
              <a:t>DDP – Munawar, PhD</a:t>
            </a:r>
            <a:endParaRPr lang="en-US" dirty="0"/>
          </a:p>
        </p:txBody>
      </p:sp>
      <p:sp>
        <p:nvSpPr>
          <p:cNvPr id="4" name="Slide Number Placeholder 3"/>
          <p:cNvSpPr>
            <a:spLocks noGrp="1"/>
          </p:cNvSpPr>
          <p:nvPr>
            <p:ph type="sldNum" sz="quarter" idx="11"/>
          </p:nvPr>
        </p:nvSpPr>
        <p:spPr/>
        <p:txBody>
          <a:bodyPr/>
          <a:lstStyle>
            <a:lvl1pPr>
              <a:defRPr/>
            </a:lvl1pPr>
          </a:lstStyle>
          <a:p>
            <a:fld id="{32CCEFFA-9DE3-463B-97C4-C5F3168D667E}"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345931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id-ID" dirty="0" smtClean="0"/>
              <a:t>DDP – Munawar, PhD</a:t>
            </a:r>
            <a:endParaRPr lang="en-US" dirty="0"/>
          </a:p>
        </p:txBody>
      </p:sp>
      <p:sp>
        <p:nvSpPr>
          <p:cNvPr id="3" name="Slide Number Placeholder 2"/>
          <p:cNvSpPr>
            <a:spLocks noGrp="1"/>
          </p:cNvSpPr>
          <p:nvPr>
            <p:ph type="sldNum" sz="quarter" idx="11"/>
          </p:nvPr>
        </p:nvSpPr>
        <p:spPr/>
        <p:txBody>
          <a:bodyPr/>
          <a:lstStyle>
            <a:lvl1pPr>
              <a:defRPr/>
            </a:lvl1pPr>
          </a:lstStyle>
          <a:p>
            <a:fld id="{95E17254-18EA-46D9-BF39-EBC6D71E652F}"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12734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d-ID" dirty="0" smtClean="0"/>
              <a:t>DDP – Munawar, PhD</a:t>
            </a:r>
            <a:endParaRPr lang="en-US" dirty="0"/>
          </a:p>
        </p:txBody>
      </p:sp>
      <p:sp>
        <p:nvSpPr>
          <p:cNvPr id="6" name="Slide Number Placeholder 5"/>
          <p:cNvSpPr>
            <a:spLocks noGrp="1"/>
          </p:cNvSpPr>
          <p:nvPr>
            <p:ph type="sldNum" sz="quarter" idx="11"/>
          </p:nvPr>
        </p:nvSpPr>
        <p:spPr/>
        <p:txBody>
          <a:bodyPr/>
          <a:lstStyle>
            <a:lvl1pPr>
              <a:defRPr/>
            </a:lvl1pPr>
          </a:lstStyle>
          <a:p>
            <a:fld id="{FCA5DD14-627E-4330-B30D-F674CB2F5C20}"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171703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id-ID" dirty="0" smtClean="0"/>
              <a:t>DDP – Munawar, PhD</a:t>
            </a:r>
            <a:endParaRPr lang="en-US" dirty="0"/>
          </a:p>
        </p:txBody>
      </p:sp>
      <p:sp>
        <p:nvSpPr>
          <p:cNvPr id="6" name="Slide Number Placeholder 5"/>
          <p:cNvSpPr>
            <a:spLocks noGrp="1"/>
          </p:cNvSpPr>
          <p:nvPr>
            <p:ph type="sldNum" sz="quarter" idx="11"/>
          </p:nvPr>
        </p:nvSpPr>
        <p:spPr/>
        <p:txBody>
          <a:bodyPr/>
          <a:lstStyle>
            <a:lvl1pPr>
              <a:defRPr/>
            </a:lvl1pPr>
          </a:lstStyle>
          <a:p>
            <a:fld id="{B19DD5AE-DC6A-4A3F-9A91-64F6C0CB7AAE}"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extLst>
      <p:ext uri="{BB962C8B-B14F-4D97-AF65-F5344CB8AC3E}">
        <p14:creationId xmlns:p14="http://schemas.microsoft.com/office/powerpoint/2010/main" val="913144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129" name="Oval 105"/>
          <p:cNvSpPr>
            <a:spLocks noChangeArrowheads="1"/>
          </p:cNvSpPr>
          <p:nvPr/>
        </p:nvSpPr>
        <p:spPr bwMode="gray">
          <a:xfrm>
            <a:off x="179388" y="0"/>
            <a:ext cx="6804025" cy="6858000"/>
          </a:xfrm>
          <a:prstGeom prst="ellipse">
            <a:avLst/>
          </a:prstGeom>
          <a:gradFill rotWithShape="1">
            <a:gsLst>
              <a:gs pos="0">
                <a:schemeClr val="bg2">
                  <a:alpha val="44000"/>
                </a:schemeClr>
              </a:gs>
              <a:gs pos="100000">
                <a:schemeClr val="bg2">
                  <a:gamma/>
                  <a:tint val="0"/>
                  <a:invGamma/>
                  <a:alpha val="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130" name="Rectangle 106"/>
          <p:cNvSpPr>
            <a:spLocks noChangeArrowheads="1"/>
          </p:cNvSpPr>
          <p:nvPr/>
        </p:nvSpPr>
        <p:spPr bwMode="gray">
          <a:xfrm>
            <a:off x="0" y="549275"/>
            <a:ext cx="9144000" cy="6477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131" name="Oval 107" descr="b"/>
          <p:cNvSpPr>
            <a:spLocks noChangeArrowheads="1"/>
          </p:cNvSpPr>
          <p:nvPr/>
        </p:nvSpPr>
        <p:spPr bwMode="gray">
          <a:xfrm>
            <a:off x="1116013" y="58738"/>
            <a:ext cx="865187" cy="892175"/>
          </a:xfrm>
          <a:prstGeom prst="ellipse">
            <a:avLst/>
          </a:prstGeom>
          <a:blipFill dpi="0" rotWithShape="1">
            <a:blip r:embed="rId14"/>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1132" name="Oval 108" descr="c"/>
          <p:cNvSpPr>
            <a:spLocks noChangeArrowheads="1"/>
          </p:cNvSpPr>
          <p:nvPr/>
        </p:nvSpPr>
        <p:spPr bwMode="gray">
          <a:xfrm>
            <a:off x="8101013" y="106363"/>
            <a:ext cx="790575" cy="830262"/>
          </a:xfrm>
          <a:prstGeom prst="ellipse">
            <a:avLst/>
          </a:prstGeom>
          <a:blipFill dpi="0" rotWithShape="1">
            <a:blip r:embed="rId15"/>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1133" name="Oval 109" descr="a"/>
          <p:cNvSpPr>
            <a:spLocks noChangeArrowheads="1"/>
          </p:cNvSpPr>
          <p:nvPr/>
        </p:nvSpPr>
        <p:spPr bwMode="gray">
          <a:xfrm>
            <a:off x="179388" y="333375"/>
            <a:ext cx="1152525" cy="1223963"/>
          </a:xfrm>
          <a:prstGeom prst="ellipse">
            <a:avLst/>
          </a:prstGeom>
          <a:blipFill dpi="0" rotWithShape="1">
            <a:blip r:embed="rId16"/>
            <a:srcRect/>
            <a:stretch>
              <a:fillRect/>
            </a:stretch>
          </a:blipFill>
          <a:ln w="38100">
            <a:solidFill>
              <a:schemeClr val="bg1"/>
            </a:solidFill>
            <a:round/>
            <a:headEnd/>
            <a:tailEnd/>
          </a:ln>
          <a:effectLst>
            <a:outerShdw dist="89803" dir="2700000" algn="ctr" rotWithShape="0">
              <a:srgbClr val="000000">
                <a:alpha val="19000"/>
              </a:srgbClr>
            </a:outerShdw>
          </a:effectLst>
        </p:spPr>
        <p:txBody>
          <a:bodyPr wrap="none" anchor="ctr"/>
          <a:lstStyle/>
          <a:p>
            <a:endParaRPr lang="id-ID"/>
          </a:p>
        </p:txBody>
      </p:sp>
      <p:sp>
        <p:nvSpPr>
          <p:cNvPr id="1027" name="Rectangle 3"/>
          <p:cNvSpPr>
            <a:spLocks noGrp="1" noChangeArrowheads="1"/>
          </p:cNvSpPr>
          <p:nvPr>
            <p:ph type="body" idx="1"/>
          </p:nvPr>
        </p:nvSpPr>
        <p:spPr bwMode="gray">
          <a:xfrm>
            <a:off x="457200" y="1676400"/>
            <a:ext cx="82677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gray">
          <a:xfrm>
            <a:off x="65532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lvl1pPr>
          </a:lstStyle>
          <a:p>
            <a:r>
              <a:rPr lang="id-ID" dirty="0" smtClean="0"/>
              <a:t>DDP – Munawar, PhD</a:t>
            </a:r>
            <a:endParaRPr lang="en-US" dirty="0"/>
          </a:p>
        </p:txBody>
      </p:sp>
      <p:sp>
        <p:nvSpPr>
          <p:cNvPr id="1030" name="Rectangle 6"/>
          <p:cNvSpPr>
            <a:spLocks noGrp="1" noChangeArrowheads="1"/>
          </p:cNvSpPr>
          <p:nvPr>
            <p:ph type="sldNum" sz="quarter" idx="4"/>
          </p:nvPr>
        </p:nvSpPr>
        <p:spPr bwMode="gray">
          <a:xfrm>
            <a:off x="4191000" y="6534150"/>
            <a:ext cx="8382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vl1pPr>
          </a:lstStyle>
          <a:p>
            <a:fld id="{A3B4A7E2-0C43-48B1-A23D-5E1F46CB3835}" type="slidenum">
              <a:rPr lang="en-US"/>
              <a:pPr/>
              <a:t>‹#›</a:t>
            </a:fld>
            <a:endParaRPr lang="en-US"/>
          </a:p>
        </p:txBody>
      </p:sp>
      <p:sp>
        <p:nvSpPr>
          <p:cNvPr id="1026" name="Rectangle 2"/>
          <p:cNvSpPr>
            <a:spLocks noGrp="1" noChangeArrowheads="1"/>
          </p:cNvSpPr>
          <p:nvPr>
            <p:ph type="title"/>
          </p:nvPr>
        </p:nvSpPr>
        <p:spPr bwMode="gray">
          <a:xfrm>
            <a:off x="2057400" y="609600"/>
            <a:ext cx="6019800" cy="487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gray">
          <a:xfrm>
            <a:off x="381000" y="6534150"/>
            <a:ext cx="1905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dt="0"/>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ctrTitle"/>
          </p:nvPr>
        </p:nvSpPr>
        <p:spPr/>
        <p:txBody>
          <a:bodyPr/>
          <a:lstStyle/>
          <a:p>
            <a:r>
              <a:rPr lang="id-ID" sz="3600" dirty="0" smtClean="0">
                <a:solidFill>
                  <a:schemeClr val="tx1"/>
                </a:solidFill>
              </a:rPr>
              <a:t>Distributed </a:t>
            </a:r>
            <a:r>
              <a:rPr lang="id-ID" sz="3600" dirty="0" smtClean="0">
                <a:solidFill>
                  <a:schemeClr val="tx1"/>
                </a:solidFill>
              </a:rPr>
              <a:t>Coordinator Based </a:t>
            </a:r>
            <a:r>
              <a:rPr lang="id-ID" sz="3600" dirty="0" smtClean="0">
                <a:solidFill>
                  <a:schemeClr val="tx1"/>
                </a:solidFill>
              </a:rPr>
              <a:t>System</a:t>
            </a:r>
            <a:endParaRPr lang="en-US" sz="6000" dirty="0"/>
          </a:p>
        </p:txBody>
      </p:sp>
      <p:sp>
        <p:nvSpPr>
          <p:cNvPr id="70661" name="Rectangle 5"/>
          <p:cNvSpPr>
            <a:spLocks noGrp="1" noChangeArrowheads="1"/>
          </p:cNvSpPr>
          <p:nvPr>
            <p:ph type="subTitle" idx="1"/>
          </p:nvPr>
        </p:nvSpPr>
        <p:spPr>
          <a:xfrm>
            <a:off x="685800" y="5410200"/>
            <a:ext cx="7772400" cy="457200"/>
          </a:xfrm>
        </p:spPr>
        <p:txBody>
          <a:bodyPr/>
          <a:lstStyle/>
          <a:p>
            <a:r>
              <a:rPr lang="id-ID" dirty="0" smtClean="0">
                <a:solidFill>
                  <a:srgbClr val="FF0000"/>
                </a:solidFill>
              </a:rPr>
              <a:t>Munawar, PhD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2800" dirty="0"/>
              <a:t>Describing Composite Events (1)</a:t>
            </a:r>
          </a:p>
        </p:txBody>
      </p:sp>
      <p:sp>
        <p:nvSpPr>
          <p:cNvPr id="84995" name="Rectangle 3"/>
          <p:cNvSpPr>
            <a:spLocks noGrp="1" noChangeArrowheads="1"/>
          </p:cNvSpPr>
          <p:nvPr>
            <p:ph type="body" idx="1"/>
          </p:nvPr>
        </p:nvSpPr>
        <p:spPr/>
        <p:txBody>
          <a:bodyPr/>
          <a:lstStyle/>
          <a:p>
            <a:r>
              <a:rPr lang="en-US"/>
              <a:t>Figure 13-9. Examples of events in a distributed system.</a:t>
            </a:r>
          </a:p>
        </p:txBody>
      </p:sp>
      <p:pic>
        <p:nvPicPr>
          <p:cNvPr id="84996" name="Picture 4" descr="13-09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4" y="2564904"/>
            <a:ext cx="8626475" cy="270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1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z="2800" dirty="0"/>
              <a:t>Describing Composite Events (2)</a:t>
            </a:r>
          </a:p>
        </p:txBody>
      </p:sp>
      <p:sp>
        <p:nvSpPr>
          <p:cNvPr id="86019" name="Rectangle 3"/>
          <p:cNvSpPr>
            <a:spLocks noGrp="1" noChangeArrowheads="1"/>
          </p:cNvSpPr>
          <p:nvPr>
            <p:ph type="body" idx="1"/>
          </p:nvPr>
        </p:nvSpPr>
        <p:spPr/>
        <p:txBody>
          <a:bodyPr/>
          <a:lstStyle/>
          <a:p>
            <a:r>
              <a:rPr lang="en-US"/>
              <a:t>Figure 13-10. The finite state machine for </a:t>
            </a:r>
            <a:br>
              <a:rPr lang="en-US"/>
            </a:br>
            <a:r>
              <a:rPr lang="en-US"/>
              <a:t>subscription S3 from Fig. 13-9.</a:t>
            </a:r>
          </a:p>
        </p:txBody>
      </p:sp>
      <p:pic>
        <p:nvPicPr>
          <p:cNvPr id="86020" name="Picture 4" descr="1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16" y="2780928"/>
            <a:ext cx="7723188"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28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2800" dirty="0"/>
              <a:t>Describing Composite Events (3)</a:t>
            </a:r>
          </a:p>
        </p:txBody>
      </p:sp>
      <p:sp>
        <p:nvSpPr>
          <p:cNvPr id="87043" name="Rectangle 3"/>
          <p:cNvSpPr>
            <a:spLocks noGrp="1" noChangeArrowheads="1"/>
          </p:cNvSpPr>
          <p:nvPr>
            <p:ph type="body" idx="1"/>
          </p:nvPr>
        </p:nvSpPr>
        <p:spPr>
          <a:xfrm>
            <a:off x="539552" y="5951538"/>
            <a:ext cx="8604448" cy="601662"/>
          </a:xfrm>
        </p:spPr>
        <p:txBody>
          <a:bodyPr/>
          <a:lstStyle/>
          <a:p>
            <a:r>
              <a:rPr lang="en-US" dirty="0"/>
              <a:t>Figure 13-11. Two coupled FSMs.</a:t>
            </a:r>
          </a:p>
        </p:txBody>
      </p:sp>
      <p:pic>
        <p:nvPicPr>
          <p:cNvPr id="87044" name="Picture 4" descr="13-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55" y="1412776"/>
            <a:ext cx="5219700" cy="437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619672" y="344488"/>
            <a:ext cx="6552728" cy="1068288"/>
          </a:xfrm>
        </p:spPr>
        <p:txBody>
          <a:bodyPr/>
          <a:lstStyle/>
          <a:p>
            <a:r>
              <a:rPr lang="en-US" sz="2400" dirty="0"/>
              <a:t>General Considerations to Static Approaches (1)</a:t>
            </a:r>
          </a:p>
        </p:txBody>
      </p:sp>
      <p:sp>
        <p:nvSpPr>
          <p:cNvPr id="88067" name="Rectangle 3"/>
          <p:cNvSpPr>
            <a:spLocks noGrp="1" noChangeArrowheads="1"/>
          </p:cNvSpPr>
          <p:nvPr>
            <p:ph type="body" idx="1"/>
          </p:nvPr>
        </p:nvSpPr>
        <p:spPr>
          <a:xfrm>
            <a:off x="966788" y="2332038"/>
            <a:ext cx="8177212" cy="4221162"/>
          </a:xfrm>
        </p:spPr>
        <p:txBody>
          <a:bodyPr/>
          <a:lstStyle/>
          <a:p>
            <a:pPr algn="l"/>
            <a:r>
              <a:rPr lang="en-US" sz="2800"/>
              <a:t>An efficient distributed implementation of a JavaSpace has to solve two problems:</a:t>
            </a:r>
          </a:p>
          <a:p>
            <a:pPr algn="l">
              <a:buFontTx/>
              <a:buAutoNum type="arabicPeriod"/>
            </a:pPr>
            <a:r>
              <a:rPr lang="en-US" sz="2800"/>
              <a:t>How to simulate associative addressing without massive searching.</a:t>
            </a:r>
          </a:p>
          <a:p>
            <a:pPr algn="l">
              <a:buFontTx/>
              <a:buAutoNum type="arabicPeriod"/>
            </a:pPr>
            <a:r>
              <a:rPr lang="en-US" sz="2800"/>
              <a:t>How to distribute tuple instances among machines and locate them later.</a:t>
            </a:r>
          </a:p>
        </p:txBody>
      </p:sp>
    </p:spTree>
    <p:extLst>
      <p:ext uri="{BB962C8B-B14F-4D97-AF65-F5344CB8AC3E}">
        <p14:creationId xmlns:p14="http://schemas.microsoft.com/office/powerpoint/2010/main" val="410614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2400" dirty="0"/>
              <a:t>General Considerations to Static Approaches (2)</a:t>
            </a:r>
          </a:p>
        </p:txBody>
      </p:sp>
      <p:sp>
        <p:nvSpPr>
          <p:cNvPr id="89091" name="Rectangle 3"/>
          <p:cNvSpPr>
            <a:spLocks noGrp="1" noChangeArrowheads="1"/>
          </p:cNvSpPr>
          <p:nvPr>
            <p:ph type="body" idx="1"/>
          </p:nvPr>
        </p:nvSpPr>
        <p:spPr>
          <a:xfrm>
            <a:off x="0" y="5375275"/>
            <a:ext cx="9144000" cy="838200"/>
          </a:xfrm>
        </p:spPr>
        <p:txBody>
          <a:bodyPr/>
          <a:lstStyle/>
          <a:p>
            <a:pPr>
              <a:lnSpc>
                <a:spcPct val="80000"/>
              </a:lnSpc>
            </a:pPr>
            <a:r>
              <a:rPr lang="en-US"/>
              <a:t>Figure 13-12. A JavaSpace can be replicated on all machines. The dotted lines show the partitioning of the JavaSpace into subspaces. (a) Tuples are broadcast on write. </a:t>
            </a:r>
          </a:p>
        </p:txBody>
      </p:sp>
      <p:pic>
        <p:nvPicPr>
          <p:cNvPr id="89092" name="Picture 4" descr="13-12"/>
          <p:cNvPicPr>
            <a:picLocks noChangeAspect="1" noChangeArrowheads="1"/>
          </p:cNvPicPr>
          <p:nvPr/>
        </p:nvPicPr>
        <p:blipFill>
          <a:blip r:embed="rId2">
            <a:extLst>
              <a:ext uri="{28A0092B-C50C-407E-A947-70E740481C1C}">
                <a14:useLocalDpi xmlns:a14="http://schemas.microsoft.com/office/drawing/2010/main" val="0"/>
              </a:ext>
            </a:extLst>
          </a:blip>
          <a:srcRect b="49701"/>
          <a:stretch>
            <a:fillRect/>
          </a:stretch>
        </p:blipFill>
        <p:spPr bwMode="auto">
          <a:xfrm>
            <a:off x="420688" y="1854200"/>
            <a:ext cx="8172450" cy="284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1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2400" dirty="0"/>
              <a:t>General Considerations to Static Approaches (3)</a:t>
            </a:r>
          </a:p>
        </p:txBody>
      </p:sp>
      <p:sp>
        <p:nvSpPr>
          <p:cNvPr id="90115" name="Rectangle 3"/>
          <p:cNvSpPr>
            <a:spLocks noGrp="1" noChangeArrowheads="1"/>
          </p:cNvSpPr>
          <p:nvPr>
            <p:ph type="body" idx="1"/>
          </p:nvPr>
        </p:nvSpPr>
        <p:spPr>
          <a:xfrm>
            <a:off x="0" y="5153025"/>
            <a:ext cx="9144000" cy="1400175"/>
          </a:xfrm>
        </p:spPr>
        <p:txBody>
          <a:bodyPr/>
          <a:lstStyle/>
          <a:p>
            <a:pPr>
              <a:lnSpc>
                <a:spcPct val="80000"/>
              </a:lnSpc>
            </a:pPr>
            <a:r>
              <a:rPr lang="en-US"/>
              <a:t>Figure 13-12. A JavaSpace can be replicated on all machines. The dotted lines show the partitioning of the JavaSpace into subspaces.  (b) reads are local, but the removing an instance when calling take must be broadcast.</a:t>
            </a:r>
          </a:p>
        </p:txBody>
      </p:sp>
      <p:pic>
        <p:nvPicPr>
          <p:cNvPr id="90116" name="Picture 4" descr="13-12"/>
          <p:cNvPicPr>
            <a:picLocks noChangeAspect="1" noChangeArrowheads="1"/>
          </p:cNvPicPr>
          <p:nvPr/>
        </p:nvPicPr>
        <p:blipFill>
          <a:blip r:embed="rId2">
            <a:extLst>
              <a:ext uri="{28A0092B-C50C-407E-A947-70E740481C1C}">
                <a14:useLocalDpi xmlns:a14="http://schemas.microsoft.com/office/drawing/2010/main" val="0"/>
              </a:ext>
            </a:extLst>
          </a:blip>
          <a:srcRect t="49222"/>
          <a:stretch>
            <a:fillRect/>
          </a:stretch>
        </p:blipFill>
        <p:spPr bwMode="auto">
          <a:xfrm>
            <a:off x="469900" y="1854200"/>
            <a:ext cx="8243888" cy="290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11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2400" dirty="0"/>
              <a:t>General Considerations to Static Approaches (4)</a:t>
            </a:r>
          </a:p>
        </p:txBody>
      </p:sp>
      <p:sp>
        <p:nvSpPr>
          <p:cNvPr id="91139" name="Rectangle 3"/>
          <p:cNvSpPr>
            <a:spLocks noGrp="1" noChangeArrowheads="1"/>
          </p:cNvSpPr>
          <p:nvPr>
            <p:ph type="body" idx="1"/>
          </p:nvPr>
        </p:nvSpPr>
        <p:spPr/>
        <p:txBody>
          <a:bodyPr/>
          <a:lstStyle/>
          <a:p>
            <a:r>
              <a:rPr lang="en-US"/>
              <a:t>Figure 13-13. Nonreplicated JavaSpace. </a:t>
            </a:r>
            <a:br>
              <a:rPr lang="en-US"/>
            </a:br>
            <a:r>
              <a:rPr lang="en-US"/>
              <a:t>(a) A write is done locally. </a:t>
            </a:r>
          </a:p>
        </p:txBody>
      </p:sp>
      <p:pic>
        <p:nvPicPr>
          <p:cNvPr id="91140" name="Picture 4" descr="13-13"/>
          <p:cNvPicPr>
            <a:picLocks noChangeAspect="1" noChangeArrowheads="1"/>
          </p:cNvPicPr>
          <p:nvPr/>
        </p:nvPicPr>
        <p:blipFill>
          <a:blip r:embed="rId2">
            <a:extLst>
              <a:ext uri="{28A0092B-C50C-407E-A947-70E740481C1C}">
                <a14:useLocalDpi xmlns:a14="http://schemas.microsoft.com/office/drawing/2010/main" val="0"/>
              </a:ext>
            </a:extLst>
          </a:blip>
          <a:srcRect b="51736"/>
          <a:stretch>
            <a:fillRect/>
          </a:stretch>
        </p:blipFill>
        <p:spPr bwMode="auto">
          <a:xfrm>
            <a:off x="271463" y="2852936"/>
            <a:ext cx="8558212"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61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2400" dirty="0"/>
              <a:t>General Considerations to Static Approaches (5)</a:t>
            </a:r>
          </a:p>
        </p:txBody>
      </p:sp>
      <p:sp>
        <p:nvSpPr>
          <p:cNvPr id="92163" name="Rectangle 3"/>
          <p:cNvSpPr>
            <a:spLocks noGrp="1" noChangeArrowheads="1"/>
          </p:cNvSpPr>
          <p:nvPr>
            <p:ph type="body" idx="1"/>
          </p:nvPr>
        </p:nvSpPr>
        <p:spPr>
          <a:xfrm>
            <a:off x="0" y="5335588"/>
            <a:ext cx="9144000" cy="1217612"/>
          </a:xfrm>
        </p:spPr>
        <p:txBody>
          <a:bodyPr/>
          <a:lstStyle/>
          <a:p>
            <a:r>
              <a:rPr lang="en-US"/>
              <a:t>Figure 13-13. Nonreplicated JavaSpace. (b) A read or </a:t>
            </a:r>
            <a:br>
              <a:rPr lang="en-US"/>
            </a:br>
            <a:r>
              <a:rPr lang="en-US"/>
              <a:t>take requires the template tuple to be broadcast </a:t>
            </a:r>
            <a:br>
              <a:rPr lang="en-US"/>
            </a:br>
            <a:r>
              <a:rPr lang="en-US"/>
              <a:t>in order to find a tuple instance.</a:t>
            </a:r>
          </a:p>
        </p:txBody>
      </p:sp>
      <p:pic>
        <p:nvPicPr>
          <p:cNvPr id="92164" name="Picture 4" descr="13-13"/>
          <p:cNvPicPr>
            <a:picLocks noChangeAspect="1" noChangeArrowheads="1"/>
          </p:cNvPicPr>
          <p:nvPr/>
        </p:nvPicPr>
        <p:blipFill>
          <a:blip r:embed="rId2">
            <a:extLst>
              <a:ext uri="{28A0092B-C50C-407E-A947-70E740481C1C}">
                <a14:useLocalDpi xmlns:a14="http://schemas.microsoft.com/office/drawing/2010/main" val="0"/>
              </a:ext>
            </a:extLst>
          </a:blip>
          <a:srcRect t="48802"/>
          <a:stretch>
            <a:fillRect/>
          </a:stretch>
        </p:blipFill>
        <p:spPr bwMode="auto">
          <a:xfrm>
            <a:off x="596900" y="1882775"/>
            <a:ext cx="8102600"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28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z="2400" dirty="0"/>
              <a:t>General Considerations to Static Approaches (6)</a:t>
            </a:r>
          </a:p>
        </p:txBody>
      </p:sp>
      <p:pic>
        <p:nvPicPr>
          <p:cNvPr id="93188" name="Picture 4" descr="1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382713"/>
            <a:ext cx="5783262" cy="4973637"/>
          </a:xfrm>
          <a:prstGeom prst="rect">
            <a:avLst/>
          </a:prstGeom>
          <a:noFill/>
          <a:extLst>
            <a:ext uri="{909E8E84-426E-40DD-AFC4-6F175D3DCCD1}">
              <a14:hiddenFill xmlns:a14="http://schemas.microsoft.com/office/drawing/2010/main">
                <a:solidFill>
                  <a:srgbClr val="FFFFFF"/>
                </a:solidFill>
              </a14:hiddenFill>
            </a:ext>
          </a:extLst>
        </p:spPr>
      </p:pic>
      <p:sp>
        <p:nvSpPr>
          <p:cNvPr id="93187" name="Rectangle 3"/>
          <p:cNvSpPr>
            <a:spLocks noGrp="1" noChangeArrowheads="1"/>
          </p:cNvSpPr>
          <p:nvPr>
            <p:ph type="body" idx="1"/>
          </p:nvPr>
        </p:nvSpPr>
        <p:spPr>
          <a:xfrm>
            <a:off x="5105400" y="4264025"/>
            <a:ext cx="3827463" cy="2236788"/>
          </a:xfrm>
        </p:spPr>
        <p:txBody>
          <a:bodyPr/>
          <a:lstStyle/>
          <a:p>
            <a:pPr algn="l"/>
            <a:r>
              <a:rPr lang="en-US"/>
              <a:t>Figure 13-14. Partial broadcasting of tuples and template tuples.</a:t>
            </a:r>
          </a:p>
        </p:txBody>
      </p:sp>
    </p:spTree>
    <p:extLst>
      <p:ext uri="{BB962C8B-B14F-4D97-AF65-F5344CB8AC3E}">
        <p14:creationId xmlns:p14="http://schemas.microsoft.com/office/powerpoint/2010/main" val="383762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GSpace Overview</a:t>
            </a:r>
          </a:p>
        </p:txBody>
      </p:sp>
      <p:sp>
        <p:nvSpPr>
          <p:cNvPr id="94211" name="Rectangle 3"/>
          <p:cNvSpPr>
            <a:spLocks noGrp="1" noChangeArrowheads="1"/>
          </p:cNvSpPr>
          <p:nvPr>
            <p:ph type="body" idx="1"/>
          </p:nvPr>
        </p:nvSpPr>
        <p:spPr/>
        <p:txBody>
          <a:bodyPr/>
          <a:lstStyle/>
          <a:p>
            <a:r>
              <a:rPr lang="en-US"/>
              <a:t>Figure 13-15. Internal organization of a GSpace kernel.</a:t>
            </a:r>
          </a:p>
        </p:txBody>
      </p:sp>
      <p:pic>
        <p:nvPicPr>
          <p:cNvPr id="94212" name="Picture 4" descr="1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2492896"/>
            <a:ext cx="7288212"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5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2400" dirty="0"/>
              <a:t>Introduction To Coordination Models</a:t>
            </a:r>
          </a:p>
        </p:txBody>
      </p:sp>
      <p:sp>
        <p:nvSpPr>
          <p:cNvPr id="6147" name="Rectangle 3"/>
          <p:cNvSpPr>
            <a:spLocks noGrp="1" noChangeArrowheads="1"/>
          </p:cNvSpPr>
          <p:nvPr>
            <p:ph type="body" idx="1"/>
          </p:nvPr>
        </p:nvSpPr>
        <p:spPr>
          <a:xfrm>
            <a:off x="601663" y="5683250"/>
            <a:ext cx="8188325" cy="838200"/>
          </a:xfrm>
        </p:spPr>
        <p:txBody>
          <a:bodyPr/>
          <a:lstStyle/>
          <a:p>
            <a:pPr>
              <a:lnSpc>
                <a:spcPct val="90000"/>
              </a:lnSpc>
            </a:pPr>
            <a:r>
              <a:rPr lang="en-US"/>
              <a:t>Figure 13-1. A taxonomy of coordination models (adapted from Cabri et al., 2000).</a:t>
            </a:r>
          </a:p>
        </p:txBody>
      </p:sp>
      <p:pic>
        <p:nvPicPr>
          <p:cNvPr id="6150" name="Picture 6" descr="1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897063"/>
            <a:ext cx="7969250" cy="255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91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z="2400" dirty="0"/>
              <a:t>Example: Fault Tolerance in TIB/Rendezvous (1)</a:t>
            </a:r>
          </a:p>
        </p:txBody>
      </p:sp>
      <p:sp>
        <p:nvSpPr>
          <p:cNvPr id="95235" name="Rectangle 3"/>
          <p:cNvSpPr>
            <a:spLocks noGrp="1" noChangeArrowheads="1"/>
          </p:cNvSpPr>
          <p:nvPr>
            <p:ph type="body" idx="1"/>
          </p:nvPr>
        </p:nvSpPr>
        <p:spPr>
          <a:xfrm>
            <a:off x="457200" y="1556792"/>
            <a:ext cx="8267700" cy="4767808"/>
          </a:xfrm>
        </p:spPr>
        <p:txBody>
          <a:bodyPr/>
          <a:lstStyle/>
          <a:p>
            <a:r>
              <a:rPr lang="en-US" dirty="0"/>
              <a:t>Figure 13-16. The principle of PGM.  </a:t>
            </a:r>
            <a:br>
              <a:rPr lang="en-US" dirty="0"/>
            </a:br>
            <a:r>
              <a:rPr lang="en-US" dirty="0"/>
              <a:t>(a) A message is sent along a multicast tree. </a:t>
            </a:r>
          </a:p>
        </p:txBody>
      </p:sp>
      <p:pic>
        <p:nvPicPr>
          <p:cNvPr id="95236" name="Picture 4" descr="13-16"/>
          <p:cNvPicPr>
            <a:picLocks noChangeAspect="1" noChangeArrowheads="1"/>
          </p:cNvPicPr>
          <p:nvPr/>
        </p:nvPicPr>
        <p:blipFill>
          <a:blip r:embed="rId2">
            <a:extLst>
              <a:ext uri="{28A0092B-C50C-407E-A947-70E740481C1C}">
                <a14:useLocalDpi xmlns:a14="http://schemas.microsoft.com/office/drawing/2010/main" val="0"/>
              </a:ext>
            </a:extLst>
          </a:blip>
          <a:srcRect r="69287"/>
          <a:stretch>
            <a:fillRect/>
          </a:stretch>
        </p:blipFill>
        <p:spPr bwMode="auto">
          <a:xfrm>
            <a:off x="3131840" y="2510965"/>
            <a:ext cx="3168650" cy="409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33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2400" dirty="0"/>
              <a:t>Example: Fault Tolerance in TIB/Rendezvous (2)</a:t>
            </a:r>
          </a:p>
        </p:txBody>
      </p:sp>
      <p:sp>
        <p:nvSpPr>
          <p:cNvPr id="96259" name="Rectangle 3"/>
          <p:cNvSpPr>
            <a:spLocks noGrp="1" noChangeArrowheads="1"/>
          </p:cNvSpPr>
          <p:nvPr>
            <p:ph type="body" idx="1"/>
          </p:nvPr>
        </p:nvSpPr>
        <p:spPr/>
        <p:txBody>
          <a:bodyPr/>
          <a:lstStyle/>
          <a:p>
            <a:r>
              <a:rPr lang="en-US"/>
              <a:t>Figure 13-16. The principle of PGM.  (b) A router </a:t>
            </a:r>
            <a:br>
              <a:rPr lang="en-US"/>
            </a:br>
            <a:r>
              <a:rPr lang="en-US"/>
              <a:t>will pass only a single NAK for each message. </a:t>
            </a:r>
          </a:p>
        </p:txBody>
      </p:sp>
      <p:pic>
        <p:nvPicPr>
          <p:cNvPr id="96260" name="Picture 4" descr="13-16"/>
          <p:cNvPicPr>
            <a:picLocks noChangeAspect="1" noChangeArrowheads="1"/>
          </p:cNvPicPr>
          <p:nvPr/>
        </p:nvPicPr>
        <p:blipFill>
          <a:blip r:embed="rId2">
            <a:extLst>
              <a:ext uri="{28A0092B-C50C-407E-A947-70E740481C1C}">
                <a14:useLocalDpi xmlns:a14="http://schemas.microsoft.com/office/drawing/2010/main" val="0"/>
              </a:ext>
            </a:extLst>
          </a:blip>
          <a:srcRect l="34161" r="30823"/>
          <a:stretch>
            <a:fillRect/>
          </a:stretch>
        </p:blipFill>
        <p:spPr bwMode="auto">
          <a:xfrm>
            <a:off x="2746375" y="2564904"/>
            <a:ext cx="3622675" cy="41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37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sz="2400" dirty="0"/>
              <a:t>Example: Fault Tolerance in TIB/Rendezvous (3)</a:t>
            </a:r>
          </a:p>
        </p:txBody>
      </p:sp>
      <p:sp>
        <p:nvSpPr>
          <p:cNvPr id="97283" name="Rectangle 3"/>
          <p:cNvSpPr>
            <a:spLocks noGrp="1" noChangeArrowheads="1"/>
          </p:cNvSpPr>
          <p:nvPr>
            <p:ph type="body" idx="1"/>
          </p:nvPr>
        </p:nvSpPr>
        <p:spPr>
          <a:xfrm>
            <a:off x="457200" y="1556792"/>
            <a:ext cx="8267700" cy="4767808"/>
          </a:xfrm>
        </p:spPr>
        <p:txBody>
          <a:bodyPr/>
          <a:lstStyle/>
          <a:p>
            <a:pPr>
              <a:lnSpc>
                <a:spcPct val="90000"/>
              </a:lnSpc>
            </a:pPr>
            <a:r>
              <a:rPr lang="en-US" dirty="0"/>
              <a:t>Figure 13-16. The principle of PGM. (c) A </a:t>
            </a:r>
            <a:r>
              <a:rPr lang="en-US" dirty="0" smtClean="0"/>
              <a:t>message</a:t>
            </a:r>
            <a:r>
              <a:rPr lang="id-ID" dirty="0" smtClean="0"/>
              <a:t> </a:t>
            </a:r>
            <a:r>
              <a:rPr lang="en-US" dirty="0" smtClean="0"/>
              <a:t>is </a:t>
            </a:r>
            <a:r>
              <a:rPr lang="en-US" dirty="0"/>
              <a:t>retransmitted only to receivers that have asked for it.</a:t>
            </a:r>
          </a:p>
        </p:txBody>
      </p:sp>
      <p:pic>
        <p:nvPicPr>
          <p:cNvPr id="97284" name="Picture 4" descr="13-16"/>
          <p:cNvPicPr>
            <a:picLocks noChangeAspect="1" noChangeArrowheads="1"/>
          </p:cNvPicPr>
          <p:nvPr/>
        </p:nvPicPr>
        <p:blipFill>
          <a:blip r:embed="rId2">
            <a:extLst>
              <a:ext uri="{28A0092B-C50C-407E-A947-70E740481C1C}">
                <a14:useLocalDpi xmlns:a14="http://schemas.microsoft.com/office/drawing/2010/main" val="0"/>
              </a:ext>
            </a:extLst>
          </a:blip>
          <a:srcRect l="71700" t="13918"/>
          <a:stretch>
            <a:fillRect/>
          </a:stretch>
        </p:blipFill>
        <p:spPr bwMode="auto">
          <a:xfrm>
            <a:off x="2797175" y="2492896"/>
            <a:ext cx="3535363" cy="42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36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2400" dirty="0"/>
              <a:t>Fault Tolerance in Shared </a:t>
            </a:r>
            <a:r>
              <a:rPr lang="en-US" sz="2400" dirty="0" err="1"/>
              <a:t>Dataspaces</a:t>
            </a:r>
            <a:endParaRPr lang="en-US" sz="2400" dirty="0"/>
          </a:p>
        </p:txBody>
      </p:sp>
      <p:sp>
        <p:nvSpPr>
          <p:cNvPr id="98307" name="Rectangle 3"/>
          <p:cNvSpPr>
            <a:spLocks noGrp="1" noChangeArrowheads="1"/>
          </p:cNvSpPr>
          <p:nvPr>
            <p:ph type="body" idx="1"/>
          </p:nvPr>
        </p:nvSpPr>
        <p:spPr/>
        <p:txBody>
          <a:bodyPr/>
          <a:lstStyle/>
          <a:p>
            <a:r>
              <a:rPr lang="en-US"/>
              <a:t>Figure 13-17. The time line of a node experiencing failures.</a:t>
            </a:r>
          </a:p>
        </p:txBody>
      </p:sp>
      <p:pic>
        <p:nvPicPr>
          <p:cNvPr id="98308" name="Picture 4" descr="13-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80928"/>
            <a:ext cx="828675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7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79512" y="332655"/>
            <a:ext cx="8964488" cy="1005607"/>
          </a:xfrm>
        </p:spPr>
        <p:txBody>
          <a:bodyPr/>
          <a:lstStyle/>
          <a:p>
            <a:r>
              <a:rPr lang="en-US" sz="2800" dirty="0"/>
              <a:t>Decoupling Publishers from Subscribers</a:t>
            </a:r>
          </a:p>
        </p:txBody>
      </p:sp>
      <p:sp>
        <p:nvSpPr>
          <p:cNvPr id="99331" name="Rectangle 3"/>
          <p:cNvSpPr>
            <a:spLocks noGrp="1" noChangeArrowheads="1"/>
          </p:cNvSpPr>
          <p:nvPr>
            <p:ph type="body" idx="1"/>
          </p:nvPr>
        </p:nvSpPr>
        <p:spPr/>
        <p:txBody>
          <a:bodyPr/>
          <a:lstStyle/>
          <a:p>
            <a:r>
              <a:rPr lang="en-US"/>
              <a:t>Figure 13-18. Decoupling publishers from subscribers </a:t>
            </a:r>
            <a:br>
              <a:rPr lang="en-US"/>
            </a:br>
            <a:r>
              <a:rPr lang="en-US"/>
              <a:t>using an additional trusted service.</a:t>
            </a:r>
          </a:p>
        </p:txBody>
      </p:sp>
      <p:pic>
        <p:nvPicPr>
          <p:cNvPr id="99332" name="Picture 4" descr="1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08920"/>
            <a:ext cx="8424862" cy="316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407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3"/>
          </p:nvPr>
        </p:nvSpPr>
        <p:spPr/>
        <p:txBody>
          <a:bodyPr/>
          <a:lstStyle/>
          <a:p>
            <a:r>
              <a:rPr lang="id-ID" dirty="0"/>
              <a:t>DDP – Munawar, PhD</a:t>
            </a:r>
            <a:endParaRPr lang="en-US" dirty="0"/>
          </a:p>
        </p:txBody>
      </p:sp>
      <p:sp>
        <p:nvSpPr>
          <p:cNvPr id="93187" name="WordArt 3"/>
          <p:cNvSpPr>
            <a:spLocks noChangeArrowheads="1" noChangeShapeType="1" noTextEdit="1"/>
          </p:cNvSpPr>
          <p:nvPr/>
        </p:nvSpPr>
        <p:spPr bwMode="gray">
          <a:xfrm>
            <a:off x="4419600" y="1905000"/>
            <a:ext cx="4038600" cy="533400"/>
          </a:xfrm>
          <a:prstGeom prst="rect">
            <a:avLst/>
          </a:prstGeom>
        </p:spPr>
        <p:txBody>
          <a:bodyPr wrap="none" fromWordArt="1">
            <a:prstTxWarp prst="textDeflate">
              <a:avLst>
                <a:gd name="adj" fmla="val 0"/>
              </a:avLst>
            </a:prstTxWarp>
          </a:bodyPr>
          <a:lstStyle/>
          <a:p>
            <a:pPr algn="ctr"/>
            <a:r>
              <a:rPr lang="id-ID" sz="5400" kern="10">
                <a:ln w="28575">
                  <a:solidFill>
                    <a:schemeClr val="bg1"/>
                  </a:solidFill>
                  <a:round/>
                  <a:headEnd/>
                  <a:tailEnd/>
                </a:ln>
                <a:gradFill rotWithShape="1">
                  <a:gsLst>
                    <a:gs pos="0">
                      <a:schemeClr val="tx2"/>
                    </a:gs>
                    <a:gs pos="100000">
                      <a:schemeClr val="accent1"/>
                    </a:gs>
                  </a:gsLst>
                  <a:lin ang="5400000" scaled="1"/>
                </a:gradFill>
                <a:effectLst>
                  <a:outerShdw dist="107763" dir="2700000" algn="ctr" rotWithShape="0">
                    <a:schemeClr val="bg2">
                      <a:alpha val="50000"/>
                    </a:schemeClr>
                  </a:outerShdw>
                </a:effectLst>
                <a:latin typeface="Verdana"/>
                <a:ea typeface="Verdana"/>
                <a:cs typeface="Verdana"/>
              </a:rPr>
              <a:t>Thank You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Overall Approach</a:t>
            </a:r>
          </a:p>
        </p:txBody>
      </p:sp>
      <p:sp>
        <p:nvSpPr>
          <p:cNvPr id="77827" name="Rectangle 3"/>
          <p:cNvSpPr>
            <a:spLocks noGrp="1" noChangeArrowheads="1"/>
          </p:cNvSpPr>
          <p:nvPr>
            <p:ph type="body" idx="1"/>
          </p:nvPr>
        </p:nvSpPr>
        <p:spPr/>
        <p:txBody>
          <a:bodyPr/>
          <a:lstStyle/>
          <a:p>
            <a:r>
              <a:rPr lang="en-US"/>
              <a:t>Figure 13-2. The principle of exchanging data items between publishers and subscribers.</a:t>
            </a:r>
          </a:p>
        </p:txBody>
      </p:sp>
      <p:pic>
        <p:nvPicPr>
          <p:cNvPr id="77828" name="Picture 4"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2" y="2636912"/>
            <a:ext cx="8262937" cy="294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09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2800" dirty="0"/>
              <a:t>Example: </a:t>
            </a:r>
            <a:r>
              <a:rPr lang="en-US" sz="2800" dirty="0" err="1"/>
              <a:t>Jini</a:t>
            </a:r>
            <a:r>
              <a:rPr lang="en-US" sz="2800" dirty="0"/>
              <a:t> and </a:t>
            </a:r>
            <a:r>
              <a:rPr lang="en-US" sz="2800" dirty="0" err="1"/>
              <a:t>JavaSpaces</a:t>
            </a:r>
            <a:endParaRPr lang="en-US" sz="2800" dirty="0"/>
          </a:p>
        </p:txBody>
      </p:sp>
      <p:sp>
        <p:nvSpPr>
          <p:cNvPr id="78851" name="Rectangle 3"/>
          <p:cNvSpPr>
            <a:spLocks noGrp="1" noChangeArrowheads="1"/>
          </p:cNvSpPr>
          <p:nvPr>
            <p:ph type="body" idx="1"/>
          </p:nvPr>
        </p:nvSpPr>
        <p:spPr/>
        <p:txBody>
          <a:bodyPr/>
          <a:lstStyle/>
          <a:p>
            <a:r>
              <a:rPr lang="en-US"/>
              <a:t>Figure 13-3. The general organization of a JavaSpace in Jini.</a:t>
            </a:r>
          </a:p>
        </p:txBody>
      </p:sp>
      <p:pic>
        <p:nvPicPr>
          <p:cNvPr id="78852" name="Picture 4" descr="1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2564904"/>
            <a:ext cx="6784975" cy="39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911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Example: TIB/Rendezvous</a:t>
            </a:r>
          </a:p>
        </p:txBody>
      </p:sp>
      <p:sp>
        <p:nvSpPr>
          <p:cNvPr id="79875" name="Rectangle 3"/>
          <p:cNvSpPr>
            <a:spLocks noGrp="1" noChangeArrowheads="1"/>
          </p:cNvSpPr>
          <p:nvPr>
            <p:ph type="body" idx="1"/>
          </p:nvPr>
        </p:nvSpPr>
        <p:spPr/>
        <p:txBody>
          <a:bodyPr/>
          <a:lstStyle/>
          <a:p>
            <a:r>
              <a:rPr lang="en-US"/>
              <a:t>Figure 13-4. The principle of a publish/subscribe system </a:t>
            </a:r>
            <a:br>
              <a:rPr lang="en-US"/>
            </a:br>
            <a:r>
              <a:rPr lang="en-US"/>
              <a:t>as implemented in TIB/Rendezvous.</a:t>
            </a:r>
          </a:p>
        </p:txBody>
      </p:sp>
      <p:pic>
        <p:nvPicPr>
          <p:cNvPr id="79876" name="Picture 4" descr="1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46" y="2780928"/>
            <a:ext cx="7605713" cy="29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7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z="2400" dirty="0"/>
              <a:t>Example: A Gossip-Based Publish/Subscribe System</a:t>
            </a:r>
          </a:p>
        </p:txBody>
      </p:sp>
      <p:sp>
        <p:nvSpPr>
          <p:cNvPr id="80899" name="Rectangle 3"/>
          <p:cNvSpPr>
            <a:spLocks noGrp="1" noChangeArrowheads="1"/>
          </p:cNvSpPr>
          <p:nvPr>
            <p:ph type="body" idx="1"/>
          </p:nvPr>
        </p:nvSpPr>
        <p:spPr/>
        <p:txBody>
          <a:bodyPr/>
          <a:lstStyle/>
          <a:p>
            <a:r>
              <a:rPr lang="en-US"/>
              <a:t>Figure 13-5. Grouping nodes for supporting range queries in a peer-to-peer publish/subscribe system.</a:t>
            </a:r>
          </a:p>
        </p:txBody>
      </p:sp>
      <p:pic>
        <p:nvPicPr>
          <p:cNvPr id="80900" name="Picture 4" descr="13-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25" y="2780928"/>
            <a:ext cx="8069263" cy="319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314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Example: Lime</a:t>
            </a:r>
          </a:p>
        </p:txBody>
      </p:sp>
      <p:sp>
        <p:nvSpPr>
          <p:cNvPr id="81923" name="Rectangle 3"/>
          <p:cNvSpPr>
            <a:spLocks noGrp="1" noChangeArrowheads="1"/>
          </p:cNvSpPr>
          <p:nvPr>
            <p:ph type="body" idx="1"/>
          </p:nvPr>
        </p:nvSpPr>
        <p:spPr>
          <a:xfrm>
            <a:off x="457200" y="1484784"/>
            <a:ext cx="8267700" cy="4839816"/>
          </a:xfrm>
        </p:spPr>
        <p:txBody>
          <a:bodyPr/>
          <a:lstStyle/>
          <a:p>
            <a:r>
              <a:rPr lang="en-US" sz="2200" dirty="0"/>
              <a:t>Figure 13-6. Transient sharing of local </a:t>
            </a:r>
            <a:r>
              <a:rPr lang="en-US" sz="2200" dirty="0" err="1"/>
              <a:t>dataspaces</a:t>
            </a:r>
            <a:r>
              <a:rPr lang="en-US" sz="2200" dirty="0"/>
              <a:t> in Lime</a:t>
            </a:r>
            <a:r>
              <a:rPr lang="en-US" dirty="0"/>
              <a:t>.</a:t>
            </a:r>
          </a:p>
        </p:txBody>
      </p:sp>
      <p:pic>
        <p:nvPicPr>
          <p:cNvPr id="81924" name="Picture 4" descr="13-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284" y="2276872"/>
            <a:ext cx="6840537"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69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Content-Based Routing (1)</a:t>
            </a:r>
          </a:p>
        </p:txBody>
      </p:sp>
      <p:sp>
        <p:nvSpPr>
          <p:cNvPr id="82947" name="Rectangle 3"/>
          <p:cNvSpPr>
            <a:spLocks noGrp="1" noChangeArrowheads="1"/>
          </p:cNvSpPr>
          <p:nvPr>
            <p:ph type="body" idx="1"/>
          </p:nvPr>
        </p:nvSpPr>
        <p:spPr/>
        <p:txBody>
          <a:bodyPr/>
          <a:lstStyle/>
          <a:p>
            <a:r>
              <a:rPr lang="en-US"/>
              <a:t>Figure 13-7. Naive content-based routing.</a:t>
            </a:r>
          </a:p>
        </p:txBody>
      </p:sp>
      <p:pic>
        <p:nvPicPr>
          <p:cNvPr id="82948" name="Picture 4" descr="1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2348880"/>
            <a:ext cx="6494462" cy="409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21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Content-Based Routing (1)</a:t>
            </a:r>
          </a:p>
        </p:txBody>
      </p:sp>
      <p:sp>
        <p:nvSpPr>
          <p:cNvPr id="83971" name="Rectangle 3"/>
          <p:cNvSpPr>
            <a:spLocks noGrp="1" noChangeArrowheads="1"/>
          </p:cNvSpPr>
          <p:nvPr>
            <p:ph type="body" idx="1"/>
          </p:nvPr>
        </p:nvSpPr>
        <p:spPr/>
        <p:txBody>
          <a:bodyPr/>
          <a:lstStyle/>
          <a:p>
            <a:r>
              <a:rPr lang="en-US"/>
              <a:t>Figure 13-8. A partially filled routing table.</a:t>
            </a:r>
          </a:p>
        </p:txBody>
      </p:sp>
      <p:pic>
        <p:nvPicPr>
          <p:cNvPr id="839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314" y="2708920"/>
            <a:ext cx="6243637"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327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cdb2004213l">
  <a:themeElements>
    <a:clrScheme name="Office Theme 3">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42288"/>
        </a:dk2>
        <a:lt2>
          <a:srgbClr val="C0C0C0"/>
        </a:lt2>
        <a:accent1>
          <a:srgbClr val="39998E"/>
        </a:accent1>
        <a:accent2>
          <a:srgbClr val="14CAEE"/>
        </a:accent2>
        <a:accent3>
          <a:srgbClr val="FFFFFF"/>
        </a:accent3>
        <a:accent4>
          <a:srgbClr val="000000"/>
        </a:accent4>
        <a:accent5>
          <a:srgbClr val="AECAC6"/>
        </a:accent5>
        <a:accent6>
          <a:srgbClr val="11B7D8"/>
        </a:accent6>
        <a:hlink>
          <a:srgbClr val="8963E9"/>
        </a:hlink>
        <a:folHlink>
          <a:srgbClr val="3067B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24458"/>
        </a:dk2>
        <a:lt2>
          <a:srgbClr val="C0C0C0"/>
        </a:lt2>
        <a:accent1>
          <a:srgbClr val="76CA2A"/>
        </a:accent1>
        <a:accent2>
          <a:srgbClr val="40BAD2"/>
        </a:accent2>
        <a:accent3>
          <a:srgbClr val="FFFFFF"/>
        </a:accent3>
        <a:accent4>
          <a:srgbClr val="000000"/>
        </a:accent4>
        <a:accent5>
          <a:srgbClr val="BDE1AC"/>
        </a:accent5>
        <a:accent6>
          <a:srgbClr val="39A8BE"/>
        </a:accent6>
        <a:hlink>
          <a:srgbClr val="715EE6"/>
        </a:hlink>
        <a:folHlink>
          <a:srgbClr val="238DD5"/>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3399"/>
        </a:dk2>
        <a:lt2>
          <a:srgbClr val="C0C0C0"/>
        </a:lt2>
        <a:accent1>
          <a:srgbClr val="5E9CDA"/>
        </a:accent1>
        <a:accent2>
          <a:srgbClr val="93C052"/>
        </a:accent2>
        <a:accent3>
          <a:srgbClr val="FFFFFF"/>
        </a:accent3>
        <a:accent4>
          <a:srgbClr val="000000"/>
        </a:accent4>
        <a:accent5>
          <a:srgbClr val="B6CBEA"/>
        </a:accent5>
        <a:accent6>
          <a:srgbClr val="85AE49"/>
        </a:accent6>
        <a:hlink>
          <a:srgbClr val="FF9933"/>
        </a:hlink>
        <a:folHlink>
          <a:srgbClr val="855A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cdb2004213l</Template>
  <TotalTime>281</TotalTime>
  <Words>486</Words>
  <Application>Microsoft Office PowerPoint</Application>
  <PresentationFormat>On-screen Show (4:3)</PresentationFormat>
  <Paragraphs>53</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cdb2004213l</vt:lpstr>
      <vt:lpstr>Distributed Coordinator Based System</vt:lpstr>
      <vt:lpstr>Introduction To Coordination Models</vt:lpstr>
      <vt:lpstr>Overall Approach</vt:lpstr>
      <vt:lpstr>Example: Jini and JavaSpaces</vt:lpstr>
      <vt:lpstr>Example: TIB/Rendezvous</vt:lpstr>
      <vt:lpstr>Example: A Gossip-Based Publish/Subscribe System</vt:lpstr>
      <vt:lpstr>Example: Lime</vt:lpstr>
      <vt:lpstr>Content-Based Routing (1)</vt:lpstr>
      <vt:lpstr>Content-Based Routing (1)</vt:lpstr>
      <vt:lpstr>Describing Composite Events (1)</vt:lpstr>
      <vt:lpstr>Describing Composite Events (2)</vt:lpstr>
      <vt:lpstr>Describing Composite Events (3)</vt:lpstr>
      <vt:lpstr>General Considerations to Static Approaches (1)</vt:lpstr>
      <vt:lpstr>General Considerations to Static Approaches (2)</vt:lpstr>
      <vt:lpstr>General Considerations to Static Approaches (3)</vt:lpstr>
      <vt:lpstr>General Considerations to Static Approaches (4)</vt:lpstr>
      <vt:lpstr>General Considerations to Static Approaches (5)</vt:lpstr>
      <vt:lpstr>General Considerations to Static Approaches (6)</vt:lpstr>
      <vt:lpstr>GSpace Overview</vt:lpstr>
      <vt:lpstr>Example: Fault Tolerance in TIB/Rendezvous (1)</vt:lpstr>
      <vt:lpstr>Example: Fault Tolerance in TIB/Rendezvous (2)</vt:lpstr>
      <vt:lpstr>Example: Fault Tolerance in TIB/Rendezvous (3)</vt:lpstr>
      <vt:lpstr>Fault Tolerance in Shared Dataspaces</vt:lpstr>
      <vt:lpstr>Decoupling Publishers from Subscribers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Munawar</dc:creator>
  <cp:lastModifiedBy>Munawar</cp:lastModifiedBy>
  <cp:revision>40</cp:revision>
  <dcterms:created xsi:type="dcterms:W3CDTF">2018-03-07T10:37:30Z</dcterms:created>
  <dcterms:modified xsi:type="dcterms:W3CDTF">2018-03-18T14:22:04Z</dcterms:modified>
</cp:coreProperties>
</file>