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83" r:id="rId2"/>
    <p:sldId id="378" r:id="rId3"/>
    <p:sldId id="379" r:id="rId4"/>
    <p:sldId id="381" r:id="rId5"/>
    <p:sldId id="382" r:id="rId6"/>
    <p:sldId id="398" r:id="rId7"/>
    <p:sldId id="397" r:id="rId8"/>
    <p:sldId id="399" r:id="rId9"/>
    <p:sldId id="385"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386" r:id="rId34"/>
    <p:sldId id="387" r:id="rId35"/>
    <p:sldId id="388" r:id="rId36"/>
    <p:sldId id="389" r:id="rId37"/>
    <p:sldId id="390" r:id="rId38"/>
    <p:sldId id="391" r:id="rId39"/>
    <p:sldId id="392" r:id="rId40"/>
    <p:sldId id="393" r:id="rId41"/>
    <p:sldId id="395" r:id="rId42"/>
    <p:sldId id="396" r:id="rId43"/>
    <p:sldId id="39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7" d="100"/>
          <a:sy n="67" d="100"/>
        </p:scale>
        <p:origin x="1500" y="5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07/11/2017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07/11/2017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FF99D780-2293-4040-937D-6CBD9FA7F7C9}" type="slidenum">
              <a:rPr lang="tr-TR" altLang="en-US"/>
              <a:pPr/>
              <a:t>20</a:t>
            </a:fld>
            <a:endParaRPr lang="tr-TR" alt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en-US"/>
              <a:t>Akıllı alanların etkili kullanımı</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20CEA66C-1E80-4A25-B826-3E059CC9E72C}" type="slidenum">
              <a:rPr lang="tr-TR" altLang="en-US"/>
              <a:pPr/>
              <a:t>29</a:t>
            </a:fld>
            <a:endParaRPr lang="tr-TR" alt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11B4E1D0-F6BD-4C08-A622-CDD87B4C7CE5}" type="slidenum">
              <a:rPr lang="tr-TR" altLang="en-US"/>
              <a:pPr/>
              <a:t>30</a:t>
            </a:fld>
            <a:endParaRPr lang="tr-TR"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B9B83EBA-FDC7-4247-8166-E953AFB66A19}" type="slidenum">
              <a:rPr lang="tr-TR" altLang="en-US"/>
              <a:pPr/>
              <a:t>31</a:t>
            </a:fld>
            <a:endParaRPr lang="tr-TR" alt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344DC86B-BE5B-4964-9C10-AF1C4A566D54}" type="slidenum">
              <a:rPr lang="tr-TR" altLang="en-US"/>
              <a:pPr/>
              <a:t>32</a:t>
            </a:fld>
            <a:endParaRPr lang="tr-TR"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0B9770FB-BF9B-423F-81F3-4EB85D603DD8}" type="slidenum">
              <a:rPr lang="tr-TR" altLang="en-US"/>
              <a:pPr/>
              <a:t>21</a:t>
            </a:fld>
            <a:endParaRPr lang="tr-TR" alt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en-US"/>
              <a:t>Görünmezlik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B90E2BA5-C22F-4E06-883A-7683DB57940C}" type="slidenum">
              <a:rPr lang="tr-TR" altLang="en-US"/>
              <a:pPr/>
              <a:t>22</a:t>
            </a:fld>
            <a:endParaRPr lang="tr-TR" alt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en-US"/>
              <a:t>Sınırlandırılmış Ölçeklenirlik</a:t>
            </a:r>
          </a:p>
          <a:p>
            <a:endParaRPr lang="tr-T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1C61DD00-BEE2-4DAB-8093-FDAE8836D444}" type="slidenum">
              <a:rPr lang="tr-TR" altLang="en-US"/>
              <a:pPr/>
              <a:t>23</a:t>
            </a:fld>
            <a:endParaRPr lang="tr-TR"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en-US"/>
              <a:t>Değişken Durumların Gizlenmesi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48E40CB5-8B51-4A0D-9A18-BE645B6ED958}" type="slidenum">
              <a:rPr lang="tr-TR" altLang="en-US"/>
              <a:pPr/>
              <a:t>24</a:t>
            </a:fld>
            <a:endParaRPr lang="tr-TR" alt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http://en.wikipedia.org/wiki/Cyber_foraging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3398B266-CD72-4C9B-806C-578ED8EB0CCB}" type="slidenum">
              <a:rPr lang="tr-TR" altLang="en-US"/>
              <a:pPr/>
              <a:t>25</a:t>
            </a:fld>
            <a:endParaRPr lang="tr-TR" alt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230D48B3-7F7D-40BC-8399-18D853D1A618}" type="slidenum">
              <a:rPr lang="tr-TR" altLang="en-US"/>
              <a:pPr/>
              <a:t>26</a:t>
            </a:fld>
            <a:endParaRPr lang="tr-TR" alt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4FA2B2FF-2AC8-47C0-A2FD-90FEB84C2756}" type="slidenum">
              <a:rPr lang="tr-TR" altLang="en-US"/>
              <a:pPr/>
              <a:t>27</a:t>
            </a:fld>
            <a:endParaRPr lang="tr-TR" alt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BCA01343-D5D0-450C-97DA-DA503EF5E80B}" type="slidenum">
              <a:rPr lang="tr-TR" altLang="en-US"/>
              <a:pPr/>
              <a:t>28</a:t>
            </a:fld>
            <a:endParaRPr lang="tr-TR" alt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eb.uettaxila.edu.pk/CMS/SP2014/teMPCms" TargetMode="External"/><Relationship Id="rId2" Type="http://schemas.openxmlformats.org/officeDocument/2006/relationships/hyperlink" Target="http://www.bits-pilani.ac.in/~rahu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Pemrosesan</a:t>
            </a:r>
            <a:r>
              <a:rPr lang="en-US" dirty="0"/>
              <a:t> Data </a:t>
            </a:r>
            <a:r>
              <a:rPr lang="en-US" dirty="0" err="1"/>
              <a:t>Tersebar</a:t>
            </a:r>
            <a:endParaRPr lang="id-ID" dirty="0"/>
          </a:p>
        </p:txBody>
      </p:sp>
      <p:sp>
        <p:nvSpPr>
          <p:cNvPr id="3" name="Subtitle 2"/>
          <p:cNvSpPr>
            <a:spLocks noGrp="1"/>
          </p:cNvSpPr>
          <p:nvPr>
            <p:ph type="subTitle" idx="1"/>
          </p:nvPr>
        </p:nvSpPr>
        <p:spPr/>
        <p:txBody>
          <a:bodyPr/>
          <a:lstStyle/>
          <a:p>
            <a:r>
              <a:rPr lang="en-US" dirty="0" err="1"/>
              <a:t>Pertemuan</a:t>
            </a:r>
            <a:r>
              <a:rPr lang="en-US" dirty="0"/>
              <a:t> 1 . Introduction</a:t>
            </a:r>
            <a:br>
              <a:rPr lang="en-US" dirty="0"/>
            </a:br>
            <a:r>
              <a:rPr lang="en-US" dirty="0" err="1"/>
              <a:t>Dosen</a:t>
            </a:r>
            <a:r>
              <a:rPr lang="en-US" dirty="0"/>
              <a:t> </a:t>
            </a:r>
            <a:r>
              <a:rPr lang="en-US" dirty="0" err="1"/>
              <a:t>Pengampu</a:t>
            </a:r>
            <a:r>
              <a:rPr lang="en-US" dirty="0"/>
              <a:t>: Hendry </a:t>
            </a:r>
            <a:r>
              <a:rPr lang="en-US" dirty="0" err="1"/>
              <a:t>Gunawan</a:t>
            </a:r>
            <a:r>
              <a:rPr lang="en-US" dirty="0"/>
              <a:t> </a:t>
            </a:r>
            <a:r>
              <a:rPr lang="en-US" dirty="0" err="1"/>
              <a:t>S.Kom</a:t>
            </a:r>
            <a:r>
              <a:rPr lang="en-US" dirty="0"/>
              <a:t>, MM</a:t>
            </a:r>
          </a:p>
          <a:p>
            <a:r>
              <a:rPr lang="en-US" dirty="0"/>
              <a:t>Prodi Teknik </a:t>
            </a:r>
            <a:r>
              <a:rPr lang="en-US" dirty="0" err="1"/>
              <a:t>Informatika</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Pervasive Computing</a:t>
            </a:r>
          </a:p>
        </p:txBody>
      </p:sp>
      <p:sp>
        <p:nvSpPr>
          <p:cNvPr id="3" name="Content Placeholder 2"/>
          <p:cNvSpPr>
            <a:spLocks noGrp="1"/>
          </p:cNvSpPr>
          <p:nvPr>
            <p:ph idx="1"/>
          </p:nvPr>
        </p:nvSpPr>
        <p:spPr/>
        <p:txBody>
          <a:bodyPr>
            <a:normAutofit fontScale="85000" lnSpcReduction="20000"/>
          </a:bodyPr>
          <a:lstStyle/>
          <a:p>
            <a:r>
              <a:rPr lang="en-US" dirty="0"/>
              <a:t>Central aim of pervasive computing: invisibility</a:t>
            </a:r>
          </a:p>
          <a:p>
            <a:pPr lvl="1"/>
            <a:r>
              <a:rPr lang="en-US" dirty="0"/>
              <a:t>One does not need to continually rationalize one's use of a pervasive computing system.</a:t>
            </a:r>
            <a:br>
              <a:rPr lang="en-US" dirty="0"/>
            </a:br>
            <a:endParaRPr lang="en-US" dirty="0"/>
          </a:p>
          <a:p>
            <a:pPr lvl="1"/>
            <a:r>
              <a:rPr lang="en-US" dirty="0"/>
              <a:t>Having learnt about its use sufficiently well, one ceases to be aware of it.</a:t>
            </a:r>
            <a:br>
              <a:rPr lang="en-US" dirty="0"/>
            </a:br>
            <a:endParaRPr lang="en-US" dirty="0"/>
          </a:p>
          <a:p>
            <a:pPr lvl="1"/>
            <a:r>
              <a:rPr lang="en-US" dirty="0"/>
              <a:t>It is "literally visible, effectively invisible" in the same way that a skilled carpenter engaged in his work might use a hammer without consciously planning each swing.</a:t>
            </a:r>
            <a:br>
              <a:rPr lang="en-US" dirty="0"/>
            </a:br>
            <a:endParaRPr lang="en-US" dirty="0"/>
          </a:p>
          <a:p>
            <a:pPr lvl="1"/>
            <a:r>
              <a:rPr lang="en-US" dirty="0"/>
              <a:t>Similarly, when you look at a street sign, you absorb its information without consciously performing the act of reading. </a:t>
            </a:r>
          </a:p>
          <a:p>
            <a:endParaRPr lang="en-US" dirty="0"/>
          </a:p>
        </p:txBody>
      </p:sp>
    </p:spTree>
    <p:extLst>
      <p:ext uri="{BB962C8B-B14F-4D97-AF65-F5344CB8AC3E}">
        <p14:creationId xmlns:p14="http://schemas.microsoft.com/office/powerpoint/2010/main" val="158917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&amp; Related Fields</a:t>
            </a:r>
          </a:p>
        </p:txBody>
      </p:sp>
      <p:sp>
        <p:nvSpPr>
          <p:cNvPr id="3" name="Content Placeholder 2"/>
          <p:cNvSpPr>
            <a:spLocks noGrp="1"/>
          </p:cNvSpPr>
          <p:nvPr>
            <p:ph idx="1"/>
          </p:nvPr>
        </p:nvSpPr>
        <p:spPr/>
        <p:txBody>
          <a:bodyPr/>
          <a:lstStyle/>
          <a:p>
            <a:r>
              <a:rPr lang="en-US" dirty="0"/>
              <a:t>Pervasive computing represents a major evolutionary step in a line of work dating back to the mid-1970s.</a:t>
            </a:r>
            <a:br>
              <a:rPr lang="en-US" dirty="0"/>
            </a:br>
            <a:endParaRPr lang="en-US" dirty="0"/>
          </a:p>
          <a:p>
            <a:r>
              <a:rPr lang="en-US" dirty="0"/>
              <a:t>Two distinct earlier steps in this evolution:</a:t>
            </a:r>
          </a:p>
          <a:p>
            <a:pPr lvl="1"/>
            <a:r>
              <a:rPr lang="en-US" dirty="0"/>
              <a:t>Distributed systems</a:t>
            </a:r>
          </a:p>
          <a:p>
            <a:pPr lvl="1"/>
            <a:r>
              <a:rPr lang="en-US" dirty="0"/>
              <a:t>Mobile computing</a:t>
            </a: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281974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&amp; Related Fields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1438"/>
            <a:ext cx="669925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33400" y="6140450"/>
            <a:ext cx="64075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r>
              <a:rPr lang="tr-TR" altLang="en-US" sz="1400" dirty="0">
                <a:solidFill>
                  <a:schemeClr val="tx2"/>
                </a:solidFill>
                <a:latin typeface="Comic Sans MS" pitchFamily="66" charset="0"/>
              </a:rPr>
              <a:t>Taxonomy of computer systems research problems in pervasive computing.</a:t>
            </a:r>
          </a:p>
        </p:txBody>
      </p:sp>
    </p:spTree>
    <p:extLst>
      <p:ext uri="{BB962C8B-B14F-4D97-AF65-F5344CB8AC3E}">
        <p14:creationId xmlns:p14="http://schemas.microsoft.com/office/powerpoint/2010/main" val="123234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&amp; Related Fields</a:t>
            </a:r>
          </a:p>
        </p:txBody>
      </p:sp>
      <p:sp>
        <p:nvSpPr>
          <p:cNvPr id="3" name="Content Placeholder 2"/>
          <p:cNvSpPr>
            <a:spLocks noGrp="1"/>
          </p:cNvSpPr>
          <p:nvPr>
            <p:ph idx="1"/>
          </p:nvPr>
        </p:nvSpPr>
        <p:spPr/>
        <p:txBody>
          <a:bodyPr>
            <a:normAutofit fontScale="85000" lnSpcReduction="20000"/>
          </a:bodyPr>
          <a:lstStyle/>
          <a:p>
            <a:r>
              <a:rPr lang="en-US" dirty="0"/>
              <a:t>Distributed systems</a:t>
            </a:r>
          </a:p>
          <a:p>
            <a:pPr lvl="1"/>
            <a:r>
              <a:rPr lang="en-US" dirty="0"/>
              <a:t>Arose at the intersection of personal computers and local area networks.</a:t>
            </a:r>
            <a:br>
              <a:rPr lang="en-US" dirty="0"/>
            </a:br>
            <a:endParaRPr lang="en-US" dirty="0"/>
          </a:p>
          <a:p>
            <a:pPr lvl="1"/>
            <a:r>
              <a:rPr lang="en-US" dirty="0"/>
              <a:t>The research that followed from the mid-1970s through the early 1990s created a conceptual framework and algorithmic base that has proven to be of enduring value in all work involving two or more computers connected by a network — whether mobile or static, wired or wireless, sparse or pervasive.</a:t>
            </a:r>
            <a:br>
              <a:rPr lang="en-US" dirty="0"/>
            </a:br>
            <a:endParaRPr lang="en-US" dirty="0"/>
          </a:p>
          <a:p>
            <a:pPr lvl="1"/>
            <a:r>
              <a:rPr lang="en-US" dirty="0"/>
              <a:t>Spans many areas that are foundational to pervasive computing (Figure 2).</a:t>
            </a:r>
            <a:br>
              <a:rPr lang="en-US" dirty="0"/>
            </a:br>
            <a:endParaRPr lang="en-US" dirty="0"/>
          </a:p>
          <a:p>
            <a:endParaRPr lang="en-US" dirty="0"/>
          </a:p>
        </p:txBody>
      </p:sp>
    </p:spTree>
    <p:extLst>
      <p:ext uri="{BB962C8B-B14F-4D97-AF65-F5344CB8AC3E}">
        <p14:creationId xmlns:p14="http://schemas.microsoft.com/office/powerpoint/2010/main" val="323946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&amp; Related Fields</a:t>
            </a:r>
          </a:p>
        </p:txBody>
      </p:sp>
      <p:sp>
        <p:nvSpPr>
          <p:cNvPr id="3" name="Content Placeholder 2"/>
          <p:cNvSpPr>
            <a:spLocks noGrp="1"/>
          </p:cNvSpPr>
          <p:nvPr>
            <p:ph idx="1"/>
          </p:nvPr>
        </p:nvSpPr>
        <p:spPr/>
        <p:txBody>
          <a:bodyPr>
            <a:normAutofit fontScale="77500" lnSpcReduction="20000"/>
          </a:bodyPr>
          <a:lstStyle/>
          <a:p>
            <a:r>
              <a:rPr lang="en-US" dirty="0"/>
              <a:t>Mobile computing</a:t>
            </a:r>
          </a:p>
          <a:p>
            <a:pPr lvl="1"/>
            <a:r>
              <a:rPr lang="en-US" dirty="0"/>
              <a:t>The appearance of full-function laptop computers and wireless LANs in the early 1990s led researchers to confront the problems that arise in building a distributed system with mobile clients. The field of mobile computing was thus born.</a:t>
            </a:r>
            <a:br>
              <a:rPr lang="en-US" dirty="0"/>
            </a:br>
            <a:endParaRPr lang="en-US" dirty="0"/>
          </a:p>
          <a:p>
            <a:pPr lvl="1"/>
            <a:r>
              <a:rPr lang="en-US" dirty="0"/>
              <a:t>Many basic principles of distributed system design continued to apply.</a:t>
            </a:r>
            <a:br>
              <a:rPr lang="en-US" dirty="0"/>
            </a:br>
            <a:endParaRPr lang="en-US" dirty="0"/>
          </a:p>
          <a:p>
            <a:pPr lvl="1"/>
            <a:r>
              <a:rPr lang="en-US" dirty="0"/>
              <a:t>Four key constraints of mobility forced the development of specialized techniques:</a:t>
            </a:r>
          </a:p>
          <a:p>
            <a:pPr lvl="2"/>
            <a:r>
              <a:rPr lang="en-US" dirty="0"/>
              <a:t>Unpredictable variation in network quality</a:t>
            </a:r>
          </a:p>
          <a:p>
            <a:pPr lvl="2"/>
            <a:r>
              <a:rPr lang="en-US" dirty="0"/>
              <a:t>Lowered trust and robustness of mobile elements</a:t>
            </a:r>
          </a:p>
          <a:p>
            <a:pPr lvl="2"/>
            <a:r>
              <a:rPr lang="en-US" dirty="0"/>
              <a:t>Limitations on local resources imposed by weight and size constraints</a:t>
            </a:r>
          </a:p>
          <a:p>
            <a:pPr lvl="2"/>
            <a:r>
              <a:rPr lang="en-US" dirty="0"/>
              <a:t>Concern for battery power consumption</a:t>
            </a:r>
          </a:p>
        </p:txBody>
      </p:sp>
    </p:spTree>
    <p:extLst>
      <p:ext uri="{BB962C8B-B14F-4D97-AF65-F5344CB8AC3E}">
        <p14:creationId xmlns:p14="http://schemas.microsoft.com/office/powerpoint/2010/main" val="167257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&amp; Related Fields</a:t>
            </a:r>
          </a:p>
        </p:txBody>
      </p:sp>
      <p:sp>
        <p:nvSpPr>
          <p:cNvPr id="3" name="Content Placeholder 2"/>
          <p:cNvSpPr>
            <a:spLocks noGrp="1"/>
          </p:cNvSpPr>
          <p:nvPr>
            <p:ph idx="1"/>
          </p:nvPr>
        </p:nvSpPr>
        <p:spPr/>
        <p:txBody>
          <a:bodyPr/>
          <a:lstStyle/>
          <a:p>
            <a:r>
              <a:rPr lang="en-US" dirty="0"/>
              <a:t>Other related fields:</a:t>
            </a:r>
          </a:p>
          <a:p>
            <a:pPr lvl="1"/>
            <a:r>
              <a:rPr lang="en-US" dirty="0"/>
              <a:t>Sensor networks</a:t>
            </a:r>
          </a:p>
          <a:p>
            <a:pPr lvl="1"/>
            <a:r>
              <a:rPr lang="en-US" dirty="0"/>
              <a:t>Human-computer interaction</a:t>
            </a:r>
          </a:p>
          <a:p>
            <a:pPr lvl="2"/>
            <a:r>
              <a:rPr lang="en-US" dirty="0"/>
              <a:t>http://www.sigchi.org/ </a:t>
            </a:r>
          </a:p>
          <a:p>
            <a:pPr lvl="1"/>
            <a:r>
              <a:rPr lang="en-US" dirty="0"/>
              <a:t>Artificial intelligence</a:t>
            </a:r>
          </a:p>
          <a:p>
            <a:pPr lvl="1"/>
            <a:endParaRPr lang="en-US" dirty="0"/>
          </a:p>
          <a:p>
            <a:endParaRPr lang="en-US" dirty="0"/>
          </a:p>
        </p:txBody>
      </p:sp>
    </p:spTree>
    <p:extLst>
      <p:ext uri="{BB962C8B-B14F-4D97-AF65-F5344CB8AC3E}">
        <p14:creationId xmlns:p14="http://schemas.microsoft.com/office/powerpoint/2010/main" val="253590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Evolution &amp; Related Fields</a:t>
            </a:r>
            <a:endParaRPr lang="tr-TR" altLang="en-US" dirty="0">
              <a:solidFill>
                <a:srgbClr val="CC0000"/>
              </a:solidFill>
              <a:latin typeface="Comic Sans MS" pitchFamily="66" charset="0"/>
            </a:endParaRPr>
          </a:p>
        </p:txBody>
      </p:sp>
      <p:sp>
        <p:nvSpPr>
          <p:cNvPr id="28675" name="Rectangle 3"/>
          <p:cNvSpPr>
            <a:spLocks noGrp="1" noChangeArrowheads="1"/>
          </p:cNvSpPr>
          <p:nvPr>
            <p:ph type="body" idx="1"/>
          </p:nvPr>
        </p:nvSpPr>
        <p:spPr>
          <a:xfrm>
            <a:off x="457200" y="1600200"/>
            <a:ext cx="5699125" cy="4525963"/>
          </a:xfrm>
        </p:spPr>
        <p:txBody>
          <a:bodyPr/>
          <a:lstStyle/>
          <a:p>
            <a:r>
              <a:rPr lang="tr-TR" altLang="en-US" sz="2400" dirty="0"/>
              <a:t>Other related fields:</a:t>
            </a:r>
          </a:p>
          <a:p>
            <a:pPr lvl="1"/>
            <a:r>
              <a:rPr lang="en-US" altLang="en-US" sz="2000" dirty="0"/>
              <a:t>Sensor </a:t>
            </a:r>
            <a:r>
              <a:rPr lang="tr-TR" altLang="en-US" sz="2000" dirty="0"/>
              <a:t>N</a:t>
            </a:r>
            <a:r>
              <a:rPr lang="en-US" altLang="en-US" sz="2000" dirty="0" err="1"/>
              <a:t>etworks</a:t>
            </a:r>
            <a:endParaRPr lang="tr-TR" altLang="en-US" sz="2000" dirty="0"/>
          </a:p>
          <a:p>
            <a:pPr lvl="2"/>
            <a:r>
              <a:rPr lang="tr-TR" altLang="en-US" sz="1800" dirty="0"/>
              <a:t>A sensor network consist of a large number of tiny autonomous computing devices, each equipped with sensors, a wireless radio, a processor, and a power source.</a:t>
            </a:r>
          </a:p>
          <a:p>
            <a:pPr lvl="2"/>
            <a:r>
              <a:rPr lang="tr-TR" altLang="en-US" sz="1800" dirty="0"/>
              <a:t>Sensor networks are envisioned to be deployed unobtrusively in the physical environment in order to monitor a wide range of environmental phenomena (e.g., environmental pollutions, seismic activity, wildlife) with unprecedented quality and scale.</a:t>
            </a:r>
          </a:p>
        </p:txBody>
      </p:sp>
      <p:pic>
        <p:nvPicPr>
          <p:cNvPr id="28676" name="Picture 4" descr="micaw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773238"/>
            <a:ext cx="2786063"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79799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solidFill>
                  <a:prstClr val="black"/>
                </a:solidFill>
              </a:rPr>
              <a:t>Evolution &amp; Related Fields</a:t>
            </a:r>
            <a:endParaRPr lang="tr-TR" altLang="en-US" sz="3200" dirty="0">
              <a:solidFill>
                <a:srgbClr val="CC0000"/>
              </a:solidFill>
              <a:latin typeface="Comic Sans MS" pitchFamily="66" charset="0"/>
            </a:endParaRPr>
          </a:p>
        </p:txBody>
      </p:sp>
      <p:sp>
        <p:nvSpPr>
          <p:cNvPr id="29699" name="Rectangle 3"/>
          <p:cNvSpPr>
            <a:spLocks noGrp="1" noChangeArrowheads="1"/>
          </p:cNvSpPr>
          <p:nvPr>
            <p:ph type="body" idx="1"/>
          </p:nvPr>
        </p:nvSpPr>
        <p:spPr>
          <a:xfrm>
            <a:off x="457200" y="1600200"/>
            <a:ext cx="7499350" cy="4525963"/>
          </a:xfrm>
        </p:spPr>
        <p:txBody>
          <a:bodyPr/>
          <a:lstStyle/>
          <a:p>
            <a:r>
              <a:rPr lang="tr-TR" altLang="en-US" sz="2400" dirty="0"/>
              <a:t>Other related fields:</a:t>
            </a:r>
          </a:p>
          <a:p>
            <a:pPr lvl="1"/>
            <a:r>
              <a:rPr lang="tr-TR" altLang="en-US" sz="2000" dirty="0"/>
              <a:t>Human Computer Interaction</a:t>
            </a:r>
          </a:p>
          <a:p>
            <a:pPr lvl="2"/>
            <a:r>
              <a:rPr lang="en-US" altLang="en-US" sz="1800" dirty="0"/>
              <a:t>HCI is the study of interaction between people (users) and computers.</a:t>
            </a:r>
          </a:p>
          <a:p>
            <a:pPr lvl="2"/>
            <a:endParaRPr lang="en-US" altLang="en-US" sz="1800" dirty="0"/>
          </a:p>
          <a:p>
            <a:pPr lvl="2"/>
            <a:r>
              <a:rPr lang="en-US" altLang="en-US" sz="1800" dirty="0"/>
              <a:t>A basic goal of HCI is to improve the interaction between users and computers by making computers more user-friendly and receptive to the user's needs.</a:t>
            </a:r>
          </a:p>
          <a:p>
            <a:pPr lvl="2"/>
            <a:endParaRPr lang="en-US" altLang="en-US" sz="1800" dirty="0"/>
          </a:p>
          <a:p>
            <a:pPr lvl="2"/>
            <a:r>
              <a:rPr lang="en-US" altLang="en-US" sz="1800" dirty="0"/>
              <a:t>A long term goal of HCI is to design systems that minimize the barrier between the human's cognitive model of what they want to accomplish and the computer's understanding of the user's task.</a:t>
            </a:r>
            <a:endParaRPr lang="tr-TR" altLang="en-US" sz="1800" dirty="0"/>
          </a:p>
        </p:txBody>
      </p:sp>
    </p:spTree>
    <p:extLst>
      <p:ext uri="{BB962C8B-B14F-4D97-AF65-F5344CB8AC3E}">
        <p14:creationId xmlns:p14="http://schemas.microsoft.com/office/powerpoint/2010/main" val="239567478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solidFill>
                  <a:prstClr val="black"/>
                </a:solidFill>
              </a:rPr>
              <a:t>Evolution &amp; Related Fields</a:t>
            </a:r>
            <a:endParaRPr lang="tr-TR" altLang="en-US" sz="3200" dirty="0">
              <a:solidFill>
                <a:srgbClr val="CC0000"/>
              </a:solidFill>
              <a:latin typeface="Comic Sans MS" pitchFamily="66" charset="0"/>
            </a:endParaRPr>
          </a:p>
        </p:txBody>
      </p:sp>
      <p:sp>
        <p:nvSpPr>
          <p:cNvPr id="30723" name="Rectangle 3"/>
          <p:cNvSpPr>
            <a:spLocks noGrp="1" noChangeArrowheads="1"/>
          </p:cNvSpPr>
          <p:nvPr>
            <p:ph type="body" idx="1"/>
          </p:nvPr>
        </p:nvSpPr>
        <p:spPr>
          <a:xfrm>
            <a:off x="457200" y="1600200"/>
            <a:ext cx="7427913" cy="4525963"/>
          </a:xfrm>
        </p:spPr>
        <p:txBody>
          <a:bodyPr/>
          <a:lstStyle/>
          <a:p>
            <a:r>
              <a:rPr lang="tr-TR" altLang="en-US" sz="2400" dirty="0"/>
              <a:t>Other related fields:</a:t>
            </a:r>
          </a:p>
          <a:p>
            <a:pPr lvl="1"/>
            <a:r>
              <a:rPr lang="tr-TR" altLang="en-US" sz="2000" dirty="0"/>
              <a:t>Artificial Intelligence</a:t>
            </a:r>
          </a:p>
          <a:p>
            <a:pPr lvl="2"/>
            <a:r>
              <a:rPr lang="en-US" altLang="en-US" sz="1800" dirty="0"/>
              <a:t>AI can be defined as intelligence exhibited by an artificial (non-natural, manufactured) entity.</a:t>
            </a:r>
          </a:p>
          <a:p>
            <a:pPr lvl="2"/>
            <a:endParaRPr lang="en-US" altLang="en-US" sz="1800" dirty="0"/>
          </a:p>
          <a:p>
            <a:pPr lvl="2"/>
            <a:r>
              <a:rPr lang="en-US" altLang="en-US" sz="1800" dirty="0"/>
              <a:t>AI is studied in overlapping fields of computer science, psychology and engineering, dealing with intelligent behavior, learning and adaptation in machines, generally assumed to be computers.</a:t>
            </a:r>
          </a:p>
          <a:p>
            <a:pPr lvl="2"/>
            <a:endParaRPr lang="en-US" altLang="en-US" sz="1800" dirty="0"/>
          </a:p>
          <a:p>
            <a:pPr lvl="2"/>
            <a:r>
              <a:rPr lang="en-US" altLang="en-US" sz="1800" dirty="0"/>
              <a:t>Research in AI is concerned with producing machines to automate tasks requiring intelligent behavior.</a:t>
            </a:r>
            <a:endParaRPr lang="tr-TR" altLang="en-US" sz="1800" dirty="0"/>
          </a:p>
        </p:txBody>
      </p:sp>
    </p:spTree>
    <p:extLst>
      <p:ext uri="{BB962C8B-B14F-4D97-AF65-F5344CB8AC3E}">
        <p14:creationId xmlns:p14="http://schemas.microsoft.com/office/powerpoint/2010/main" val="1796935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tr-TR" altLang="en-US" dirty="0"/>
              <a:t>Problem Space</a:t>
            </a:r>
          </a:p>
        </p:txBody>
      </p:sp>
      <p:sp>
        <p:nvSpPr>
          <p:cNvPr id="32771" name="Rectangle 3"/>
          <p:cNvSpPr>
            <a:spLocks noGrp="1" noChangeArrowheads="1"/>
          </p:cNvSpPr>
          <p:nvPr>
            <p:ph type="body" idx="1"/>
          </p:nvPr>
        </p:nvSpPr>
        <p:spPr/>
        <p:txBody>
          <a:bodyPr/>
          <a:lstStyle/>
          <a:p>
            <a:r>
              <a:rPr lang="tr-TR" altLang="en-US" sz="2400">
                <a:latin typeface="Comic Sans MS" pitchFamily="66" charset="0"/>
              </a:rPr>
              <a:t>Pervasive computing incorporates four additional research thrusts:</a:t>
            </a:r>
          </a:p>
          <a:p>
            <a:pPr lvl="1"/>
            <a:r>
              <a:rPr lang="en-US" altLang="en-US" sz="2000">
                <a:latin typeface="Comic Sans MS" pitchFamily="66" charset="0"/>
              </a:rPr>
              <a:t>Effective </a:t>
            </a:r>
            <a:r>
              <a:rPr lang="tr-TR" altLang="en-US" sz="2000">
                <a:latin typeface="Comic Sans MS" pitchFamily="66" charset="0"/>
              </a:rPr>
              <a:t>u</a:t>
            </a:r>
            <a:r>
              <a:rPr lang="en-US" altLang="en-US" sz="2000">
                <a:latin typeface="Comic Sans MS" pitchFamily="66" charset="0"/>
              </a:rPr>
              <a:t>se of </a:t>
            </a:r>
            <a:r>
              <a:rPr lang="tr-TR" altLang="en-US" sz="2000">
                <a:latin typeface="Comic Sans MS" pitchFamily="66" charset="0"/>
              </a:rPr>
              <a:t>s</a:t>
            </a:r>
            <a:r>
              <a:rPr lang="en-US" altLang="en-US" sz="2000">
                <a:latin typeface="Comic Sans MS" pitchFamily="66" charset="0"/>
              </a:rPr>
              <a:t>mart </a:t>
            </a:r>
            <a:r>
              <a:rPr lang="tr-TR" altLang="en-US" sz="2000">
                <a:latin typeface="Comic Sans MS" pitchFamily="66" charset="0"/>
              </a:rPr>
              <a:t>s</a:t>
            </a:r>
            <a:r>
              <a:rPr lang="en-US" altLang="en-US" sz="2000">
                <a:latin typeface="Comic Sans MS" pitchFamily="66" charset="0"/>
              </a:rPr>
              <a:t>paces</a:t>
            </a:r>
          </a:p>
          <a:p>
            <a:pPr lvl="1"/>
            <a:r>
              <a:rPr lang="en-US" altLang="en-US" sz="2000">
                <a:latin typeface="Comic Sans MS" pitchFamily="66" charset="0"/>
              </a:rPr>
              <a:t>Invisibility</a:t>
            </a:r>
          </a:p>
          <a:p>
            <a:pPr lvl="1"/>
            <a:r>
              <a:rPr lang="en-US" altLang="en-US" sz="2000">
                <a:latin typeface="Comic Sans MS" pitchFamily="66" charset="0"/>
              </a:rPr>
              <a:t>Localized </a:t>
            </a:r>
            <a:r>
              <a:rPr lang="tr-TR" altLang="en-US" sz="2000">
                <a:latin typeface="Comic Sans MS" pitchFamily="66" charset="0"/>
              </a:rPr>
              <a:t>s</a:t>
            </a:r>
            <a:r>
              <a:rPr lang="en-US" altLang="en-US" sz="2000">
                <a:latin typeface="Comic Sans MS" pitchFamily="66" charset="0"/>
              </a:rPr>
              <a:t>calability</a:t>
            </a:r>
          </a:p>
          <a:p>
            <a:pPr lvl="1"/>
            <a:r>
              <a:rPr lang="en-US" altLang="en-US" sz="2000">
                <a:latin typeface="Comic Sans MS" pitchFamily="66" charset="0"/>
              </a:rPr>
              <a:t>Masking </a:t>
            </a:r>
            <a:r>
              <a:rPr lang="tr-TR" altLang="en-US" sz="2000">
                <a:latin typeface="Comic Sans MS" pitchFamily="66" charset="0"/>
              </a:rPr>
              <a:t>u</a:t>
            </a:r>
            <a:r>
              <a:rPr lang="en-US" altLang="en-US" sz="2000">
                <a:latin typeface="Comic Sans MS" pitchFamily="66" charset="0"/>
              </a:rPr>
              <a:t>neven </a:t>
            </a:r>
            <a:r>
              <a:rPr lang="tr-TR" altLang="en-US" sz="2000">
                <a:latin typeface="Comic Sans MS" pitchFamily="66" charset="0"/>
              </a:rPr>
              <a:t>c</a:t>
            </a:r>
            <a:r>
              <a:rPr lang="en-US" altLang="en-US" sz="2000">
                <a:latin typeface="Comic Sans MS" pitchFamily="66" charset="0"/>
              </a:rPr>
              <a:t>onditioning</a:t>
            </a:r>
            <a:endParaRPr lang="tr-TR" altLang="en-US" sz="2000">
              <a:latin typeface="Comic Sans MS" pitchFamily="66" charset="0"/>
            </a:endParaRPr>
          </a:p>
          <a:p>
            <a:endParaRPr lang="tr-TR" altLang="en-US" sz="2000">
              <a:latin typeface="Comic Sans MS" pitchFamily="66" charset="0"/>
            </a:endParaRPr>
          </a:p>
          <a:p>
            <a:endParaRPr lang="tr-TR" altLang="en-US">
              <a:latin typeface="Comic Sans MS" pitchFamily="66" charset="0"/>
            </a:endParaRPr>
          </a:p>
        </p:txBody>
      </p:sp>
    </p:spTree>
    <p:extLst>
      <p:ext uri="{BB962C8B-B14F-4D97-AF65-F5344CB8AC3E}">
        <p14:creationId xmlns:p14="http://schemas.microsoft.com/office/powerpoint/2010/main" val="377279165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Materi</a:t>
            </a:r>
            <a:r>
              <a:rPr lang="en-US" dirty="0"/>
              <a:t> </a:t>
            </a:r>
            <a:r>
              <a:rPr lang="en-US" dirty="0" err="1"/>
              <a:t>Sebelum</a:t>
            </a:r>
            <a:r>
              <a:rPr lang="en-US" dirty="0"/>
              <a:t> UTS</a:t>
            </a:r>
            <a:endParaRPr lang="id-ID" dirty="0"/>
          </a:p>
        </p:txBody>
      </p:sp>
      <p:sp>
        <p:nvSpPr>
          <p:cNvPr id="3" name="Text Placeholder 2"/>
          <p:cNvSpPr>
            <a:spLocks noGrp="1"/>
          </p:cNvSpPr>
          <p:nvPr>
            <p:ph type="body" idx="1"/>
          </p:nvPr>
        </p:nvSpPr>
        <p:spPr/>
        <p:txBody>
          <a:bodyPr/>
          <a:lstStyle/>
          <a:p>
            <a:pPr>
              <a:buFont typeface="Arial" pitchFamily="34" charset="0"/>
              <a:buChar char="•"/>
            </a:pPr>
            <a:r>
              <a:rPr lang="en-US" dirty="0"/>
              <a:t>Introduction</a:t>
            </a:r>
          </a:p>
          <a:p>
            <a:pPr>
              <a:buFont typeface="Arial" pitchFamily="34" charset="0"/>
              <a:buChar char="•"/>
            </a:pPr>
            <a:r>
              <a:rPr lang="en-US" dirty="0"/>
              <a:t>Digital Data Communication Techniques</a:t>
            </a:r>
          </a:p>
          <a:p>
            <a:pPr>
              <a:buFont typeface="Arial" pitchFamily="34" charset="0"/>
              <a:buChar char="•"/>
            </a:pPr>
            <a:r>
              <a:rPr lang="en-US" dirty="0"/>
              <a:t>Ad-hoc &amp; Sensor Network</a:t>
            </a:r>
          </a:p>
          <a:p>
            <a:pPr>
              <a:buFont typeface="Arial" pitchFamily="34" charset="0"/>
              <a:buChar char="•"/>
            </a:pPr>
            <a:r>
              <a:rPr lang="en-US" dirty="0"/>
              <a:t>Quality of Service</a:t>
            </a:r>
          </a:p>
          <a:p>
            <a:pPr>
              <a:buFont typeface="Arial" pitchFamily="34" charset="0"/>
              <a:buChar char="•"/>
            </a:pPr>
            <a:r>
              <a:rPr lang="en-US" dirty="0"/>
              <a:t>Congestion control and </a:t>
            </a:r>
            <a:r>
              <a:rPr lang="en-US" dirty="0" err="1"/>
              <a:t>QoS</a:t>
            </a:r>
            <a:endParaRPr lang="en-US" dirty="0"/>
          </a:p>
          <a:p>
            <a:pPr>
              <a:buFont typeface="Arial" pitchFamily="34" charset="0"/>
              <a:buChar char="•"/>
            </a:pPr>
            <a:r>
              <a:rPr lang="en-US" dirty="0"/>
              <a:t>Multiplexing and Spreading</a:t>
            </a:r>
          </a:p>
          <a:p>
            <a:pPr>
              <a:buFont typeface="Arial" pitchFamily="34" charset="0"/>
              <a:buChar char="•"/>
            </a:pPr>
            <a:r>
              <a:rPr lang="en-US" dirty="0"/>
              <a:t>Signal encoding technique</a:t>
            </a:r>
          </a:p>
        </p:txBody>
      </p:sp>
    </p:spTree>
    <p:extLst>
      <p:ext uri="{BB962C8B-B14F-4D97-AF65-F5344CB8AC3E}">
        <p14:creationId xmlns:p14="http://schemas.microsoft.com/office/powerpoint/2010/main" val="249726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33795" name="Rectangle 3"/>
          <p:cNvSpPr>
            <a:spLocks noGrp="1" noChangeArrowheads="1"/>
          </p:cNvSpPr>
          <p:nvPr>
            <p:ph type="body" idx="1"/>
          </p:nvPr>
        </p:nvSpPr>
        <p:spPr/>
        <p:txBody>
          <a:bodyPr/>
          <a:lstStyle/>
          <a:p>
            <a:r>
              <a:rPr lang="en-US" altLang="en-US" sz="2400">
                <a:latin typeface="Comic Sans MS" pitchFamily="66" charset="0"/>
              </a:rPr>
              <a:t>Effective </a:t>
            </a:r>
            <a:r>
              <a:rPr lang="tr-TR" altLang="en-US" sz="2400">
                <a:latin typeface="Comic Sans MS" pitchFamily="66" charset="0"/>
              </a:rPr>
              <a:t>u</a:t>
            </a:r>
            <a:r>
              <a:rPr lang="en-US" altLang="en-US" sz="2400">
                <a:latin typeface="Comic Sans MS" pitchFamily="66" charset="0"/>
              </a:rPr>
              <a:t>se of </a:t>
            </a:r>
            <a:r>
              <a:rPr lang="tr-TR" altLang="en-US" sz="2400">
                <a:latin typeface="Comic Sans MS" pitchFamily="66" charset="0"/>
              </a:rPr>
              <a:t>s</a:t>
            </a:r>
            <a:r>
              <a:rPr lang="en-US" altLang="en-US" sz="2400">
                <a:latin typeface="Comic Sans MS" pitchFamily="66" charset="0"/>
              </a:rPr>
              <a:t>mart </a:t>
            </a:r>
            <a:r>
              <a:rPr lang="tr-TR" altLang="en-US" sz="2400">
                <a:latin typeface="Comic Sans MS" pitchFamily="66" charset="0"/>
              </a:rPr>
              <a:t>s</a:t>
            </a:r>
            <a:r>
              <a:rPr lang="en-US" altLang="en-US" sz="2400">
                <a:latin typeface="Comic Sans MS" pitchFamily="66" charset="0"/>
              </a:rPr>
              <a:t>paces</a:t>
            </a:r>
            <a:endParaRPr lang="tr-TR" altLang="en-US" sz="2400">
              <a:latin typeface="Comic Sans MS" pitchFamily="66" charset="0"/>
            </a:endParaRPr>
          </a:p>
          <a:p>
            <a:pPr lvl="1"/>
            <a:r>
              <a:rPr lang="tr-TR" altLang="en-US" sz="2000">
                <a:latin typeface="Comic Sans MS" pitchFamily="66" charset="0"/>
              </a:rPr>
              <a:t>By embedding computing infrastructure in building infrastructure, a smart space brings together </a:t>
            </a:r>
            <a:r>
              <a:rPr lang="en-US" altLang="en-US" sz="2000">
                <a:latin typeface="Comic Sans MS" pitchFamily="66" charset="0"/>
              </a:rPr>
              <a:t>physical and virtual</a:t>
            </a:r>
            <a:r>
              <a:rPr lang="tr-TR" altLang="en-US" sz="2000">
                <a:latin typeface="Comic Sans MS" pitchFamily="66" charset="0"/>
              </a:rPr>
              <a:t> worlds that have been disjoint until now.</a:t>
            </a:r>
            <a:br>
              <a:rPr lang="tr-TR" altLang="en-US" sz="2000">
                <a:latin typeface="Comic Sans MS" pitchFamily="66" charset="0"/>
              </a:rPr>
            </a:br>
            <a:endParaRPr lang="tr-TR" altLang="en-US" sz="2000">
              <a:latin typeface="Comic Sans MS" pitchFamily="66" charset="0"/>
            </a:endParaRPr>
          </a:p>
          <a:p>
            <a:pPr lvl="1"/>
            <a:r>
              <a:rPr lang="tr-TR" altLang="en-US" sz="2000">
                <a:latin typeface="Comic Sans MS" pitchFamily="66" charset="0"/>
              </a:rPr>
              <a:t>The fusion of these worlds enables sensing and control of one world by the other.</a:t>
            </a:r>
          </a:p>
          <a:p>
            <a:pPr lvl="2"/>
            <a:r>
              <a:rPr lang="tr-TR" altLang="en-US" sz="2000">
                <a:latin typeface="Comic Sans MS" pitchFamily="66" charset="0"/>
              </a:rPr>
              <a:t>Automatic adjustment of heating, cooling, and lighting levels in a room based on an occupant’s electronic profile.</a:t>
            </a:r>
          </a:p>
          <a:p>
            <a:pPr lvl="2"/>
            <a:endParaRPr lang="tr-TR" altLang="en-US" sz="1800">
              <a:latin typeface="Comic Sans MS" pitchFamily="66" charset="0"/>
            </a:endParaRPr>
          </a:p>
          <a:p>
            <a:pPr lvl="1"/>
            <a:endParaRPr lang="tr-TR" altLang="en-US" sz="2000">
              <a:latin typeface="Comic Sans MS" pitchFamily="66" charset="0"/>
            </a:endParaRPr>
          </a:p>
        </p:txBody>
      </p:sp>
    </p:spTree>
    <p:extLst>
      <p:ext uri="{BB962C8B-B14F-4D97-AF65-F5344CB8AC3E}">
        <p14:creationId xmlns:p14="http://schemas.microsoft.com/office/powerpoint/2010/main" val="233665849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35843" name="Rectangle 3"/>
          <p:cNvSpPr>
            <a:spLocks noGrp="1" noChangeArrowheads="1"/>
          </p:cNvSpPr>
          <p:nvPr>
            <p:ph type="body" idx="1"/>
          </p:nvPr>
        </p:nvSpPr>
        <p:spPr/>
        <p:txBody>
          <a:bodyPr/>
          <a:lstStyle/>
          <a:p>
            <a:r>
              <a:rPr lang="en-US" altLang="en-US" sz="2400">
                <a:latin typeface="Comic Sans MS" pitchFamily="66" charset="0"/>
              </a:rPr>
              <a:t>Invisibility</a:t>
            </a:r>
            <a:endParaRPr lang="tr-TR" altLang="en-US" sz="2800">
              <a:latin typeface="Comic Sans MS" pitchFamily="66" charset="0"/>
            </a:endParaRPr>
          </a:p>
          <a:p>
            <a:pPr lvl="1"/>
            <a:r>
              <a:rPr lang="tr-TR" altLang="en-US" sz="2000">
                <a:latin typeface="Comic Sans MS" pitchFamily="66" charset="0"/>
              </a:rPr>
              <a:t>The ideal expressed by Weiser is complete disappearance of pervasive computing technology from a user’s consciousness (</a:t>
            </a:r>
            <a:r>
              <a:rPr lang="tr-TR" altLang="en-US" sz="2000" i="1">
                <a:latin typeface="Comic Sans MS" pitchFamily="66" charset="0"/>
              </a:rPr>
              <a:t>minimal user distraction</a:t>
            </a:r>
            <a:r>
              <a:rPr lang="tr-TR" altLang="en-US" sz="2000">
                <a:latin typeface="Comic Sans MS" pitchFamily="66" charset="0"/>
              </a:rPr>
              <a:t>).</a:t>
            </a:r>
            <a:br>
              <a:rPr lang="tr-TR" altLang="en-US" sz="2000">
                <a:latin typeface="Comic Sans MS" pitchFamily="66" charset="0"/>
              </a:rPr>
            </a:br>
            <a:endParaRPr lang="tr-TR" altLang="en-US" sz="2000">
              <a:latin typeface="Comic Sans MS" pitchFamily="66" charset="0"/>
            </a:endParaRPr>
          </a:p>
          <a:p>
            <a:pPr lvl="1"/>
            <a:r>
              <a:rPr lang="tr-TR" altLang="en-US" sz="2000">
                <a:latin typeface="Comic Sans MS" pitchFamily="66" charset="0"/>
              </a:rPr>
              <a:t>If a pervasive computing environment continuously meets user expectations and rarely presents him with surprises, it allows him to interact almost at a subconscious level.</a:t>
            </a:r>
          </a:p>
        </p:txBody>
      </p:sp>
    </p:spTree>
    <p:extLst>
      <p:ext uri="{BB962C8B-B14F-4D97-AF65-F5344CB8AC3E}">
        <p14:creationId xmlns:p14="http://schemas.microsoft.com/office/powerpoint/2010/main" val="370681100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37891" name="Rectangle 3"/>
          <p:cNvSpPr>
            <a:spLocks noGrp="1" noChangeArrowheads="1"/>
          </p:cNvSpPr>
          <p:nvPr>
            <p:ph type="body" idx="1"/>
          </p:nvPr>
        </p:nvSpPr>
        <p:spPr>
          <a:xfrm>
            <a:off x="609600" y="1196975"/>
            <a:ext cx="6348413" cy="3881438"/>
          </a:xfrm>
        </p:spPr>
        <p:txBody>
          <a:bodyPr/>
          <a:lstStyle/>
          <a:p>
            <a:r>
              <a:rPr lang="en-US" altLang="en-US" sz="2400">
                <a:latin typeface="Comic Sans MS" pitchFamily="66" charset="0"/>
              </a:rPr>
              <a:t>Localized </a:t>
            </a:r>
            <a:r>
              <a:rPr lang="tr-TR" altLang="en-US" sz="2400">
                <a:latin typeface="Comic Sans MS" pitchFamily="66" charset="0"/>
              </a:rPr>
              <a:t>s</a:t>
            </a:r>
            <a:r>
              <a:rPr lang="en-US" altLang="en-US" sz="2400">
                <a:latin typeface="Comic Sans MS" pitchFamily="66" charset="0"/>
              </a:rPr>
              <a:t>calability</a:t>
            </a:r>
            <a:endParaRPr lang="tr-TR" altLang="en-US" sz="2800">
              <a:latin typeface="Comic Sans MS" pitchFamily="66" charset="0"/>
            </a:endParaRPr>
          </a:p>
          <a:p>
            <a:pPr lvl="1"/>
            <a:r>
              <a:rPr lang="tr-TR" altLang="en-US" sz="2000">
                <a:latin typeface="Comic Sans MS" pitchFamily="66" charset="0"/>
              </a:rPr>
              <a:t>As smart spaces grow in sophistication, the intensity of interactions between a user’s personal computing space and his/her surroundings increases.</a:t>
            </a:r>
            <a:br>
              <a:rPr lang="tr-TR" altLang="en-US" sz="2000">
                <a:latin typeface="Comic Sans MS" pitchFamily="66" charset="0"/>
              </a:rPr>
            </a:br>
            <a:endParaRPr lang="tr-TR" altLang="en-US" sz="2000">
              <a:latin typeface="Comic Sans MS" pitchFamily="66" charset="0"/>
            </a:endParaRPr>
          </a:p>
          <a:p>
            <a:pPr lvl="1"/>
            <a:r>
              <a:rPr lang="tr-TR" altLang="en-US" sz="2000">
                <a:latin typeface="Comic Sans MS" pitchFamily="66" charset="0"/>
              </a:rPr>
              <a:t>This has severe bandwidth, energy, and distraction implications for a wireless mobile user.</a:t>
            </a:r>
            <a:br>
              <a:rPr lang="tr-TR" altLang="en-US" sz="2000">
                <a:latin typeface="Comic Sans MS" pitchFamily="66" charset="0"/>
              </a:rPr>
            </a:br>
            <a:endParaRPr lang="tr-TR" altLang="en-US" sz="2000">
              <a:latin typeface="Comic Sans MS" pitchFamily="66" charset="0"/>
            </a:endParaRPr>
          </a:p>
          <a:p>
            <a:pPr lvl="1"/>
            <a:r>
              <a:rPr lang="tr-TR" altLang="en-US" sz="2000">
                <a:latin typeface="Comic Sans MS" pitchFamily="66" charset="0"/>
              </a:rPr>
              <a:t>The presence of multiple users will further complicate this problem.</a:t>
            </a:r>
            <a:br>
              <a:rPr lang="tr-TR" altLang="en-US" sz="2000">
                <a:latin typeface="Comic Sans MS" pitchFamily="66" charset="0"/>
              </a:rPr>
            </a:br>
            <a:endParaRPr lang="tr-TR" altLang="en-US" sz="2000">
              <a:latin typeface="Comic Sans MS" pitchFamily="66" charset="0"/>
            </a:endParaRPr>
          </a:p>
          <a:p>
            <a:pPr lvl="1"/>
            <a:r>
              <a:rPr lang="tr-TR" altLang="en-US" sz="2000">
                <a:latin typeface="Comic Sans MS" pitchFamily="66" charset="0"/>
              </a:rPr>
              <a:t>Good system design has to achieve scalability by severely reducing interactions between distant entities.</a:t>
            </a:r>
          </a:p>
        </p:txBody>
      </p:sp>
    </p:spTree>
    <p:extLst>
      <p:ext uri="{BB962C8B-B14F-4D97-AF65-F5344CB8AC3E}">
        <p14:creationId xmlns:p14="http://schemas.microsoft.com/office/powerpoint/2010/main" val="421619866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39939" name="Rectangle 3"/>
          <p:cNvSpPr>
            <a:spLocks noGrp="1" noChangeArrowheads="1"/>
          </p:cNvSpPr>
          <p:nvPr>
            <p:ph type="body" idx="1"/>
          </p:nvPr>
        </p:nvSpPr>
        <p:spPr>
          <a:xfrm>
            <a:off x="609600" y="1203325"/>
            <a:ext cx="6348413" cy="3881438"/>
          </a:xfrm>
        </p:spPr>
        <p:txBody>
          <a:bodyPr/>
          <a:lstStyle/>
          <a:p>
            <a:r>
              <a:rPr lang="en-US" altLang="en-US" sz="2400">
                <a:latin typeface="Comic Sans MS" pitchFamily="66" charset="0"/>
              </a:rPr>
              <a:t>Masking </a:t>
            </a:r>
            <a:r>
              <a:rPr lang="tr-TR" altLang="en-US" sz="2400">
                <a:latin typeface="Comic Sans MS" pitchFamily="66" charset="0"/>
              </a:rPr>
              <a:t>u</a:t>
            </a:r>
            <a:r>
              <a:rPr lang="en-US" altLang="en-US" sz="2400">
                <a:latin typeface="Comic Sans MS" pitchFamily="66" charset="0"/>
              </a:rPr>
              <a:t>n-even conditioning</a:t>
            </a:r>
            <a:endParaRPr lang="tr-TR" altLang="en-US" sz="2400">
              <a:latin typeface="Comic Sans MS" pitchFamily="66" charset="0"/>
            </a:endParaRPr>
          </a:p>
          <a:p>
            <a:pPr lvl="1"/>
            <a:r>
              <a:rPr lang="tr-TR" altLang="en-US" sz="2000">
                <a:latin typeface="Comic Sans MS" pitchFamily="66" charset="0"/>
              </a:rPr>
              <a:t>Huge differences in the “smartness” of different environments — what is available in a well-equipped conference room, office, or classroom may be more sophisticated than in other locations.</a:t>
            </a:r>
            <a:br>
              <a:rPr lang="tr-TR" altLang="en-US" sz="2000">
                <a:latin typeface="Comic Sans MS" pitchFamily="66" charset="0"/>
              </a:rPr>
            </a:br>
            <a:endParaRPr lang="tr-TR" altLang="en-US" sz="2000">
              <a:latin typeface="Comic Sans MS" pitchFamily="66" charset="0"/>
            </a:endParaRPr>
          </a:p>
          <a:p>
            <a:pPr lvl="1"/>
            <a:r>
              <a:rPr lang="tr-TR" altLang="en-US" sz="2000">
                <a:latin typeface="Comic Sans MS" pitchFamily="66" charset="0"/>
              </a:rPr>
              <a:t>This large dynamic range of “smartness” can be jarring to a user, detracting from the goal of making pervasive computing technology invisible.</a:t>
            </a:r>
            <a:br>
              <a:rPr lang="tr-TR" altLang="en-US" sz="2000">
                <a:latin typeface="Comic Sans MS" pitchFamily="66" charset="0"/>
              </a:rPr>
            </a:br>
            <a:endParaRPr lang="tr-TR" altLang="en-US" sz="2000">
              <a:latin typeface="Comic Sans MS" pitchFamily="66" charset="0"/>
            </a:endParaRPr>
          </a:p>
          <a:p>
            <a:pPr lvl="1"/>
            <a:r>
              <a:rPr lang="tr-TR" altLang="en-US" sz="2000">
                <a:latin typeface="Comic Sans MS" pitchFamily="66" charset="0"/>
              </a:rPr>
              <a:t>One way to reduce the amount of variation seen by a user is to have his/her personal computing space compensate for “dumb” environments.</a:t>
            </a:r>
          </a:p>
        </p:txBody>
      </p:sp>
    </p:spTree>
    <p:extLst>
      <p:ext uri="{BB962C8B-B14F-4D97-AF65-F5344CB8AC3E}">
        <p14:creationId xmlns:p14="http://schemas.microsoft.com/office/powerpoint/2010/main" val="315748906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41987" name="Rectangle 3"/>
          <p:cNvSpPr>
            <a:spLocks noGrp="1" noChangeArrowheads="1"/>
          </p:cNvSpPr>
          <p:nvPr>
            <p:ph type="body" idx="1"/>
          </p:nvPr>
        </p:nvSpPr>
        <p:spPr>
          <a:xfrm>
            <a:off x="457200" y="1600200"/>
            <a:ext cx="7283450" cy="4525963"/>
          </a:xfrm>
        </p:spPr>
        <p:txBody>
          <a:bodyPr/>
          <a:lstStyle/>
          <a:p>
            <a:r>
              <a:rPr lang="tr-TR" altLang="en-US" sz="2400">
                <a:latin typeface="Comic Sans MS" pitchFamily="66" charset="0"/>
              </a:rPr>
              <a:t>Design and implementation problems in pervasive comp.</a:t>
            </a:r>
          </a:p>
          <a:p>
            <a:pPr lvl="1"/>
            <a:r>
              <a:rPr lang="tr-TR" altLang="en-US" sz="2000">
                <a:latin typeface="Comic Sans MS" pitchFamily="66" charset="0"/>
              </a:rPr>
              <a:t>User intent</a:t>
            </a:r>
          </a:p>
          <a:p>
            <a:pPr lvl="1"/>
            <a:r>
              <a:rPr lang="tr-TR" altLang="en-US" sz="2000">
                <a:latin typeface="Comic Sans MS" pitchFamily="66" charset="0"/>
              </a:rPr>
              <a:t>Cyber foraging</a:t>
            </a:r>
          </a:p>
          <a:p>
            <a:pPr lvl="1"/>
            <a:r>
              <a:rPr lang="tr-TR" altLang="en-US" sz="2000">
                <a:latin typeface="Comic Sans MS" pitchFamily="66" charset="0"/>
              </a:rPr>
              <a:t>Adaptation strategy</a:t>
            </a:r>
          </a:p>
          <a:p>
            <a:pPr lvl="1"/>
            <a:r>
              <a:rPr lang="tr-TR" altLang="en-US" sz="2000">
                <a:latin typeface="Comic Sans MS" pitchFamily="66" charset="0"/>
              </a:rPr>
              <a:t>High-level energy management</a:t>
            </a:r>
          </a:p>
          <a:p>
            <a:pPr lvl="1"/>
            <a:r>
              <a:rPr lang="tr-TR" altLang="en-US" sz="2000">
                <a:latin typeface="Comic Sans MS" pitchFamily="66" charset="0"/>
              </a:rPr>
              <a:t>Client thickness</a:t>
            </a:r>
          </a:p>
          <a:p>
            <a:pPr lvl="1"/>
            <a:r>
              <a:rPr lang="tr-TR" altLang="en-US" sz="2000">
                <a:latin typeface="Comic Sans MS" pitchFamily="66" charset="0"/>
              </a:rPr>
              <a:t>Context awareness</a:t>
            </a:r>
          </a:p>
          <a:p>
            <a:pPr lvl="1"/>
            <a:r>
              <a:rPr lang="tr-TR" altLang="en-US" sz="2000">
                <a:latin typeface="Comic Sans MS" pitchFamily="66" charset="0"/>
              </a:rPr>
              <a:t>Balancing proactivity and transparency</a:t>
            </a:r>
          </a:p>
          <a:p>
            <a:pPr lvl="1"/>
            <a:r>
              <a:rPr lang="tr-TR" altLang="en-US" sz="2000">
                <a:latin typeface="Comic Sans MS" pitchFamily="66" charset="0"/>
              </a:rPr>
              <a:t>Privacy and trust</a:t>
            </a:r>
          </a:p>
        </p:txBody>
      </p:sp>
    </p:spTree>
    <p:extLst>
      <p:ext uri="{BB962C8B-B14F-4D97-AF65-F5344CB8AC3E}">
        <p14:creationId xmlns:p14="http://schemas.microsoft.com/office/powerpoint/2010/main" val="375863990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44035" name="Rectangle 3"/>
          <p:cNvSpPr>
            <a:spLocks noGrp="1" noChangeArrowheads="1"/>
          </p:cNvSpPr>
          <p:nvPr>
            <p:ph type="body" idx="1"/>
          </p:nvPr>
        </p:nvSpPr>
        <p:spPr>
          <a:xfrm>
            <a:off x="457200" y="1600200"/>
            <a:ext cx="7499350" cy="4525963"/>
          </a:xfrm>
        </p:spPr>
        <p:txBody>
          <a:bodyPr/>
          <a:lstStyle/>
          <a:p>
            <a:r>
              <a:rPr lang="tr-TR" altLang="en-US" sz="2400">
                <a:latin typeface="Comic Sans MS" pitchFamily="66" charset="0"/>
              </a:rPr>
              <a:t>User intent</a:t>
            </a:r>
          </a:p>
          <a:p>
            <a:pPr lvl="1"/>
            <a:r>
              <a:rPr lang="tr-TR" altLang="en-US" sz="2000">
                <a:latin typeface="Comic Sans MS" pitchFamily="66" charset="0"/>
              </a:rPr>
              <a:t>For proactivity to be effective, it is crucial that a pervasive computing system track user intent. Otherwise, it will be almost impossible to determine which system actions will help rather than hinder the user.</a:t>
            </a:r>
          </a:p>
          <a:p>
            <a:pPr lvl="1"/>
            <a:r>
              <a:rPr lang="tr-TR" altLang="en-US" sz="2000">
                <a:latin typeface="Comic Sans MS" pitchFamily="66" charset="0"/>
              </a:rPr>
              <a:t>For example, suppose a user is viewing video over a network connection whose bandwidth suddenly drops. Should the system:</a:t>
            </a:r>
          </a:p>
          <a:p>
            <a:pPr lvl="2"/>
            <a:r>
              <a:rPr lang="tr-TR" altLang="en-US" sz="1600">
                <a:latin typeface="Comic Sans MS" pitchFamily="66" charset="0"/>
              </a:rPr>
              <a:t>Reduce the fidelity of the video?</a:t>
            </a:r>
          </a:p>
          <a:p>
            <a:pPr lvl="2"/>
            <a:r>
              <a:rPr lang="tr-TR" altLang="en-US" sz="1600">
                <a:latin typeface="Comic Sans MS" pitchFamily="66" charset="0"/>
              </a:rPr>
              <a:t>Pause briefly to find another higher-bandwidth connection?</a:t>
            </a:r>
          </a:p>
          <a:p>
            <a:pPr lvl="2"/>
            <a:r>
              <a:rPr lang="tr-TR" altLang="en-US" sz="1600">
                <a:latin typeface="Comic Sans MS" pitchFamily="66" charset="0"/>
              </a:rPr>
              <a:t>Advise the user that the task can no longer be accomplished?</a:t>
            </a:r>
          </a:p>
          <a:p>
            <a:pPr lvl="1"/>
            <a:r>
              <a:rPr lang="tr-TR" altLang="en-US" sz="2000">
                <a:latin typeface="Comic Sans MS" pitchFamily="66" charset="0"/>
              </a:rPr>
              <a:t>The correct choice will depend on </a:t>
            </a:r>
            <a:r>
              <a:rPr lang="tr-TR" altLang="en-US" sz="2000" i="1">
                <a:latin typeface="Comic Sans MS" pitchFamily="66" charset="0"/>
              </a:rPr>
              <a:t>what the user is trying to accomplish</a:t>
            </a:r>
            <a:r>
              <a:rPr lang="tr-TR" altLang="en-US" sz="2000">
                <a:latin typeface="Comic Sans MS" pitchFamily="66" charset="0"/>
              </a:rPr>
              <a:t>.</a:t>
            </a:r>
          </a:p>
        </p:txBody>
      </p:sp>
    </p:spTree>
    <p:extLst>
      <p:ext uri="{BB962C8B-B14F-4D97-AF65-F5344CB8AC3E}">
        <p14:creationId xmlns:p14="http://schemas.microsoft.com/office/powerpoint/2010/main" val="127826721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46083" name="Rectangle 3"/>
          <p:cNvSpPr>
            <a:spLocks noGrp="1" noChangeArrowheads="1"/>
          </p:cNvSpPr>
          <p:nvPr>
            <p:ph type="body" idx="1"/>
          </p:nvPr>
        </p:nvSpPr>
        <p:spPr>
          <a:xfrm>
            <a:off x="457200" y="1600200"/>
            <a:ext cx="7354888" cy="4525963"/>
          </a:xfrm>
        </p:spPr>
        <p:txBody>
          <a:bodyPr/>
          <a:lstStyle/>
          <a:p>
            <a:r>
              <a:rPr lang="tr-TR" altLang="en-US" sz="2400">
                <a:latin typeface="Comic Sans MS" pitchFamily="66" charset="0"/>
              </a:rPr>
              <a:t>Cyber foraging (also called “living off the land”)</a:t>
            </a:r>
          </a:p>
          <a:p>
            <a:pPr lvl="1"/>
            <a:r>
              <a:rPr lang="tr-TR" altLang="en-US" sz="2000">
                <a:latin typeface="Comic Sans MS" pitchFamily="66" charset="0"/>
              </a:rPr>
              <a:t>The idea is to dynamically augment the computing resources of a wireless mobile computer by exploiting wired hardware infrastructure.</a:t>
            </a:r>
          </a:p>
          <a:p>
            <a:pPr lvl="1"/>
            <a:r>
              <a:rPr lang="tr-TR" altLang="en-US" sz="2000">
                <a:latin typeface="Comic Sans MS" pitchFamily="66" charset="0"/>
              </a:rPr>
              <a:t>As computing becomes cheaper and more plentiful, it makes economic sense to “waste” computing resources to improve user experience.</a:t>
            </a:r>
          </a:p>
          <a:p>
            <a:pPr lvl="1"/>
            <a:r>
              <a:rPr lang="tr-TR" altLang="en-US" sz="2000">
                <a:latin typeface="Comic Sans MS" pitchFamily="66" charset="0"/>
              </a:rPr>
              <a:t>In the forseeable future, public spaces such as airport lounges and coffee shops will be equipped with compute servers or data staging servers for the benefit of customers, much as table lamps are today. (Today, many shopping centers and cafeterias  offer their customers free wireless internet access.)</a:t>
            </a:r>
          </a:p>
        </p:txBody>
      </p:sp>
    </p:spTree>
    <p:extLst>
      <p:ext uri="{BB962C8B-B14F-4D97-AF65-F5344CB8AC3E}">
        <p14:creationId xmlns:p14="http://schemas.microsoft.com/office/powerpoint/2010/main" val="348960906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48131" name="Rectangle 3"/>
          <p:cNvSpPr>
            <a:spLocks noGrp="1" noChangeArrowheads="1"/>
          </p:cNvSpPr>
          <p:nvPr>
            <p:ph type="body" idx="1"/>
          </p:nvPr>
        </p:nvSpPr>
        <p:spPr>
          <a:xfrm>
            <a:off x="457200" y="1638300"/>
            <a:ext cx="7354888" cy="4525963"/>
          </a:xfrm>
        </p:spPr>
        <p:txBody>
          <a:bodyPr/>
          <a:lstStyle/>
          <a:p>
            <a:pPr>
              <a:lnSpc>
                <a:spcPct val="90000"/>
              </a:lnSpc>
            </a:pPr>
            <a:r>
              <a:rPr lang="tr-TR" altLang="en-US" sz="2400">
                <a:latin typeface="Comic Sans MS" pitchFamily="66" charset="0"/>
              </a:rPr>
              <a:t>Adaptation strategy</a:t>
            </a:r>
          </a:p>
          <a:p>
            <a:pPr lvl="1">
              <a:lnSpc>
                <a:spcPct val="90000"/>
              </a:lnSpc>
            </a:pPr>
            <a:r>
              <a:rPr lang="tr-TR" altLang="en-US" sz="2000"/>
              <a:t>Adaptation is necessary when there is a significant mismatch between the supply and demand of a resource (e.g. wireless network bandwidth, energy, computing cycles or memory).</a:t>
            </a:r>
          </a:p>
          <a:p>
            <a:pPr lvl="1">
              <a:lnSpc>
                <a:spcPct val="90000"/>
              </a:lnSpc>
            </a:pPr>
            <a:r>
              <a:rPr lang="tr-TR" altLang="en-US" sz="2000">
                <a:latin typeface="Comic Sans MS" pitchFamily="66" charset="0"/>
              </a:rPr>
              <a:t>There are three alternative strategies for adaptation in pervasive computing:</a:t>
            </a:r>
          </a:p>
          <a:p>
            <a:pPr lvl="2">
              <a:lnSpc>
                <a:spcPct val="90000"/>
              </a:lnSpc>
            </a:pPr>
            <a:r>
              <a:rPr lang="tr-TR" altLang="en-US" sz="1600">
                <a:latin typeface="Comic Sans MS" pitchFamily="66" charset="0"/>
              </a:rPr>
              <a:t>A client can guide applications in changing their behavior so that they use less of a scarce resource. This change usually reduces the user-perceived quality, or </a:t>
            </a:r>
            <a:r>
              <a:rPr lang="tr-TR" altLang="en-US" sz="1600" i="1">
                <a:latin typeface="Comic Sans MS" pitchFamily="66" charset="0"/>
              </a:rPr>
              <a:t>fidelity</a:t>
            </a:r>
            <a:r>
              <a:rPr lang="tr-TR" altLang="en-US" sz="1600">
                <a:latin typeface="Comic Sans MS" pitchFamily="66" charset="0"/>
              </a:rPr>
              <a:t>, of an application.</a:t>
            </a:r>
          </a:p>
          <a:p>
            <a:pPr lvl="2">
              <a:lnSpc>
                <a:spcPct val="90000"/>
              </a:lnSpc>
            </a:pPr>
            <a:r>
              <a:rPr lang="tr-TR" altLang="en-US" sz="1600">
                <a:latin typeface="Comic Sans MS" pitchFamily="66" charset="0"/>
              </a:rPr>
              <a:t>A client can ask the environment to guarantee a  certain level of a resource (reservation-based QoS systems). From the viewpoint of the client, this effectively increases the supply of a scarce resource to meet the client’s demand.</a:t>
            </a:r>
          </a:p>
          <a:p>
            <a:pPr lvl="2">
              <a:lnSpc>
                <a:spcPct val="90000"/>
              </a:lnSpc>
            </a:pPr>
            <a:r>
              <a:rPr lang="tr-TR" altLang="en-US" sz="1600">
                <a:latin typeface="Comic Sans MS" pitchFamily="66" charset="0"/>
              </a:rPr>
              <a:t>A client can suggest a </a:t>
            </a:r>
            <a:r>
              <a:rPr lang="tr-TR" altLang="en-US" sz="1600" i="1">
                <a:latin typeface="Comic Sans MS" pitchFamily="66" charset="0"/>
              </a:rPr>
              <a:t>corrective action </a:t>
            </a:r>
            <a:r>
              <a:rPr lang="tr-TR" altLang="en-US" sz="1600">
                <a:latin typeface="Comic Sans MS" pitchFamily="66" charset="0"/>
              </a:rPr>
              <a:t>to the user. If the user acts on this suggestion, it is likely (but not certain) that resource supply will become adequate to meet demand.</a:t>
            </a:r>
          </a:p>
        </p:txBody>
      </p:sp>
    </p:spTree>
    <p:extLst>
      <p:ext uri="{BB962C8B-B14F-4D97-AF65-F5344CB8AC3E}">
        <p14:creationId xmlns:p14="http://schemas.microsoft.com/office/powerpoint/2010/main" val="91553845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50179" name="Rectangle 3"/>
          <p:cNvSpPr>
            <a:spLocks noGrp="1" noChangeArrowheads="1"/>
          </p:cNvSpPr>
          <p:nvPr>
            <p:ph type="body" idx="1"/>
          </p:nvPr>
        </p:nvSpPr>
        <p:spPr>
          <a:xfrm>
            <a:off x="457200" y="1609725"/>
            <a:ext cx="7643813" cy="4525963"/>
          </a:xfrm>
        </p:spPr>
        <p:txBody>
          <a:bodyPr/>
          <a:lstStyle/>
          <a:p>
            <a:r>
              <a:rPr lang="tr-TR" altLang="en-US" sz="2400">
                <a:latin typeface="Comic Sans MS" pitchFamily="66" charset="0"/>
              </a:rPr>
              <a:t>High-level energy management</a:t>
            </a:r>
          </a:p>
          <a:p>
            <a:pPr lvl="1"/>
            <a:r>
              <a:rPr lang="tr-TR" altLang="en-US" sz="2000">
                <a:latin typeface="Comic Sans MS" pitchFamily="66" charset="0"/>
              </a:rPr>
              <a:t>Sophisticated capabilities such as proactivity and self-tuning increase the energy demand of software on a mobile computer in one’s personal computing space.</a:t>
            </a:r>
          </a:p>
          <a:p>
            <a:pPr lvl="1"/>
            <a:r>
              <a:rPr lang="tr-TR" altLang="en-US" sz="2000">
                <a:latin typeface="Comic Sans MS" pitchFamily="66" charset="0"/>
              </a:rPr>
              <a:t>Making such computers  lighter and more compact places severe restrictions on battery capacity, </a:t>
            </a:r>
            <a:r>
              <a:rPr lang="en-US" altLang="en-US" sz="2000">
                <a:latin typeface="Comic Sans MS" pitchFamily="66" charset="0"/>
              </a:rPr>
              <a:t>requiring  advance energy efficient </a:t>
            </a:r>
            <a:r>
              <a:rPr lang="tr-TR" altLang="en-US" sz="2000">
                <a:latin typeface="Comic Sans MS" pitchFamily="66" charset="0"/>
              </a:rPr>
              <a:t>memory management.</a:t>
            </a:r>
          </a:p>
          <a:p>
            <a:pPr lvl="2"/>
            <a:r>
              <a:rPr lang="tr-TR" altLang="en-US" sz="1800">
                <a:latin typeface="Comic Sans MS" pitchFamily="66" charset="0"/>
              </a:rPr>
              <a:t>One example is energy-aware memory management, where the operating system dynamically controls the amount of physical memory that has to be refreshed.</a:t>
            </a:r>
          </a:p>
          <a:p>
            <a:pPr lvl="2"/>
            <a:r>
              <a:rPr lang="tr-TR" altLang="en-US" sz="1800">
                <a:latin typeface="Comic Sans MS" pitchFamily="66" charset="0"/>
              </a:rPr>
              <a:t>Another example is energy-aware adaptation, where individual applications switch to modes of operation with lower fidelity and energy demand under operating system control.</a:t>
            </a:r>
          </a:p>
        </p:txBody>
      </p:sp>
    </p:spTree>
    <p:extLst>
      <p:ext uri="{BB962C8B-B14F-4D97-AF65-F5344CB8AC3E}">
        <p14:creationId xmlns:p14="http://schemas.microsoft.com/office/powerpoint/2010/main" val="119811132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52227" name="Rectangle 3"/>
          <p:cNvSpPr>
            <a:spLocks noGrp="1" noChangeArrowheads="1"/>
          </p:cNvSpPr>
          <p:nvPr>
            <p:ph type="body" idx="1"/>
          </p:nvPr>
        </p:nvSpPr>
        <p:spPr>
          <a:xfrm>
            <a:off x="457200" y="1600200"/>
            <a:ext cx="7786688" cy="4525963"/>
          </a:xfrm>
        </p:spPr>
        <p:txBody>
          <a:bodyPr/>
          <a:lstStyle/>
          <a:p>
            <a:r>
              <a:rPr lang="tr-TR" altLang="en-US" sz="2400">
                <a:latin typeface="Comic Sans MS" pitchFamily="66" charset="0"/>
              </a:rPr>
              <a:t>Client thickness (hardware capabilities of the client)</a:t>
            </a:r>
          </a:p>
          <a:p>
            <a:pPr lvl="1"/>
            <a:r>
              <a:rPr lang="tr-TR" altLang="en-US" sz="2000">
                <a:latin typeface="Comic Sans MS" pitchFamily="66" charset="0"/>
              </a:rPr>
              <a:t>For a given application, the minimum acceptable thickness of a client is determined by </a:t>
            </a:r>
            <a:r>
              <a:rPr lang="tr-TR" altLang="en-US" sz="2000" i="1">
                <a:latin typeface="Comic Sans MS" pitchFamily="66" charset="0"/>
              </a:rPr>
              <a:t>the worst-case environmental conditions under which the application must run satisfactorily</a:t>
            </a:r>
            <a:r>
              <a:rPr lang="tr-TR" altLang="en-US" sz="2000">
                <a:latin typeface="Comic Sans MS" pitchFamily="66" charset="0"/>
              </a:rPr>
              <a:t>.</a:t>
            </a:r>
          </a:p>
          <a:p>
            <a:pPr lvl="1"/>
            <a:r>
              <a:rPr lang="tr-TR" altLang="en-US" sz="2000">
                <a:latin typeface="Comic Sans MS" pitchFamily="66" charset="0"/>
              </a:rPr>
              <a:t>A very thin client suffices if one can always count on high-bandwidth low-latency wireless communication to nearby computing infrastructure, and batteries can be recharged or replaced easily.</a:t>
            </a:r>
          </a:p>
          <a:p>
            <a:pPr lvl="1"/>
            <a:r>
              <a:rPr lang="tr-TR" altLang="en-US" sz="2000">
                <a:latin typeface="Comic Sans MS" pitchFamily="66" charset="0"/>
              </a:rPr>
              <a:t>If there exists even a single location visited by a user where these assumptions do not hold, the client will have to be thick enough to compensate at that location.</a:t>
            </a:r>
          </a:p>
          <a:p>
            <a:pPr lvl="1"/>
            <a:r>
              <a:rPr lang="tr-TR" altLang="en-US" sz="2000">
                <a:latin typeface="Comic Sans MS" pitchFamily="66" charset="0"/>
              </a:rPr>
              <a:t>This is especially true for interactive applications where crisp response is important.</a:t>
            </a:r>
          </a:p>
        </p:txBody>
      </p:sp>
    </p:spTree>
    <p:extLst>
      <p:ext uri="{BB962C8B-B14F-4D97-AF65-F5344CB8AC3E}">
        <p14:creationId xmlns:p14="http://schemas.microsoft.com/office/powerpoint/2010/main" val="27006084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Materi</a:t>
            </a:r>
            <a:r>
              <a:rPr lang="en-US" dirty="0"/>
              <a:t> </a:t>
            </a:r>
            <a:r>
              <a:rPr lang="en-US" dirty="0" err="1"/>
              <a:t>Setelah</a:t>
            </a:r>
            <a:r>
              <a:rPr lang="en-US" dirty="0"/>
              <a:t> UTS</a:t>
            </a:r>
            <a:endParaRPr lang="id-ID" dirty="0"/>
          </a:p>
        </p:txBody>
      </p:sp>
      <p:sp>
        <p:nvSpPr>
          <p:cNvPr id="3" name="Text Placeholder 2"/>
          <p:cNvSpPr>
            <a:spLocks noGrp="1"/>
          </p:cNvSpPr>
          <p:nvPr>
            <p:ph type="body" idx="1"/>
          </p:nvPr>
        </p:nvSpPr>
        <p:spPr/>
        <p:txBody>
          <a:bodyPr/>
          <a:lstStyle/>
          <a:p>
            <a:pPr>
              <a:buFont typeface="Arial" pitchFamily="34" charset="0"/>
              <a:buChar char="•"/>
            </a:pPr>
            <a:r>
              <a:rPr lang="en-US" dirty="0"/>
              <a:t>Congestion Control in Data Networks</a:t>
            </a:r>
          </a:p>
          <a:p>
            <a:pPr>
              <a:buFont typeface="Arial" pitchFamily="34" charset="0"/>
              <a:buChar char="•"/>
            </a:pPr>
            <a:r>
              <a:rPr lang="en-US" dirty="0"/>
              <a:t>Error Detection and Correction</a:t>
            </a:r>
          </a:p>
          <a:p>
            <a:pPr>
              <a:buFont typeface="Arial" pitchFamily="34" charset="0"/>
              <a:buChar char="•"/>
            </a:pPr>
            <a:r>
              <a:rPr lang="en-US" dirty="0"/>
              <a:t>Multiple Access</a:t>
            </a:r>
          </a:p>
          <a:p>
            <a:pPr>
              <a:buFont typeface="Arial" pitchFamily="34" charset="0"/>
              <a:buChar char="•"/>
            </a:pPr>
            <a:r>
              <a:rPr lang="en-US" dirty="0"/>
              <a:t>Multimedia on Network</a:t>
            </a:r>
          </a:p>
          <a:p>
            <a:pPr>
              <a:buFont typeface="Arial" pitchFamily="34" charset="0"/>
              <a:buChar char="•"/>
            </a:pPr>
            <a:r>
              <a:rPr lang="en-US" dirty="0"/>
              <a:t>Publish/</a:t>
            </a:r>
            <a:r>
              <a:rPr lang="en-US" dirty="0" err="1"/>
              <a:t>Subcribe</a:t>
            </a:r>
            <a:r>
              <a:rPr lang="en-US" dirty="0"/>
              <a:t> Internet Architecture</a:t>
            </a:r>
          </a:p>
          <a:p>
            <a:pPr>
              <a:buFont typeface="Arial" pitchFamily="34" charset="0"/>
              <a:buChar char="•"/>
            </a:pPr>
            <a:r>
              <a:rPr lang="en-US" dirty="0"/>
              <a:t>Cache-and-forward Network </a:t>
            </a:r>
            <a:r>
              <a:rPr lang="en-US" dirty="0" err="1"/>
              <a:t>Archtecture</a:t>
            </a:r>
            <a:r>
              <a:rPr lang="en-US" dirty="0"/>
              <a:t> for mobile </a:t>
            </a:r>
            <a:r>
              <a:rPr lang="en-US" dirty="0" err="1"/>
              <a:t>contennt</a:t>
            </a:r>
            <a:endParaRPr lang="en-US" dirty="0"/>
          </a:p>
          <a:p>
            <a:pPr>
              <a:buFont typeface="Arial" pitchFamily="34" charset="0"/>
              <a:buChar char="•"/>
            </a:pPr>
            <a:r>
              <a:rPr lang="en-US" dirty="0"/>
              <a:t>Fault Tolerant Network Architecture</a:t>
            </a:r>
          </a:p>
        </p:txBody>
      </p:sp>
    </p:spTree>
    <p:extLst>
      <p:ext uri="{BB962C8B-B14F-4D97-AF65-F5344CB8AC3E}">
        <p14:creationId xmlns:p14="http://schemas.microsoft.com/office/powerpoint/2010/main" val="86968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54275" name="Rectangle 3"/>
          <p:cNvSpPr>
            <a:spLocks noGrp="1" noChangeArrowheads="1"/>
          </p:cNvSpPr>
          <p:nvPr>
            <p:ph type="body" idx="1"/>
          </p:nvPr>
        </p:nvSpPr>
        <p:spPr>
          <a:xfrm>
            <a:off x="457200" y="1663700"/>
            <a:ext cx="7138988" cy="4525963"/>
          </a:xfrm>
        </p:spPr>
        <p:txBody>
          <a:bodyPr/>
          <a:lstStyle/>
          <a:p>
            <a:pPr>
              <a:lnSpc>
                <a:spcPct val="80000"/>
              </a:lnSpc>
            </a:pPr>
            <a:r>
              <a:rPr lang="tr-TR" altLang="en-US" sz="2400">
                <a:latin typeface="Comic Sans MS" pitchFamily="66" charset="0"/>
              </a:rPr>
              <a:t>Context awareness</a:t>
            </a:r>
          </a:p>
          <a:p>
            <a:pPr lvl="1">
              <a:lnSpc>
                <a:spcPct val="80000"/>
              </a:lnSpc>
            </a:pPr>
            <a:r>
              <a:rPr lang="tr-TR" altLang="en-US" sz="2000">
                <a:latin typeface="Comic Sans MS" pitchFamily="66" charset="0"/>
              </a:rPr>
              <a:t>A pervasive computing system must </a:t>
            </a:r>
            <a:r>
              <a:rPr lang="en-US" altLang="en-US" sz="2000">
                <a:latin typeface="Comic Sans MS" pitchFamily="66" charset="0"/>
              </a:rPr>
              <a:t>recognize </a:t>
            </a:r>
            <a:r>
              <a:rPr lang="tr-TR" altLang="en-US" sz="2000">
                <a:latin typeface="Comic Sans MS" pitchFamily="66" charset="0"/>
              </a:rPr>
              <a:t>user’s state and surroundings, and must modify its behavior based on this information.</a:t>
            </a:r>
          </a:p>
          <a:p>
            <a:pPr lvl="1">
              <a:lnSpc>
                <a:spcPct val="80000"/>
              </a:lnSpc>
            </a:pPr>
            <a:r>
              <a:rPr lang="tr-TR" altLang="en-US" sz="2000">
                <a:latin typeface="Comic Sans MS" pitchFamily="66" charset="0"/>
              </a:rPr>
              <a:t>A user’s context can be quite rich, consisting of attributes such as physical location, physiological state (e.g., body temperature and heart rate), emotional state (e.g., angry, distraught, or calm), personal history, daily behavioral patterns, and so on.</a:t>
            </a:r>
          </a:p>
          <a:p>
            <a:pPr lvl="2">
              <a:lnSpc>
                <a:spcPct val="80000"/>
              </a:lnSpc>
            </a:pPr>
            <a:r>
              <a:rPr lang="tr-TR" altLang="en-US" sz="1800">
                <a:latin typeface="Comic Sans MS" pitchFamily="66" charset="0"/>
              </a:rPr>
              <a:t>If a human assistant were given such context, he or she would make decisions in a proactive fashion, anticipating user needs.</a:t>
            </a:r>
          </a:p>
          <a:p>
            <a:pPr lvl="2">
              <a:lnSpc>
                <a:spcPct val="80000"/>
              </a:lnSpc>
            </a:pPr>
            <a:r>
              <a:rPr lang="tr-TR" altLang="en-US" sz="1800">
                <a:latin typeface="Comic Sans MS" pitchFamily="66" charset="0"/>
              </a:rPr>
              <a:t>In making these decisions, the assistant would typically not disturb the user at inopportune moments except in an emergency.</a:t>
            </a:r>
          </a:p>
          <a:p>
            <a:pPr lvl="2">
              <a:lnSpc>
                <a:spcPct val="80000"/>
              </a:lnSpc>
            </a:pPr>
            <a:r>
              <a:rPr lang="tr-TR" altLang="en-US" sz="1800">
                <a:latin typeface="Comic Sans MS" pitchFamily="66" charset="0"/>
              </a:rPr>
              <a:t>A pervasive computing system should emulate such a human assistant.</a:t>
            </a:r>
          </a:p>
        </p:txBody>
      </p:sp>
    </p:spTree>
    <p:extLst>
      <p:ext uri="{BB962C8B-B14F-4D97-AF65-F5344CB8AC3E}">
        <p14:creationId xmlns:p14="http://schemas.microsoft.com/office/powerpoint/2010/main" val="333514412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56323" name="Rectangle 3"/>
          <p:cNvSpPr>
            <a:spLocks noGrp="1" noChangeArrowheads="1"/>
          </p:cNvSpPr>
          <p:nvPr>
            <p:ph type="body" idx="1"/>
          </p:nvPr>
        </p:nvSpPr>
        <p:spPr>
          <a:xfrm>
            <a:off x="457200" y="1600200"/>
            <a:ext cx="7499350" cy="4525963"/>
          </a:xfrm>
        </p:spPr>
        <p:txBody>
          <a:bodyPr/>
          <a:lstStyle/>
          <a:p>
            <a:r>
              <a:rPr lang="tr-TR" altLang="en-US" sz="2400">
                <a:latin typeface="Comic Sans MS" pitchFamily="66" charset="0"/>
              </a:rPr>
              <a:t>Balancing proactivity and transparency</a:t>
            </a:r>
          </a:p>
          <a:p>
            <a:pPr lvl="1"/>
            <a:r>
              <a:rPr lang="tr-TR" altLang="en-US" sz="2000">
                <a:latin typeface="Comic Sans MS" pitchFamily="66" charset="0"/>
              </a:rPr>
              <a:t>Unless carefully designed, a proactive system can annoy a user and thus defeat the goal of invisibility.</a:t>
            </a:r>
          </a:p>
          <a:p>
            <a:pPr lvl="1"/>
            <a:r>
              <a:rPr lang="tr-TR" altLang="en-US" sz="2000">
                <a:latin typeface="Comic Sans MS" pitchFamily="66" charset="0"/>
              </a:rPr>
              <a:t>A mobile user’s need and tolerance for proactivity are likely to be closely related to his/her level of expertise on a task and familiarity with his/her environment.</a:t>
            </a:r>
          </a:p>
          <a:p>
            <a:pPr lvl="1"/>
            <a:r>
              <a:rPr lang="tr-TR" altLang="en-US" sz="2000">
                <a:latin typeface="Comic Sans MS" pitchFamily="66" charset="0"/>
              </a:rPr>
              <a:t>A system that can infer these factors by observing user behavior and context is better positioned to strike the right balance.</a:t>
            </a:r>
          </a:p>
          <a:p>
            <a:pPr lvl="1"/>
            <a:r>
              <a:rPr lang="tr-TR" altLang="en-US" sz="2000">
                <a:latin typeface="Comic Sans MS" pitchFamily="66" charset="0"/>
              </a:rPr>
              <a:t>For transparency, a</a:t>
            </a:r>
            <a:r>
              <a:rPr lang="tr-TR" altLang="en-US" sz="2000" i="1">
                <a:latin typeface="Comic Sans MS" pitchFamily="66" charset="0"/>
              </a:rPr>
              <a:t> user patience model </a:t>
            </a:r>
            <a:r>
              <a:rPr lang="tr-TR" altLang="en-US" sz="2000">
                <a:latin typeface="Comic Sans MS" pitchFamily="66" charset="0"/>
              </a:rPr>
              <a:t>can be implemented to predict whether the user will respond positively to a fetch request. So the user interaction is suppressed and the fetch is handled transparently.</a:t>
            </a:r>
          </a:p>
        </p:txBody>
      </p:sp>
    </p:spTree>
    <p:extLst>
      <p:ext uri="{BB962C8B-B14F-4D97-AF65-F5344CB8AC3E}">
        <p14:creationId xmlns:p14="http://schemas.microsoft.com/office/powerpoint/2010/main" val="422498811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altLang="en-US" dirty="0">
                <a:solidFill>
                  <a:prstClr val="black"/>
                </a:solidFill>
              </a:rPr>
              <a:t>Problem Space</a:t>
            </a:r>
            <a:endParaRPr lang="tr-TR" altLang="en-US" sz="3200" dirty="0">
              <a:solidFill>
                <a:srgbClr val="CC0000"/>
              </a:solidFill>
              <a:latin typeface="Comic Sans MS" pitchFamily="66" charset="0"/>
            </a:endParaRPr>
          </a:p>
        </p:txBody>
      </p:sp>
      <p:sp>
        <p:nvSpPr>
          <p:cNvPr id="58371" name="Rectangle 3"/>
          <p:cNvSpPr>
            <a:spLocks noGrp="1" noChangeArrowheads="1"/>
          </p:cNvSpPr>
          <p:nvPr>
            <p:ph type="body" idx="1"/>
          </p:nvPr>
        </p:nvSpPr>
        <p:spPr>
          <a:xfrm>
            <a:off x="457200" y="1600200"/>
            <a:ext cx="7570788" cy="4525963"/>
          </a:xfrm>
        </p:spPr>
        <p:txBody>
          <a:bodyPr/>
          <a:lstStyle/>
          <a:p>
            <a:r>
              <a:rPr lang="tr-TR" altLang="en-US" sz="2400">
                <a:latin typeface="Comic Sans MS" pitchFamily="66" charset="0"/>
              </a:rPr>
              <a:t>Privacy and trust</a:t>
            </a:r>
          </a:p>
          <a:p>
            <a:pPr lvl="1"/>
            <a:r>
              <a:rPr lang="tr-TR" altLang="en-US" sz="2000">
                <a:latin typeface="Comic Sans MS" pitchFamily="66" charset="0"/>
              </a:rPr>
              <a:t>As a user becomes more dependent on a pervasive computing system, it becomes more knowledgeable about that user’s movements, behavior patterns and habits.</a:t>
            </a:r>
          </a:p>
          <a:p>
            <a:pPr lvl="1"/>
            <a:r>
              <a:rPr lang="tr-TR" altLang="en-US" sz="1800">
                <a:latin typeface="Comic Sans MS" pitchFamily="66" charset="0"/>
              </a:rPr>
              <a:t>Exploiting this information is critical to successful proactivity and self-tuning (invisibility), but also may cause serious loss of privacy.</a:t>
            </a:r>
          </a:p>
          <a:p>
            <a:pPr lvl="1"/>
            <a:r>
              <a:rPr lang="tr-TR" altLang="en-US" sz="2000">
                <a:latin typeface="Comic Sans MS" pitchFamily="66" charset="0"/>
              </a:rPr>
              <a:t>User must trust the infrastructure to a considerable extent and the infrastructure needs to be confident of the user’s identity and authorization level before responding to his/her requests.</a:t>
            </a:r>
          </a:p>
          <a:p>
            <a:pPr lvl="1"/>
            <a:r>
              <a:rPr lang="tr-TR" altLang="en-US" sz="2000">
                <a:latin typeface="Comic Sans MS" pitchFamily="66" charset="0"/>
              </a:rPr>
              <a:t>It is a difficult challenge to establish this mutual trust in a manner that is minimally intrusive and thus preserves invisibility.</a:t>
            </a:r>
          </a:p>
        </p:txBody>
      </p:sp>
    </p:spTree>
    <p:extLst>
      <p:ext uri="{BB962C8B-B14F-4D97-AF65-F5344CB8AC3E}">
        <p14:creationId xmlns:p14="http://schemas.microsoft.com/office/powerpoint/2010/main" val="223639129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Self-Configuration &amp; its Importance</a:t>
            </a:r>
          </a:p>
        </p:txBody>
      </p:sp>
      <p:sp>
        <p:nvSpPr>
          <p:cNvPr id="3" name="Content Placeholder 2"/>
          <p:cNvSpPr>
            <a:spLocks noGrp="1"/>
          </p:cNvSpPr>
          <p:nvPr>
            <p:ph idx="1"/>
          </p:nvPr>
        </p:nvSpPr>
        <p:spPr/>
        <p:txBody>
          <a:bodyPr>
            <a:normAutofit fontScale="92500" lnSpcReduction="10000"/>
          </a:bodyPr>
          <a:lstStyle/>
          <a:p>
            <a:r>
              <a:rPr lang="en-US" dirty="0"/>
              <a:t>In order too achieve the pervasive computing system design goals  the appliances and the networks comprising of these appliance nodes must be able to:</a:t>
            </a:r>
          </a:p>
          <a:p>
            <a:pPr lvl="1"/>
            <a:r>
              <a:rPr lang="en-US" dirty="0"/>
              <a:t>automatically discover other </a:t>
            </a:r>
          </a:p>
          <a:p>
            <a:pPr lvl="2"/>
            <a:r>
              <a:rPr lang="en-US" dirty="0"/>
              <a:t>Devices,</a:t>
            </a:r>
          </a:p>
          <a:p>
            <a:pPr lvl="2"/>
            <a:r>
              <a:rPr lang="en-US" dirty="0"/>
              <a:t>Services and </a:t>
            </a:r>
          </a:p>
          <a:p>
            <a:pPr lvl="2"/>
            <a:r>
              <a:rPr lang="en-US" dirty="0"/>
              <a:t>Parameters </a:t>
            </a:r>
          </a:p>
          <a:p>
            <a:pPr lvl="1"/>
            <a:r>
              <a:rPr lang="en-US" dirty="0"/>
              <a:t>In addition, they should be able to carry out unattended negotiation amongst themselves if needed. </a:t>
            </a:r>
          </a:p>
          <a:p>
            <a:endParaRPr lang="en-US" dirty="0"/>
          </a:p>
        </p:txBody>
      </p:sp>
    </p:spTree>
    <p:extLst>
      <p:ext uri="{BB962C8B-B14F-4D97-AF65-F5344CB8AC3E}">
        <p14:creationId xmlns:p14="http://schemas.microsoft.com/office/powerpoint/2010/main" val="80215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Devices</a:t>
            </a:r>
          </a:p>
        </p:txBody>
      </p:sp>
      <p:sp>
        <p:nvSpPr>
          <p:cNvPr id="3" name="Content Placeholder 2"/>
          <p:cNvSpPr>
            <a:spLocks noGrp="1"/>
          </p:cNvSpPr>
          <p:nvPr>
            <p:ph idx="1"/>
          </p:nvPr>
        </p:nvSpPr>
        <p:spPr/>
        <p:txBody>
          <a:bodyPr>
            <a:normAutofit/>
          </a:bodyPr>
          <a:lstStyle/>
          <a:p>
            <a:r>
              <a:rPr lang="en-US" dirty="0"/>
              <a:t>Devices: </a:t>
            </a:r>
          </a:p>
          <a:p>
            <a:pPr lvl="1"/>
            <a:r>
              <a:rPr lang="en-US" dirty="0"/>
              <a:t>Computing Nodes / Sensor-Compute Nodes (miniature to large, single to multi-core)</a:t>
            </a:r>
          </a:p>
          <a:p>
            <a:pPr lvl="1"/>
            <a:r>
              <a:rPr lang="en-US" dirty="0"/>
              <a:t>Display devices (hard and soft surface display devices)</a:t>
            </a:r>
          </a:p>
          <a:p>
            <a:pPr lvl="1"/>
            <a:r>
              <a:rPr lang="en-US" dirty="0"/>
              <a:t>Input devices (voice, video, touchpad, keypad etc.)</a:t>
            </a:r>
          </a:p>
          <a:p>
            <a:pPr lvl="1"/>
            <a:r>
              <a:rPr lang="en-US" dirty="0"/>
              <a:t>Storage devices (short-term to long-term, slow to very fast) </a:t>
            </a:r>
          </a:p>
          <a:p>
            <a:pPr lvl="1"/>
            <a:r>
              <a:rPr lang="en-US" dirty="0"/>
              <a:t>Communication devices (wireless and </a:t>
            </a:r>
            <a:r>
              <a:rPr lang="en-US" dirty="0" err="1"/>
              <a:t>wireline</a:t>
            </a:r>
            <a:r>
              <a:rPr lang="en-US" dirty="0"/>
              <a:t>)</a:t>
            </a:r>
          </a:p>
        </p:txBody>
      </p:sp>
    </p:spTree>
    <p:extLst>
      <p:ext uri="{BB962C8B-B14F-4D97-AF65-F5344CB8AC3E}">
        <p14:creationId xmlns:p14="http://schemas.microsoft.com/office/powerpoint/2010/main" val="294353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Power-provisioning</a:t>
            </a:r>
          </a:p>
        </p:txBody>
      </p:sp>
      <p:sp>
        <p:nvSpPr>
          <p:cNvPr id="3" name="Content Placeholder 2"/>
          <p:cNvSpPr>
            <a:spLocks noGrp="1"/>
          </p:cNvSpPr>
          <p:nvPr>
            <p:ph idx="1"/>
          </p:nvPr>
        </p:nvSpPr>
        <p:spPr/>
        <p:txBody>
          <a:bodyPr/>
          <a:lstStyle/>
          <a:p>
            <a:r>
              <a:rPr lang="en-US" dirty="0"/>
              <a:t>Power-provisioning: </a:t>
            </a:r>
          </a:p>
          <a:p>
            <a:pPr lvl="1"/>
            <a:r>
              <a:rPr lang="en-US" dirty="0"/>
              <a:t>Traditional (Thermal / </a:t>
            </a:r>
            <a:r>
              <a:rPr lang="en-US" dirty="0" err="1"/>
              <a:t>Hydel</a:t>
            </a:r>
            <a:r>
              <a:rPr lang="en-US" dirty="0"/>
              <a:t> / Gas / Atomic / Solar / Tidal / Wind etc.) power provisioning from the regular power systems</a:t>
            </a:r>
          </a:p>
          <a:p>
            <a:pPr lvl="1"/>
            <a:r>
              <a:rPr lang="en-US" dirty="0"/>
              <a:t>Traditional battery based power systems </a:t>
            </a:r>
          </a:p>
          <a:p>
            <a:pPr lvl="1"/>
            <a:r>
              <a:rPr lang="en-US" dirty="0"/>
              <a:t>Miniature flexi-shape, flexible power systems</a:t>
            </a:r>
          </a:p>
          <a:p>
            <a:pPr lvl="1"/>
            <a:r>
              <a:rPr lang="en-US" dirty="0"/>
              <a:t>Self-powering systems like powered by walking, respiration etc.</a:t>
            </a:r>
          </a:p>
          <a:p>
            <a:endParaRPr lang="en-US" dirty="0"/>
          </a:p>
        </p:txBody>
      </p:sp>
    </p:spTree>
    <p:extLst>
      <p:ext uri="{BB962C8B-B14F-4D97-AF65-F5344CB8AC3E}">
        <p14:creationId xmlns:p14="http://schemas.microsoft.com/office/powerpoint/2010/main" val="293922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Communication Links</a:t>
            </a:r>
          </a:p>
        </p:txBody>
      </p:sp>
      <p:sp>
        <p:nvSpPr>
          <p:cNvPr id="3" name="Content Placeholder 2"/>
          <p:cNvSpPr>
            <a:spLocks noGrp="1"/>
          </p:cNvSpPr>
          <p:nvPr>
            <p:ph idx="1"/>
          </p:nvPr>
        </p:nvSpPr>
        <p:spPr/>
        <p:txBody>
          <a:bodyPr/>
          <a:lstStyle/>
          <a:p>
            <a:r>
              <a:rPr lang="en-US" dirty="0"/>
              <a:t>Physical Links: </a:t>
            </a:r>
          </a:p>
          <a:p>
            <a:pPr lvl="1"/>
            <a:r>
              <a:rPr lang="en-US" dirty="0"/>
              <a:t>Fixed </a:t>
            </a:r>
            <a:r>
              <a:rPr lang="en-US" dirty="0" err="1"/>
              <a:t>wireline</a:t>
            </a:r>
            <a:r>
              <a:rPr lang="en-US" dirty="0"/>
              <a:t> links</a:t>
            </a:r>
          </a:p>
          <a:p>
            <a:pPr lvl="1"/>
            <a:r>
              <a:rPr lang="en-US" dirty="0"/>
              <a:t>Fixed wireless links</a:t>
            </a:r>
          </a:p>
          <a:p>
            <a:pPr lvl="1"/>
            <a:r>
              <a:rPr lang="en-US" dirty="0"/>
              <a:t>Mobile wireless links</a:t>
            </a:r>
          </a:p>
          <a:p>
            <a:pPr lvl="1"/>
            <a:r>
              <a:rPr lang="en-US" dirty="0"/>
              <a:t>Hybrid multi-links </a:t>
            </a:r>
          </a:p>
          <a:p>
            <a:r>
              <a:rPr lang="en-US" dirty="0"/>
              <a:t>Logical / Virtual links</a:t>
            </a:r>
          </a:p>
          <a:p>
            <a:endParaRPr lang="en-US" dirty="0"/>
          </a:p>
          <a:p>
            <a:endParaRPr lang="en-US" dirty="0"/>
          </a:p>
          <a:p>
            <a:endParaRPr lang="en-US" dirty="0"/>
          </a:p>
        </p:txBody>
      </p:sp>
    </p:spTree>
    <p:extLst>
      <p:ext uri="{BB962C8B-B14F-4D97-AF65-F5344CB8AC3E}">
        <p14:creationId xmlns:p14="http://schemas.microsoft.com/office/powerpoint/2010/main" val="858392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Interfacing technologies</a:t>
            </a:r>
          </a:p>
        </p:txBody>
      </p:sp>
      <p:sp>
        <p:nvSpPr>
          <p:cNvPr id="3" name="Content Placeholder 2"/>
          <p:cNvSpPr>
            <a:spLocks noGrp="1"/>
          </p:cNvSpPr>
          <p:nvPr>
            <p:ph idx="1"/>
          </p:nvPr>
        </p:nvSpPr>
        <p:spPr/>
        <p:txBody>
          <a:bodyPr/>
          <a:lstStyle/>
          <a:p>
            <a:r>
              <a:rPr lang="en-US" dirty="0"/>
              <a:t>Navigation technologies</a:t>
            </a:r>
          </a:p>
          <a:p>
            <a:r>
              <a:rPr lang="en-US" dirty="0"/>
              <a:t>Haptic interfacing technologies</a:t>
            </a:r>
          </a:p>
          <a:p>
            <a:r>
              <a:rPr lang="en-US" dirty="0"/>
              <a:t>On-screen / Touch-panel technologies</a:t>
            </a:r>
          </a:p>
          <a:p>
            <a:r>
              <a:rPr lang="en-US" dirty="0"/>
              <a:t>Voice interfacing technologies</a:t>
            </a:r>
          </a:p>
          <a:p>
            <a:r>
              <a:rPr lang="en-US" dirty="0"/>
              <a:t>Video-interfacing technologies</a:t>
            </a:r>
          </a:p>
          <a:p>
            <a:r>
              <a:rPr lang="en-US" dirty="0"/>
              <a:t>Handwriting-based interfacing technologies</a:t>
            </a:r>
          </a:p>
          <a:p>
            <a:r>
              <a:rPr lang="en-US" dirty="0"/>
              <a:t>Hybrid interfacing technologies</a:t>
            </a:r>
          </a:p>
          <a:p>
            <a:endParaRPr lang="en-US" dirty="0"/>
          </a:p>
        </p:txBody>
      </p:sp>
    </p:spTree>
    <p:extLst>
      <p:ext uri="{BB962C8B-B14F-4D97-AF65-F5344CB8AC3E}">
        <p14:creationId xmlns:p14="http://schemas.microsoft.com/office/powerpoint/2010/main" val="2561866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Services</a:t>
            </a:r>
          </a:p>
        </p:txBody>
      </p:sp>
      <p:sp>
        <p:nvSpPr>
          <p:cNvPr id="3" name="Content Placeholder 2"/>
          <p:cNvSpPr>
            <a:spLocks noGrp="1"/>
          </p:cNvSpPr>
          <p:nvPr>
            <p:ph idx="1"/>
          </p:nvPr>
        </p:nvSpPr>
        <p:spPr/>
        <p:txBody>
          <a:bodyPr>
            <a:normAutofit fontScale="92500" lnSpcReduction="10000"/>
          </a:bodyPr>
          <a:lstStyle/>
          <a:p>
            <a:r>
              <a:rPr lang="en-US" dirty="0"/>
              <a:t>Services: </a:t>
            </a:r>
          </a:p>
          <a:p>
            <a:pPr lvl="1"/>
            <a:r>
              <a:rPr lang="en-US" dirty="0"/>
              <a:t>Publication services</a:t>
            </a:r>
          </a:p>
          <a:p>
            <a:pPr lvl="1"/>
            <a:r>
              <a:rPr lang="en-US" dirty="0"/>
              <a:t>Directory services</a:t>
            </a:r>
          </a:p>
          <a:p>
            <a:pPr lvl="1"/>
            <a:r>
              <a:rPr lang="en-US" dirty="0"/>
              <a:t>Discovery services</a:t>
            </a:r>
          </a:p>
          <a:p>
            <a:pPr lvl="1"/>
            <a:r>
              <a:rPr lang="en-US" dirty="0"/>
              <a:t>Authentication services</a:t>
            </a:r>
          </a:p>
          <a:p>
            <a:pPr lvl="1"/>
            <a:r>
              <a:rPr lang="en-US" dirty="0"/>
              <a:t>Computation services</a:t>
            </a:r>
          </a:p>
          <a:p>
            <a:pPr lvl="1"/>
            <a:r>
              <a:rPr lang="en-US" dirty="0"/>
              <a:t>Storage services</a:t>
            </a:r>
          </a:p>
          <a:p>
            <a:pPr lvl="1"/>
            <a:r>
              <a:rPr lang="en-US" dirty="0"/>
              <a:t>Translation services</a:t>
            </a:r>
          </a:p>
          <a:p>
            <a:pPr lvl="1"/>
            <a:r>
              <a:rPr lang="en-US" dirty="0"/>
              <a:t>Certification services</a:t>
            </a:r>
          </a:p>
          <a:p>
            <a:pPr lvl="1"/>
            <a:r>
              <a:rPr lang="en-US" dirty="0"/>
              <a:t>Context-aware services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4506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Software</a:t>
            </a:r>
          </a:p>
        </p:txBody>
      </p:sp>
      <p:sp>
        <p:nvSpPr>
          <p:cNvPr id="3" name="Content Placeholder 2"/>
          <p:cNvSpPr>
            <a:spLocks noGrp="1"/>
          </p:cNvSpPr>
          <p:nvPr>
            <p:ph idx="1"/>
          </p:nvPr>
        </p:nvSpPr>
        <p:spPr/>
        <p:txBody>
          <a:bodyPr>
            <a:normAutofit fontScale="92500" lnSpcReduction="20000"/>
          </a:bodyPr>
          <a:lstStyle/>
          <a:p>
            <a:r>
              <a:rPr lang="en-US" dirty="0"/>
              <a:t>Software elements: System / Application, Regular / Embedded</a:t>
            </a:r>
          </a:p>
          <a:p>
            <a:pPr lvl="1"/>
            <a:r>
              <a:rPr lang="en-US" dirty="0"/>
              <a:t>Device drivers</a:t>
            </a:r>
          </a:p>
          <a:p>
            <a:pPr lvl="1"/>
            <a:r>
              <a:rPr lang="en-US" dirty="0"/>
              <a:t>Operating systems</a:t>
            </a:r>
          </a:p>
          <a:p>
            <a:pPr lvl="1"/>
            <a:r>
              <a:rPr lang="en-US" dirty="0"/>
              <a:t>Application software</a:t>
            </a:r>
          </a:p>
          <a:p>
            <a:pPr lvl="1"/>
            <a:r>
              <a:rPr lang="en-US" dirty="0"/>
              <a:t>Software-based service-oriented protocols and architectures</a:t>
            </a:r>
          </a:p>
          <a:p>
            <a:pPr lvl="1"/>
            <a:r>
              <a:rPr lang="en-US" dirty="0"/>
              <a:t>File systems</a:t>
            </a:r>
          </a:p>
          <a:p>
            <a:pPr lvl="1"/>
            <a:r>
              <a:rPr lang="en-US" dirty="0"/>
              <a:t>Power-management modules</a:t>
            </a:r>
          </a:p>
          <a:p>
            <a:pPr lvl="1"/>
            <a:r>
              <a:rPr lang="en-US" dirty="0"/>
              <a:t>Regular / Specialized Languages and corresponding Regular / Cross-compilation-based IDEs</a:t>
            </a:r>
          </a:p>
          <a:p>
            <a:endParaRPr lang="en-US" dirty="0"/>
          </a:p>
          <a:p>
            <a:endParaRPr lang="en-US" dirty="0"/>
          </a:p>
          <a:p>
            <a:endParaRPr lang="en-US" dirty="0"/>
          </a:p>
        </p:txBody>
      </p:sp>
    </p:spTree>
    <p:extLst>
      <p:ext uri="{BB962C8B-B14F-4D97-AF65-F5344CB8AC3E}">
        <p14:creationId xmlns:p14="http://schemas.microsoft.com/office/powerpoint/2010/main" val="42393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endParaRPr lang="id-ID" dirty="0"/>
          </a:p>
        </p:txBody>
      </p:sp>
      <p:sp>
        <p:nvSpPr>
          <p:cNvPr id="3" name="Content Placeholder 2"/>
          <p:cNvSpPr>
            <a:spLocks noGrp="1"/>
          </p:cNvSpPr>
          <p:nvPr>
            <p:ph idx="1"/>
          </p:nvPr>
        </p:nvSpPr>
        <p:spPr/>
        <p:txBody>
          <a:bodyPr/>
          <a:lstStyle/>
          <a:p>
            <a:r>
              <a:rPr lang="en-US" dirty="0" err="1"/>
              <a:t>Pemahaman</a:t>
            </a:r>
            <a:r>
              <a:rPr lang="en-US" dirty="0"/>
              <a:t> </a:t>
            </a:r>
            <a:r>
              <a:rPr lang="en-US" dirty="0" err="1"/>
              <a:t>topik-topik</a:t>
            </a:r>
            <a:r>
              <a:rPr lang="en-US" dirty="0"/>
              <a:t> </a:t>
            </a:r>
            <a:r>
              <a:rPr lang="en-US" dirty="0" err="1"/>
              <a:t>kehandalan</a:t>
            </a:r>
            <a:r>
              <a:rPr lang="en-US" dirty="0"/>
              <a:t> </a:t>
            </a:r>
            <a:r>
              <a:rPr lang="en-US" dirty="0" err="1"/>
              <a:t>pengiriman</a:t>
            </a:r>
            <a:r>
              <a:rPr lang="en-US" dirty="0"/>
              <a:t> data </a:t>
            </a:r>
            <a:r>
              <a:rPr lang="en-US" dirty="0" err="1"/>
              <a:t>dalam</a:t>
            </a:r>
            <a:r>
              <a:rPr lang="en-US" dirty="0"/>
              <a:t> </a:t>
            </a:r>
            <a:r>
              <a:rPr lang="en-US" dirty="0" err="1"/>
              <a:t>konteks</a:t>
            </a:r>
            <a:r>
              <a:rPr lang="en-US" dirty="0"/>
              <a:t> </a:t>
            </a:r>
            <a:r>
              <a:rPr lang="en-US" dirty="0" err="1"/>
              <a:t>aplikasi</a:t>
            </a:r>
            <a:r>
              <a:rPr lang="en-US" dirty="0"/>
              <a:t> pervasive computing</a:t>
            </a:r>
          </a:p>
          <a:p>
            <a:endParaRPr lang="en-US" dirty="0"/>
          </a:p>
        </p:txBody>
      </p:sp>
    </p:spTree>
    <p:extLst>
      <p:ext uri="{BB962C8B-B14F-4D97-AF65-F5344CB8AC3E}">
        <p14:creationId xmlns:p14="http://schemas.microsoft.com/office/powerpoint/2010/main" val="1914300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Interesting Display Systems</a:t>
            </a:r>
          </a:p>
        </p:txBody>
      </p:sp>
      <p:sp>
        <p:nvSpPr>
          <p:cNvPr id="3" name="Content Placeholder 2"/>
          <p:cNvSpPr>
            <a:spLocks noGrp="1"/>
          </p:cNvSpPr>
          <p:nvPr>
            <p:ph idx="1"/>
          </p:nvPr>
        </p:nvSpPr>
        <p:spPr/>
        <p:txBody>
          <a:bodyPr>
            <a:normAutofit fontScale="92500" lnSpcReduction="10000"/>
          </a:bodyPr>
          <a:lstStyle/>
          <a:p>
            <a:r>
              <a:rPr lang="en-US" dirty="0"/>
              <a:t>Web-Wall </a:t>
            </a:r>
          </a:p>
          <a:p>
            <a:r>
              <a:rPr lang="en-US" dirty="0"/>
              <a:t>Ambient Displays</a:t>
            </a:r>
          </a:p>
          <a:p>
            <a:r>
              <a:rPr lang="en-US" dirty="0"/>
              <a:t>Awareness Displays</a:t>
            </a:r>
          </a:p>
          <a:p>
            <a:r>
              <a:rPr lang="en-US" dirty="0"/>
              <a:t>Architecture Annotation </a:t>
            </a:r>
          </a:p>
          <a:p>
            <a:r>
              <a:rPr lang="en-US" dirty="0"/>
              <a:t>Steerable Displays / Activity Displays</a:t>
            </a:r>
          </a:p>
          <a:p>
            <a:r>
              <a:rPr lang="en-US" dirty="0"/>
              <a:t>Wearable See-through Displays</a:t>
            </a:r>
          </a:p>
          <a:p>
            <a:r>
              <a:rPr lang="en-US" dirty="0"/>
              <a:t>Non-wearable See-through Still and Movie Displays</a:t>
            </a:r>
          </a:p>
          <a:p>
            <a:r>
              <a:rPr lang="en-US" dirty="0"/>
              <a:t>Fog, Snow, Water and Ice-based Displays</a:t>
            </a:r>
          </a:p>
          <a:p>
            <a:endParaRPr lang="en-US" dirty="0"/>
          </a:p>
          <a:p>
            <a:endParaRPr lang="en-US" dirty="0"/>
          </a:p>
        </p:txBody>
      </p:sp>
    </p:spTree>
    <p:extLst>
      <p:ext uri="{BB962C8B-B14F-4D97-AF65-F5344CB8AC3E}">
        <p14:creationId xmlns:p14="http://schemas.microsoft.com/office/powerpoint/2010/main" val="2645035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600075"/>
            <a:ext cx="7439025"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40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685800"/>
            <a:ext cx="72199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601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hlinkClick r:id="rId2"/>
              </a:rPr>
              <a:t>http://www.bits-pilani.ac.in/~rahul/</a:t>
            </a:r>
            <a:r>
              <a:rPr lang="en-US" dirty="0"/>
              <a:t> Rahul@bits-pilani.ac.in </a:t>
            </a:r>
          </a:p>
          <a:p>
            <a:r>
              <a:rPr lang="en-IN" dirty="0">
                <a:solidFill>
                  <a:srgbClr val="7F7F7F"/>
                </a:solidFill>
                <a:hlinkClick r:id="rId3"/>
              </a:rPr>
              <a:t>http://web.uettaxila.edu.pk/CMS/SP2014/teMPCms</a:t>
            </a:r>
            <a:r>
              <a:rPr lang="en-IN" dirty="0">
                <a:solidFill>
                  <a:srgbClr val="7F7F7F"/>
                </a:solidFill>
              </a:rPr>
              <a:t>  </a:t>
            </a:r>
            <a:r>
              <a:rPr lang="en-IN" dirty="0" err="1">
                <a:solidFill>
                  <a:srgbClr val="7F7F7F"/>
                </a:solidFill>
              </a:rPr>
              <a:t>Dr.</a:t>
            </a:r>
            <a:r>
              <a:rPr lang="en-IN" dirty="0">
                <a:solidFill>
                  <a:srgbClr val="7F7F7F"/>
                </a:solidFill>
              </a:rPr>
              <a:t> </a:t>
            </a:r>
            <a:r>
              <a:rPr lang="en-IN" dirty="0" err="1">
                <a:solidFill>
                  <a:srgbClr val="7F7F7F"/>
                </a:solidFill>
              </a:rPr>
              <a:t>Adeel</a:t>
            </a:r>
            <a:r>
              <a:rPr lang="en-IN" dirty="0">
                <a:solidFill>
                  <a:srgbClr val="7F7F7F"/>
                </a:solidFill>
              </a:rPr>
              <a:t> </a:t>
            </a:r>
            <a:r>
              <a:rPr lang="en-IN" dirty="0" err="1">
                <a:solidFill>
                  <a:srgbClr val="7F7F7F"/>
                </a:solidFill>
              </a:rPr>
              <a:t>Akram</a:t>
            </a:r>
            <a:endParaRPr lang="en-IN" dirty="0">
              <a:solidFill>
                <a:srgbClr val="7F7F7F"/>
              </a:solidFill>
            </a:endParaRPr>
          </a:p>
          <a:p>
            <a:endParaRPr lang="en-US" dirty="0"/>
          </a:p>
          <a:p>
            <a:endParaRPr lang="en-US" dirty="0"/>
          </a:p>
        </p:txBody>
      </p:sp>
    </p:spTree>
    <p:extLst>
      <p:ext uri="{BB962C8B-B14F-4D97-AF65-F5344CB8AC3E}">
        <p14:creationId xmlns:p14="http://schemas.microsoft.com/office/powerpoint/2010/main" val="99735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PERVASIVE COMPUTING</a:t>
            </a:r>
            <a:endParaRPr lang="id-ID" dirty="0"/>
          </a:p>
        </p:txBody>
      </p:sp>
      <p:sp>
        <p:nvSpPr>
          <p:cNvPr id="3" name="Content Placeholder 2"/>
          <p:cNvSpPr>
            <a:spLocks noGrp="1"/>
          </p:cNvSpPr>
          <p:nvPr>
            <p:ph idx="1"/>
          </p:nvPr>
        </p:nvSpPr>
        <p:spPr/>
        <p:txBody>
          <a:bodyPr>
            <a:normAutofit fontScale="92500"/>
          </a:bodyPr>
          <a:lstStyle/>
          <a:p>
            <a:r>
              <a:rPr lang="en-US" dirty="0"/>
              <a:t>Pervasive Computing is the study of a computing technology that pervades the users’ environment by making use of seamless connectivity of multiple independent information devices embedded in the environment of the users. </a:t>
            </a:r>
          </a:p>
          <a:p>
            <a:r>
              <a:rPr lang="en-US" altLang="zh-TW" dirty="0"/>
              <a:t>The most profound technologies are those that disappear. They weave themselves into the fabric of everyday life until they are indistinguishable from it. --------Mark Weiser</a:t>
            </a:r>
            <a:endParaRPr lang="en-US" dirty="0"/>
          </a:p>
          <a:p>
            <a:endParaRPr lang="id-ID" dirty="0"/>
          </a:p>
        </p:txBody>
      </p:sp>
    </p:spTree>
    <p:extLst>
      <p:ext uri="{BB962C8B-B14F-4D97-AF65-F5344CB8AC3E}">
        <p14:creationId xmlns:p14="http://schemas.microsoft.com/office/powerpoint/2010/main" val="4240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PERVASIVE COMPUTING</a:t>
            </a:r>
          </a:p>
        </p:txBody>
      </p:sp>
      <p:sp>
        <p:nvSpPr>
          <p:cNvPr id="3" name="Content Placeholder 2"/>
          <p:cNvSpPr>
            <a:spLocks noGrp="1"/>
          </p:cNvSpPr>
          <p:nvPr>
            <p:ph idx="1"/>
          </p:nvPr>
        </p:nvSpPr>
        <p:spPr>
          <a:xfrm>
            <a:off x="457200" y="1600200"/>
            <a:ext cx="8229600" cy="1904999"/>
          </a:xfrm>
        </p:spPr>
        <p:txBody>
          <a:bodyPr>
            <a:normAutofit fontScale="70000" lnSpcReduction="20000"/>
          </a:bodyPr>
          <a:lstStyle/>
          <a:p>
            <a:r>
              <a:rPr lang="en-US" dirty="0"/>
              <a:t>"Ubiquitous computing names the third wave in computing, just now beginning. First were mainframes, each shared by lots of people. Now we are in the personal computing era, person and machine staring uneasily at each other across the desktop. Next comes ubiquitous computing, or the age of calm technology, when technology recedes into the background of our lives."</a:t>
            </a:r>
          </a:p>
          <a:p>
            <a:endParaRPr lang="en-US" dirty="0"/>
          </a:p>
        </p:txBody>
      </p:sp>
      <p:pic>
        <p:nvPicPr>
          <p:cNvPr id="4" name="Picture 5" descr="Major_Tr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670" y="3505200"/>
            <a:ext cx="40957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76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PERVASIVE COMPUTING</a:t>
            </a:r>
          </a:p>
        </p:txBody>
      </p:sp>
      <p:sp>
        <p:nvSpPr>
          <p:cNvPr id="3" name="Content Placeholder 2"/>
          <p:cNvSpPr>
            <a:spLocks noGrp="1"/>
          </p:cNvSpPr>
          <p:nvPr>
            <p:ph idx="1"/>
          </p:nvPr>
        </p:nvSpPr>
        <p:spPr/>
        <p:txBody>
          <a:bodyPr>
            <a:normAutofit fontScale="85000" lnSpcReduction="10000"/>
          </a:bodyPr>
          <a:lstStyle/>
          <a:p>
            <a:r>
              <a:rPr lang="en-US" dirty="0"/>
              <a:t>This is done by:</a:t>
            </a:r>
          </a:p>
          <a:p>
            <a:pPr lvl="1"/>
            <a:r>
              <a:rPr lang="en-US" dirty="0"/>
              <a:t>Making use of multiple independent information devices (fixed or mobile, homogeneous or heterogeneous) </a:t>
            </a:r>
          </a:p>
          <a:p>
            <a:pPr lvl="1"/>
            <a:r>
              <a:rPr lang="en-US" dirty="0"/>
              <a:t>Interconnecting these devices seamlessly through wireless or wired computer communication networks </a:t>
            </a:r>
          </a:p>
          <a:p>
            <a:pPr lvl="1"/>
            <a:r>
              <a:rPr lang="en-US" dirty="0"/>
              <a:t>Providing a class of computing / sensory / communication services to a class of users, preferably transparently and can provide personalized services while ensuring a fair degree of privacy / non-intrusiveness. </a:t>
            </a:r>
          </a:p>
          <a:p>
            <a:r>
              <a:rPr lang="en-US" dirty="0"/>
              <a:t>Pervasive Computing is also called Ubiquitous Computing or Invisible Computing.</a:t>
            </a:r>
          </a:p>
          <a:p>
            <a:endParaRPr lang="en-US" dirty="0"/>
          </a:p>
        </p:txBody>
      </p:sp>
    </p:spTree>
    <p:extLst>
      <p:ext uri="{BB962C8B-B14F-4D97-AF65-F5344CB8AC3E}">
        <p14:creationId xmlns:p14="http://schemas.microsoft.com/office/powerpoint/2010/main" val="236204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PERVASIVE COMPUTING</a:t>
            </a:r>
          </a:p>
        </p:txBody>
      </p:sp>
      <p:sp>
        <p:nvSpPr>
          <p:cNvPr id="3" name="Content Placeholder 2"/>
          <p:cNvSpPr>
            <a:spLocks noGrp="1"/>
          </p:cNvSpPr>
          <p:nvPr>
            <p:ph idx="1"/>
          </p:nvPr>
        </p:nvSpPr>
        <p:spPr/>
        <p:txBody>
          <a:bodyPr/>
          <a:lstStyle/>
          <a:p>
            <a:r>
              <a:rPr lang="en-US" dirty="0"/>
              <a:t>Promoters of this idea hope that embedding computation into the environment and everyday objects would enable people to interact with information-processing devices more naturally and casually than they currently do, and in ways that suit whatever location or context they find themselves in.</a:t>
            </a:r>
          </a:p>
          <a:p>
            <a:endParaRPr lang="en-US" dirty="0"/>
          </a:p>
          <a:p>
            <a:endParaRPr lang="en-US" dirty="0"/>
          </a:p>
        </p:txBody>
      </p:sp>
    </p:spTree>
    <p:extLst>
      <p:ext uri="{BB962C8B-B14F-4D97-AF65-F5344CB8AC3E}">
        <p14:creationId xmlns:p14="http://schemas.microsoft.com/office/powerpoint/2010/main" val="40398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Pervasive Computing</a:t>
            </a:r>
          </a:p>
        </p:txBody>
      </p:sp>
      <p:sp>
        <p:nvSpPr>
          <p:cNvPr id="3" name="Content Placeholder 2"/>
          <p:cNvSpPr>
            <a:spLocks noGrp="1"/>
          </p:cNvSpPr>
          <p:nvPr>
            <p:ph idx="1"/>
          </p:nvPr>
        </p:nvSpPr>
        <p:spPr/>
        <p:txBody>
          <a:bodyPr>
            <a:normAutofit fontScale="70000" lnSpcReduction="20000"/>
          </a:bodyPr>
          <a:lstStyle/>
          <a:p>
            <a:r>
              <a:rPr lang="en-US" dirty="0"/>
              <a:t>Pervasive computing integrates computation into the environment, rather than having computers which are distinct objects.</a:t>
            </a:r>
            <a:br>
              <a:rPr lang="en-US" dirty="0"/>
            </a:br>
            <a:endParaRPr lang="en-US" dirty="0"/>
          </a:p>
          <a:p>
            <a:r>
              <a:rPr lang="en-US" dirty="0"/>
              <a:t>Other terms for pervasive computing:</a:t>
            </a:r>
          </a:p>
          <a:p>
            <a:pPr lvl="1"/>
            <a:r>
              <a:rPr lang="en-US" dirty="0"/>
              <a:t>Ubiquitous computing</a:t>
            </a:r>
          </a:p>
          <a:p>
            <a:pPr lvl="1"/>
            <a:r>
              <a:rPr lang="en-US" dirty="0"/>
              <a:t>Calm technology</a:t>
            </a:r>
          </a:p>
          <a:p>
            <a:pPr lvl="1"/>
            <a:r>
              <a:rPr lang="en-US" dirty="0"/>
              <a:t>Things that think</a:t>
            </a:r>
          </a:p>
          <a:p>
            <a:pPr lvl="1"/>
            <a:r>
              <a:rPr lang="en-US" dirty="0" err="1"/>
              <a:t>Everyware</a:t>
            </a:r>
            <a:endParaRPr lang="en-US" dirty="0"/>
          </a:p>
          <a:p>
            <a:pPr lvl="1"/>
            <a:r>
              <a:rPr lang="en-US" dirty="0"/>
              <a:t>Pervasive internet</a:t>
            </a:r>
          </a:p>
          <a:p>
            <a:pPr lvl="1"/>
            <a:r>
              <a:rPr lang="en-US" dirty="0"/>
              <a:t>Ambient intelligence</a:t>
            </a:r>
          </a:p>
          <a:p>
            <a:pPr lvl="1"/>
            <a:r>
              <a:rPr lang="en-US" dirty="0"/>
              <a:t>Proactive computing</a:t>
            </a:r>
          </a:p>
          <a:p>
            <a:pPr lvl="1"/>
            <a:r>
              <a:rPr lang="en-US" dirty="0"/>
              <a:t>Augmented reality</a:t>
            </a:r>
            <a:br>
              <a:rPr lang="en-US" dirty="0"/>
            </a:br>
            <a:endParaRPr lang="en-US" dirty="0"/>
          </a:p>
        </p:txBody>
      </p:sp>
    </p:spTree>
    <p:extLst>
      <p:ext uri="{BB962C8B-B14F-4D97-AF65-F5344CB8AC3E}">
        <p14:creationId xmlns:p14="http://schemas.microsoft.com/office/powerpoint/2010/main" val="304228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2246</Words>
  <Application>Microsoft Office PowerPoint</Application>
  <PresentationFormat>On-screen Show (4:3)</PresentationFormat>
  <Paragraphs>275</Paragraphs>
  <Slides>43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新細明體</vt:lpstr>
      <vt:lpstr>Arial</vt:lpstr>
      <vt:lpstr>Calibri</vt:lpstr>
      <vt:lpstr>Comic Sans MS</vt:lpstr>
      <vt:lpstr>Tahoma</vt:lpstr>
      <vt:lpstr>Office Theme</vt:lpstr>
      <vt:lpstr>Pemrosesan Data Tersebar</vt:lpstr>
      <vt:lpstr>Materi Sebelum UTS</vt:lpstr>
      <vt:lpstr>Materi Setelah UTS</vt:lpstr>
      <vt:lpstr>Learning Outcomes</vt:lpstr>
      <vt:lpstr>PERVASIVE COMPUTING</vt:lpstr>
      <vt:lpstr>PERVASIVE COMPUTING</vt:lpstr>
      <vt:lpstr>PERVASIVE COMPUTING</vt:lpstr>
      <vt:lpstr>PERVASIVE COMPUTING</vt:lpstr>
      <vt:lpstr>Principles of Pervasive Computing</vt:lpstr>
      <vt:lpstr>Principles of Pervasive Computing</vt:lpstr>
      <vt:lpstr>Evolution &amp; Related Fields</vt:lpstr>
      <vt:lpstr>Evolution &amp; Related Fields</vt:lpstr>
      <vt:lpstr>Evolution &amp; Related Fields</vt:lpstr>
      <vt:lpstr>Evolution &amp; Related Fields</vt:lpstr>
      <vt:lpstr>Evolution &amp; Related Fields</vt:lpstr>
      <vt:lpstr>Evolution &amp; Related Fields</vt:lpstr>
      <vt:lpstr>Evolution &amp; Related Fields</vt:lpstr>
      <vt:lpstr>Evolution &amp; Related Fields</vt:lpstr>
      <vt:lpstr>Problem Space</vt:lpstr>
      <vt:lpstr>Problem Space</vt:lpstr>
      <vt:lpstr>Problem Space</vt:lpstr>
      <vt:lpstr>Problem Space</vt:lpstr>
      <vt:lpstr>Problem Space</vt:lpstr>
      <vt:lpstr>Problem Space</vt:lpstr>
      <vt:lpstr>Problem Space</vt:lpstr>
      <vt:lpstr>Problem Space</vt:lpstr>
      <vt:lpstr>Problem Space</vt:lpstr>
      <vt:lpstr>Problem Space</vt:lpstr>
      <vt:lpstr>Problem Space</vt:lpstr>
      <vt:lpstr>Problem Space</vt:lpstr>
      <vt:lpstr>Problem Space</vt:lpstr>
      <vt:lpstr>Problem Space</vt:lpstr>
      <vt:lpstr>Self-Configuration &amp; its Importance</vt:lpstr>
      <vt:lpstr>Elements: Devices</vt:lpstr>
      <vt:lpstr>Elements: Power-provisioning</vt:lpstr>
      <vt:lpstr>Elements: Communication Links</vt:lpstr>
      <vt:lpstr>Elements: Interfacing technologies</vt:lpstr>
      <vt:lpstr>Elements: Services</vt:lpstr>
      <vt:lpstr>Elements: Software</vt:lpstr>
      <vt:lpstr>Some Interesting Display Systems</vt:lpstr>
      <vt:lpstr>PowerPoint Presentation</vt:lpstr>
      <vt:lpstr>PowerPoint Presentation</vt:lpstr>
      <vt:lpstr>Sources</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Aa_Ulum</cp:lastModifiedBy>
  <cp:revision>247</cp:revision>
  <dcterms:created xsi:type="dcterms:W3CDTF">2010-08-24T06:47:44Z</dcterms:created>
  <dcterms:modified xsi:type="dcterms:W3CDTF">2017-11-07T03:05:21Z</dcterms:modified>
</cp:coreProperties>
</file>