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83" r:id="rId2"/>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3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7" d="100"/>
          <a:sy n="67" d="100"/>
        </p:scale>
        <p:origin x="1500" y="5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07/11/2017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07/11/2017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75337-E226-4BF3-9C1A-70AA9DE74C11}" type="slidenum">
              <a:rPr lang="en-US"/>
              <a:pPr/>
              <a:t>2</a:t>
            </a:fld>
            <a:endParaRPr lang="en-US"/>
          </a:p>
        </p:txBody>
      </p:sp>
      <p:sp>
        <p:nvSpPr>
          <p:cNvPr id="51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685800" y="4343400"/>
            <a:ext cx="54864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This quote from the start of Stallings DCC8e Ch6 points to the process used to exchange data.</a:t>
            </a:r>
          </a:p>
          <a:p>
            <a:r>
              <a:rPr lang="en-US">
                <a:latin typeface="Times" charset="0"/>
              </a:rPr>
              <a:t>The preceding three chapters have been concerned primarily with the attributes of data transmission. </a:t>
            </a:r>
          </a:p>
          <a:p>
            <a:r>
              <a:rPr lang="en-US">
                <a:latin typeface="Times" charset="0"/>
              </a:rPr>
              <a:t>In this chapter, we shift our emphasis from data transmission to data communications.</a:t>
            </a:r>
            <a:endParaRPr lang="en-US" i="1">
              <a:latin typeface="Times" charset="0"/>
            </a:endParaRPr>
          </a:p>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D2D85-83BE-4074-B53D-E7E35A3F4BC1}" type="slidenum">
              <a:rPr lang="en-US"/>
              <a:pPr/>
              <a:t>11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atin typeface="Times" charset="0"/>
              </a:rPr>
              <a:t>Error detection is a useful technique, found in data link control protocols, such as HDLC, and in transport protocols, such as TCP. However, correction of errors using an error-detecting code, requires that block of data be retransmitted. For wireless applications this approach is inadequate for two reasons:</a:t>
            </a:r>
          </a:p>
          <a:p>
            <a:r>
              <a:rPr lang="en-US" b="1">
                <a:latin typeface="Times" charset="0"/>
              </a:rPr>
              <a:t>  1.	</a:t>
            </a:r>
            <a:r>
              <a:rPr lang="en-US">
                <a:latin typeface="Times" charset="0"/>
              </a:rPr>
              <a:t>The bit error rate on a wireless link can be quite high, which would result in a large number of retransmissions.</a:t>
            </a:r>
          </a:p>
          <a:p>
            <a:r>
              <a:rPr lang="en-US">
                <a:latin typeface="Times" charset="0"/>
              </a:rPr>
              <a:t>  </a:t>
            </a:r>
            <a:r>
              <a:rPr lang="en-US" b="1">
                <a:latin typeface="Times" charset="0"/>
              </a:rPr>
              <a:t>2.	</a:t>
            </a:r>
            <a:r>
              <a:rPr lang="en-US">
                <a:latin typeface="Times" charset="0"/>
              </a:rPr>
              <a:t>In some cases, especially satellite links, the propagation delay is very long compared to the transmission time of a single frame. With a long data link, an error in a single frame necessitates retransmitting many frames.</a:t>
            </a:r>
          </a:p>
          <a:p>
            <a:r>
              <a:rPr lang="en-US">
                <a:latin typeface="Times" charset="0"/>
              </a:rPr>
              <a:t>	Instead, it would be desirable to enable the receiver to correct errors in an incoming transmission on the basis of the bits in that transmission. </a:t>
            </a:r>
            <a:r>
              <a:rPr lang="en-US" b="1">
                <a:latin typeface="Times" charset="0"/>
              </a:rPr>
              <a:t>Error correction</a:t>
            </a:r>
            <a:r>
              <a:rPr lang="en-US">
                <a:latin typeface="Times" charset="0"/>
              </a:rPr>
              <a:t> operates in a fashion similar to error detection but is capable of correcting certain errors in a transmitted bit stream.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B6557-918B-4862-9714-048DB413B527}" type="slidenum">
              <a:rPr lang="en-US"/>
              <a:pPr/>
              <a:t>12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228600" indent="-228600"/>
            <a:r>
              <a:rPr lang="en-US"/>
              <a:t>Stallings DCC8e f</a:t>
            </a:r>
            <a:r>
              <a:rPr lang="en-US">
                <a:latin typeface="Times" charset="0"/>
              </a:rPr>
              <a:t>igure 6.7 shows in general how this is done. On the transmission end, each </a:t>
            </a:r>
            <a:r>
              <a:rPr lang="en-US" i="1">
                <a:latin typeface="Times" charset="0"/>
              </a:rPr>
              <a:t>k</a:t>
            </a:r>
            <a:r>
              <a:rPr lang="en-US">
                <a:latin typeface="Times" charset="0"/>
              </a:rPr>
              <a:t>-bit block of data is mapped into an </a:t>
            </a:r>
            <a:r>
              <a:rPr lang="en-US" i="1">
                <a:latin typeface="Times" charset="0"/>
              </a:rPr>
              <a:t>n</a:t>
            </a:r>
            <a:r>
              <a:rPr lang="en-US">
                <a:latin typeface="Times" charset="0"/>
              </a:rPr>
              <a:t>-bit block (</a:t>
            </a:r>
            <a:r>
              <a:rPr lang="en-US" i="1">
                <a:latin typeface="Times" charset="0"/>
              </a:rPr>
              <a:t>n</a:t>
            </a:r>
            <a:r>
              <a:rPr lang="en-US">
                <a:latin typeface="Times" charset="0"/>
              </a:rPr>
              <a:t> &gt; </a:t>
            </a:r>
            <a:r>
              <a:rPr lang="en-US" i="1">
                <a:latin typeface="Times" charset="0"/>
              </a:rPr>
              <a:t>k</a:t>
            </a:r>
            <a:r>
              <a:rPr lang="en-US">
                <a:latin typeface="Times" charset="0"/>
              </a:rPr>
              <a:t>) called a </a:t>
            </a:r>
            <a:r>
              <a:rPr lang="en-US" b="1">
                <a:latin typeface="Times" charset="0"/>
              </a:rPr>
              <a:t>codeword</a:t>
            </a:r>
            <a:r>
              <a:rPr lang="en-US">
                <a:latin typeface="Times" charset="0"/>
              </a:rPr>
              <a:t>, using an FEC (forward error correction) encoder. The codeword is then transmitted. During transmission, the signal is subject to impairments, which may produce bit errors in the signal. At the receiver, the incoming signal is demodulated to produce a bit string that is similar to the original codeword but may contain errors. This block is passed through an FEC decoder, with one of four possible outcomes:</a:t>
            </a:r>
          </a:p>
          <a:p>
            <a:pPr marL="228600" indent="-228600"/>
            <a:r>
              <a:rPr lang="en-US" b="1">
                <a:latin typeface="Times" charset="0"/>
              </a:rPr>
              <a:t>1.	</a:t>
            </a:r>
            <a:r>
              <a:rPr lang="en-US">
                <a:latin typeface="Times" charset="0"/>
              </a:rPr>
              <a:t>If there are no bit errors, the input to the FEC decoder is identical to the original codeword, and the decoder produces the original data block as output.</a:t>
            </a:r>
          </a:p>
          <a:p>
            <a:pPr marL="228600" indent="-228600"/>
            <a:r>
              <a:rPr lang="en-US" b="1">
                <a:latin typeface="Times" charset="0"/>
              </a:rPr>
              <a:t>2.	</a:t>
            </a:r>
            <a:r>
              <a:rPr lang="en-US">
                <a:latin typeface="Times" charset="0"/>
              </a:rPr>
              <a:t>For certain error patterns, it is possible for the decoder to detect and correct those errors, the FEC decoder is able to map this block into the original data block.</a:t>
            </a:r>
          </a:p>
          <a:p>
            <a:pPr marL="228600" indent="-228600"/>
            <a:r>
              <a:rPr lang="en-US" b="1">
                <a:latin typeface="Times" charset="0"/>
              </a:rPr>
              <a:t>3.	</a:t>
            </a:r>
            <a:r>
              <a:rPr lang="en-US">
                <a:latin typeface="Times" charset="0"/>
              </a:rPr>
              <a:t>For certain error patterns, the decoder can detect but not correct the errors, the decoder simply reports an uncorrectable error.</a:t>
            </a:r>
          </a:p>
          <a:p>
            <a:pPr marL="228600" indent="-228600">
              <a:buFont typeface="Times" charset="0"/>
              <a:buAutoNum type="arabicPeriod" startAt="4"/>
            </a:pPr>
            <a:r>
              <a:rPr lang="en-US">
                <a:latin typeface="Times" charset="0"/>
              </a:rPr>
              <a:t> For certain, typically rare, error patterns, the decoder does not detect that any errors have occurred and maps the incoming</a:t>
            </a:r>
            <a:r>
              <a:rPr lang="en-US" i="1">
                <a:latin typeface="Times" charset="0"/>
              </a:rPr>
              <a:t> </a:t>
            </a:r>
            <a:r>
              <a:rPr lang="en-US">
                <a:latin typeface="Times" charset="0"/>
              </a:rPr>
              <a:t>data block into a block different from the original.</a:t>
            </a:r>
          </a:p>
          <a:p>
            <a:pPr marL="228600" indent="-228600">
              <a:buFont typeface="Times" charset="0"/>
              <a:buNone/>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3D07C-5323-41BC-9B0E-73E6C3C4FA9A}"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atin typeface="Times" charset="0"/>
              </a:rPr>
              <a:t>In essence, error correction works by adding redundancy to the transmitted message. The redundancy makes it possible for the receiver to deduce what the original message was, even in the face of a certain level of error rate. In this section we look at a widely used form of error-correcting code known as a block error-correcting code. If wish to transmit blocks of data of length </a:t>
            </a:r>
            <a:r>
              <a:rPr lang="en-US" i="1">
                <a:latin typeface="Times" charset="0"/>
              </a:rPr>
              <a:t>k</a:t>
            </a:r>
            <a:r>
              <a:rPr lang="en-US">
                <a:latin typeface="Times" charset="0"/>
              </a:rPr>
              <a:t> bits, so map each </a:t>
            </a:r>
            <a:r>
              <a:rPr lang="en-US" i="1">
                <a:latin typeface="Times" charset="0"/>
              </a:rPr>
              <a:t>k</a:t>
            </a:r>
            <a:r>
              <a:rPr lang="en-US">
                <a:latin typeface="Times" charset="0"/>
              </a:rPr>
              <a:t>-bit sequence into a unique </a:t>
            </a:r>
            <a:r>
              <a:rPr lang="en-US" i="1">
                <a:latin typeface="Times" charset="0"/>
              </a:rPr>
              <a:t>n</a:t>
            </a:r>
            <a:r>
              <a:rPr lang="en-US">
                <a:latin typeface="Times" charset="0"/>
              </a:rPr>
              <a:t>-bit codeword, which differ significantly from each other. Typically, each valid codeword reproduces the original </a:t>
            </a:r>
            <a:r>
              <a:rPr lang="en-US" i="1">
                <a:latin typeface="Times" charset="0"/>
              </a:rPr>
              <a:t>k</a:t>
            </a:r>
            <a:r>
              <a:rPr lang="en-US">
                <a:latin typeface="Times" charset="0"/>
              </a:rPr>
              <a:t> data bits and adds to them (</a:t>
            </a:r>
            <a:r>
              <a:rPr lang="en-US" i="1">
                <a:latin typeface="Times" charset="0"/>
              </a:rPr>
              <a:t>n</a:t>
            </a:r>
            <a:r>
              <a:rPr lang="en-US">
                <a:latin typeface="Times" charset="0"/>
              </a:rPr>
              <a:t> – </a:t>
            </a:r>
            <a:r>
              <a:rPr lang="en-US" i="1">
                <a:latin typeface="Times" charset="0"/>
              </a:rPr>
              <a:t>k</a:t>
            </a:r>
            <a:r>
              <a:rPr lang="en-US">
                <a:latin typeface="Times" charset="0"/>
              </a:rPr>
              <a:t>) check bits to form the </a:t>
            </a:r>
            <a:r>
              <a:rPr lang="en-US" i="1">
                <a:latin typeface="Times" charset="0"/>
              </a:rPr>
              <a:t>n</a:t>
            </a:r>
            <a:r>
              <a:rPr lang="en-US">
                <a:latin typeface="Times" charset="0"/>
              </a:rPr>
              <a:t>-bit codeword. Then if an invalid codeword is received, assume the valid codeword is the one that is closest to it, and use the input bit sequence associated with it.</a:t>
            </a:r>
          </a:p>
          <a:p>
            <a:r>
              <a:rPr lang="en-US">
                <a:latin typeface="Times" charset="0"/>
              </a:rPr>
              <a:t>	The ratio of redundant bits to data bits, (</a:t>
            </a:r>
            <a:r>
              <a:rPr lang="en-US" i="1">
                <a:latin typeface="Times" charset="0"/>
              </a:rPr>
              <a:t>n</a:t>
            </a:r>
            <a:r>
              <a:rPr lang="en-US">
                <a:latin typeface="Times" charset="0"/>
              </a:rPr>
              <a:t> – </a:t>
            </a:r>
            <a:r>
              <a:rPr lang="en-US" i="1">
                <a:latin typeface="Times" charset="0"/>
              </a:rPr>
              <a:t>k</a:t>
            </a:r>
            <a:r>
              <a:rPr lang="en-US">
                <a:latin typeface="Times" charset="0"/>
              </a:rPr>
              <a:t>)/</a:t>
            </a:r>
            <a:r>
              <a:rPr lang="en-US" i="1">
                <a:latin typeface="Times" charset="0"/>
              </a:rPr>
              <a:t>k</a:t>
            </a:r>
            <a:r>
              <a:rPr lang="en-US">
                <a:latin typeface="Times" charset="0"/>
              </a:rPr>
              <a:t>, is called the </a:t>
            </a:r>
            <a:r>
              <a:rPr lang="en-US" b="1">
                <a:latin typeface="Times" charset="0"/>
              </a:rPr>
              <a:t>redundancy</a:t>
            </a:r>
            <a:r>
              <a:rPr lang="en-US">
                <a:latin typeface="Times" charset="0"/>
              </a:rPr>
              <a:t> of the code, and the ratio of data bits to total bits, </a:t>
            </a:r>
            <a:r>
              <a:rPr lang="en-US" i="1">
                <a:latin typeface="Times" charset="0"/>
              </a:rPr>
              <a:t>k</a:t>
            </a:r>
            <a:r>
              <a:rPr lang="en-US">
                <a:latin typeface="Times" charset="0"/>
              </a:rPr>
              <a:t>/</a:t>
            </a:r>
            <a:r>
              <a:rPr lang="en-US" i="1">
                <a:latin typeface="Times" charset="0"/>
              </a:rPr>
              <a:t>n</a:t>
            </a:r>
            <a:r>
              <a:rPr lang="en-US">
                <a:latin typeface="Times" charset="0"/>
              </a:rPr>
              <a:t>, is called the </a:t>
            </a:r>
            <a:r>
              <a:rPr lang="en-US" b="1">
                <a:latin typeface="Times" charset="0"/>
              </a:rPr>
              <a:t>code rate</a:t>
            </a:r>
            <a:r>
              <a:rPr lang="en-US">
                <a:latin typeface="Times" charset="0"/>
              </a:rPr>
              <a:t>. The code rate is a measure of how much additional bandwidth is required to carry data at the same data rate as without the code. For example, a code rate of 1/2 requires double the transmission capacity of an uncoded system to maintain the same data rate.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A9B9A-5950-462F-9D2F-8CAEE05ACD61}" type="slidenum">
              <a:rPr lang="en-US"/>
              <a:pPr/>
              <a:t>14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atin typeface="Times" charset="0"/>
              </a:rPr>
              <a:t>Two characteristics that distinguish various data link configurations are topology and whether the link is half duplex or full duplex.</a:t>
            </a:r>
          </a:p>
          <a:p>
            <a:r>
              <a:rPr lang="en-US">
                <a:latin typeface="Times" charset="0"/>
              </a:rPr>
              <a:t>	The topology of a data link refers to the physical arrangement of stations on a transmission medium. If there are only two stations (e.g., a terminal and a computer or two computers), the link is point to point. If there are more than two stations, then it is a multipoint topology. Traditionally, a multipoint link has been used in the case of a computer (primary station) and a set of terminals (secondary stations). In today's environments, the multipoint topology is found in local area networks.</a:t>
            </a:r>
          </a:p>
          <a:p>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10DFF-81F7-48BD-8BD7-12A2256FE1D4}" type="slidenum">
              <a:rPr lang="en-US"/>
              <a:pPr/>
              <a:t>15</a:t>
            </a:fld>
            <a:endParaRPr lang="en-US"/>
          </a:p>
        </p:txBody>
      </p:sp>
      <p:sp>
        <p:nvSpPr>
          <p:cNvPr id="706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Stallings DCC8e f</a:t>
            </a:r>
            <a:r>
              <a:rPr lang="en-US">
                <a:latin typeface="Times" charset="0"/>
              </a:rPr>
              <a:t>igure 6.9 illustrates the advantages of the multipoint configuration. If each terminal has a point-to-point link to its computer, then the computer must have one I/O port for each terminal. Also there is a separate transmission line from the computer to each terminal. In a multipoint configuration, the computer needs only a single I/O port and a single transmission line, which saves costs. Traditional multipoint topologies are made possible when the terminals are only transmitting a fraction of the time. </a:t>
            </a:r>
          </a:p>
          <a:p>
            <a:endParaRPr lang="en-US">
              <a:latin typeface="Times" charset="0"/>
            </a:endParaRPr>
          </a:p>
          <a:p>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937A7-1681-498B-B31C-9B8A5A12548A}" type="slidenum">
              <a:rPr lang="en-US"/>
              <a:pPr/>
              <a:t>16</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normAutofit lnSpcReduction="10000"/>
          </a:bodyPr>
          <a:lstStyle/>
          <a:p>
            <a:r>
              <a:rPr lang="en-US">
                <a:latin typeface="Times" charset="0"/>
              </a:rPr>
              <a:t>Data exchanges over a transmission line can be classified as full duplex or half duplex. </a:t>
            </a:r>
          </a:p>
          <a:p>
            <a:r>
              <a:rPr lang="en-US">
                <a:latin typeface="Times" charset="0"/>
              </a:rPr>
              <a:t>	With </a:t>
            </a:r>
            <a:r>
              <a:rPr lang="en-US" b="1">
                <a:latin typeface="Times" charset="0"/>
              </a:rPr>
              <a:t>half-duplex transmission</a:t>
            </a:r>
            <a:r>
              <a:rPr lang="en-US">
                <a:latin typeface="Times" charset="0"/>
              </a:rPr>
              <a:t>, only one of two stations on a point-to-point link may transmit at a time. This mode is also referred to as </a:t>
            </a:r>
            <a:r>
              <a:rPr lang="en-US" i="1">
                <a:latin typeface="Times" charset="0"/>
              </a:rPr>
              <a:t>two-way alternate</a:t>
            </a:r>
            <a:r>
              <a:rPr lang="en-US">
                <a:latin typeface="Times" charset="0"/>
              </a:rPr>
              <a:t>, suggestive of the fact that two stations must alternate in transmitting, and can be compared to a one-lane, two-way bridge. This form of transmission is often used for terminal-to-computer interaction. While a user is entering and transmitting data, the computer is prevented from sending data to the terminal, which would appear on the terminal screen and cause confusion.</a:t>
            </a:r>
          </a:p>
          <a:p>
            <a:r>
              <a:rPr lang="en-US">
                <a:latin typeface="Times" charset="0"/>
              </a:rPr>
              <a:t>	For </a:t>
            </a:r>
            <a:r>
              <a:rPr lang="en-US" b="1">
                <a:latin typeface="Times" charset="0"/>
              </a:rPr>
              <a:t>full-duplex transmission</a:t>
            </a:r>
            <a:r>
              <a:rPr lang="en-US">
                <a:latin typeface="Times" charset="0"/>
              </a:rPr>
              <a:t>, two stations can simultaneously send and receive data from each other. Thus, this mode is known as </a:t>
            </a:r>
            <a:r>
              <a:rPr lang="en-US" i="1">
                <a:latin typeface="Times" charset="0"/>
              </a:rPr>
              <a:t>two-way simultaneous</a:t>
            </a:r>
            <a:r>
              <a:rPr lang="en-US">
                <a:latin typeface="Times" charset="0"/>
              </a:rPr>
              <a:t> and may be compared to a two-lane, two-way bridge. For computer-to-computer data exchange, this form of transmission is more efficient than half-duplex transmission. With digital signaling, which requires guided transmission, full-duplex operation usually requires two separate transmission paths (e.g., two twisted pairs), while half duplex requires only one. For analog signaling, it depends on frequency: If a station transmits and receives on the same frequency, it must operate in half-duplex mode for wireless transmission, although it may operate in full-duplex mode for guided transmission using two separate transmission lines. If a station transmits on one frequency and receives on another, it may operate in full-duplex mode for wireless transmission and in full-duplex mode with a single line for guided transmission. It is also possible to transmit digital signals simultaneously in both directions on a single transmission line using a signal processing technique called echo cancellation.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1F79-2417-4009-83FC-5059E108D225}" type="slidenum">
              <a:rPr lang="en-US"/>
              <a:pPr/>
              <a:t>17</a:t>
            </a:fld>
            <a:endParaRPr lang="en-US"/>
          </a:p>
        </p:txBody>
      </p:sp>
      <p:sp>
        <p:nvSpPr>
          <p:cNvPr id="55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685800" y="4343400"/>
            <a:ext cx="54864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Stallings DCC8e Chapter 6 summary.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8B2C8-740B-49FE-8446-C5FC870482F3}" type="slidenum">
              <a:rPr lang="en-US"/>
              <a:pPr/>
              <a:t>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atin typeface="Times" charset="0"/>
              </a:rPr>
              <a:t>The transmission of a stream of bits from one device to another across a transmission link involves a great deal of cooperation and agreement between the two sides. One of the most fundamental requirements is </a:t>
            </a:r>
            <a:r>
              <a:rPr lang="en-US" b="1">
                <a:latin typeface="Times" charset="0"/>
              </a:rPr>
              <a:t>synchronization</a:t>
            </a:r>
            <a:r>
              <a:rPr lang="en-US">
                <a:latin typeface="Times" charset="0"/>
              </a:rPr>
              <a:t>. The receiver must know the rate at which bits are being received so that it can sample the line at appropriate intervals to determine the value of each received bit. Two techniques are in common use for this purpose —asynchronous and synchronous transmission.</a:t>
            </a:r>
          </a:p>
          <a:p>
            <a:r>
              <a:rPr lang="en-US">
                <a:latin typeface="Times" charset="0"/>
              </a:rPr>
              <a:t>Recall from Ch 3 that the reception of digital data involves sampling the incoming signal once per bit time to determine the binary value. This is compounded by a timing difficulty: In order for the receiver to sample the incoming bits properly, it must know the arrival time and duration of each bit that it receives. Typically, the receiver will attempt to sample the medium at the center of each bit time, at intervals of one bit time. If the receiver times its samples based on its own clock, then there will be a problem if the transmitter's and receiver's clocks are not precisely aligned. If there is a drift in the receiver's clock, then after enough samples, the receiver may be in error because it is sampling in the wrong bit time  For smaller timing differences, the error would occur later, but eventually the receiver will be out of step with the transmitter if the transmitter sends a sufficiently long stream of bits and if no steps are taken to synchronize the transmitter and receiver.</a:t>
            </a:r>
          </a:p>
          <a:p>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055BB-67F9-4936-8CDB-1EC75448573D}"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normAutofit fontScale="92500"/>
          </a:bodyPr>
          <a:lstStyle/>
          <a:p>
            <a:r>
              <a:rPr lang="en-US">
                <a:latin typeface="Times" charset="0"/>
              </a:rPr>
              <a:t>In </a:t>
            </a:r>
            <a:r>
              <a:rPr lang="en-US" b="1">
                <a:latin typeface="Times" charset="0"/>
              </a:rPr>
              <a:t>asynchronous transmission</a:t>
            </a:r>
            <a:r>
              <a:rPr lang="en-US">
                <a:latin typeface="Times" charset="0"/>
              </a:rPr>
              <a:t>, each character of data is treated independently. The strategy with this scheme is to avoid the timing problem by not sending long, uninterrupted streams of bits. Instead, data are transmitted one character at a time. Each character begins with a start bit that alerts the receiver that a character is arriving. The receiver samples each bit in the character and then looks for the beginning of the next character. This technique would not work well for long blocks of data because the receiver's clock might eventually drift out of synchronization with the transmitter's clock. </a:t>
            </a:r>
          </a:p>
          <a:p>
            <a:r>
              <a:rPr lang="en-US">
                <a:latin typeface="Times" charset="0"/>
              </a:rPr>
              <a:t>	</a:t>
            </a:r>
            <a:r>
              <a:rPr lang="en-US"/>
              <a:t>Stallings DCC8e </a:t>
            </a:r>
            <a:r>
              <a:rPr lang="en-US">
                <a:latin typeface="Times" charset="0"/>
              </a:rPr>
              <a:t>figure 6.1 illustrates this technique. When no character is being transmitted, the line between transmitter and receiver is in an </a:t>
            </a:r>
            <a:r>
              <a:rPr lang="en-US" i="1">
                <a:latin typeface="Times" charset="0"/>
              </a:rPr>
              <a:t>idle</a:t>
            </a:r>
            <a:r>
              <a:rPr lang="en-US">
                <a:latin typeface="Times" charset="0"/>
              </a:rPr>
              <a:t> state (binary 1 level). The beginning of a character is signaled by a </a:t>
            </a:r>
            <a:r>
              <a:rPr lang="en-US" i="1">
                <a:latin typeface="Times" charset="0"/>
              </a:rPr>
              <a:t>start bit</a:t>
            </a:r>
            <a:r>
              <a:rPr lang="en-US">
                <a:latin typeface="Times" charset="0"/>
              </a:rPr>
              <a:t> with a value of binary 0. This is followed by the 5 to 8 bits that actually make up the character. The bits of the character are transmitted beginning with the least significant bit. Then the data bits are usually followed by a parity bit, set by the transmitter such that the total number of ones in the character, including the parity bit, is even (even parity) or odd (odd parity). The receiver uses this bit for error detection, as discussed in Section 6.3. The final element is a </a:t>
            </a:r>
            <a:r>
              <a:rPr lang="en-US" i="1">
                <a:latin typeface="Times" charset="0"/>
              </a:rPr>
              <a:t>stop element</a:t>
            </a:r>
            <a:r>
              <a:rPr lang="en-US">
                <a:latin typeface="Times" charset="0"/>
              </a:rPr>
              <a:t>, which is a binary 1. A minimum length for the stop element is specified, and this is usually 1, 1.5, or 2 times the duration of an ordinary bit. No maximum value is specified. Because the stop element is the same as the idle state, the transmitter will continue to transmit the stop element until it is ready to send the next character. The timing requirements for this scheme are modest. </a:t>
            </a:r>
          </a:p>
          <a:p>
            <a:r>
              <a:rPr lang="en-US">
                <a:latin typeface="Times" charset="0"/>
              </a:rPr>
              <a:t>	 </a:t>
            </a:r>
            <a:r>
              <a:rPr lang="en-US"/>
              <a:t>Stallings DCC8e </a:t>
            </a:r>
            <a:r>
              <a:rPr lang="en-US">
                <a:latin typeface="Times" charset="0"/>
              </a:rPr>
              <a:t>figure 6.1c shows the effects of a timing error of sufficient magnitude to cause an error in reception. Assume that the receiver is fast by 6%,. Thus, the receiver samples the incoming character every 94 µs (based on the transmitter's clock). As can be seen, the last sample is erroneous.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8F691-A8E4-4C85-8A94-2FE6E472312D}" type="slidenum">
              <a:rPr lang="en-US"/>
              <a:pPr/>
              <a:t>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atin typeface="Times" charset="0"/>
              </a:rPr>
              <a:t>Asynchronous transmission is simple and cheap but requires an overhead of two to three bits per character. For example, for an 8-bit character with no parity bit, using a 1-bit-long stop element, two out of every ten bits convey no information but are there merely for synchronization; thus the overhead is 20%. Of course, the percentage overhead could be reduced by sending larger blocks of bits between the start bit and stop element. However, as </a:t>
            </a:r>
            <a:r>
              <a:rPr lang="en-US"/>
              <a:t>Stallings DCC8e f</a:t>
            </a:r>
            <a:r>
              <a:rPr lang="en-US">
                <a:latin typeface="Times" charset="0"/>
              </a:rPr>
              <a:t>igure 6.1c indicates, the larger the block of bits, the greater the cumulative timing error. To achieve greater efficiency, a different form of synchronization, known as synchronous transmission, is 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F67E9-F3FB-451E-8E67-DC4D5A23AF85}"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normAutofit fontScale="92500"/>
          </a:bodyPr>
          <a:lstStyle/>
          <a:p>
            <a:r>
              <a:rPr lang="en-US">
                <a:latin typeface="Times" charset="0"/>
              </a:rPr>
              <a:t>For large blocks, </a:t>
            </a:r>
            <a:r>
              <a:rPr lang="en-US" b="1">
                <a:latin typeface="Times" charset="0"/>
              </a:rPr>
              <a:t>synchronous transmission</a:t>
            </a:r>
            <a:r>
              <a:rPr lang="en-US">
                <a:latin typeface="Times" charset="0"/>
              </a:rPr>
              <a:t> is used. Each block of data is formatted as a frame that includes a starting and an ending flag, and is transmitted in a steady stream without start and stop codes. The block may be many bits in length. To prevent timing drift between transmitter and receiver, their clocks must somehow be synchronized. One possibility is to provide a separate clock line between transmitter and receiver. The other alternative is to embed the clocking information in the data signal. For digital signals, this can be accomplished with Manchester or differential Manchester encoding. For analog signals, a number of techniques can be used; for example, the carrier frequency itself can be used to synchronize the receiver based on the phase of the carrier.</a:t>
            </a:r>
          </a:p>
          <a:p>
            <a:r>
              <a:rPr lang="en-US">
                <a:latin typeface="Times" charset="0"/>
              </a:rPr>
              <a:t>	With synchronous transmission, there is another level of synchronization required, to allow the receiver to determine the beginning and end of a block of data. To achieve this, each block begins with a </a:t>
            </a:r>
            <a:r>
              <a:rPr lang="en-US" i="1">
                <a:latin typeface="Times" charset="0"/>
              </a:rPr>
              <a:t>preamble</a:t>
            </a:r>
            <a:r>
              <a:rPr lang="en-US">
                <a:latin typeface="Times" charset="0"/>
              </a:rPr>
              <a:t> bit pattern and generally ends with a </a:t>
            </a:r>
            <a:r>
              <a:rPr lang="en-US" i="1">
                <a:latin typeface="Times" charset="0"/>
              </a:rPr>
              <a:t>postamble</a:t>
            </a:r>
            <a:r>
              <a:rPr lang="en-US">
                <a:latin typeface="Times" charset="0"/>
              </a:rPr>
              <a:t> bit pattern. The data plus preamble, postamble, and control information are called a </a:t>
            </a:r>
            <a:r>
              <a:rPr lang="en-US" b="1">
                <a:latin typeface="Times" charset="0"/>
              </a:rPr>
              <a:t>frame</a:t>
            </a:r>
            <a:r>
              <a:rPr lang="en-US">
                <a:latin typeface="Times" charset="0"/>
              </a:rPr>
              <a:t>. The exact format of the frame depends on which data link control procedure is being used.</a:t>
            </a:r>
          </a:p>
          <a:p>
            <a:r>
              <a:rPr lang="en-US">
                <a:latin typeface="Times" charset="0"/>
              </a:rPr>
              <a:t>	 </a:t>
            </a:r>
            <a:r>
              <a:rPr lang="en-US"/>
              <a:t>Stallings DCC8e f</a:t>
            </a:r>
            <a:r>
              <a:rPr lang="en-US">
                <a:latin typeface="Times" charset="0"/>
              </a:rPr>
              <a:t>igure 6.2 shows a typical frame format for synchronous transmission. It starts with a preamble called a flag, which is 8 bits long. The same flag is used as a postamble. This is followed by some number of control fields (containing data link control protocol information), then a data field (variable length for most protocols), more control fields, and finally the flag is repeated. For sizable blocks of data, synchronous transmission is far more efficient than asynchronous. Asynchronous transmission requires 20% or more overhead. The control information, preamble, and postamble in synchronous transmission are typically less than 100 bits.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403DA-81B5-4F54-B203-1DC01CDB9911}" type="slidenum">
              <a:rPr lang="en-US"/>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atin typeface="Times" charset="0"/>
              </a:rPr>
              <a:t>In digital transmission systems, an error occurs when a bit is altered between transmission and reception; that is, a binary 1 is transmitted and a binary 0 is received, or a binary 0 is transmitted and a binary 1 is received. Two general types of errors can occur: single-bit errors and burst errors. </a:t>
            </a:r>
          </a:p>
          <a:p>
            <a:r>
              <a:rPr lang="en-US">
                <a:latin typeface="Times" charset="0"/>
              </a:rPr>
              <a:t>	A single-bit error is an isolated error condition that alters one bit but does not affect nearby bits. A single-bit error can occur in the presence of white noise, when a slight random deterioration of the signal-to-noise ratio is sufficient to confuse the receiver's decision of a single bit. </a:t>
            </a:r>
          </a:p>
          <a:p>
            <a:r>
              <a:rPr lang="en-US">
                <a:latin typeface="Times" charset="0"/>
              </a:rPr>
              <a:t>	A burst error of length </a:t>
            </a:r>
            <a:r>
              <a:rPr lang="en-US" i="1">
                <a:latin typeface="Times" charset="0"/>
              </a:rPr>
              <a:t>B</a:t>
            </a:r>
            <a:r>
              <a:rPr lang="en-US">
                <a:latin typeface="Times" charset="0"/>
              </a:rPr>
              <a:t> is a contiguous sequence of </a:t>
            </a:r>
            <a:r>
              <a:rPr lang="en-US" i="1">
                <a:latin typeface="Times" charset="0"/>
              </a:rPr>
              <a:t>B</a:t>
            </a:r>
            <a:r>
              <a:rPr lang="en-US">
                <a:latin typeface="Times" charset="0"/>
              </a:rPr>
              <a:t> bits in which the first and last bits and any number of intermediate bits are received in error. Burst errors are more common and more difficult to deal with. Burst errors can be caused by impulse noise,  and by fading in a mobile wireless environment. Note that the effects of burst errors are greater at higher data rates.</a:t>
            </a:r>
          </a:p>
          <a:p>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AB5B4-DC89-4A4F-8656-40C7B6F76FBD}" type="slidenum">
              <a:rPr lang="en-US"/>
              <a:pPr/>
              <a:t>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atin typeface="Times" charset="0"/>
              </a:rPr>
              <a:t>Regardless of the design of the transmission system, there will be errors, resulting in the change of one or more bits in a transmitted frame. </a:t>
            </a:r>
            <a:r>
              <a:rPr lang="en-US" b="1">
                <a:latin typeface="Times" charset="0"/>
              </a:rPr>
              <a:t>Error detection</a:t>
            </a:r>
            <a:r>
              <a:rPr lang="en-US">
                <a:latin typeface="Times" charset="0"/>
              </a:rPr>
              <a:t> is performed by calculating an error-detecting code that is a function of the bits being transmitted. The code is appended to the transmitted bits. The receiver calculates the code based on the incoming bits and compares it to the incoming code to check for errors. A detected error occurs if and only if there is a mismatch. There is a probability that a frame contains errors and that the error-detecting scheme will detect that fact. </a:t>
            </a:r>
            <a:r>
              <a:rPr lang="en-US" i="1">
                <a:latin typeface="Times" charset="0"/>
              </a:rPr>
              <a:t>Also have a</a:t>
            </a:r>
            <a:r>
              <a:rPr lang="en-US">
                <a:latin typeface="Times" charset="0"/>
              </a:rPr>
              <a:t> residual error rate, being the probability that an error will be undetected despite the use of an error-detecting scheme.</a:t>
            </a:r>
          </a:p>
          <a:p>
            <a:r>
              <a:rPr lang="en-US">
                <a:latin typeface="Times" charset="0"/>
              </a:rPr>
              <a:t>	The simplest error-detecting scheme is to append a parity bit to the end of a block of data. The value of this bit is selected so that the character has an even number of 1s (even parity) or an odd number of 1s (odd parity). Note, however, that if two (or any even number) of bits are inverted due to error, an undetected error occurs. Typically, even parity is used for synchronous transmission and odd parity for asynchronous transmission. The use of the parity bit is not foolproof, as noise impulses are often long enough to destroy more than one bit, particularly at high data rates.</a:t>
            </a:r>
          </a:p>
          <a:p>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100E2-627D-46B5-BB35-4099F34C4411}"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Stallings DCC8e f</a:t>
            </a:r>
            <a:r>
              <a:rPr lang="en-US">
                <a:latin typeface="Times" charset="0"/>
              </a:rPr>
              <a:t>igure 6.3 illustrates the error detection process. For a given frame of bits, additional bits that constitute an </a:t>
            </a:r>
            <a:r>
              <a:rPr lang="en-US" b="1">
                <a:latin typeface="Times" charset="0"/>
              </a:rPr>
              <a:t>error-detecting code</a:t>
            </a:r>
            <a:r>
              <a:rPr lang="en-US">
                <a:latin typeface="Times" charset="0"/>
              </a:rPr>
              <a:t> are added by the transmitter. This code is calculated as a function of the other transmitted bits. Typically, for a data block of </a:t>
            </a:r>
            <a:r>
              <a:rPr lang="en-US" i="1">
                <a:latin typeface="Times" charset="0"/>
              </a:rPr>
              <a:t>k</a:t>
            </a:r>
            <a:r>
              <a:rPr lang="en-US">
                <a:latin typeface="Times" charset="0"/>
              </a:rPr>
              <a:t> bits, the error-detecting algorithm yields an error-detecting code of </a:t>
            </a:r>
            <a:r>
              <a:rPr lang="en-US" i="1">
                <a:latin typeface="Times" charset="0"/>
              </a:rPr>
              <a:t>n</a:t>
            </a:r>
            <a:r>
              <a:rPr lang="en-US">
                <a:latin typeface="Times" charset="0"/>
              </a:rPr>
              <a:t> – </a:t>
            </a:r>
            <a:r>
              <a:rPr lang="en-US" i="1">
                <a:latin typeface="Times" charset="0"/>
              </a:rPr>
              <a:t>k</a:t>
            </a:r>
            <a:r>
              <a:rPr lang="en-US">
                <a:latin typeface="Times" charset="0"/>
              </a:rPr>
              <a:t> bits, where (</a:t>
            </a:r>
            <a:r>
              <a:rPr lang="en-US" i="1">
                <a:latin typeface="Times" charset="0"/>
              </a:rPr>
              <a:t>n</a:t>
            </a:r>
            <a:r>
              <a:rPr lang="en-US">
                <a:latin typeface="Times" charset="0"/>
              </a:rPr>
              <a:t> – </a:t>
            </a:r>
            <a:r>
              <a:rPr lang="en-US" i="1">
                <a:latin typeface="Times" charset="0"/>
              </a:rPr>
              <a:t>k</a:t>
            </a:r>
            <a:r>
              <a:rPr lang="en-US">
                <a:latin typeface="Times" charset="0"/>
              </a:rPr>
              <a:t>) &lt; </a:t>
            </a:r>
            <a:r>
              <a:rPr lang="en-US" i="1">
                <a:latin typeface="Times" charset="0"/>
              </a:rPr>
              <a:t>k</a:t>
            </a:r>
            <a:r>
              <a:rPr lang="en-US">
                <a:latin typeface="Times" charset="0"/>
              </a:rPr>
              <a:t>. The error-detecting code, also referred to as the </a:t>
            </a:r>
            <a:r>
              <a:rPr lang="en-US" b="1">
                <a:latin typeface="Times" charset="0"/>
              </a:rPr>
              <a:t>check bits</a:t>
            </a:r>
            <a:r>
              <a:rPr lang="en-US">
                <a:latin typeface="Times" charset="0"/>
              </a:rPr>
              <a:t>, is appended to the data block to produce a frame of </a:t>
            </a:r>
            <a:r>
              <a:rPr lang="en-US" i="1">
                <a:latin typeface="Times" charset="0"/>
              </a:rPr>
              <a:t>n</a:t>
            </a:r>
            <a:r>
              <a:rPr lang="en-US">
                <a:latin typeface="Times" charset="0"/>
              </a:rPr>
              <a:t> bits, which is then transmitted.  The receiver separates the incoming frame into the</a:t>
            </a:r>
            <a:r>
              <a:rPr lang="en-US" i="1">
                <a:latin typeface="Times" charset="0"/>
              </a:rPr>
              <a:t> k</a:t>
            </a:r>
            <a:r>
              <a:rPr lang="en-US">
                <a:latin typeface="Times" charset="0"/>
              </a:rPr>
              <a:t> bits of data and (</a:t>
            </a:r>
            <a:r>
              <a:rPr lang="en-US" i="1">
                <a:latin typeface="Times" charset="0"/>
              </a:rPr>
              <a:t>n</a:t>
            </a:r>
            <a:r>
              <a:rPr lang="en-US">
                <a:latin typeface="Times" charset="0"/>
              </a:rPr>
              <a:t> – </a:t>
            </a:r>
            <a:r>
              <a:rPr lang="en-US" i="1">
                <a:latin typeface="Times" charset="0"/>
              </a:rPr>
              <a:t>k</a:t>
            </a:r>
            <a:r>
              <a:rPr lang="en-US">
                <a:latin typeface="Times" charset="0"/>
              </a:rPr>
              <a:t>) bits of the error-detecting code. The receiver performs the same error-detecting calculation on the data bits and compares this value with the value of the incoming error-detecting code. A detected error occurs if and only if there is a mismatch.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A3E88-35FE-4A56-9FD9-215981EC3DF8}" type="slidenum">
              <a:rPr lang="en-US"/>
              <a:pPr/>
              <a:t>10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atin typeface="Times" charset="0"/>
              </a:rPr>
              <a:t>One of the most common, and one of the most powerful, error-detecting codes is the cyclic redundancy check (CRC), which can be described as follows. Given a </a:t>
            </a:r>
            <a:r>
              <a:rPr lang="en-US" i="1">
                <a:latin typeface="Times" charset="0"/>
              </a:rPr>
              <a:t>k</a:t>
            </a:r>
            <a:r>
              <a:rPr lang="en-US">
                <a:latin typeface="Times" charset="0"/>
              </a:rPr>
              <a:t>-bit block of bits, or message, the transmitter generates an (</a:t>
            </a:r>
            <a:r>
              <a:rPr lang="en-US" i="1">
                <a:latin typeface="Times" charset="0"/>
              </a:rPr>
              <a:t>n</a:t>
            </a:r>
            <a:r>
              <a:rPr lang="en-US">
                <a:latin typeface="Times" charset="0"/>
              </a:rPr>
              <a:t> – </a:t>
            </a:r>
            <a:r>
              <a:rPr lang="en-US" i="1">
                <a:latin typeface="Times" charset="0"/>
              </a:rPr>
              <a:t>k</a:t>
            </a:r>
            <a:r>
              <a:rPr lang="en-US">
                <a:latin typeface="Times" charset="0"/>
              </a:rPr>
              <a:t>)-bit sequence, known as a frame check sequence (FCS), such that the resulting frame, consisting of </a:t>
            </a:r>
            <a:r>
              <a:rPr lang="en-US" i="1">
                <a:latin typeface="Times" charset="0"/>
              </a:rPr>
              <a:t>n</a:t>
            </a:r>
            <a:r>
              <a:rPr lang="en-US">
                <a:latin typeface="Times" charset="0"/>
              </a:rPr>
              <a:t> bits, is exactly divisible by some predetermined number. The receiver then divides the incoming frame by that number and, if there is no remainder, assumes there was no error. Can state this procedure in three equivalent ways: modulo 2 arithmetic, polynomials, and digital logic, as detailed in </a:t>
            </a:r>
            <a:r>
              <a:rPr lang="en-US"/>
              <a:t>Stallings DCC8e chapter 6.3. Comes down to working out what remainder exists when divide data by desired number, and using that as the FCS value appended tot eh data to form the block.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Digital Communication</a:t>
            </a:r>
            <a:br>
              <a:rPr lang="en-US" dirty="0"/>
            </a:br>
            <a:r>
              <a:rPr lang="en-US" dirty="0" err="1"/>
              <a:t>Pertemuan</a:t>
            </a:r>
            <a:r>
              <a:rPr lang="en-US" dirty="0"/>
              <a:t> 2</a:t>
            </a:r>
            <a:br>
              <a:rPr lang="en-US" dirty="0"/>
            </a:br>
            <a:r>
              <a:rPr lang="en-US" dirty="0" err="1"/>
              <a:t>Dosen</a:t>
            </a:r>
            <a:r>
              <a:rPr lang="en-US" dirty="0"/>
              <a:t> </a:t>
            </a:r>
            <a:r>
              <a:rPr lang="en-US" dirty="0" err="1"/>
              <a:t>Pengampu</a:t>
            </a:r>
            <a:r>
              <a:rPr lang="en-US" dirty="0"/>
              <a:t>: Hendry </a:t>
            </a:r>
            <a:r>
              <a:rPr lang="en-US" dirty="0" err="1"/>
              <a:t>Gunawan</a:t>
            </a:r>
            <a:r>
              <a:rPr lang="en-US" dirty="0"/>
              <a:t> </a:t>
            </a:r>
            <a:r>
              <a:rPr lang="en-US" dirty="0" err="1"/>
              <a:t>S.Kom</a:t>
            </a:r>
            <a:r>
              <a:rPr lang="en-US" dirty="0"/>
              <a:t>, MM</a:t>
            </a:r>
          </a:p>
          <a:p>
            <a:r>
              <a:rPr lang="en-US" dirty="0"/>
              <a:t>Prodi Teknik </a:t>
            </a:r>
            <a:r>
              <a:rPr lang="en-US" dirty="0" err="1"/>
              <a:t>Informatika</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
        <p:nvSpPr>
          <p:cNvPr id="6" name="Title 1">
            <a:extLst>
              <a:ext uri="{FF2B5EF4-FFF2-40B4-BE49-F238E27FC236}">
                <a16:creationId xmlns:a16="http://schemas.microsoft.com/office/drawing/2014/main" id="{8189261B-4F58-45DB-9B07-CA84C09D105A}"/>
              </a:ext>
            </a:extLst>
          </p:cNvPr>
          <p:cNvSpPr txBox="1">
            <a:spLocks/>
          </p:cNvSpPr>
          <p:nvPr/>
        </p:nvSpPr>
        <p:spPr bwMode="auto">
          <a:xfrm>
            <a:off x="2971799" y="1581149"/>
            <a:ext cx="6274059"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err="1"/>
              <a:t>Pemrosesan</a:t>
            </a:r>
            <a:r>
              <a:rPr lang="en-US" dirty="0"/>
              <a:t> Data </a:t>
            </a:r>
            <a:r>
              <a:rPr lang="en-US" dirty="0" err="1"/>
              <a:t>Tersebar</a:t>
            </a:r>
            <a:endParaRPr lang="id-ID"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kumimoji="1" lang="en-US"/>
              <a:t>Cyclic Redundancy Check</a:t>
            </a:r>
          </a:p>
        </p:txBody>
      </p:sp>
      <p:sp>
        <p:nvSpPr>
          <p:cNvPr id="36867" name="Rectangle 3"/>
          <p:cNvSpPr>
            <a:spLocks noGrp="1" noChangeArrowheads="1"/>
          </p:cNvSpPr>
          <p:nvPr>
            <p:ph type="body" idx="1"/>
          </p:nvPr>
        </p:nvSpPr>
        <p:spPr/>
        <p:txBody>
          <a:bodyPr/>
          <a:lstStyle/>
          <a:p>
            <a:r>
              <a:rPr kumimoji="1" lang="en-US"/>
              <a:t>one of most common and powerful checks</a:t>
            </a:r>
          </a:p>
          <a:p>
            <a:r>
              <a:rPr kumimoji="1" lang="en-US"/>
              <a:t>for block of </a:t>
            </a:r>
            <a:r>
              <a:rPr kumimoji="1" lang="en-US" i="1"/>
              <a:t>k</a:t>
            </a:r>
            <a:r>
              <a:rPr kumimoji="1" lang="en-US"/>
              <a:t> bits transmitter generates an </a:t>
            </a:r>
            <a:r>
              <a:rPr kumimoji="1" lang="en-US" i="1"/>
              <a:t>n</a:t>
            </a:r>
            <a:r>
              <a:rPr kumimoji="1" lang="en-US"/>
              <a:t> bit frame check sequence (FCS)</a:t>
            </a:r>
          </a:p>
          <a:p>
            <a:r>
              <a:rPr kumimoji="1" lang="en-US"/>
              <a:t>transmits </a:t>
            </a:r>
            <a:r>
              <a:rPr kumimoji="1" lang="en-US" i="1"/>
              <a:t>k+n</a:t>
            </a:r>
            <a:r>
              <a:rPr kumimoji="1" lang="en-US"/>
              <a:t> bits which is exactly divisible by some number</a:t>
            </a:r>
          </a:p>
          <a:p>
            <a:r>
              <a:rPr kumimoji="1" lang="en-US"/>
              <a:t>receiver divides frame by that number</a:t>
            </a:r>
          </a:p>
          <a:p>
            <a:pPr lvl="1"/>
            <a:r>
              <a:rPr kumimoji="1" lang="en-US"/>
              <a:t>if no remainder, assume no error</a:t>
            </a:r>
          </a:p>
          <a:p>
            <a:pPr lvl="1"/>
            <a:r>
              <a:rPr kumimoji="1" lang="en-US"/>
              <a:t>for math, see Stallings chapter 6</a:t>
            </a:r>
          </a:p>
        </p:txBody>
      </p:sp>
    </p:spTree>
    <p:extLst>
      <p:ext uri="{BB962C8B-B14F-4D97-AF65-F5344CB8AC3E}">
        <p14:creationId xmlns:p14="http://schemas.microsoft.com/office/powerpoint/2010/main" val="153802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kumimoji="1" lang="en-GB"/>
              <a:t>Error Correction</a:t>
            </a:r>
          </a:p>
        </p:txBody>
      </p:sp>
      <p:sp>
        <p:nvSpPr>
          <p:cNvPr id="40963" name="Rectangle 3"/>
          <p:cNvSpPr>
            <a:spLocks noGrp="1" noChangeArrowheads="1"/>
          </p:cNvSpPr>
          <p:nvPr>
            <p:ph type="body" idx="1"/>
          </p:nvPr>
        </p:nvSpPr>
        <p:spPr/>
        <p:txBody>
          <a:bodyPr/>
          <a:lstStyle/>
          <a:p>
            <a:pPr>
              <a:lnSpc>
                <a:spcPct val="90000"/>
              </a:lnSpc>
            </a:pPr>
            <a:r>
              <a:rPr kumimoji="1" lang="en-GB" sz="2800"/>
              <a:t>correction of detected errors usually requires data block to be retransmitted</a:t>
            </a:r>
          </a:p>
          <a:p>
            <a:pPr>
              <a:lnSpc>
                <a:spcPct val="90000"/>
              </a:lnSpc>
            </a:pPr>
            <a:r>
              <a:rPr kumimoji="1" lang="en-GB" sz="2800"/>
              <a:t>not appropriate for wireless applications</a:t>
            </a:r>
          </a:p>
          <a:p>
            <a:pPr lvl="1">
              <a:lnSpc>
                <a:spcPct val="90000"/>
              </a:lnSpc>
            </a:pPr>
            <a:r>
              <a:rPr kumimoji="1" lang="en-GB" sz="2400"/>
              <a:t>bit error rate is high causing lots of retransmissions</a:t>
            </a:r>
          </a:p>
          <a:p>
            <a:pPr lvl="1">
              <a:lnSpc>
                <a:spcPct val="90000"/>
              </a:lnSpc>
            </a:pPr>
            <a:r>
              <a:rPr kumimoji="1" lang="en-GB" sz="2400"/>
              <a:t>when propagation delay long (satellite) compared with frame transmission time, resulting in retransmission of frame in error plus many subsequent frames</a:t>
            </a:r>
          </a:p>
          <a:p>
            <a:pPr>
              <a:lnSpc>
                <a:spcPct val="90000"/>
              </a:lnSpc>
            </a:pPr>
            <a:r>
              <a:rPr kumimoji="1" lang="en-GB" sz="2800"/>
              <a:t>instead need to correct errors on basis of bits received</a:t>
            </a:r>
          </a:p>
          <a:p>
            <a:pPr>
              <a:lnSpc>
                <a:spcPct val="90000"/>
              </a:lnSpc>
            </a:pPr>
            <a:r>
              <a:rPr kumimoji="1" lang="en-GB" sz="2800"/>
              <a:t>error correction provides this</a:t>
            </a:r>
          </a:p>
        </p:txBody>
      </p:sp>
    </p:spTree>
    <p:extLst>
      <p:ext uri="{BB962C8B-B14F-4D97-AF65-F5344CB8AC3E}">
        <p14:creationId xmlns:p14="http://schemas.microsoft.com/office/powerpoint/2010/main" val="221229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kumimoji="1" lang="en-GB"/>
              <a:t>Error Correction Process</a:t>
            </a:r>
          </a:p>
        </p:txBody>
      </p:sp>
      <p:pic>
        <p:nvPicPr>
          <p:cNvPr id="39941" name="Picture 5" descr="Error Correction                                               00282853  Mnementh                      BEAE7A2F:"/>
          <p:cNvPicPr>
            <a:picLocks noChangeAspect="1" noChangeArrowheads="1"/>
          </p:cNvPicPr>
          <p:nvPr/>
        </p:nvPicPr>
        <p:blipFill>
          <a:blip r:embed="rId3">
            <a:extLst>
              <a:ext uri="{28A0092B-C50C-407E-A947-70E740481C1C}">
                <a14:useLocalDpi xmlns:a14="http://schemas.microsoft.com/office/drawing/2010/main" val="0"/>
              </a:ext>
            </a:extLst>
          </a:blip>
          <a:srcRect l="7159" t="9265" r="10739" b="23161"/>
          <a:stretch>
            <a:fillRect/>
          </a:stretch>
        </p:blipFill>
        <p:spPr bwMode="auto">
          <a:xfrm>
            <a:off x="457200" y="1371600"/>
            <a:ext cx="8256588" cy="5251450"/>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199318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kumimoji="1" lang="en-GB"/>
              <a:t>How Error Correction Works</a:t>
            </a:r>
          </a:p>
        </p:txBody>
      </p:sp>
      <p:sp>
        <p:nvSpPr>
          <p:cNvPr id="43011" name="Rectangle 3"/>
          <p:cNvSpPr>
            <a:spLocks noGrp="1" noChangeArrowheads="1"/>
          </p:cNvSpPr>
          <p:nvPr>
            <p:ph type="body" idx="1"/>
          </p:nvPr>
        </p:nvSpPr>
        <p:spPr>
          <a:xfrm>
            <a:off x="457200" y="1676400"/>
            <a:ext cx="8229600" cy="4800600"/>
          </a:xfrm>
        </p:spPr>
        <p:txBody>
          <a:bodyPr/>
          <a:lstStyle/>
          <a:p>
            <a:pPr>
              <a:lnSpc>
                <a:spcPct val="90000"/>
              </a:lnSpc>
            </a:pPr>
            <a:r>
              <a:rPr kumimoji="1" lang="en-GB"/>
              <a:t>adds redundancy to transmitted message</a:t>
            </a:r>
          </a:p>
          <a:p>
            <a:pPr>
              <a:lnSpc>
                <a:spcPct val="90000"/>
              </a:lnSpc>
            </a:pPr>
            <a:r>
              <a:rPr kumimoji="1" lang="en-GB"/>
              <a:t>can deduce original despite some errors</a:t>
            </a:r>
          </a:p>
          <a:p>
            <a:pPr>
              <a:lnSpc>
                <a:spcPct val="90000"/>
              </a:lnSpc>
            </a:pPr>
            <a:r>
              <a:rPr kumimoji="1" lang="en-GB"/>
              <a:t>eg. block error correction code</a:t>
            </a:r>
          </a:p>
          <a:p>
            <a:pPr lvl="1">
              <a:lnSpc>
                <a:spcPct val="90000"/>
              </a:lnSpc>
            </a:pPr>
            <a:r>
              <a:rPr kumimoji="1" lang="en-GB"/>
              <a:t>map </a:t>
            </a:r>
            <a:r>
              <a:rPr kumimoji="1" lang="en-GB" i="1"/>
              <a:t>k </a:t>
            </a:r>
            <a:r>
              <a:rPr kumimoji="1" lang="en-GB"/>
              <a:t>bit input onto an </a:t>
            </a:r>
            <a:r>
              <a:rPr kumimoji="1" lang="en-GB" i="1"/>
              <a:t>n </a:t>
            </a:r>
            <a:r>
              <a:rPr kumimoji="1" lang="en-GB"/>
              <a:t>bit codeword</a:t>
            </a:r>
          </a:p>
          <a:p>
            <a:pPr lvl="1">
              <a:lnSpc>
                <a:spcPct val="90000"/>
              </a:lnSpc>
            </a:pPr>
            <a:r>
              <a:rPr kumimoji="1" lang="en-GB"/>
              <a:t>each distinctly different</a:t>
            </a:r>
          </a:p>
          <a:p>
            <a:pPr lvl="1">
              <a:lnSpc>
                <a:spcPct val="90000"/>
              </a:lnSpc>
            </a:pPr>
            <a:r>
              <a:rPr kumimoji="1" lang="en-GB"/>
              <a:t>if get error assume codeword sent was closest to that received</a:t>
            </a:r>
          </a:p>
          <a:p>
            <a:pPr>
              <a:lnSpc>
                <a:spcPct val="90000"/>
              </a:lnSpc>
            </a:pPr>
            <a:r>
              <a:rPr kumimoji="1" lang="en-GB"/>
              <a:t>for math, see Stallings chapter 6</a:t>
            </a:r>
          </a:p>
          <a:p>
            <a:pPr>
              <a:lnSpc>
                <a:spcPct val="90000"/>
              </a:lnSpc>
            </a:pPr>
            <a:r>
              <a:rPr kumimoji="1" lang="en-GB"/>
              <a:t>means have reduced effective data rate</a:t>
            </a:r>
          </a:p>
        </p:txBody>
      </p:sp>
    </p:spTree>
    <p:extLst>
      <p:ext uri="{BB962C8B-B14F-4D97-AF65-F5344CB8AC3E}">
        <p14:creationId xmlns:p14="http://schemas.microsoft.com/office/powerpoint/2010/main" val="163545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kumimoji="1" lang="en-US"/>
              <a:t>Line Configuration - Topology</a:t>
            </a:r>
          </a:p>
        </p:txBody>
      </p:sp>
      <p:sp>
        <p:nvSpPr>
          <p:cNvPr id="12291" name="Rectangle 3"/>
          <p:cNvSpPr>
            <a:spLocks noGrp="1" noChangeArrowheads="1"/>
          </p:cNvSpPr>
          <p:nvPr>
            <p:ph type="body" idx="1"/>
          </p:nvPr>
        </p:nvSpPr>
        <p:spPr/>
        <p:txBody>
          <a:bodyPr/>
          <a:lstStyle/>
          <a:p>
            <a:r>
              <a:rPr kumimoji="1" lang="en-US"/>
              <a:t>physical arrangement of stations on medium</a:t>
            </a:r>
          </a:p>
          <a:p>
            <a:pPr lvl="1"/>
            <a:r>
              <a:rPr kumimoji="1" lang="en-US"/>
              <a:t>point to point - two stations</a:t>
            </a:r>
          </a:p>
          <a:p>
            <a:pPr lvl="2"/>
            <a:r>
              <a:rPr kumimoji="1" lang="en-US"/>
              <a:t>such as between two routers / computers </a:t>
            </a:r>
          </a:p>
          <a:p>
            <a:pPr lvl="1"/>
            <a:r>
              <a:rPr kumimoji="1" lang="en-US"/>
              <a:t>multi point - multiple stations</a:t>
            </a:r>
          </a:p>
          <a:p>
            <a:pPr lvl="2"/>
            <a:r>
              <a:rPr kumimoji="1" lang="en-US"/>
              <a:t>traditionally mainframe computer and terminals</a:t>
            </a:r>
          </a:p>
          <a:p>
            <a:pPr lvl="2"/>
            <a:r>
              <a:rPr kumimoji="1" lang="en-US"/>
              <a:t>now typically a local area network (LAN)</a:t>
            </a:r>
          </a:p>
        </p:txBody>
      </p:sp>
    </p:spTree>
    <p:extLst>
      <p:ext uri="{BB962C8B-B14F-4D97-AF65-F5344CB8AC3E}">
        <p14:creationId xmlns:p14="http://schemas.microsoft.com/office/powerpoint/2010/main" val="342226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kumimoji="1" lang="en-US"/>
              <a:t>Line Configuration - Topology</a:t>
            </a:r>
          </a:p>
        </p:txBody>
      </p:sp>
      <p:pic>
        <p:nvPicPr>
          <p:cNvPr id="69637" name="Picture 5" descr="Computer-Terminal                                              00282853  Mnementh                      BEAE7A2F:"/>
          <p:cNvPicPr>
            <a:picLocks noChangeAspect="1" noChangeArrowheads="1"/>
          </p:cNvPicPr>
          <p:nvPr/>
        </p:nvPicPr>
        <p:blipFill>
          <a:blip r:embed="rId3">
            <a:extLst>
              <a:ext uri="{28A0092B-C50C-407E-A947-70E740481C1C}">
                <a14:useLocalDpi xmlns:a14="http://schemas.microsoft.com/office/drawing/2010/main" val="0"/>
              </a:ext>
            </a:extLst>
          </a:blip>
          <a:srcRect l="4633" t="3580" r="4633" b="14319"/>
          <a:stretch>
            <a:fillRect/>
          </a:stretch>
        </p:blipFill>
        <p:spPr bwMode="auto">
          <a:xfrm>
            <a:off x="2578100" y="1511300"/>
            <a:ext cx="4225925" cy="4949825"/>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8501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kumimoji="1" lang="en-US"/>
              <a:t>Line Configuration - Duplex</a:t>
            </a:r>
          </a:p>
        </p:txBody>
      </p:sp>
      <p:sp>
        <p:nvSpPr>
          <p:cNvPr id="67587" name="Rectangle 3"/>
          <p:cNvSpPr>
            <a:spLocks noGrp="1" noChangeArrowheads="1"/>
          </p:cNvSpPr>
          <p:nvPr>
            <p:ph type="body" idx="1"/>
          </p:nvPr>
        </p:nvSpPr>
        <p:spPr/>
        <p:txBody>
          <a:bodyPr/>
          <a:lstStyle/>
          <a:p>
            <a:pPr>
              <a:lnSpc>
                <a:spcPct val="90000"/>
              </a:lnSpc>
            </a:pPr>
            <a:r>
              <a:rPr kumimoji="1" lang="en-US" sz="2800"/>
              <a:t>classify data exchange as half or full duplex</a:t>
            </a:r>
          </a:p>
          <a:p>
            <a:pPr>
              <a:lnSpc>
                <a:spcPct val="90000"/>
              </a:lnSpc>
            </a:pPr>
            <a:r>
              <a:rPr kumimoji="1" lang="en-US" sz="2800"/>
              <a:t>half duplex (two-way alternate)</a:t>
            </a:r>
          </a:p>
          <a:p>
            <a:pPr lvl="1">
              <a:lnSpc>
                <a:spcPct val="90000"/>
              </a:lnSpc>
            </a:pPr>
            <a:r>
              <a:rPr kumimoji="1" lang="en-US" sz="2400"/>
              <a:t>only one station may transmit at a time</a:t>
            </a:r>
          </a:p>
          <a:p>
            <a:pPr lvl="1">
              <a:lnSpc>
                <a:spcPct val="90000"/>
              </a:lnSpc>
            </a:pPr>
            <a:r>
              <a:rPr kumimoji="1" lang="en-US" sz="2400"/>
              <a:t>requires one data path</a:t>
            </a:r>
          </a:p>
          <a:p>
            <a:pPr>
              <a:lnSpc>
                <a:spcPct val="90000"/>
              </a:lnSpc>
            </a:pPr>
            <a:r>
              <a:rPr kumimoji="1" lang="en-US" sz="2800"/>
              <a:t>full duplex (two-way simultaneous)</a:t>
            </a:r>
          </a:p>
          <a:p>
            <a:pPr lvl="1">
              <a:lnSpc>
                <a:spcPct val="90000"/>
              </a:lnSpc>
            </a:pPr>
            <a:r>
              <a:rPr kumimoji="1" lang="en-US" sz="2400"/>
              <a:t>simultaneous transmission and reception between two stations</a:t>
            </a:r>
          </a:p>
          <a:p>
            <a:pPr lvl="1">
              <a:lnSpc>
                <a:spcPct val="90000"/>
              </a:lnSpc>
            </a:pPr>
            <a:r>
              <a:rPr kumimoji="1" lang="en-US" sz="2400"/>
              <a:t>requires two data paths</a:t>
            </a:r>
          </a:p>
          <a:p>
            <a:pPr lvl="2">
              <a:lnSpc>
                <a:spcPct val="90000"/>
              </a:lnSpc>
            </a:pPr>
            <a:r>
              <a:rPr kumimoji="1" lang="en-US" sz="2000"/>
              <a:t>separate media or frequencies used for each direction</a:t>
            </a:r>
          </a:p>
          <a:p>
            <a:pPr lvl="1">
              <a:lnSpc>
                <a:spcPct val="90000"/>
              </a:lnSpc>
            </a:pPr>
            <a:r>
              <a:rPr kumimoji="1" lang="en-US" sz="2400"/>
              <a:t>or echo canceling</a:t>
            </a:r>
          </a:p>
        </p:txBody>
      </p:sp>
    </p:spTree>
    <p:extLst>
      <p:ext uri="{BB962C8B-B14F-4D97-AF65-F5344CB8AC3E}">
        <p14:creationId xmlns:p14="http://schemas.microsoft.com/office/powerpoint/2010/main" val="44628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Summary</a:t>
            </a:r>
            <a:endParaRPr lang="en-AU"/>
          </a:p>
        </p:txBody>
      </p:sp>
      <p:sp>
        <p:nvSpPr>
          <p:cNvPr id="54275" name="Rectangle 3"/>
          <p:cNvSpPr>
            <a:spLocks noGrp="1" noChangeArrowheads="1"/>
          </p:cNvSpPr>
          <p:nvPr>
            <p:ph type="body" idx="1"/>
          </p:nvPr>
        </p:nvSpPr>
        <p:spPr/>
        <p:txBody>
          <a:bodyPr/>
          <a:lstStyle/>
          <a:p>
            <a:r>
              <a:rPr lang="en-AU"/>
              <a:t>asynchronous verses synchronous transmission</a:t>
            </a:r>
          </a:p>
          <a:p>
            <a:r>
              <a:rPr lang="en-AU"/>
              <a:t>error detection and correction</a:t>
            </a:r>
          </a:p>
          <a:p>
            <a:r>
              <a:rPr lang="en-AU"/>
              <a:t>line configuration issues</a:t>
            </a:r>
          </a:p>
        </p:txBody>
      </p:sp>
    </p:spTree>
    <p:extLst>
      <p:ext uri="{BB962C8B-B14F-4D97-AF65-F5344CB8AC3E}">
        <p14:creationId xmlns:p14="http://schemas.microsoft.com/office/powerpoint/2010/main" val="244921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CH 6, Data and Computer Communications, William Stallings, Pearson Education, 2007</a:t>
            </a:r>
          </a:p>
          <a:p>
            <a:endParaRPr lang="en-US" dirty="0"/>
          </a:p>
        </p:txBody>
      </p:sp>
    </p:spTree>
    <p:extLst>
      <p:ext uri="{BB962C8B-B14F-4D97-AF65-F5344CB8AC3E}">
        <p14:creationId xmlns:p14="http://schemas.microsoft.com/office/powerpoint/2010/main" val="241882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457200"/>
            <a:ext cx="8153400" cy="1752600"/>
          </a:xfrm>
        </p:spPr>
        <p:txBody>
          <a:bodyPr/>
          <a:lstStyle/>
          <a:p>
            <a:r>
              <a:rPr kumimoji="1" lang="en-US"/>
              <a:t>Digital Data Communications Techniques</a:t>
            </a:r>
            <a:endParaRPr kumimoji="1" lang="en-AU" sz="3600" b="0"/>
          </a:p>
        </p:txBody>
      </p:sp>
      <p:sp>
        <p:nvSpPr>
          <p:cNvPr id="50179" name="Rectangle 3"/>
          <p:cNvSpPr>
            <a:spLocks noGrp="1" noChangeArrowheads="1"/>
          </p:cNvSpPr>
          <p:nvPr>
            <p:ph type="body" idx="1"/>
          </p:nvPr>
        </p:nvSpPr>
        <p:spPr>
          <a:xfrm>
            <a:off x="533400" y="2590800"/>
            <a:ext cx="8229600" cy="3989388"/>
          </a:xfrm>
        </p:spPr>
        <p:txBody>
          <a:bodyPr/>
          <a:lstStyle/>
          <a:p>
            <a:pPr>
              <a:lnSpc>
                <a:spcPct val="90000"/>
              </a:lnSpc>
            </a:pPr>
            <a:r>
              <a:rPr lang="en-US" sz="2800" i="1">
                <a:effectLst/>
                <a:latin typeface="Times" charset="0"/>
              </a:rPr>
              <a:t>A conversation forms a two-way communication link; there is a measure of symmetry between the two parties, and messages pass to and fro. There is a continual stimulus-response, cyclic action; remarks call up other remarks, and the behavior of the two individuals becomes concerted, co-operative, and directed toward some goal. This is true communication. </a:t>
            </a:r>
          </a:p>
          <a:p>
            <a:pPr>
              <a:lnSpc>
                <a:spcPct val="90000"/>
              </a:lnSpc>
              <a:buFont typeface="Wingdings" charset="2"/>
              <a:buNone/>
            </a:pPr>
            <a:r>
              <a:rPr lang="en-US" sz="2800" i="1">
                <a:effectLst/>
                <a:latin typeface="Times" charset="0"/>
              </a:rPr>
              <a:t>	—On Human Communication</a:t>
            </a:r>
            <a:r>
              <a:rPr lang="en-US" sz="2800">
                <a:effectLst/>
                <a:latin typeface="Times" charset="0"/>
              </a:rPr>
              <a:t>, Colin Cherry</a:t>
            </a:r>
            <a:endParaRPr lang="en-AU" sz="2800"/>
          </a:p>
          <a:p>
            <a:pPr>
              <a:lnSpc>
                <a:spcPct val="90000"/>
              </a:lnSpc>
            </a:pPr>
            <a:endParaRPr lang="en-AU" sz="2800"/>
          </a:p>
        </p:txBody>
      </p:sp>
    </p:spTree>
    <p:extLst>
      <p:ext uri="{BB962C8B-B14F-4D97-AF65-F5344CB8AC3E}">
        <p14:creationId xmlns:p14="http://schemas.microsoft.com/office/powerpoint/2010/main" val="21038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kumimoji="1" lang="en-US"/>
              <a:t>Asynchronous and Synchronous Transmission</a:t>
            </a:r>
          </a:p>
        </p:txBody>
      </p:sp>
      <p:sp>
        <p:nvSpPr>
          <p:cNvPr id="5123" name="Rectangle 3"/>
          <p:cNvSpPr>
            <a:spLocks noGrp="1" noChangeArrowheads="1"/>
          </p:cNvSpPr>
          <p:nvPr>
            <p:ph type="body" idx="1"/>
          </p:nvPr>
        </p:nvSpPr>
        <p:spPr/>
        <p:txBody>
          <a:bodyPr/>
          <a:lstStyle/>
          <a:p>
            <a:pPr>
              <a:lnSpc>
                <a:spcPct val="90000"/>
              </a:lnSpc>
            </a:pPr>
            <a:r>
              <a:rPr kumimoji="1" lang="en-US"/>
              <a:t>timing problems require a mechanism to synchronize the transmitter and receiver</a:t>
            </a:r>
          </a:p>
          <a:p>
            <a:pPr lvl="1">
              <a:lnSpc>
                <a:spcPct val="90000"/>
              </a:lnSpc>
            </a:pPr>
            <a:r>
              <a:rPr kumimoji="1" lang="en-US"/>
              <a:t>receiver samples stream at bit intervals</a:t>
            </a:r>
          </a:p>
          <a:p>
            <a:pPr lvl="1">
              <a:lnSpc>
                <a:spcPct val="90000"/>
              </a:lnSpc>
            </a:pPr>
            <a:r>
              <a:rPr kumimoji="1" lang="en-US"/>
              <a:t>if clocks not aligned and drifting will sample at wrong time after sufficient bits are sent</a:t>
            </a:r>
          </a:p>
          <a:p>
            <a:pPr>
              <a:lnSpc>
                <a:spcPct val="90000"/>
              </a:lnSpc>
            </a:pPr>
            <a:r>
              <a:rPr kumimoji="1" lang="en-US"/>
              <a:t>two solutions to synchronizing clocks</a:t>
            </a:r>
          </a:p>
          <a:p>
            <a:pPr lvl="1">
              <a:lnSpc>
                <a:spcPct val="90000"/>
              </a:lnSpc>
            </a:pPr>
            <a:r>
              <a:rPr kumimoji="1" lang="en-US"/>
              <a:t>asynchronous transmission</a:t>
            </a:r>
          </a:p>
          <a:p>
            <a:pPr lvl="1">
              <a:lnSpc>
                <a:spcPct val="90000"/>
              </a:lnSpc>
            </a:pPr>
            <a:r>
              <a:rPr kumimoji="1" lang="en-US"/>
              <a:t>synchronous transmission</a:t>
            </a:r>
          </a:p>
          <a:p>
            <a:pPr lvl="1">
              <a:lnSpc>
                <a:spcPct val="90000"/>
              </a:lnSpc>
            </a:pPr>
            <a:endParaRPr kumimoji="1" lang="en-US"/>
          </a:p>
        </p:txBody>
      </p:sp>
    </p:spTree>
    <p:extLst>
      <p:ext uri="{BB962C8B-B14F-4D97-AF65-F5344CB8AC3E}">
        <p14:creationId xmlns:p14="http://schemas.microsoft.com/office/powerpoint/2010/main" val="350688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kumimoji="1" lang="en-US"/>
              <a:t>Asynchronous Transmission</a:t>
            </a:r>
          </a:p>
        </p:txBody>
      </p:sp>
      <p:pic>
        <p:nvPicPr>
          <p:cNvPr id="7173" name="Picture 5" descr="Async Transmission                                             00282853  Mnementh                      BEAE7A2F:"/>
          <p:cNvPicPr>
            <a:picLocks noChangeAspect="1" noChangeArrowheads="1"/>
          </p:cNvPicPr>
          <p:nvPr/>
        </p:nvPicPr>
        <p:blipFill>
          <a:blip r:embed="rId3">
            <a:extLst>
              <a:ext uri="{28A0092B-C50C-407E-A947-70E740481C1C}">
                <a14:useLocalDpi xmlns:a14="http://schemas.microsoft.com/office/drawing/2010/main" val="0"/>
              </a:ext>
            </a:extLst>
          </a:blip>
          <a:srcRect l="7159" t="4633" r="7159" b="13898"/>
          <a:stretch>
            <a:fillRect/>
          </a:stretch>
        </p:blipFill>
        <p:spPr bwMode="auto">
          <a:xfrm>
            <a:off x="1109663" y="1506538"/>
            <a:ext cx="6891337" cy="5064125"/>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295297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kumimoji="1" lang="en-US"/>
              <a:t>Asynchronous - Behavior</a:t>
            </a:r>
          </a:p>
        </p:txBody>
      </p:sp>
      <p:sp>
        <p:nvSpPr>
          <p:cNvPr id="8195" name="Rectangle 3"/>
          <p:cNvSpPr>
            <a:spLocks noGrp="1" noChangeArrowheads="1"/>
          </p:cNvSpPr>
          <p:nvPr>
            <p:ph type="body" idx="1"/>
          </p:nvPr>
        </p:nvSpPr>
        <p:spPr/>
        <p:txBody>
          <a:bodyPr/>
          <a:lstStyle/>
          <a:p>
            <a:r>
              <a:rPr kumimoji="1" lang="en-US"/>
              <a:t>simple</a:t>
            </a:r>
          </a:p>
          <a:p>
            <a:r>
              <a:rPr kumimoji="1" lang="en-US"/>
              <a:t>cheap</a:t>
            </a:r>
          </a:p>
          <a:p>
            <a:r>
              <a:rPr kumimoji="1" lang="en-US"/>
              <a:t>overhead of 2 or 3 bits per char (~20%)</a:t>
            </a:r>
          </a:p>
          <a:p>
            <a:r>
              <a:rPr kumimoji="1" lang="en-US"/>
              <a:t>good for data with large gaps (keyboard)</a:t>
            </a:r>
          </a:p>
        </p:txBody>
      </p:sp>
    </p:spTree>
    <p:extLst>
      <p:ext uri="{BB962C8B-B14F-4D97-AF65-F5344CB8AC3E}">
        <p14:creationId xmlns:p14="http://schemas.microsoft.com/office/powerpoint/2010/main" val="38558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kumimoji="1" lang="en-US"/>
              <a:t>Synchronous Transmission</a:t>
            </a:r>
          </a:p>
        </p:txBody>
      </p:sp>
      <p:sp>
        <p:nvSpPr>
          <p:cNvPr id="9219" name="Rectangle 3"/>
          <p:cNvSpPr>
            <a:spLocks noGrp="1" noChangeArrowheads="1"/>
          </p:cNvSpPr>
          <p:nvPr>
            <p:ph type="body" idx="1"/>
          </p:nvPr>
        </p:nvSpPr>
        <p:spPr>
          <a:xfrm>
            <a:off x="457200" y="1524000"/>
            <a:ext cx="8229600" cy="3505200"/>
          </a:xfrm>
        </p:spPr>
        <p:txBody>
          <a:bodyPr/>
          <a:lstStyle/>
          <a:p>
            <a:pPr>
              <a:lnSpc>
                <a:spcPct val="90000"/>
              </a:lnSpc>
            </a:pPr>
            <a:r>
              <a:rPr kumimoji="1" lang="en-US" sz="2800"/>
              <a:t>block of data transmitted sent as a frame</a:t>
            </a:r>
          </a:p>
          <a:p>
            <a:pPr>
              <a:lnSpc>
                <a:spcPct val="90000"/>
              </a:lnSpc>
            </a:pPr>
            <a:r>
              <a:rPr kumimoji="1" lang="en-US" sz="2800"/>
              <a:t>clocks must be synchronized</a:t>
            </a:r>
          </a:p>
          <a:p>
            <a:pPr lvl="1">
              <a:lnSpc>
                <a:spcPct val="90000"/>
              </a:lnSpc>
            </a:pPr>
            <a:r>
              <a:rPr kumimoji="1" lang="en-US" sz="2400"/>
              <a:t>can use separate clock line</a:t>
            </a:r>
          </a:p>
          <a:p>
            <a:pPr lvl="1">
              <a:lnSpc>
                <a:spcPct val="90000"/>
              </a:lnSpc>
            </a:pPr>
            <a:r>
              <a:rPr kumimoji="1" lang="en-US" sz="2400"/>
              <a:t>or embed clock signal in data</a:t>
            </a:r>
          </a:p>
          <a:p>
            <a:pPr>
              <a:lnSpc>
                <a:spcPct val="90000"/>
              </a:lnSpc>
            </a:pPr>
            <a:r>
              <a:rPr kumimoji="1" lang="en-US" sz="2800"/>
              <a:t>need to indicate start and end of block</a:t>
            </a:r>
          </a:p>
          <a:p>
            <a:pPr lvl="1">
              <a:lnSpc>
                <a:spcPct val="90000"/>
              </a:lnSpc>
            </a:pPr>
            <a:r>
              <a:rPr kumimoji="1" lang="en-US" sz="2400"/>
              <a:t>use preamble and postamble</a:t>
            </a:r>
          </a:p>
          <a:p>
            <a:pPr>
              <a:lnSpc>
                <a:spcPct val="90000"/>
              </a:lnSpc>
            </a:pPr>
            <a:r>
              <a:rPr kumimoji="1" lang="en-US" sz="2800"/>
              <a:t>more efficient (lower overhead) than async</a:t>
            </a:r>
          </a:p>
          <a:p>
            <a:pPr>
              <a:lnSpc>
                <a:spcPct val="90000"/>
              </a:lnSpc>
            </a:pPr>
            <a:endParaRPr kumimoji="1" lang="en-US" sz="2800"/>
          </a:p>
        </p:txBody>
      </p:sp>
      <p:pic>
        <p:nvPicPr>
          <p:cNvPr id="9220" name="Picture 4" descr="Synchronous Frame                                              00282853  Mnementh                      BEAE7A2F:"/>
          <p:cNvPicPr>
            <a:picLocks noChangeAspect="1" noChangeArrowheads="1"/>
          </p:cNvPicPr>
          <p:nvPr/>
        </p:nvPicPr>
        <p:blipFill>
          <a:blip r:embed="rId3">
            <a:extLst>
              <a:ext uri="{28A0092B-C50C-407E-A947-70E740481C1C}">
                <a14:useLocalDpi xmlns:a14="http://schemas.microsoft.com/office/drawing/2010/main" val="0"/>
              </a:ext>
            </a:extLst>
          </a:blip>
          <a:srcRect l="4633" t="39375" r="4633" b="46535"/>
          <a:stretch>
            <a:fillRect/>
          </a:stretch>
        </p:blipFill>
        <p:spPr bwMode="auto">
          <a:xfrm>
            <a:off x="990600" y="5105400"/>
            <a:ext cx="7048500" cy="1416050"/>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335148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kumimoji="1" lang="en-GB"/>
              <a:t>Types of Error</a:t>
            </a:r>
          </a:p>
        </p:txBody>
      </p:sp>
      <p:sp>
        <p:nvSpPr>
          <p:cNvPr id="37891" name="Rectangle 3"/>
          <p:cNvSpPr>
            <a:spLocks noGrp="1" noChangeArrowheads="1"/>
          </p:cNvSpPr>
          <p:nvPr>
            <p:ph type="body" idx="1"/>
          </p:nvPr>
        </p:nvSpPr>
        <p:spPr/>
        <p:txBody>
          <a:bodyPr/>
          <a:lstStyle/>
          <a:p>
            <a:pPr>
              <a:lnSpc>
                <a:spcPct val="90000"/>
              </a:lnSpc>
            </a:pPr>
            <a:r>
              <a:rPr kumimoji="1" lang="en-GB" sz="2800"/>
              <a:t>an error occurs when a bit is altered between transmission and reception</a:t>
            </a:r>
          </a:p>
          <a:p>
            <a:pPr>
              <a:lnSpc>
                <a:spcPct val="90000"/>
              </a:lnSpc>
            </a:pPr>
            <a:r>
              <a:rPr kumimoji="1" lang="en-GB" sz="2800"/>
              <a:t>single bit errors</a:t>
            </a:r>
          </a:p>
          <a:p>
            <a:pPr lvl="1">
              <a:lnSpc>
                <a:spcPct val="90000"/>
              </a:lnSpc>
            </a:pPr>
            <a:r>
              <a:rPr kumimoji="1" lang="en-GB" sz="2400"/>
              <a:t>only one bit altered</a:t>
            </a:r>
          </a:p>
          <a:p>
            <a:pPr lvl="1">
              <a:lnSpc>
                <a:spcPct val="90000"/>
              </a:lnSpc>
            </a:pPr>
            <a:r>
              <a:rPr kumimoji="1" lang="en-GB" sz="2400"/>
              <a:t>caused by white noise</a:t>
            </a:r>
          </a:p>
          <a:p>
            <a:pPr>
              <a:lnSpc>
                <a:spcPct val="90000"/>
              </a:lnSpc>
            </a:pPr>
            <a:r>
              <a:rPr kumimoji="1" lang="en-GB" sz="2800"/>
              <a:t>burst errors</a:t>
            </a:r>
          </a:p>
          <a:p>
            <a:pPr lvl="1">
              <a:lnSpc>
                <a:spcPct val="90000"/>
              </a:lnSpc>
            </a:pPr>
            <a:r>
              <a:rPr kumimoji="1" lang="en-GB" sz="2400"/>
              <a:t>contiguous sequence of </a:t>
            </a:r>
            <a:r>
              <a:rPr kumimoji="1" lang="en-GB" sz="2400" i="1"/>
              <a:t>B</a:t>
            </a:r>
            <a:r>
              <a:rPr kumimoji="1" lang="en-GB" sz="2400"/>
              <a:t> bits in which first last and any number of intermediate bits in error</a:t>
            </a:r>
          </a:p>
          <a:p>
            <a:pPr lvl="1">
              <a:lnSpc>
                <a:spcPct val="90000"/>
              </a:lnSpc>
            </a:pPr>
            <a:r>
              <a:rPr kumimoji="1" lang="en-GB" sz="2400"/>
              <a:t>caused by impulse noise or by fading in wireless</a:t>
            </a:r>
          </a:p>
          <a:p>
            <a:pPr lvl="1">
              <a:lnSpc>
                <a:spcPct val="90000"/>
              </a:lnSpc>
            </a:pPr>
            <a:r>
              <a:rPr kumimoji="1" lang="en-GB" sz="2400"/>
              <a:t>effect greater at higher data rates</a:t>
            </a:r>
          </a:p>
        </p:txBody>
      </p:sp>
    </p:spTree>
    <p:extLst>
      <p:ext uri="{BB962C8B-B14F-4D97-AF65-F5344CB8AC3E}">
        <p14:creationId xmlns:p14="http://schemas.microsoft.com/office/powerpoint/2010/main" val="209070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kumimoji="1" lang="en-US"/>
              <a:t>Error Detection</a:t>
            </a:r>
          </a:p>
        </p:txBody>
      </p:sp>
      <p:sp>
        <p:nvSpPr>
          <p:cNvPr id="35843" name="Rectangle 3"/>
          <p:cNvSpPr>
            <a:spLocks noGrp="1" noChangeArrowheads="1"/>
          </p:cNvSpPr>
          <p:nvPr>
            <p:ph type="body" idx="1"/>
          </p:nvPr>
        </p:nvSpPr>
        <p:spPr>
          <a:xfrm>
            <a:off x="457200" y="1371600"/>
            <a:ext cx="8229600" cy="5105400"/>
          </a:xfrm>
        </p:spPr>
        <p:txBody>
          <a:bodyPr/>
          <a:lstStyle/>
          <a:p>
            <a:r>
              <a:rPr kumimoji="1" lang="en-US"/>
              <a:t>will have errors</a:t>
            </a:r>
          </a:p>
          <a:p>
            <a:r>
              <a:rPr kumimoji="1" lang="en-US"/>
              <a:t>detect using error-detecting code</a:t>
            </a:r>
          </a:p>
          <a:p>
            <a:r>
              <a:rPr kumimoji="1" lang="en-US"/>
              <a:t>added by transmitter</a:t>
            </a:r>
          </a:p>
          <a:p>
            <a:r>
              <a:rPr kumimoji="1" lang="en-US"/>
              <a:t>recalculated and checked by receiver</a:t>
            </a:r>
          </a:p>
          <a:p>
            <a:r>
              <a:rPr kumimoji="1" lang="en-US"/>
              <a:t>still chance of undetected error</a:t>
            </a:r>
          </a:p>
          <a:p>
            <a:r>
              <a:rPr kumimoji="1" lang="en-US"/>
              <a:t>parity</a:t>
            </a:r>
          </a:p>
          <a:p>
            <a:pPr lvl="1"/>
            <a:r>
              <a:rPr kumimoji="1" lang="en-US"/>
              <a:t>parity bit set so character has even (even parity) or odd (odd parity) number of ones</a:t>
            </a:r>
          </a:p>
          <a:p>
            <a:pPr lvl="1"/>
            <a:r>
              <a:rPr kumimoji="1" lang="en-US"/>
              <a:t>even number of bit errors goes undetected</a:t>
            </a:r>
          </a:p>
        </p:txBody>
      </p:sp>
    </p:spTree>
    <p:extLst>
      <p:ext uri="{BB962C8B-B14F-4D97-AF65-F5344CB8AC3E}">
        <p14:creationId xmlns:p14="http://schemas.microsoft.com/office/powerpoint/2010/main" val="208839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kumimoji="1" lang="en-GB"/>
              <a:t>Error Detection Process</a:t>
            </a:r>
          </a:p>
        </p:txBody>
      </p:sp>
      <p:pic>
        <p:nvPicPr>
          <p:cNvPr id="38917" name="Picture 5" descr="Error Correction                                               00282853  Mnementh                      BEAE7A2F:"/>
          <p:cNvPicPr>
            <a:picLocks noChangeAspect="1" noChangeArrowheads="1"/>
          </p:cNvPicPr>
          <p:nvPr/>
        </p:nvPicPr>
        <p:blipFill>
          <a:blip r:embed="rId3">
            <a:extLst>
              <a:ext uri="{28A0092B-C50C-407E-A947-70E740481C1C}">
                <a14:useLocalDpi xmlns:a14="http://schemas.microsoft.com/office/drawing/2010/main" val="0"/>
              </a:ext>
            </a:extLst>
          </a:blip>
          <a:srcRect l="7159" t="9265" r="7159" b="18529"/>
          <a:stretch>
            <a:fillRect/>
          </a:stretch>
        </p:blipFill>
        <p:spPr bwMode="auto">
          <a:xfrm>
            <a:off x="1109663" y="1643063"/>
            <a:ext cx="6891337" cy="4487862"/>
          </a:xfrm>
          <a:prstGeom prst="rect">
            <a:avLst/>
          </a:prstGeom>
          <a:noFill/>
          <a:extLst>
            <a:ext uri="{909E8E84-426E-40DD-AFC4-6F175D3DCCD1}">
              <a14:hiddenFill xmlns:a14="http://schemas.microsoft.com/office/drawing/2010/main">
                <a:solidFill>
                  <a:srgbClr val="FFFFFF">
                    <a:alpha val="70000"/>
                  </a:srgbClr>
                </a:solidFill>
              </a14:hiddenFill>
            </a:ext>
          </a:extLst>
        </p:spPr>
      </p:pic>
    </p:spTree>
    <p:extLst>
      <p:ext uri="{BB962C8B-B14F-4D97-AF65-F5344CB8AC3E}">
        <p14:creationId xmlns:p14="http://schemas.microsoft.com/office/powerpoint/2010/main" val="1811943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2314</Words>
  <Application>Microsoft Office PowerPoint</Application>
  <PresentationFormat>On-screen Show (4:3)</PresentationFormat>
  <Paragraphs>147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vt:lpstr>
      <vt:lpstr>Wingdings</vt:lpstr>
      <vt:lpstr>Office Theme</vt:lpstr>
      <vt:lpstr>PowerPoint Presentation</vt:lpstr>
      <vt:lpstr>Digital Data Communications Techniques</vt:lpstr>
      <vt:lpstr>Asynchronous and Synchronous Transmission</vt:lpstr>
      <vt:lpstr>Asynchronous Transmission</vt:lpstr>
      <vt:lpstr>Asynchronous - Behavior</vt:lpstr>
      <vt:lpstr>Synchronous Transmission</vt:lpstr>
      <vt:lpstr>Types of Error</vt:lpstr>
      <vt:lpstr>Error Detection</vt:lpstr>
      <vt:lpstr>Error Detection Process</vt:lpstr>
      <vt:lpstr>Cyclic Redundancy Check</vt:lpstr>
      <vt:lpstr>Error Correction</vt:lpstr>
      <vt:lpstr>Error Correction Process</vt:lpstr>
      <vt:lpstr>How Error Correction Works</vt:lpstr>
      <vt:lpstr>Line Configuration - Topology</vt:lpstr>
      <vt:lpstr>Line Configuration - Topology</vt:lpstr>
      <vt:lpstr>Line Configuration - Duplex</vt:lpstr>
      <vt:lpstr>Summary</vt:lpstr>
      <vt:lpstr>References</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Aa_Ulum</cp:lastModifiedBy>
  <cp:revision>252</cp:revision>
  <dcterms:created xsi:type="dcterms:W3CDTF">2010-08-24T06:47:44Z</dcterms:created>
  <dcterms:modified xsi:type="dcterms:W3CDTF">2017-11-07T03:07:12Z</dcterms:modified>
</cp:coreProperties>
</file>