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383" r:id="rId2"/>
    <p:sldId id="558" r:id="rId3"/>
    <p:sldId id="559" r:id="rId4"/>
    <p:sldId id="560" r:id="rId5"/>
    <p:sldId id="561" r:id="rId6"/>
    <p:sldId id="562" r:id="rId7"/>
    <p:sldId id="563" r:id="rId8"/>
    <p:sldId id="536" r:id="rId9"/>
    <p:sldId id="537" r:id="rId10"/>
    <p:sldId id="538" r:id="rId11"/>
    <p:sldId id="539" r:id="rId12"/>
    <p:sldId id="540" r:id="rId13"/>
    <p:sldId id="541" r:id="rId14"/>
    <p:sldId id="535" r:id="rId15"/>
    <p:sldId id="543" r:id="rId16"/>
    <p:sldId id="564" r:id="rId17"/>
    <p:sldId id="565" r:id="rId18"/>
    <p:sldId id="566" r:id="rId19"/>
    <p:sldId id="568" r:id="rId20"/>
    <p:sldId id="542" r:id="rId21"/>
    <p:sldId id="513" r:id="rId22"/>
    <p:sldId id="514" r:id="rId23"/>
    <p:sldId id="515" r:id="rId24"/>
    <p:sldId id="545" r:id="rId25"/>
    <p:sldId id="546" r:id="rId26"/>
    <p:sldId id="547" r:id="rId27"/>
    <p:sldId id="516" r:id="rId28"/>
    <p:sldId id="548" r:id="rId29"/>
    <p:sldId id="549" r:id="rId30"/>
    <p:sldId id="550" r:id="rId31"/>
    <p:sldId id="551" r:id="rId32"/>
    <p:sldId id="552" r:id="rId33"/>
    <p:sldId id="517" r:id="rId34"/>
    <p:sldId id="553" r:id="rId35"/>
    <p:sldId id="554" r:id="rId36"/>
    <p:sldId id="518" r:id="rId37"/>
    <p:sldId id="555" r:id="rId38"/>
    <p:sldId id="556" r:id="rId39"/>
    <p:sldId id="557" r:id="rId40"/>
    <p:sldId id="519" r:id="rId41"/>
    <p:sldId id="520" r:id="rId42"/>
    <p:sldId id="521" r:id="rId43"/>
    <p:sldId id="522" r:id="rId44"/>
    <p:sldId id="523" r:id="rId45"/>
    <p:sldId id="524" r:id="rId46"/>
    <p:sldId id="526" r:id="rId47"/>
    <p:sldId id="527" r:id="rId48"/>
    <p:sldId id="567" r:id="rId49"/>
    <p:sldId id="529" r:id="rId50"/>
    <p:sldId id="530" r:id="rId51"/>
    <p:sldId id="569" r:id="rId52"/>
    <p:sldId id="570" r:id="rId53"/>
    <p:sldId id="571"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varScale="1">
        <p:scale>
          <a:sx n="67" d="100"/>
          <a:sy n="67" d="100"/>
        </p:scale>
        <p:origin x="1500" y="78"/>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07/11/2017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07/11/2017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FF3BFE-EE32-4BA9-997F-D339C74B1AA3}" type="slidenum">
              <a:rPr lang="en-US" altLang="en-US"/>
              <a:pPr/>
              <a:t>10</a:t>
            </a:fld>
            <a:endParaRPr lang="en-US" altLang="en-US"/>
          </a:p>
        </p:txBody>
      </p:sp>
    </p:spTree>
    <p:extLst>
      <p:ext uri="{BB962C8B-B14F-4D97-AF65-F5344CB8AC3E}">
        <p14:creationId xmlns:p14="http://schemas.microsoft.com/office/powerpoint/2010/main" val="239457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34" charset="-128"/>
            </a:endParaRPr>
          </a:p>
        </p:txBody>
      </p:sp>
      <p:sp>
        <p:nvSpPr>
          <p:cNvPr id="56323" name="Slide Number Placeholder 3"/>
          <p:cNvSpPr>
            <a:spLocks noGrp="1"/>
          </p:cNvSpPr>
          <p:nvPr>
            <p:ph type="sldNum" sz="quarter" idx="5"/>
          </p:nvPr>
        </p:nvSpPr>
        <p:spPr bwMode="auto">
          <a:noFill/>
          <a:ln>
            <a:miter lim="800000"/>
            <a:headEnd/>
            <a:tailEnd/>
          </a:ln>
        </p:spPr>
        <p:txBody>
          <a:bodyPr/>
          <a:lstStyle/>
          <a:p>
            <a:fld id="{A66A4F6C-7EAD-4039-8F69-E886C5370CAD}" type="slidenum">
              <a:rPr lang="en-US"/>
              <a:pPr/>
              <a:t>47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a:t>Click here to Edit</a:t>
            </a:r>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a:t>
            </a:r>
            <a:r>
              <a:rPr lang="en-US" dirty="0" err="1"/>
              <a:t>Pokok</a:t>
            </a:r>
            <a:r>
              <a:rPr lang="en-US" dirty="0"/>
              <a:t> </a:t>
            </a:r>
            <a:r>
              <a:rPr lang="en-US" dirty="0" err="1"/>
              <a:t>Bahasan</a:t>
            </a:r>
            <a:br>
              <a:rPr lang="en-US" dirty="0"/>
            </a:br>
            <a:r>
              <a:rPr lang="en-US" dirty="0"/>
              <a:t>Click here to edit </a:t>
            </a:r>
            <a:r>
              <a:rPr lang="en-US" dirty="0" err="1"/>
              <a:t>Pertemuan</a:t>
            </a:r>
            <a:br>
              <a:rPr lang="en-US" dirty="0"/>
            </a:br>
            <a:r>
              <a:rPr lang="en-US" dirty="0"/>
              <a:t>Click here to edit Nama </a:t>
            </a:r>
            <a:r>
              <a:rPr lang="en-US" dirty="0" err="1"/>
              <a:t>Dosen</a:t>
            </a:r>
            <a:br>
              <a:rPr lang="en-US" dirty="0"/>
            </a:br>
            <a:r>
              <a:rPr lang="en-US" dirty="0"/>
              <a:t>Click here to edit Nama Prodi </a:t>
            </a:r>
            <a:r>
              <a:rPr lang="en-US" dirty="0" err="1"/>
              <a:t>dan</a:t>
            </a:r>
            <a:r>
              <a:rPr lang="en-US" dirty="0"/>
              <a:t> </a:t>
            </a:r>
            <a:r>
              <a:rPr lang="en-US" dirty="0" err="1"/>
              <a:t>Fakultas</a:t>
            </a:r>
            <a:endParaRPr lang="en-US" dirty="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838200"/>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777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3924300"/>
            <a:ext cx="777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0B7B0FB-9B33-4C29-8B51-07558C29E33A}" type="slidenum">
              <a:rPr lang="en-US"/>
              <a:pPr/>
              <a:t>‹#›</a:t>
            </a:fld>
            <a:endParaRPr lang="en-US"/>
          </a:p>
        </p:txBody>
      </p:sp>
    </p:spTree>
    <p:extLst>
      <p:ext uri="{BB962C8B-B14F-4D97-AF65-F5344CB8AC3E}">
        <p14:creationId xmlns:p14="http://schemas.microsoft.com/office/powerpoint/2010/main" val="8786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a:t>Materi</a:t>
            </a:r>
            <a:r>
              <a:rPr lang="en-US" dirty="0"/>
              <a:t> </a:t>
            </a:r>
            <a:r>
              <a:rPr lang="en-US" dirty="0" err="1"/>
              <a:t>Sebelum</a:t>
            </a:r>
            <a:r>
              <a:rPr lang="en-US" dirty="0"/>
              <a:t> UTS</a:t>
            </a:r>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11/7/2017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11/7/2017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11/7/2017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11/7/2017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11/7/2017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11/7/2017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Pemrosesan</a:t>
            </a:r>
            <a:r>
              <a:rPr lang="en-US" dirty="0"/>
              <a:t> Data </a:t>
            </a:r>
            <a:r>
              <a:rPr lang="en-US" dirty="0" err="1"/>
              <a:t>Tersebar</a:t>
            </a:r>
            <a:endParaRPr lang="id-ID" dirty="0"/>
          </a:p>
        </p:txBody>
      </p:sp>
      <p:sp>
        <p:nvSpPr>
          <p:cNvPr id="3" name="Subtitle 2"/>
          <p:cNvSpPr>
            <a:spLocks noGrp="1"/>
          </p:cNvSpPr>
          <p:nvPr>
            <p:ph type="subTitle" idx="1"/>
          </p:nvPr>
        </p:nvSpPr>
        <p:spPr/>
        <p:txBody>
          <a:bodyPr/>
          <a:lstStyle/>
          <a:p>
            <a:r>
              <a:rPr lang="en-US" dirty="0" err="1"/>
              <a:t>QoS</a:t>
            </a:r>
            <a:br>
              <a:rPr lang="en-US" dirty="0"/>
            </a:br>
            <a:r>
              <a:rPr lang="en-US" dirty="0" err="1"/>
              <a:t>Pertemuan</a:t>
            </a:r>
            <a:r>
              <a:rPr lang="en-US" dirty="0"/>
              <a:t> 4</a:t>
            </a:r>
            <a:br>
              <a:rPr lang="en-US" dirty="0"/>
            </a:br>
            <a:r>
              <a:rPr lang="en-US" dirty="0" err="1"/>
              <a:t>Dosen</a:t>
            </a:r>
            <a:r>
              <a:rPr lang="en-US" dirty="0"/>
              <a:t> </a:t>
            </a:r>
            <a:r>
              <a:rPr lang="en-US" dirty="0" err="1"/>
              <a:t>Pengampu</a:t>
            </a:r>
            <a:r>
              <a:rPr lang="en-US" dirty="0"/>
              <a:t>: Hendry </a:t>
            </a:r>
            <a:r>
              <a:rPr lang="en-US" dirty="0" err="1"/>
              <a:t>Gunawan</a:t>
            </a:r>
            <a:r>
              <a:rPr lang="en-US" dirty="0"/>
              <a:t> </a:t>
            </a:r>
            <a:r>
              <a:rPr lang="en-US" dirty="0" err="1"/>
              <a:t>S.Kom</a:t>
            </a:r>
            <a:r>
              <a:rPr lang="en-US" dirty="0"/>
              <a:t>, MM</a:t>
            </a:r>
          </a:p>
          <a:p>
            <a:r>
              <a:rPr lang="en-US" dirty="0"/>
              <a:t>Prodi Teknik </a:t>
            </a:r>
            <a:r>
              <a:rPr lang="en-US" dirty="0" err="1"/>
              <a:t>Informatika</a:t>
            </a:r>
            <a:r>
              <a:rPr lang="en-US" dirty="0"/>
              <a:t> - </a:t>
            </a:r>
            <a:r>
              <a:rPr lang="en-US" dirty="0" err="1"/>
              <a:t>Fakultas</a:t>
            </a:r>
            <a:r>
              <a:rPr lang="en-US" dirty="0"/>
              <a:t> </a:t>
            </a:r>
            <a:r>
              <a:rPr lang="en-US" dirty="0" err="1"/>
              <a:t>Ilmu</a:t>
            </a:r>
            <a:r>
              <a:rPr lang="en-US" dirty="0"/>
              <a:t> </a:t>
            </a:r>
            <a:r>
              <a:rPr lang="en-US" dirty="0" err="1"/>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Layered Model for QoS</a:t>
            </a:r>
          </a:p>
        </p:txBody>
      </p:sp>
      <p:pic>
        <p:nvPicPr>
          <p:cNvPr id="2150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14450" y="1676400"/>
            <a:ext cx="6115050" cy="4724400"/>
          </a:xfrm>
          <a:noFill/>
        </p:spPr>
      </p:pic>
      <p:sp>
        <p:nvSpPr>
          <p:cNvPr id="21509" name="TextBox 4"/>
          <p:cNvSpPr txBox="1">
            <a:spLocks noChangeArrowheads="1"/>
          </p:cNvSpPr>
          <p:nvPr/>
        </p:nvSpPr>
        <p:spPr bwMode="auto">
          <a:xfrm>
            <a:off x="6743701" y="1676402"/>
            <a:ext cx="13388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Quality of </a:t>
            </a:r>
          </a:p>
          <a:p>
            <a:r>
              <a:rPr lang="en-US" altLang="en-US"/>
              <a:t>Experience</a:t>
            </a:r>
          </a:p>
        </p:txBody>
      </p:sp>
      <p:sp>
        <p:nvSpPr>
          <p:cNvPr id="21510" name="TextBox 5"/>
          <p:cNvSpPr txBox="1">
            <a:spLocks noChangeArrowheads="1"/>
          </p:cNvSpPr>
          <p:nvPr/>
        </p:nvSpPr>
        <p:spPr bwMode="auto">
          <a:xfrm>
            <a:off x="6858001" y="4038602"/>
            <a:ext cx="11592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Quality of</a:t>
            </a:r>
          </a:p>
          <a:p>
            <a:r>
              <a:rPr lang="en-US" altLang="en-US"/>
              <a:t>Service</a:t>
            </a:r>
          </a:p>
        </p:txBody>
      </p:sp>
      <p:sp>
        <p:nvSpPr>
          <p:cNvPr id="21511" name="Right Brace 6"/>
          <p:cNvSpPr>
            <a:spLocks/>
          </p:cNvSpPr>
          <p:nvPr/>
        </p:nvSpPr>
        <p:spPr bwMode="auto">
          <a:xfrm>
            <a:off x="6400800" y="2438400"/>
            <a:ext cx="400050" cy="3733800"/>
          </a:xfrm>
          <a:prstGeom prst="rightBrace">
            <a:avLst>
              <a:gd name="adj1" fmla="val 8329"/>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1512" name="Right Brace 7"/>
          <p:cNvSpPr>
            <a:spLocks/>
          </p:cNvSpPr>
          <p:nvPr/>
        </p:nvSpPr>
        <p:spPr bwMode="auto">
          <a:xfrm>
            <a:off x="6400800" y="1752600"/>
            <a:ext cx="342900" cy="609600"/>
          </a:xfrm>
          <a:prstGeom prst="rightBrace">
            <a:avLst>
              <a:gd name="adj1" fmla="val 8333"/>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2046399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a:t>
            </a:r>
            <a:r>
              <a:rPr lang="en-US" dirty="0" err="1"/>
              <a:t>QoS</a:t>
            </a:r>
            <a:r>
              <a:rPr lang="en-US" dirty="0"/>
              <a:t> Requirement</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1885950"/>
            <a:ext cx="649605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115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Application AV </a:t>
            </a:r>
            <a:r>
              <a:rPr lang="en-US" altLang="en-US" dirty="0" err="1"/>
              <a:t>QoS</a:t>
            </a:r>
            <a:r>
              <a:rPr lang="en-US" altLang="en-US" dirty="0"/>
              <a:t> Parameters</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b="1" dirty="0" err="1"/>
              <a:t>QoS</a:t>
            </a:r>
            <a:r>
              <a:rPr lang="en-US" altLang="en-US" b="1" dirty="0"/>
              <a:t> for Audio service: </a:t>
            </a:r>
          </a:p>
          <a:p>
            <a:pPr lvl="2"/>
            <a:r>
              <a:rPr lang="en-US" altLang="en-US" b="1" dirty="0"/>
              <a:t>Sample rate </a:t>
            </a:r>
            <a:r>
              <a:rPr lang="en-US" altLang="en-US" dirty="0"/>
              <a:t>– 8000 samples/second (8KHz), 44.1 KHz</a:t>
            </a:r>
          </a:p>
          <a:p>
            <a:pPr lvl="2"/>
            <a:r>
              <a:rPr lang="en-US" altLang="en-US" b="1" dirty="0"/>
              <a:t>Sample resolution </a:t>
            </a:r>
            <a:r>
              <a:rPr lang="en-US" altLang="en-US" dirty="0"/>
              <a:t>– 8 bits per sample, 16 bits per sample</a:t>
            </a:r>
          </a:p>
          <a:p>
            <a:r>
              <a:rPr lang="en-US" altLang="en-US" b="1" dirty="0" err="1"/>
              <a:t>QoS</a:t>
            </a:r>
            <a:r>
              <a:rPr lang="en-US" altLang="en-US" b="1" dirty="0"/>
              <a:t> for Video service:</a:t>
            </a:r>
          </a:p>
          <a:p>
            <a:pPr lvl="2"/>
            <a:r>
              <a:rPr lang="en-US" altLang="en-US" b="1" dirty="0"/>
              <a:t>Video frame rate </a:t>
            </a:r>
            <a:r>
              <a:rPr lang="en-US" altLang="en-US" dirty="0"/>
              <a:t>– 25 frames per second, 30 frames per second</a:t>
            </a:r>
          </a:p>
          <a:p>
            <a:pPr lvl="2"/>
            <a:r>
              <a:rPr lang="en-US" altLang="en-US" b="1" dirty="0"/>
              <a:t>Frame Period </a:t>
            </a:r>
            <a:r>
              <a:rPr lang="en-US" altLang="en-US" dirty="0"/>
              <a:t>– 40 </a:t>
            </a:r>
            <a:r>
              <a:rPr lang="en-US" altLang="en-US" dirty="0" err="1"/>
              <a:t>ms</a:t>
            </a:r>
            <a:r>
              <a:rPr lang="en-US" altLang="en-US" dirty="0"/>
              <a:t>, 30 </a:t>
            </a:r>
            <a:r>
              <a:rPr lang="en-US" altLang="en-US" dirty="0" err="1"/>
              <a:t>ms</a:t>
            </a:r>
            <a:r>
              <a:rPr lang="en-US" altLang="en-US" dirty="0"/>
              <a:t>, 25 </a:t>
            </a:r>
            <a:r>
              <a:rPr lang="en-US" altLang="en-US" dirty="0" err="1"/>
              <a:t>ms</a:t>
            </a:r>
            <a:r>
              <a:rPr lang="en-US" altLang="en-US" dirty="0"/>
              <a:t>, …</a:t>
            </a:r>
          </a:p>
          <a:p>
            <a:pPr lvl="2"/>
            <a:r>
              <a:rPr lang="en-US" altLang="en-US" b="1" dirty="0"/>
              <a:t>Frame resolution </a:t>
            </a:r>
            <a:r>
              <a:rPr lang="en-US" altLang="en-US" dirty="0"/>
              <a:t>– 320x240 pixels, 640x480 pixels, 1920x1080 pixels, …</a:t>
            </a:r>
          </a:p>
          <a:p>
            <a:pPr lvl="2"/>
            <a:r>
              <a:rPr lang="en-US" altLang="en-US" b="1" dirty="0"/>
              <a:t>Pixel resolution </a:t>
            </a:r>
            <a:r>
              <a:rPr lang="en-US" altLang="en-US" dirty="0"/>
              <a:t>– 24 bits per pixel, 8 bits per pixel</a:t>
            </a:r>
          </a:p>
          <a:p>
            <a:pPr lvl="2"/>
            <a:r>
              <a:rPr lang="en-US" altLang="en-US" b="1" dirty="0"/>
              <a:t>Frame size </a:t>
            </a:r>
            <a:r>
              <a:rPr lang="en-US" altLang="en-US" dirty="0"/>
              <a:t>– 64KB</a:t>
            </a:r>
          </a:p>
          <a:p>
            <a:pPr lvl="2"/>
            <a:r>
              <a:rPr lang="en-US" altLang="en-US" b="1" dirty="0"/>
              <a:t>Compression rate </a:t>
            </a:r>
            <a:r>
              <a:rPr lang="en-US" altLang="en-US" dirty="0"/>
              <a:t>– 8:1</a:t>
            </a:r>
          </a:p>
          <a:p>
            <a:endParaRPr lang="en-US" altLang="en-US" dirty="0"/>
          </a:p>
          <a:p>
            <a:endParaRPr lang="en-US" dirty="0"/>
          </a:p>
        </p:txBody>
      </p:sp>
    </p:spTree>
    <p:extLst>
      <p:ext uri="{BB962C8B-B14F-4D97-AF65-F5344CB8AC3E}">
        <p14:creationId xmlns:p14="http://schemas.microsoft.com/office/powerpoint/2010/main" val="3654900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QoS</a:t>
            </a:r>
            <a:endParaRPr lang="en-US" dirty="0"/>
          </a:p>
        </p:txBody>
      </p:sp>
      <p:sp>
        <p:nvSpPr>
          <p:cNvPr id="3" name="Content Placeholder 2"/>
          <p:cNvSpPr>
            <a:spLocks noGrp="1"/>
          </p:cNvSpPr>
          <p:nvPr>
            <p:ph idx="1"/>
          </p:nvPr>
        </p:nvSpPr>
        <p:spPr/>
        <p:txBody>
          <a:bodyPr>
            <a:normAutofit fontScale="77500" lnSpcReduction="20000"/>
          </a:bodyPr>
          <a:lstStyle/>
          <a:p>
            <a:r>
              <a:rPr lang="en-US" dirty="0"/>
              <a:t>FLOW: A stream of packets from a source to a destination</a:t>
            </a:r>
            <a:endParaRPr lang="en-US" b="1" dirty="0"/>
          </a:p>
          <a:p>
            <a:pPr lvl="1"/>
            <a:r>
              <a:rPr lang="en-US" dirty="0"/>
              <a:t>flow might be all the packets of a connection in a connection-oriented network, or all the packets sent from one process to another process in a connectionless network. </a:t>
            </a:r>
          </a:p>
          <a:p>
            <a:pPr lvl="1"/>
            <a:endParaRPr lang="en-US" dirty="0"/>
          </a:p>
          <a:p>
            <a:r>
              <a:rPr lang="en-US" dirty="0"/>
              <a:t>The needs of each flow can be characterized by four primary parameters: </a:t>
            </a:r>
          </a:p>
          <a:p>
            <a:pPr lvl="1"/>
            <a:r>
              <a:rPr lang="en-US" dirty="0"/>
              <a:t>bandwidth </a:t>
            </a:r>
          </a:p>
          <a:p>
            <a:pPr lvl="1"/>
            <a:r>
              <a:rPr lang="en-US" dirty="0"/>
              <a:t>Delay</a:t>
            </a:r>
          </a:p>
          <a:p>
            <a:pPr lvl="1"/>
            <a:r>
              <a:rPr lang="en-US" dirty="0"/>
              <a:t>Jitter</a:t>
            </a:r>
          </a:p>
          <a:p>
            <a:pPr lvl="1"/>
            <a:r>
              <a:rPr lang="en-US" dirty="0"/>
              <a:t>Loss</a:t>
            </a:r>
          </a:p>
          <a:p>
            <a:r>
              <a:rPr lang="en-US" dirty="0"/>
              <a:t>Together, these determine the </a:t>
            </a:r>
            <a:r>
              <a:rPr lang="en-US" b="1" dirty="0" err="1"/>
              <a:t>QoS</a:t>
            </a:r>
            <a:r>
              <a:rPr lang="en-US" b="1" dirty="0"/>
              <a:t> </a:t>
            </a:r>
            <a:r>
              <a:rPr lang="en-US" dirty="0"/>
              <a:t>(</a:t>
            </a:r>
            <a:r>
              <a:rPr lang="en-US" b="1" dirty="0"/>
              <a:t>Quality of Service</a:t>
            </a:r>
            <a:r>
              <a:rPr lang="en-US" dirty="0"/>
              <a:t>) the flow requires.</a:t>
            </a:r>
          </a:p>
        </p:txBody>
      </p:sp>
    </p:spTree>
    <p:extLst>
      <p:ext uri="{BB962C8B-B14F-4D97-AF65-F5344CB8AC3E}">
        <p14:creationId xmlns:p14="http://schemas.microsoft.com/office/powerpoint/2010/main" val="2201532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issues to ensure Quality of Service:</a:t>
            </a:r>
          </a:p>
        </p:txBody>
      </p:sp>
      <p:sp>
        <p:nvSpPr>
          <p:cNvPr id="3" name="Content Placeholder 2"/>
          <p:cNvSpPr>
            <a:spLocks noGrp="1"/>
          </p:cNvSpPr>
          <p:nvPr>
            <p:ph idx="1"/>
          </p:nvPr>
        </p:nvSpPr>
        <p:spPr/>
        <p:txBody>
          <a:bodyPr/>
          <a:lstStyle/>
          <a:p>
            <a:pPr marL="971550" lvl="1" indent="-514350">
              <a:buFont typeface="+mj-lt"/>
              <a:buAutoNum type="arabicPeriod"/>
            </a:pPr>
            <a:r>
              <a:rPr lang="en-US" dirty="0"/>
              <a:t>What applications need from the network.</a:t>
            </a:r>
          </a:p>
          <a:p>
            <a:pPr marL="971550" lvl="1" indent="-514350">
              <a:buFont typeface="+mj-lt"/>
              <a:buAutoNum type="arabicPeriod"/>
            </a:pPr>
            <a:r>
              <a:rPr lang="en-US" dirty="0"/>
              <a:t>How to regulate the traffic that enters the network.</a:t>
            </a:r>
          </a:p>
          <a:p>
            <a:pPr marL="971550" lvl="1" indent="-514350">
              <a:buFont typeface="+mj-lt"/>
              <a:buAutoNum type="arabicPeriod"/>
            </a:pPr>
            <a:r>
              <a:rPr lang="en-US" dirty="0"/>
              <a:t>How to reserve resources at routers to guarantee performance.</a:t>
            </a:r>
          </a:p>
          <a:p>
            <a:pPr marL="971550" lvl="1" indent="-514350">
              <a:buFont typeface="+mj-lt"/>
              <a:buAutoNum type="arabicPeriod"/>
            </a:pPr>
            <a:r>
              <a:rPr lang="en-US" dirty="0"/>
              <a:t>Whether the network can safely accept more traffic.</a:t>
            </a:r>
          </a:p>
        </p:txBody>
      </p:sp>
    </p:spTree>
    <p:extLst>
      <p:ext uri="{BB962C8B-B14F-4D97-AF65-F5344CB8AC3E}">
        <p14:creationId xmlns:p14="http://schemas.microsoft.com/office/powerpoint/2010/main" val="178626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Categories of </a:t>
            </a:r>
            <a:r>
              <a:rPr lang="en-US" dirty="0" err="1"/>
              <a:t>QoS</a:t>
            </a:r>
            <a:endParaRPr lang="en-US" dirty="0"/>
          </a:p>
        </p:txBody>
      </p:sp>
      <p:sp>
        <p:nvSpPr>
          <p:cNvPr id="3" name="Content Placeholder 2"/>
          <p:cNvSpPr>
            <a:spLocks noGrp="1"/>
          </p:cNvSpPr>
          <p:nvPr>
            <p:ph idx="1"/>
          </p:nvPr>
        </p:nvSpPr>
        <p:spPr/>
        <p:txBody>
          <a:bodyPr>
            <a:normAutofit fontScale="92500" lnSpcReduction="10000"/>
          </a:bodyPr>
          <a:lstStyle/>
          <a:p>
            <a:r>
              <a:rPr lang="en-US" dirty="0"/>
              <a:t>To accommodate a variety of applications, networks may support different categories of </a:t>
            </a:r>
            <a:r>
              <a:rPr lang="en-US" dirty="0" err="1"/>
              <a:t>QoS</a:t>
            </a:r>
            <a:r>
              <a:rPr lang="en-US" dirty="0"/>
              <a:t>. </a:t>
            </a:r>
          </a:p>
          <a:p>
            <a:r>
              <a:rPr lang="en-US" dirty="0"/>
              <a:t>For example ATM networks support:</a:t>
            </a:r>
          </a:p>
          <a:p>
            <a:pPr lvl="1"/>
            <a:r>
              <a:rPr lang="en-US" dirty="0"/>
              <a:t>Constant bit rate (e.g., telephony).</a:t>
            </a:r>
          </a:p>
          <a:p>
            <a:pPr lvl="1"/>
            <a:r>
              <a:rPr lang="en-US" dirty="0"/>
              <a:t>Real-time variable bit rate (e.g., compressed videoconferencing).</a:t>
            </a:r>
          </a:p>
          <a:p>
            <a:pPr lvl="1"/>
            <a:r>
              <a:rPr lang="en-US" dirty="0"/>
              <a:t>Non-real-time variable bit rate (e.g., watching a movie on demand).</a:t>
            </a:r>
          </a:p>
          <a:p>
            <a:pPr lvl="1"/>
            <a:r>
              <a:rPr lang="en-US" dirty="0"/>
              <a:t>Available bit rate (e.g., file transfer).</a:t>
            </a:r>
          </a:p>
        </p:txBody>
      </p:sp>
    </p:spTree>
    <p:extLst>
      <p:ext uri="{BB962C8B-B14F-4D97-AF65-F5344CB8AC3E}">
        <p14:creationId xmlns:p14="http://schemas.microsoft.com/office/powerpoint/2010/main" val="2552717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Applications</a:t>
            </a:r>
          </a:p>
        </p:txBody>
      </p:sp>
      <p:sp>
        <p:nvSpPr>
          <p:cNvPr id="11267" name="Rectangle 3"/>
          <p:cNvSpPr>
            <a:spLocks noGrp="1" noChangeArrowheads="1"/>
          </p:cNvSpPr>
          <p:nvPr>
            <p:ph type="body" idx="1"/>
          </p:nvPr>
        </p:nvSpPr>
        <p:spPr/>
        <p:txBody>
          <a:bodyPr/>
          <a:lstStyle/>
          <a:p>
            <a:pPr>
              <a:lnSpc>
                <a:spcPct val="90000"/>
              </a:lnSpc>
            </a:pPr>
            <a:r>
              <a:rPr lang="en-US" sz="2800"/>
              <a:t>Web traffic</a:t>
            </a:r>
          </a:p>
          <a:p>
            <a:pPr lvl="1">
              <a:lnSpc>
                <a:spcPct val="90000"/>
              </a:lnSpc>
            </a:pPr>
            <a:r>
              <a:rPr lang="en-US" sz="2400"/>
              <a:t>QoS factors are service time, queuing delay, response time, bandwidth, throughput.</a:t>
            </a:r>
          </a:p>
          <a:p>
            <a:pPr>
              <a:lnSpc>
                <a:spcPct val="90000"/>
              </a:lnSpc>
            </a:pPr>
            <a:r>
              <a:rPr lang="en-US" sz="2800"/>
              <a:t>E-commerce</a:t>
            </a:r>
          </a:p>
          <a:p>
            <a:pPr lvl="1">
              <a:lnSpc>
                <a:spcPct val="90000"/>
              </a:lnSpc>
            </a:pPr>
            <a:r>
              <a:rPr lang="en-US" sz="2400"/>
              <a:t>Session-based; QoS factors are security, throughput, response time.</a:t>
            </a:r>
          </a:p>
          <a:p>
            <a:pPr lvl="1">
              <a:lnSpc>
                <a:spcPct val="90000"/>
              </a:lnSpc>
            </a:pPr>
            <a:r>
              <a:rPr lang="en-US" sz="2400"/>
              <a:t>DiffServ provisioning is 2-d – inter and intra session.</a:t>
            </a:r>
          </a:p>
          <a:p>
            <a:pPr>
              <a:lnSpc>
                <a:spcPct val="90000"/>
              </a:lnSpc>
            </a:pPr>
            <a:r>
              <a:rPr lang="en-US" sz="2800"/>
              <a:t>Streaming applications</a:t>
            </a:r>
          </a:p>
          <a:p>
            <a:pPr lvl="1">
              <a:lnSpc>
                <a:spcPct val="90000"/>
              </a:lnSpc>
            </a:pPr>
            <a:r>
              <a:rPr lang="en-US" sz="2400"/>
              <a:t>QoS factors are startup latency, streaming bit rate which in turn has factors of frame rate, frame size, color depth.</a:t>
            </a:r>
          </a:p>
          <a:p>
            <a:pPr>
              <a:lnSpc>
                <a:spcPct val="90000"/>
              </a:lnSpc>
            </a:pPr>
            <a:endParaRPr lang="en-US" sz="2800"/>
          </a:p>
          <a:p>
            <a:pPr>
              <a:lnSpc>
                <a:spcPct val="90000"/>
              </a:lnSpc>
            </a:pPr>
            <a:endParaRPr lang="en-US" sz="2800"/>
          </a:p>
        </p:txBody>
      </p:sp>
    </p:spTree>
    <p:extLst>
      <p:ext uri="{BB962C8B-B14F-4D97-AF65-F5344CB8AC3E}">
        <p14:creationId xmlns:p14="http://schemas.microsoft.com/office/powerpoint/2010/main" val="413701123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Achieving Good QoS</a:t>
            </a:r>
          </a:p>
        </p:txBody>
      </p:sp>
      <p:sp>
        <p:nvSpPr>
          <p:cNvPr id="12291" name="Rectangle 3"/>
          <p:cNvSpPr>
            <a:spLocks noGrp="1" noChangeArrowheads="1"/>
          </p:cNvSpPr>
          <p:nvPr>
            <p:ph type="body" idx="1"/>
          </p:nvPr>
        </p:nvSpPr>
        <p:spPr/>
        <p:txBody>
          <a:bodyPr/>
          <a:lstStyle/>
          <a:p>
            <a:pPr>
              <a:lnSpc>
                <a:spcPct val="80000"/>
              </a:lnSpc>
            </a:pPr>
            <a:r>
              <a:rPr lang="en-US" sz="1800"/>
              <a:t>Over provisioning </a:t>
            </a:r>
          </a:p>
          <a:p>
            <a:pPr lvl="1">
              <a:lnSpc>
                <a:spcPct val="80000"/>
              </a:lnSpc>
            </a:pPr>
            <a:r>
              <a:rPr lang="en-US" sz="1600"/>
              <a:t>expensive</a:t>
            </a:r>
          </a:p>
          <a:p>
            <a:pPr>
              <a:lnSpc>
                <a:spcPct val="80000"/>
              </a:lnSpc>
            </a:pPr>
            <a:r>
              <a:rPr lang="en-US" sz="1800"/>
              <a:t>Buffering </a:t>
            </a:r>
          </a:p>
          <a:p>
            <a:pPr lvl="1">
              <a:lnSpc>
                <a:spcPct val="80000"/>
              </a:lnSpc>
            </a:pPr>
            <a:r>
              <a:rPr lang="en-US" sz="1600"/>
              <a:t>smoothes jitter, increases delay</a:t>
            </a:r>
          </a:p>
          <a:p>
            <a:pPr>
              <a:lnSpc>
                <a:spcPct val="80000"/>
              </a:lnSpc>
            </a:pPr>
            <a:r>
              <a:rPr lang="en-US" sz="1800"/>
              <a:t>Traffic shaping </a:t>
            </a:r>
          </a:p>
          <a:p>
            <a:pPr lvl="1">
              <a:lnSpc>
                <a:spcPct val="80000"/>
              </a:lnSpc>
            </a:pPr>
            <a:r>
              <a:rPr lang="en-US" sz="1600"/>
              <a:t>regulating rate, SLA</a:t>
            </a:r>
          </a:p>
          <a:p>
            <a:pPr lvl="1">
              <a:lnSpc>
                <a:spcPct val="80000"/>
              </a:lnSpc>
            </a:pPr>
            <a:r>
              <a:rPr lang="en-US" sz="1600"/>
              <a:t>Ex. Leaky bucket, token bucket algorithms</a:t>
            </a:r>
          </a:p>
          <a:p>
            <a:pPr>
              <a:lnSpc>
                <a:spcPct val="80000"/>
              </a:lnSpc>
            </a:pPr>
            <a:r>
              <a:rPr lang="en-US" sz="1800"/>
              <a:t>Resource reservation</a:t>
            </a:r>
          </a:p>
          <a:p>
            <a:pPr lvl="1">
              <a:lnSpc>
                <a:spcPct val="80000"/>
              </a:lnSpc>
            </a:pPr>
            <a:r>
              <a:rPr lang="en-US" sz="1600"/>
              <a:t>Bandwidth, CPU cycles, buffer space</a:t>
            </a:r>
          </a:p>
          <a:p>
            <a:pPr>
              <a:lnSpc>
                <a:spcPct val="80000"/>
              </a:lnSpc>
            </a:pPr>
            <a:r>
              <a:rPr lang="en-US" sz="1800"/>
              <a:t>Admission Control </a:t>
            </a:r>
          </a:p>
          <a:p>
            <a:pPr lvl="1">
              <a:lnSpc>
                <a:spcPct val="80000"/>
              </a:lnSpc>
            </a:pPr>
            <a:r>
              <a:rPr lang="en-US" sz="1600"/>
              <a:t>flow specification parameters token bucket rate, token bucket size, peak data rate, min/max packet sizes</a:t>
            </a:r>
          </a:p>
          <a:p>
            <a:pPr>
              <a:lnSpc>
                <a:spcPct val="80000"/>
              </a:lnSpc>
            </a:pPr>
            <a:r>
              <a:rPr lang="en-US" sz="1800"/>
              <a:t>Proportional routing </a:t>
            </a:r>
          </a:p>
          <a:p>
            <a:pPr lvl="1">
              <a:lnSpc>
                <a:spcPct val="80000"/>
              </a:lnSpc>
            </a:pPr>
            <a:r>
              <a:rPr lang="en-US" sz="1600"/>
              <a:t>split traffic over paths</a:t>
            </a:r>
          </a:p>
          <a:p>
            <a:pPr>
              <a:lnSpc>
                <a:spcPct val="80000"/>
              </a:lnSpc>
            </a:pPr>
            <a:r>
              <a:rPr lang="en-US" sz="1800"/>
              <a:t>Packet Scheduling </a:t>
            </a:r>
          </a:p>
          <a:p>
            <a:pPr lvl="1">
              <a:lnSpc>
                <a:spcPct val="80000"/>
              </a:lnSpc>
            </a:pPr>
            <a:r>
              <a:rPr lang="en-US" sz="1600"/>
              <a:t>fair queuing, weighted fair queuing</a:t>
            </a:r>
          </a:p>
          <a:p>
            <a:pPr>
              <a:lnSpc>
                <a:spcPct val="80000"/>
              </a:lnSpc>
            </a:pPr>
            <a:endParaRPr lang="en-US" sz="1800"/>
          </a:p>
          <a:p>
            <a:pPr>
              <a:lnSpc>
                <a:spcPct val="80000"/>
              </a:lnSpc>
            </a:pPr>
            <a:endParaRPr lang="en-US" sz="1800"/>
          </a:p>
        </p:txBody>
      </p:sp>
    </p:spTree>
    <p:extLst>
      <p:ext uri="{BB962C8B-B14F-4D97-AF65-F5344CB8AC3E}">
        <p14:creationId xmlns:p14="http://schemas.microsoft.com/office/powerpoint/2010/main" val="291510145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Standardized Solutions</a:t>
            </a:r>
          </a:p>
        </p:txBody>
      </p:sp>
      <p:sp>
        <p:nvSpPr>
          <p:cNvPr id="13315" name="Rectangle 3"/>
          <p:cNvSpPr>
            <a:spLocks noGrp="1" noChangeArrowheads="1"/>
          </p:cNvSpPr>
          <p:nvPr>
            <p:ph type="body" idx="1"/>
          </p:nvPr>
        </p:nvSpPr>
        <p:spPr/>
        <p:txBody>
          <a:bodyPr/>
          <a:lstStyle/>
          <a:p>
            <a:r>
              <a:rPr lang="en-US" sz="2800"/>
              <a:t>Integrated Services </a:t>
            </a:r>
          </a:p>
          <a:p>
            <a:pPr lvl="1"/>
            <a:r>
              <a:rPr lang="en-US" sz="2400"/>
              <a:t>IETF proposed in 1995-97 using RSVP using multicast routing with spanning trees.</a:t>
            </a:r>
          </a:p>
          <a:p>
            <a:r>
              <a:rPr lang="en-US" sz="2800"/>
              <a:t>Differentiated Services</a:t>
            </a:r>
          </a:p>
          <a:p>
            <a:pPr lvl="1"/>
            <a:r>
              <a:rPr lang="en-US" sz="2400"/>
              <a:t>IETF proposed in 1998, locally implemented, provides differentiated services among network-independent classes of aggregated traffic flows.</a:t>
            </a:r>
          </a:p>
          <a:p>
            <a:r>
              <a:rPr lang="en-US" sz="2800"/>
              <a:t>Label switching/MPLS</a:t>
            </a:r>
          </a:p>
          <a:p>
            <a:pPr lvl="1"/>
            <a:r>
              <a:rPr lang="en-US" sz="2400"/>
              <a:t>Router vendor developed.</a:t>
            </a:r>
          </a:p>
          <a:p>
            <a:endParaRPr lang="en-US" sz="2800"/>
          </a:p>
          <a:p>
            <a:endParaRPr lang="en-US" sz="2800"/>
          </a:p>
        </p:txBody>
      </p:sp>
    </p:spTree>
    <p:extLst>
      <p:ext uri="{BB962C8B-B14F-4D97-AF65-F5344CB8AC3E}">
        <p14:creationId xmlns:p14="http://schemas.microsoft.com/office/powerpoint/2010/main" val="30648336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슬라이드 번호 개체 틀 5"/>
          <p:cNvSpPr>
            <a:spLocks noGrp="1"/>
          </p:cNvSpPr>
          <p:nvPr>
            <p:ph type="sldNum" sz="quarter" idx="11"/>
          </p:nvPr>
        </p:nvSpPr>
        <p:spPr/>
        <p:txBody>
          <a:bodyPr/>
          <a:lstStyle/>
          <a:p>
            <a:pPr>
              <a:defRPr/>
            </a:pPr>
            <a:r>
              <a:rPr lang="en-US" altLang="ko-KR">
                <a:latin typeface="Gulim" pitchFamily="34" charset="-127"/>
                <a:ea typeface="Gulim" pitchFamily="34" charset="-127"/>
              </a:rPr>
              <a:t>24-</a:t>
            </a:r>
            <a:fld id="{2303B303-C7F6-4767-9C4D-4444E4E0AC68}" type="slidenum">
              <a:rPr lang="en-US" altLang="ko-KR" smtClean="0">
                <a:latin typeface="Gulim" pitchFamily="34" charset="-127"/>
                <a:ea typeface="Gulim" pitchFamily="34" charset="-127"/>
              </a:rPr>
              <a:pPr>
                <a:defRPr/>
              </a:pPr>
              <a:t>19</a:t>
            </a:fld>
            <a:endParaRPr lang="en-US" altLang="ko-KR">
              <a:latin typeface="Gulim" pitchFamily="34" charset="-127"/>
              <a:ea typeface="Gulim" pitchFamily="34" charset="-127"/>
            </a:endParaRPr>
          </a:p>
        </p:txBody>
      </p:sp>
      <p:sp>
        <p:nvSpPr>
          <p:cNvPr id="20483" name="Rectangle 2"/>
          <p:cNvSpPr>
            <a:spLocks noGrp="1" noChangeArrowheads="1"/>
          </p:cNvSpPr>
          <p:nvPr>
            <p:ph type="title"/>
          </p:nvPr>
        </p:nvSpPr>
        <p:spPr/>
        <p:txBody>
          <a:bodyPr/>
          <a:lstStyle/>
          <a:p>
            <a:pPr eaLnBrk="1" hangingPunct="1"/>
            <a:r>
              <a:rPr kumimoji="0" lang="en-US" altLang="ko-KR"/>
              <a:t>QoS Techniques</a:t>
            </a:r>
          </a:p>
        </p:txBody>
      </p:sp>
      <p:sp>
        <p:nvSpPr>
          <p:cNvPr id="20484" name="Rectangle 3"/>
          <p:cNvSpPr>
            <a:spLocks noGrp="1" noChangeArrowheads="1"/>
          </p:cNvSpPr>
          <p:nvPr>
            <p:ph type="body" sz="half" idx="1"/>
          </p:nvPr>
        </p:nvSpPr>
        <p:spPr>
          <a:xfrm>
            <a:off x="250825" y="1600200"/>
            <a:ext cx="8435975" cy="4421188"/>
          </a:xfrm>
        </p:spPr>
        <p:txBody>
          <a:bodyPr/>
          <a:lstStyle/>
          <a:p>
            <a:pPr>
              <a:buFontTx/>
              <a:buNone/>
              <a:defRPr/>
            </a:pPr>
            <a:r>
              <a:rPr lang="en-US" sz="2800" dirty="0"/>
              <a:t>Four common techniques that can be used to improve the quality of service :</a:t>
            </a:r>
            <a:endParaRPr lang="en-US" altLang="ko-KR" sz="2800" b="1" dirty="0"/>
          </a:p>
          <a:p>
            <a:pPr lvl="1">
              <a:defRPr/>
            </a:pPr>
            <a:r>
              <a:rPr lang="en-US" altLang="ko-KR" sz="2600" b="1" dirty="0">
                <a:latin typeface="+mn-lt"/>
              </a:rPr>
              <a:t>Scheduling</a:t>
            </a:r>
            <a:r>
              <a:rPr lang="en-US" altLang="ko-KR" sz="3400" b="1" dirty="0">
                <a:latin typeface="+mn-lt"/>
              </a:rPr>
              <a:t>: </a:t>
            </a:r>
            <a:r>
              <a:rPr lang="en-US" altLang="ko-KR" sz="2000" dirty="0">
                <a:latin typeface="+mn-lt"/>
              </a:rPr>
              <a:t>A good scheduling technique treats the different flows in a fair and appropriate manner.</a:t>
            </a:r>
          </a:p>
          <a:p>
            <a:pPr lvl="1" eaLnBrk="1" hangingPunct="1">
              <a:defRPr/>
            </a:pPr>
            <a:r>
              <a:rPr lang="en-US" altLang="ko-KR" sz="2600" b="1" dirty="0">
                <a:latin typeface="+mn-lt"/>
              </a:rPr>
              <a:t>Traffic shaping</a:t>
            </a:r>
            <a:r>
              <a:rPr lang="en-US" altLang="ko-KR" sz="2600" dirty="0"/>
              <a:t>: </a:t>
            </a:r>
            <a:r>
              <a:rPr lang="en-US" altLang="ko-KR" sz="2000" dirty="0">
                <a:latin typeface="+mn-lt"/>
              </a:rPr>
              <a:t>Leaky bucket, token bucket</a:t>
            </a:r>
          </a:p>
          <a:p>
            <a:pPr lvl="1" eaLnBrk="1" hangingPunct="1">
              <a:defRPr/>
            </a:pPr>
            <a:r>
              <a:rPr lang="en-US" altLang="ko-KR" sz="2600" b="1" dirty="0">
                <a:latin typeface="+mn-lt"/>
              </a:rPr>
              <a:t>Resource reservation</a:t>
            </a:r>
          </a:p>
          <a:p>
            <a:pPr lvl="1" eaLnBrk="1" hangingPunct="1">
              <a:defRPr/>
            </a:pPr>
            <a:r>
              <a:rPr lang="en-US" altLang="ko-KR" sz="2600" b="1" dirty="0">
                <a:latin typeface="+mn-lt"/>
              </a:rPr>
              <a:t>Admission control</a:t>
            </a:r>
            <a:r>
              <a:rPr lang="en-US" altLang="ko-KR" sz="2600" dirty="0"/>
              <a:t>: </a:t>
            </a:r>
            <a:r>
              <a:rPr lang="en-US" altLang="ko-KR" sz="2000" dirty="0">
                <a:latin typeface="+mn-lt"/>
              </a:rPr>
              <a:t>accept or reject a flow based on predefined parameters called flow specification</a:t>
            </a:r>
          </a:p>
          <a:p>
            <a:pPr eaLnBrk="1" hangingPunct="1">
              <a:defRPr/>
            </a:pPr>
            <a:endParaRPr lang="en-US" altLang="ko-KR" sz="1800" dirty="0"/>
          </a:p>
        </p:txBody>
      </p:sp>
    </p:spTree>
    <p:extLst>
      <p:ext uri="{BB962C8B-B14F-4D97-AF65-F5344CB8AC3E}">
        <p14:creationId xmlns:p14="http://schemas.microsoft.com/office/powerpoint/2010/main" val="4071212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What is QoS?</a:t>
            </a:r>
          </a:p>
        </p:txBody>
      </p:sp>
      <p:sp>
        <p:nvSpPr>
          <p:cNvPr id="5123" name="Rectangle 3"/>
          <p:cNvSpPr>
            <a:spLocks noGrp="1" noChangeArrowheads="1"/>
          </p:cNvSpPr>
          <p:nvPr>
            <p:ph type="body" idx="1"/>
          </p:nvPr>
        </p:nvSpPr>
        <p:spPr/>
        <p:txBody>
          <a:bodyPr/>
          <a:lstStyle/>
          <a:p>
            <a:pPr>
              <a:lnSpc>
                <a:spcPct val="90000"/>
              </a:lnSpc>
            </a:pPr>
            <a:r>
              <a:rPr lang="en-US"/>
              <a:t>Related to a stream of packets from a source to a destination</a:t>
            </a:r>
          </a:p>
          <a:p>
            <a:pPr>
              <a:lnSpc>
                <a:spcPct val="90000"/>
              </a:lnSpc>
            </a:pPr>
            <a:r>
              <a:rPr lang="en-US"/>
              <a:t>QoS determined by these quality of these parameters of the stream (low, medium, high):</a:t>
            </a:r>
          </a:p>
          <a:p>
            <a:pPr lvl="1">
              <a:lnSpc>
                <a:spcPct val="90000"/>
              </a:lnSpc>
            </a:pPr>
            <a:r>
              <a:rPr lang="en-US"/>
              <a:t>Reliability</a:t>
            </a:r>
          </a:p>
          <a:p>
            <a:pPr lvl="1">
              <a:lnSpc>
                <a:spcPct val="90000"/>
              </a:lnSpc>
            </a:pPr>
            <a:r>
              <a:rPr lang="en-US"/>
              <a:t>Delay</a:t>
            </a:r>
          </a:p>
          <a:p>
            <a:pPr lvl="1">
              <a:lnSpc>
                <a:spcPct val="90000"/>
              </a:lnSpc>
            </a:pPr>
            <a:r>
              <a:rPr lang="en-US"/>
              <a:t>Jitter</a:t>
            </a:r>
          </a:p>
          <a:p>
            <a:pPr lvl="1">
              <a:lnSpc>
                <a:spcPct val="90000"/>
              </a:lnSpc>
            </a:pPr>
            <a:r>
              <a:rPr lang="en-US"/>
              <a:t>Bandwidth</a:t>
            </a:r>
          </a:p>
        </p:txBody>
      </p:sp>
    </p:spTree>
    <p:extLst>
      <p:ext uri="{BB962C8B-B14F-4D97-AF65-F5344CB8AC3E}">
        <p14:creationId xmlns:p14="http://schemas.microsoft.com/office/powerpoint/2010/main" val="202784389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Jitter</a:t>
            </a:r>
          </a:p>
        </p:txBody>
      </p:sp>
      <p:sp>
        <p:nvSpPr>
          <p:cNvPr id="3" name="Content Placeholder 2"/>
          <p:cNvSpPr>
            <a:spLocks noGrp="1"/>
          </p:cNvSpPr>
          <p:nvPr>
            <p:ph idx="1"/>
          </p:nvPr>
        </p:nvSpPr>
        <p:spPr/>
        <p:txBody>
          <a:bodyPr>
            <a:normAutofit fontScale="62500" lnSpcReduction="20000"/>
          </a:bodyPr>
          <a:lstStyle/>
          <a:p>
            <a:r>
              <a:rPr lang="en-US" b="1" dirty="0"/>
              <a:t>JITTER: </a:t>
            </a:r>
            <a:r>
              <a:rPr lang="en-US" dirty="0"/>
              <a:t>The variation (i.e., standard deviation) in the delay or packet arrival times </a:t>
            </a:r>
          </a:p>
          <a:p>
            <a:r>
              <a:rPr lang="en-US" dirty="0"/>
              <a:t>Not sensitive to the packets arriving with irregular time intervals between them:</a:t>
            </a:r>
          </a:p>
          <a:p>
            <a:pPr lvl="1"/>
            <a:r>
              <a:rPr lang="en-US" dirty="0"/>
              <a:t>Email</a:t>
            </a:r>
          </a:p>
          <a:p>
            <a:pPr lvl="1"/>
            <a:r>
              <a:rPr lang="en-US" dirty="0"/>
              <a:t>File Sharing</a:t>
            </a:r>
          </a:p>
          <a:p>
            <a:pPr lvl="1"/>
            <a:r>
              <a:rPr lang="en-US" dirty="0"/>
              <a:t>Web access</a:t>
            </a:r>
          </a:p>
          <a:p>
            <a:r>
              <a:rPr lang="en-US" dirty="0"/>
              <a:t>Sensitive to Jitter:</a:t>
            </a:r>
          </a:p>
          <a:p>
            <a:pPr lvl="1"/>
            <a:r>
              <a:rPr lang="en-US" dirty="0"/>
              <a:t>Remote login, since updates on the screen will appear in little bursts if the connection suffers much jitter. </a:t>
            </a:r>
          </a:p>
          <a:p>
            <a:pPr lvl="1"/>
            <a:r>
              <a:rPr lang="en-US" dirty="0"/>
              <a:t>Video and especially audio are extremely sensitive to jitter. If a user is watching a video over the network and the frames are all delayed by exactly 2.000 seconds, no harm is done. But if the transmission time varies randomly between 1 and 2 seconds, the result will be terrible unless the </a:t>
            </a:r>
            <a:r>
              <a:rPr lang="en-US" dirty="0" err="1"/>
              <a:t>applicationhides</a:t>
            </a:r>
            <a:r>
              <a:rPr lang="en-US" dirty="0"/>
              <a:t> the jitter. </a:t>
            </a:r>
          </a:p>
          <a:p>
            <a:pPr lvl="1"/>
            <a:r>
              <a:rPr lang="en-US" dirty="0"/>
              <a:t>Audio, a jitter of even a few milliseconds is clearly audible.</a:t>
            </a:r>
          </a:p>
        </p:txBody>
      </p:sp>
    </p:spTree>
    <p:extLst>
      <p:ext uri="{BB962C8B-B14F-4D97-AF65-F5344CB8AC3E}">
        <p14:creationId xmlns:p14="http://schemas.microsoft.com/office/powerpoint/2010/main" val="3902636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cs typeface="+mj-cs"/>
              </a:rPr>
              <a:t>Jitter Control</a:t>
            </a:r>
          </a:p>
        </p:txBody>
      </p:sp>
      <p:sp>
        <p:nvSpPr>
          <p:cNvPr id="41987" name="Rectangle 3"/>
          <p:cNvSpPr>
            <a:spLocks noGrp="1" noChangeArrowheads="1"/>
          </p:cNvSpPr>
          <p:nvPr>
            <p:ph type="body" idx="1"/>
          </p:nvPr>
        </p:nvSpPr>
        <p:spPr>
          <a:xfrm>
            <a:off x="1990725" y="6019800"/>
            <a:ext cx="5737225" cy="838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buFontTx/>
              <a:buNone/>
              <a:defRPr/>
            </a:pPr>
            <a:r>
              <a:rPr lang="en-US">
                <a:solidFill>
                  <a:schemeClr val="accent2"/>
                </a:solidFill>
                <a:cs typeface="+mn-cs"/>
              </a:rPr>
              <a:t>(a)</a:t>
            </a:r>
            <a:r>
              <a:rPr lang="en-US">
                <a:cs typeface="+mn-cs"/>
              </a:rPr>
              <a:t> High jitter.         </a:t>
            </a:r>
            <a:r>
              <a:rPr lang="en-US">
                <a:solidFill>
                  <a:schemeClr val="accent2"/>
                </a:solidFill>
                <a:cs typeface="+mn-cs"/>
              </a:rPr>
              <a:t>(b)</a:t>
            </a:r>
            <a:r>
              <a:rPr lang="en-US">
                <a:cs typeface="+mn-cs"/>
              </a:rPr>
              <a:t> Low jitter.</a:t>
            </a:r>
          </a:p>
        </p:txBody>
      </p:sp>
      <p:pic>
        <p:nvPicPr>
          <p:cNvPr id="40963" name="Picture 5" descr="5-29"/>
          <p:cNvPicPr>
            <a:picLocks noChangeAspect="1" noChangeArrowheads="1"/>
          </p:cNvPicPr>
          <p:nvPr/>
        </p:nvPicPr>
        <p:blipFill>
          <a:blip r:embed="rId2"/>
          <a:srcRect/>
          <a:stretch>
            <a:fillRect/>
          </a:stretch>
        </p:blipFill>
        <p:spPr bwMode="auto">
          <a:xfrm>
            <a:off x="773113" y="1693863"/>
            <a:ext cx="7847012" cy="3582987"/>
          </a:xfrm>
          <a:prstGeom prst="rect">
            <a:avLst/>
          </a:prstGeom>
          <a:noFill/>
          <a:ln w="9525">
            <a:noFill/>
            <a:miter lim="800000"/>
            <a:headEnd/>
            <a:tailEnd/>
          </a:ln>
        </p:spPr>
      </p:pic>
      <p:sp>
        <p:nvSpPr>
          <p:cNvPr id="40964" name="TextBox 1"/>
          <p:cNvSpPr txBox="1">
            <a:spLocks noChangeArrowheads="1"/>
          </p:cNvSpPr>
          <p:nvPr/>
        </p:nvSpPr>
        <p:spPr bwMode="auto">
          <a:xfrm>
            <a:off x="1127125" y="5300663"/>
            <a:ext cx="6967538" cy="368300"/>
          </a:xfrm>
          <a:prstGeom prst="rect">
            <a:avLst/>
          </a:prstGeom>
          <a:noFill/>
          <a:ln w="9525">
            <a:noFill/>
            <a:miter lim="800000"/>
            <a:headEnd/>
            <a:tailEnd/>
          </a:ln>
        </p:spPr>
        <p:txBody>
          <a:bodyPr>
            <a:spAutoFit/>
          </a:bodyPr>
          <a:lstStyle/>
          <a:p>
            <a:pPr algn="ctr"/>
            <a:r>
              <a:rPr lang="en-US">
                <a:solidFill>
                  <a:srgbClr val="000000"/>
                </a:solidFill>
                <a:latin typeface="Arial" pitchFamily="34" charset="0"/>
              </a:rPr>
              <a:t>Schedule Delay according to Deadline Miss</a:t>
            </a:r>
          </a:p>
        </p:txBody>
      </p:sp>
    </p:spTree>
    <p:extLst>
      <p:ext uri="{BB962C8B-B14F-4D97-AF65-F5344CB8AC3E}">
        <p14:creationId xmlns:p14="http://schemas.microsoft.com/office/powerpoint/2010/main" val="3925700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cs typeface="+mj-cs"/>
              </a:rPr>
              <a:t>Buffering</a:t>
            </a:r>
          </a:p>
        </p:txBody>
      </p:sp>
      <p:sp>
        <p:nvSpPr>
          <p:cNvPr id="45059"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lgn="ctr" eaLnBrk="1" hangingPunct="1">
              <a:buFontTx/>
              <a:buNone/>
              <a:defRPr/>
            </a:pPr>
            <a:r>
              <a:rPr lang="en-US">
                <a:cs typeface="+mn-cs"/>
              </a:rPr>
              <a:t>Smoothing the output stream by buffering packets.</a:t>
            </a:r>
          </a:p>
        </p:txBody>
      </p:sp>
      <p:pic>
        <p:nvPicPr>
          <p:cNvPr id="41987" name="Picture 5" descr="5-31"/>
          <p:cNvPicPr>
            <a:picLocks noChangeAspect="1" noChangeArrowheads="1"/>
          </p:cNvPicPr>
          <p:nvPr/>
        </p:nvPicPr>
        <p:blipFill>
          <a:blip r:embed="rId2"/>
          <a:srcRect/>
          <a:stretch>
            <a:fillRect/>
          </a:stretch>
        </p:blipFill>
        <p:spPr bwMode="auto">
          <a:xfrm>
            <a:off x="381000" y="2971800"/>
            <a:ext cx="8461375" cy="2651125"/>
          </a:xfrm>
          <a:prstGeom prst="rect">
            <a:avLst/>
          </a:prstGeom>
          <a:noFill/>
          <a:ln w="9525">
            <a:noFill/>
            <a:miter lim="800000"/>
            <a:headEnd/>
            <a:tailEnd/>
          </a:ln>
        </p:spPr>
      </p:pic>
    </p:spTree>
    <p:extLst>
      <p:ext uri="{BB962C8B-B14F-4D97-AF65-F5344CB8AC3E}">
        <p14:creationId xmlns:p14="http://schemas.microsoft.com/office/powerpoint/2010/main" val="1380856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r>
              <a:rPr lang="en-IN" dirty="0"/>
              <a:t>Traffic Shaping</a:t>
            </a:r>
            <a:endParaRPr lang="en-US" dirty="0"/>
          </a:p>
        </p:txBody>
      </p:sp>
      <p:sp>
        <p:nvSpPr>
          <p:cNvPr id="3" name="Content Placeholder 2"/>
          <p:cNvSpPr>
            <a:spLocks noGrp="1"/>
          </p:cNvSpPr>
          <p:nvPr>
            <p:ph idx="1"/>
          </p:nvPr>
        </p:nvSpPr>
        <p:spPr>
          <a:xfrm>
            <a:off x="519113" y="1362075"/>
            <a:ext cx="8134350" cy="42068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normAutofit fontScale="92500" lnSpcReduction="20000"/>
          </a:bodyPr>
          <a:lstStyle/>
          <a:p>
            <a:pPr marL="457200" indent="-457200">
              <a:buFontTx/>
              <a:buChar char="•"/>
            </a:pPr>
            <a:r>
              <a:rPr lang="en-US" sz="2800" dirty="0"/>
              <a:t>Traffic in data networks is </a:t>
            </a:r>
            <a:r>
              <a:rPr lang="en-US" sz="2800" b="1" dirty="0" err="1"/>
              <a:t>bursty</a:t>
            </a:r>
            <a:r>
              <a:rPr lang="en-US" sz="2800" dirty="0"/>
              <a:t> – typically arrives at non-uniform rates as the traffic rate varies.</a:t>
            </a:r>
          </a:p>
          <a:p>
            <a:pPr marL="457200" indent="-457200">
              <a:buFontTx/>
              <a:buChar char="•"/>
            </a:pPr>
            <a:r>
              <a:rPr lang="en-US" sz="2800" b="1" dirty="0"/>
              <a:t>Traffic shaping </a:t>
            </a:r>
            <a:r>
              <a:rPr lang="en-US" sz="2800" dirty="0"/>
              <a:t>is a technique for regulating the average rate and </a:t>
            </a:r>
            <a:r>
              <a:rPr lang="en-US" sz="2800" dirty="0" err="1"/>
              <a:t>burstiness</a:t>
            </a:r>
            <a:r>
              <a:rPr lang="en-US" sz="2800" dirty="0"/>
              <a:t> of a flow of data that enters the network.</a:t>
            </a:r>
          </a:p>
          <a:p>
            <a:pPr marL="457200" indent="-457200">
              <a:buFontTx/>
              <a:buChar char="•"/>
            </a:pPr>
            <a:r>
              <a:rPr lang="en-US" sz="2800" dirty="0"/>
              <a:t>When a flow is set up, the user and the network agree on a certain traffic pattern (shape).</a:t>
            </a:r>
          </a:p>
          <a:p>
            <a:pPr marL="857250" lvl="1" indent="-457200">
              <a:buFontTx/>
              <a:buChar char="•"/>
            </a:pPr>
            <a:r>
              <a:rPr lang="en-US" sz="2400" dirty="0"/>
              <a:t>In effect, the customer says to the provider ‘‘My transmission pattern will look like this; can you handle it?’’</a:t>
            </a:r>
          </a:p>
          <a:p>
            <a:pPr marL="457200" indent="-457200">
              <a:buFontTx/>
              <a:buChar char="•"/>
            </a:pPr>
            <a:r>
              <a:rPr lang="en-US" sz="2800" dirty="0"/>
              <a:t>Sometimes this agreement is called an </a:t>
            </a:r>
            <a:r>
              <a:rPr lang="en-US" sz="2800" b="1" dirty="0"/>
              <a:t>SLA </a:t>
            </a:r>
            <a:r>
              <a:rPr lang="en-US" sz="2800" dirty="0"/>
              <a:t>(</a:t>
            </a:r>
            <a:r>
              <a:rPr lang="en-US" sz="2800" b="1" dirty="0"/>
              <a:t>Service Level Agreement</a:t>
            </a:r>
            <a:r>
              <a:rPr lang="en-US" sz="2800" dirty="0"/>
              <a:t>).</a:t>
            </a:r>
          </a:p>
        </p:txBody>
      </p:sp>
    </p:spTree>
    <p:extLst>
      <p:ext uri="{BB962C8B-B14F-4D97-AF65-F5344CB8AC3E}">
        <p14:creationId xmlns:p14="http://schemas.microsoft.com/office/powerpoint/2010/main" val="3160843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a:t>
            </a:r>
          </a:p>
        </p:txBody>
      </p:sp>
      <p:sp>
        <p:nvSpPr>
          <p:cNvPr id="3" name="Content Placeholder 2"/>
          <p:cNvSpPr>
            <a:spLocks noGrp="1"/>
          </p:cNvSpPr>
          <p:nvPr>
            <p:ph idx="1"/>
          </p:nvPr>
        </p:nvSpPr>
        <p:spPr/>
        <p:txBody>
          <a:bodyPr>
            <a:normAutofit/>
          </a:bodyPr>
          <a:lstStyle/>
          <a:p>
            <a:r>
              <a:rPr lang="en-US" b="1" dirty="0"/>
              <a:t>SLA </a:t>
            </a:r>
            <a:r>
              <a:rPr lang="en-US" dirty="0"/>
              <a:t>(</a:t>
            </a:r>
            <a:r>
              <a:rPr lang="en-US" b="1" dirty="0"/>
              <a:t>Service Level Agreement</a:t>
            </a:r>
            <a:r>
              <a:rPr lang="en-US" dirty="0"/>
              <a:t>), especially when it is made over aggregate flows and long periods of time, such as all of the traffic for a given customer. </a:t>
            </a:r>
          </a:p>
          <a:p>
            <a:r>
              <a:rPr lang="en-US" dirty="0"/>
              <a:t>As long as the customer fulfills her part of the bargain and only sends packets according to the agreed-on contract, the provider promises to deliver them all in a timely fashion.</a:t>
            </a:r>
          </a:p>
        </p:txBody>
      </p:sp>
    </p:spTree>
    <p:extLst>
      <p:ext uri="{BB962C8B-B14F-4D97-AF65-F5344CB8AC3E}">
        <p14:creationId xmlns:p14="http://schemas.microsoft.com/office/powerpoint/2010/main" val="3069377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TRAFFIC POLICING</a:t>
            </a:r>
          </a:p>
        </p:txBody>
      </p:sp>
      <p:sp>
        <p:nvSpPr>
          <p:cNvPr id="3" name="Content Placeholder 2"/>
          <p:cNvSpPr>
            <a:spLocks noGrp="1"/>
          </p:cNvSpPr>
          <p:nvPr>
            <p:ph idx="1"/>
          </p:nvPr>
        </p:nvSpPr>
        <p:spPr/>
        <p:txBody>
          <a:bodyPr>
            <a:normAutofit fontScale="92500" lnSpcReduction="10000"/>
          </a:bodyPr>
          <a:lstStyle/>
          <a:p>
            <a:r>
              <a:rPr lang="en-US" dirty="0"/>
              <a:t>Traffic shaping reduces congestion and thus helps the network live up to its promise. </a:t>
            </a:r>
          </a:p>
          <a:p>
            <a:r>
              <a:rPr lang="en-US" dirty="0"/>
              <a:t>However, to make it work, there is also the issue of how the provider can tell if the customer is following the agreement and what to do if the customer is not. </a:t>
            </a:r>
          </a:p>
          <a:p>
            <a:r>
              <a:rPr lang="en-US" dirty="0"/>
              <a:t>Packets in excess of the agreed pattern might be dropped by the network, or they might be marked as having lower priority. </a:t>
            </a:r>
          </a:p>
          <a:p>
            <a:r>
              <a:rPr lang="en-US" dirty="0"/>
              <a:t>Monitoring a traffic flow is called </a:t>
            </a:r>
            <a:r>
              <a:rPr lang="en-US" b="1" dirty="0"/>
              <a:t>traffic policing</a:t>
            </a:r>
            <a:r>
              <a:rPr lang="en-US" dirty="0"/>
              <a:t>.</a:t>
            </a:r>
          </a:p>
        </p:txBody>
      </p:sp>
    </p:spTree>
    <p:extLst>
      <p:ext uri="{BB962C8B-B14F-4D97-AF65-F5344CB8AC3E}">
        <p14:creationId xmlns:p14="http://schemas.microsoft.com/office/powerpoint/2010/main" val="489746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Characterize Traffic</a:t>
            </a:r>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662113"/>
            <a:ext cx="81915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87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cs typeface="+mj-cs"/>
              </a:rPr>
              <a:t>The Leaky Bucket Algorithm</a:t>
            </a:r>
          </a:p>
        </p:txBody>
      </p:sp>
      <p:sp>
        <p:nvSpPr>
          <p:cNvPr id="46083" name="Rectangle 3"/>
          <p:cNvSpPr>
            <a:spLocks noGrp="1" noChangeArrowheads="1"/>
          </p:cNvSpPr>
          <p:nvPr>
            <p:ph type="body" idx="1"/>
          </p:nvPr>
        </p:nvSpPr>
        <p:spPr>
          <a:xfrm>
            <a:off x="447675" y="5848350"/>
            <a:ext cx="8856663" cy="838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buFontTx/>
              <a:buNone/>
              <a:defRPr/>
            </a:pPr>
            <a:r>
              <a:rPr lang="en-US">
                <a:solidFill>
                  <a:schemeClr val="accent2"/>
                </a:solidFill>
                <a:cs typeface="+mn-cs"/>
              </a:rPr>
              <a:t>(a)</a:t>
            </a:r>
            <a:r>
              <a:rPr lang="en-US">
                <a:cs typeface="+mn-cs"/>
              </a:rPr>
              <a:t> A leaky bucket with water.  </a:t>
            </a:r>
            <a:r>
              <a:rPr lang="en-US">
                <a:solidFill>
                  <a:schemeClr val="accent2"/>
                </a:solidFill>
                <a:cs typeface="+mn-cs"/>
              </a:rPr>
              <a:t>(b)</a:t>
            </a:r>
            <a:r>
              <a:rPr lang="en-US">
                <a:cs typeface="+mn-cs"/>
              </a:rPr>
              <a:t> a leaky bucket with packets.</a:t>
            </a:r>
          </a:p>
        </p:txBody>
      </p:sp>
      <p:pic>
        <p:nvPicPr>
          <p:cNvPr id="44035" name="Picture 5" descr="5-32"/>
          <p:cNvPicPr>
            <a:picLocks noChangeAspect="1" noChangeArrowheads="1"/>
          </p:cNvPicPr>
          <p:nvPr/>
        </p:nvPicPr>
        <p:blipFill>
          <a:blip r:embed="rId2"/>
          <a:srcRect/>
          <a:stretch>
            <a:fillRect/>
          </a:stretch>
        </p:blipFill>
        <p:spPr bwMode="auto">
          <a:xfrm>
            <a:off x="1563688" y="1316038"/>
            <a:ext cx="5959475" cy="3867150"/>
          </a:xfrm>
          <a:prstGeom prst="rect">
            <a:avLst/>
          </a:prstGeom>
          <a:noFill/>
          <a:ln w="9525">
            <a:noFill/>
            <a:miter lim="800000"/>
            <a:headEnd/>
            <a:tailEnd/>
          </a:ln>
        </p:spPr>
      </p:pic>
    </p:spTree>
    <p:extLst>
      <p:ext uri="{BB962C8B-B14F-4D97-AF65-F5344CB8AC3E}">
        <p14:creationId xmlns:p14="http://schemas.microsoft.com/office/powerpoint/2010/main" val="2458165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D8FD3F6-FE55-48FE-9FC5-442DFE0BD031}" type="slidenum">
              <a:rPr lang="en-US"/>
              <a:pPr/>
              <a:t>28</a:t>
            </a:fld>
            <a:endParaRPr lang="en-US"/>
          </a:p>
        </p:txBody>
      </p:sp>
      <p:sp>
        <p:nvSpPr>
          <p:cNvPr id="73730" name="Rectangle 2"/>
          <p:cNvSpPr>
            <a:spLocks noGrp="1" noChangeArrowheads="1"/>
          </p:cNvSpPr>
          <p:nvPr>
            <p:ph type="title"/>
          </p:nvPr>
        </p:nvSpPr>
        <p:spPr>
          <a:noFill/>
          <a:ln/>
        </p:spPr>
        <p:txBody>
          <a:bodyPr lIns="92075" tIns="46038" rIns="92075" bIns="46038" anchor="b"/>
          <a:lstStyle/>
          <a:p>
            <a:r>
              <a:rPr lang="en-US"/>
              <a:t> Leaky Bucket</a:t>
            </a:r>
          </a:p>
        </p:txBody>
      </p:sp>
      <p:sp>
        <p:nvSpPr>
          <p:cNvPr id="73731" name="Rectangle 3"/>
          <p:cNvSpPr>
            <a:spLocks noGrp="1" noChangeArrowheads="1"/>
          </p:cNvSpPr>
          <p:nvPr>
            <p:ph type="body" idx="1"/>
          </p:nvPr>
        </p:nvSpPr>
        <p:spPr>
          <a:noFill/>
          <a:ln/>
        </p:spPr>
        <p:txBody>
          <a:bodyPr lIns="92075" tIns="46038" rIns="92075" bIns="46038"/>
          <a:lstStyle/>
          <a:p>
            <a:r>
              <a:rPr lang="en-US"/>
              <a:t>Used in conjunction with resource reservation to police the host’s reservation</a:t>
            </a:r>
          </a:p>
          <a:p>
            <a:r>
              <a:rPr lang="en-US"/>
              <a:t>At the host-network interface, allow packets into the network at a constant rate</a:t>
            </a:r>
          </a:p>
          <a:p>
            <a:r>
              <a:rPr lang="en-US"/>
              <a:t>Packets may be generated in a bursty manner, but after they pass through the leaky bucket, they enter the network evenly spaced</a:t>
            </a:r>
          </a:p>
        </p:txBody>
      </p:sp>
    </p:spTree>
    <p:extLst>
      <p:ext uri="{BB962C8B-B14F-4D97-AF65-F5344CB8AC3E}">
        <p14:creationId xmlns:p14="http://schemas.microsoft.com/office/powerpoint/2010/main" val="2126257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p:cNvSpPr>
            <a:spLocks noGrp="1"/>
          </p:cNvSpPr>
          <p:nvPr>
            <p:ph type="sldNum" sz="quarter" idx="12"/>
          </p:nvPr>
        </p:nvSpPr>
        <p:spPr/>
        <p:txBody>
          <a:bodyPr/>
          <a:lstStyle/>
          <a:p>
            <a:fld id="{EA473132-5E90-4143-A9F4-11160CB34EE1}" type="slidenum">
              <a:rPr lang="en-US"/>
              <a:pPr/>
              <a:t>29</a:t>
            </a:fld>
            <a:endParaRPr lang="en-US"/>
          </a:p>
        </p:txBody>
      </p:sp>
      <p:sp>
        <p:nvSpPr>
          <p:cNvPr id="74754" name="Line 2"/>
          <p:cNvSpPr>
            <a:spLocks noChangeShapeType="1"/>
          </p:cNvSpPr>
          <p:nvPr/>
        </p:nvSpPr>
        <p:spPr bwMode="auto">
          <a:xfrm>
            <a:off x="6084888" y="4876800"/>
            <a:ext cx="0" cy="163512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 name="Line 3"/>
          <p:cNvSpPr>
            <a:spLocks noChangeShapeType="1"/>
          </p:cNvSpPr>
          <p:nvPr/>
        </p:nvSpPr>
        <p:spPr bwMode="auto">
          <a:xfrm>
            <a:off x="6084888" y="1985963"/>
            <a:ext cx="0" cy="17510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 name="Rectangle 4"/>
          <p:cNvSpPr>
            <a:spLocks noGrp="1" noChangeArrowheads="1"/>
          </p:cNvSpPr>
          <p:nvPr>
            <p:ph type="title"/>
          </p:nvPr>
        </p:nvSpPr>
        <p:spPr>
          <a:noFill/>
          <a:ln/>
        </p:spPr>
        <p:txBody>
          <a:bodyPr lIns="92075" tIns="46038" rIns="92075" bIns="46038" anchor="b"/>
          <a:lstStyle/>
          <a:p>
            <a:r>
              <a:rPr lang="en-US"/>
              <a:t>Leaky Bucket: Analogy</a:t>
            </a:r>
          </a:p>
        </p:txBody>
      </p:sp>
      <p:sp>
        <p:nvSpPr>
          <p:cNvPr id="74757" name="Freeform 5"/>
          <p:cNvSpPr>
            <a:spLocks/>
          </p:cNvSpPr>
          <p:nvPr/>
        </p:nvSpPr>
        <p:spPr bwMode="auto">
          <a:xfrm>
            <a:off x="2436813" y="4919663"/>
            <a:ext cx="111125" cy="220662"/>
          </a:xfrm>
          <a:custGeom>
            <a:avLst/>
            <a:gdLst>
              <a:gd name="T0" fmla="*/ 48 w 70"/>
              <a:gd name="T1" fmla="*/ 0 h 139"/>
              <a:gd name="T2" fmla="*/ 0 w 70"/>
              <a:gd name="T3" fmla="*/ 96 h 139"/>
              <a:gd name="T4" fmla="*/ 0 w 70"/>
              <a:gd name="T5" fmla="*/ 96 h 139"/>
              <a:gd name="T6" fmla="*/ 0 w 70"/>
              <a:gd name="T7" fmla="*/ 116 h 139"/>
              <a:gd name="T8" fmla="*/ 26 w 70"/>
              <a:gd name="T9" fmla="*/ 138 h 139"/>
              <a:gd name="T10" fmla="*/ 58 w 70"/>
              <a:gd name="T11" fmla="*/ 134 h 139"/>
              <a:gd name="T12" fmla="*/ 69 w 70"/>
              <a:gd name="T13" fmla="*/ 108 h 139"/>
              <a:gd name="T14" fmla="*/ 48 w 70"/>
              <a:gd name="T15" fmla="*/ 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39">
                <a:moveTo>
                  <a:pt x="48" y="0"/>
                </a:moveTo>
                <a:lnTo>
                  <a:pt x="0" y="96"/>
                </a:lnTo>
                <a:lnTo>
                  <a:pt x="0" y="96"/>
                </a:lnTo>
                <a:lnTo>
                  <a:pt x="0" y="116"/>
                </a:lnTo>
                <a:lnTo>
                  <a:pt x="26" y="138"/>
                </a:lnTo>
                <a:lnTo>
                  <a:pt x="58" y="134"/>
                </a:lnTo>
                <a:lnTo>
                  <a:pt x="69" y="108"/>
                </a:lnTo>
                <a:lnTo>
                  <a:pt x="48" y="0"/>
                </a:lnTo>
              </a:path>
            </a:pathLst>
          </a:custGeom>
          <a:solidFill>
            <a:srgbClr val="3399FF"/>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8" name="Freeform 6"/>
          <p:cNvSpPr>
            <a:spLocks/>
          </p:cNvSpPr>
          <p:nvPr/>
        </p:nvSpPr>
        <p:spPr bwMode="auto">
          <a:xfrm>
            <a:off x="2436813" y="5337175"/>
            <a:ext cx="111125" cy="220663"/>
          </a:xfrm>
          <a:custGeom>
            <a:avLst/>
            <a:gdLst>
              <a:gd name="T0" fmla="*/ 48 w 70"/>
              <a:gd name="T1" fmla="*/ 0 h 139"/>
              <a:gd name="T2" fmla="*/ 0 w 70"/>
              <a:gd name="T3" fmla="*/ 96 h 139"/>
              <a:gd name="T4" fmla="*/ 0 w 70"/>
              <a:gd name="T5" fmla="*/ 96 h 139"/>
              <a:gd name="T6" fmla="*/ 0 w 70"/>
              <a:gd name="T7" fmla="*/ 116 h 139"/>
              <a:gd name="T8" fmla="*/ 26 w 70"/>
              <a:gd name="T9" fmla="*/ 138 h 139"/>
              <a:gd name="T10" fmla="*/ 58 w 70"/>
              <a:gd name="T11" fmla="*/ 134 h 139"/>
              <a:gd name="T12" fmla="*/ 69 w 70"/>
              <a:gd name="T13" fmla="*/ 108 h 139"/>
              <a:gd name="T14" fmla="*/ 48 w 70"/>
              <a:gd name="T15" fmla="*/ 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39">
                <a:moveTo>
                  <a:pt x="48" y="0"/>
                </a:moveTo>
                <a:lnTo>
                  <a:pt x="0" y="96"/>
                </a:lnTo>
                <a:lnTo>
                  <a:pt x="0" y="96"/>
                </a:lnTo>
                <a:lnTo>
                  <a:pt x="0" y="116"/>
                </a:lnTo>
                <a:lnTo>
                  <a:pt x="26" y="138"/>
                </a:lnTo>
                <a:lnTo>
                  <a:pt x="58" y="134"/>
                </a:lnTo>
                <a:lnTo>
                  <a:pt x="69" y="108"/>
                </a:lnTo>
                <a:lnTo>
                  <a:pt x="48" y="0"/>
                </a:lnTo>
              </a:path>
            </a:pathLst>
          </a:custGeom>
          <a:solidFill>
            <a:srgbClr val="3399FF"/>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9" name="Freeform 7"/>
          <p:cNvSpPr>
            <a:spLocks/>
          </p:cNvSpPr>
          <p:nvPr/>
        </p:nvSpPr>
        <p:spPr bwMode="auto">
          <a:xfrm>
            <a:off x="2436813" y="5765800"/>
            <a:ext cx="111125" cy="220663"/>
          </a:xfrm>
          <a:custGeom>
            <a:avLst/>
            <a:gdLst>
              <a:gd name="T0" fmla="*/ 48 w 70"/>
              <a:gd name="T1" fmla="*/ 0 h 139"/>
              <a:gd name="T2" fmla="*/ 0 w 70"/>
              <a:gd name="T3" fmla="*/ 96 h 139"/>
              <a:gd name="T4" fmla="*/ 0 w 70"/>
              <a:gd name="T5" fmla="*/ 96 h 139"/>
              <a:gd name="T6" fmla="*/ 0 w 70"/>
              <a:gd name="T7" fmla="*/ 116 h 139"/>
              <a:gd name="T8" fmla="*/ 26 w 70"/>
              <a:gd name="T9" fmla="*/ 138 h 139"/>
              <a:gd name="T10" fmla="*/ 58 w 70"/>
              <a:gd name="T11" fmla="*/ 134 h 139"/>
              <a:gd name="T12" fmla="*/ 69 w 70"/>
              <a:gd name="T13" fmla="*/ 108 h 139"/>
              <a:gd name="T14" fmla="*/ 48 w 70"/>
              <a:gd name="T15" fmla="*/ 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39">
                <a:moveTo>
                  <a:pt x="48" y="0"/>
                </a:moveTo>
                <a:lnTo>
                  <a:pt x="0" y="96"/>
                </a:lnTo>
                <a:lnTo>
                  <a:pt x="0" y="96"/>
                </a:lnTo>
                <a:lnTo>
                  <a:pt x="0" y="116"/>
                </a:lnTo>
                <a:lnTo>
                  <a:pt x="26" y="138"/>
                </a:lnTo>
                <a:lnTo>
                  <a:pt x="58" y="134"/>
                </a:lnTo>
                <a:lnTo>
                  <a:pt x="69" y="108"/>
                </a:lnTo>
                <a:lnTo>
                  <a:pt x="48" y="0"/>
                </a:lnTo>
              </a:path>
            </a:pathLst>
          </a:custGeom>
          <a:solidFill>
            <a:srgbClr val="3399FF"/>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0" name="Freeform 8"/>
          <p:cNvSpPr>
            <a:spLocks/>
          </p:cNvSpPr>
          <p:nvPr/>
        </p:nvSpPr>
        <p:spPr bwMode="auto">
          <a:xfrm>
            <a:off x="2471738" y="3073400"/>
            <a:ext cx="111125" cy="220663"/>
          </a:xfrm>
          <a:custGeom>
            <a:avLst/>
            <a:gdLst>
              <a:gd name="T0" fmla="*/ 48 w 70"/>
              <a:gd name="T1" fmla="*/ 0 h 139"/>
              <a:gd name="T2" fmla="*/ 0 w 70"/>
              <a:gd name="T3" fmla="*/ 96 h 139"/>
              <a:gd name="T4" fmla="*/ 0 w 70"/>
              <a:gd name="T5" fmla="*/ 96 h 139"/>
              <a:gd name="T6" fmla="*/ 0 w 70"/>
              <a:gd name="T7" fmla="*/ 116 h 139"/>
              <a:gd name="T8" fmla="*/ 26 w 70"/>
              <a:gd name="T9" fmla="*/ 138 h 139"/>
              <a:gd name="T10" fmla="*/ 58 w 70"/>
              <a:gd name="T11" fmla="*/ 134 h 139"/>
              <a:gd name="T12" fmla="*/ 69 w 70"/>
              <a:gd name="T13" fmla="*/ 108 h 139"/>
              <a:gd name="T14" fmla="*/ 48 w 70"/>
              <a:gd name="T15" fmla="*/ 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39">
                <a:moveTo>
                  <a:pt x="48" y="0"/>
                </a:moveTo>
                <a:lnTo>
                  <a:pt x="0" y="96"/>
                </a:lnTo>
                <a:lnTo>
                  <a:pt x="0" y="96"/>
                </a:lnTo>
                <a:lnTo>
                  <a:pt x="0" y="116"/>
                </a:lnTo>
                <a:lnTo>
                  <a:pt x="26" y="138"/>
                </a:lnTo>
                <a:lnTo>
                  <a:pt x="58" y="134"/>
                </a:lnTo>
                <a:lnTo>
                  <a:pt x="69" y="108"/>
                </a:lnTo>
                <a:lnTo>
                  <a:pt x="48" y="0"/>
                </a:lnTo>
              </a:path>
            </a:pathLst>
          </a:custGeom>
          <a:solidFill>
            <a:srgbClr val="3399FF"/>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1" name="Freeform 9"/>
          <p:cNvSpPr>
            <a:spLocks/>
          </p:cNvSpPr>
          <p:nvPr/>
        </p:nvSpPr>
        <p:spPr bwMode="auto">
          <a:xfrm>
            <a:off x="2484438" y="3311525"/>
            <a:ext cx="111125" cy="220663"/>
          </a:xfrm>
          <a:custGeom>
            <a:avLst/>
            <a:gdLst>
              <a:gd name="T0" fmla="*/ 48 w 70"/>
              <a:gd name="T1" fmla="*/ 0 h 139"/>
              <a:gd name="T2" fmla="*/ 0 w 70"/>
              <a:gd name="T3" fmla="*/ 96 h 139"/>
              <a:gd name="T4" fmla="*/ 0 w 70"/>
              <a:gd name="T5" fmla="*/ 96 h 139"/>
              <a:gd name="T6" fmla="*/ 0 w 70"/>
              <a:gd name="T7" fmla="*/ 116 h 139"/>
              <a:gd name="T8" fmla="*/ 26 w 70"/>
              <a:gd name="T9" fmla="*/ 138 h 139"/>
              <a:gd name="T10" fmla="*/ 58 w 70"/>
              <a:gd name="T11" fmla="*/ 134 h 139"/>
              <a:gd name="T12" fmla="*/ 69 w 70"/>
              <a:gd name="T13" fmla="*/ 108 h 139"/>
              <a:gd name="T14" fmla="*/ 48 w 70"/>
              <a:gd name="T15" fmla="*/ 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39">
                <a:moveTo>
                  <a:pt x="48" y="0"/>
                </a:moveTo>
                <a:lnTo>
                  <a:pt x="0" y="96"/>
                </a:lnTo>
                <a:lnTo>
                  <a:pt x="0" y="96"/>
                </a:lnTo>
                <a:lnTo>
                  <a:pt x="0" y="116"/>
                </a:lnTo>
                <a:lnTo>
                  <a:pt x="26" y="138"/>
                </a:lnTo>
                <a:lnTo>
                  <a:pt x="58" y="134"/>
                </a:lnTo>
                <a:lnTo>
                  <a:pt x="69" y="108"/>
                </a:lnTo>
                <a:lnTo>
                  <a:pt x="48" y="0"/>
                </a:lnTo>
              </a:path>
            </a:pathLst>
          </a:custGeom>
          <a:solidFill>
            <a:srgbClr val="3399FF"/>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2" name="Freeform 10"/>
          <p:cNvSpPr>
            <a:spLocks/>
          </p:cNvSpPr>
          <p:nvPr/>
        </p:nvSpPr>
        <p:spPr bwMode="auto">
          <a:xfrm>
            <a:off x="2484438" y="2609850"/>
            <a:ext cx="111125" cy="220663"/>
          </a:xfrm>
          <a:custGeom>
            <a:avLst/>
            <a:gdLst>
              <a:gd name="T0" fmla="*/ 48 w 70"/>
              <a:gd name="T1" fmla="*/ 0 h 139"/>
              <a:gd name="T2" fmla="*/ 0 w 70"/>
              <a:gd name="T3" fmla="*/ 96 h 139"/>
              <a:gd name="T4" fmla="*/ 0 w 70"/>
              <a:gd name="T5" fmla="*/ 96 h 139"/>
              <a:gd name="T6" fmla="*/ 0 w 70"/>
              <a:gd name="T7" fmla="*/ 116 h 139"/>
              <a:gd name="T8" fmla="*/ 26 w 70"/>
              <a:gd name="T9" fmla="*/ 138 h 139"/>
              <a:gd name="T10" fmla="*/ 58 w 70"/>
              <a:gd name="T11" fmla="*/ 134 h 139"/>
              <a:gd name="T12" fmla="*/ 69 w 70"/>
              <a:gd name="T13" fmla="*/ 108 h 139"/>
              <a:gd name="T14" fmla="*/ 48 w 70"/>
              <a:gd name="T15" fmla="*/ 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39">
                <a:moveTo>
                  <a:pt x="48" y="0"/>
                </a:moveTo>
                <a:lnTo>
                  <a:pt x="0" y="96"/>
                </a:lnTo>
                <a:lnTo>
                  <a:pt x="0" y="96"/>
                </a:lnTo>
                <a:lnTo>
                  <a:pt x="0" y="116"/>
                </a:lnTo>
                <a:lnTo>
                  <a:pt x="26" y="138"/>
                </a:lnTo>
                <a:lnTo>
                  <a:pt x="58" y="134"/>
                </a:lnTo>
                <a:lnTo>
                  <a:pt x="69" y="108"/>
                </a:lnTo>
                <a:lnTo>
                  <a:pt x="48" y="0"/>
                </a:lnTo>
              </a:path>
            </a:pathLst>
          </a:custGeom>
          <a:solidFill>
            <a:srgbClr val="3399FF"/>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3" name="Freeform 11"/>
          <p:cNvSpPr>
            <a:spLocks/>
          </p:cNvSpPr>
          <p:nvPr/>
        </p:nvSpPr>
        <p:spPr bwMode="auto">
          <a:xfrm>
            <a:off x="2484438" y="1871663"/>
            <a:ext cx="111125" cy="220662"/>
          </a:xfrm>
          <a:custGeom>
            <a:avLst/>
            <a:gdLst>
              <a:gd name="T0" fmla="*/ 48 w 70"/>
              <a:gd name="T1" fmla="*/ 0 h 139"/>
              <a:gd name="T2" fmla="*/ 0 w 70"/>
              <a:gd name="T3" fmla="*/ 96 h 139"/>
              <a:gd name="T4" fmla="*/ 0 w 70"/>
              <a:gd name="T5" fmla="*/ 96 h 139"/>
              <a:gd name="T6" fmla="*/ 0 w 70"/>
              <a:gd name="T7" fmla="*/ 116 h 139"/>
              <a:gd name="T8" fmla="*/ 26 w 70"/>
              <a:gd name="T9" fmla="*/ 138 h 139"/>
              <a:gd name="T10" fmla="*/ 58 w 70"/>
              <a:gd name="T11" fmla="*/ 134 h 139"/>
              <a:gd name="T12" fmla="*/ 69 w 70"/>
              <a:gd name="T13" fmla="*/ 108 h 139"/>
              <a:gd name="T14" fmla="*/ 48 w 70"/>
              <a:gd name="T15" fmla="*/ 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139">
                <a:moveTo>
                  <a:pt x="48" y="0"/>
                </a:moveTo>
                <a:lnTo>
                  <a:pt x="0" y="96"/>
                </a:lnTo>
                <a:lnTo>
                  <a:pt x="0" y="96"/>
                </a:lnTo>
                <a:lnTo>
                  <a:pt x="0" y="116"/>
                </a:lnTo>
                <a:lnTo>
                  <a:pt x="26" y="138"/>
                </a:lnTo>
                <a:lnTo>
                  <a:pt x="58" y="134"/>
                </a:lnTo>
                <a:lnTo>
                  <a:pt x="69" y="108"/>
                </a:lnTo>
                <a:lnTo>
                  <a:pt x="48" y="0"/>
                </a:lnTo>
              </a:path>
            </a:pathLst>
          </a:custGeom>
          <a:solidFill>
            <a:srgbClr val="3399FF"/>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4" name="Rectangle 12"/>
          <p:cNvSpPr>
            <a:spLocks noChangeArrowheads="1"/>
          </p:cNvSpPr>
          <p:nvPr/>
        </p:nvSpPr>
        <p:spPr bwMode="auto">
          <a:xfrm>
            <a:off x="728663" y="3940175"/>
            <a:ext cx="9604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a:latin typeface="Arial" pitchFamily="34" charset="0"/>
              </a:rPr>
              <a:t>Leaky</a:t>
            </a:r>
          </a:p>
          <a:p>
            <a:r>
              <a:rPr lang="en-US" sz="2000">
                <a:latin typeface="Arial" pitchFamily="34" charset="0"/>
              </a:rPr>
              <a:t>Bucket</a:t>
            </a:r>
          </a:p>
        </p:txBody>
      </p:sp>
      <p:sp>
        <p:nvSpPr>
          <p:cNvPr id="74765" name="Rectangle 13"/>
          <p:cNvSpPr>
            <a:spLocks noChangeArrowheads="1"/>
          </p:cNvSpPr>
          <p:nvPr/>
        </p:nvSpPr>
        <p:spPr bwMode="auto">
          <a:xfrm>
            <a:off x="5387975" y="3743325"/>
            <a:ext cx="1416050" cy="124936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endParaRPr lang="en-US" sz="2000">
              <a:latin typeface="Arial" pitchFamily="34" charset="0"/>
            </a:endParaRPr>
          </a:p>
        </p:txBody>
      </p:sp>
      <p:sp>
        <p:nvSpPr>
          <p:cNvPr id="74766" name="Rectangle 14"/>
          <p:cNvSpPr>
            <a:spLocks noChangeArrowheads="1"/>
          </p:cNvSpPr>
          <p:nvPr/>
        </p:nvSpPr>
        <p:spPr bwMode="auto">
          <a:xfrm>
            <a:off x="5972175" y="2087563"/>
            <a:ext cx="201613" cy="2254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7" name="Rectangle 15"/>
          <p:cNvSpPr>
            <a:spLocks noChangeArrowheads="1"/>
          </p:cNvSpPr>
          <p:nvPr/>
        </p:nvSpPr>
        <p:spPr bwMode="auto">
          <a:xfrm>
            <a:off x="5972175" y="2705100"/>
            <a:ext cx="201613" cy="2254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8" name="Rectangle 16"/>
          <p:cNvSpPr>
            <a:spLocks noChangeArrowheads="1"/>
          </p:cNvSpPr>
          <p:nvPr/>
        </p:nvSpPr>
        <p:spPr bwMode="auto">
          <a:xfrm>
            <a:off x="5972175" y="3051175"/>
            <a:ext cx="201613" cy="2254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9" name="Rectangle 17"/>
          <p:cNvSpPr>
            <a:spLocks noChangeArrowheads="1"/>
          </p:cNvSpPr>
          <p:nvPr/>
        </p:nvSpPr>
        <p:spPr bwMode="auto">
          <a:xfrm>
            <a:off x="5972175" y="3325813"/>
            <a:ext cx="201613" cy="2254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0" name="Rectangle 18"/>
          <p:cNvSpPr>
            <a:spLocks noChangeArrowheads="1"/>
          </p:cNvSpPr>
          <p:nvPr/>
        </p:nvSpPr>
        <p:spPr bwMode="auto">
          <a:xfrm>
            <a:off x="5972175" y="5087938"/>
            <a:ext cx="201613" cy="2254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1" name="Rectangle 19"/>
          <p:cNvSpPr>
            <a:spLocks noChangeArrowheads="1"/>
          </p:cNvSpPr>
          <p:nvPr/>
        </p:nvSpPr>
        <p:spPr bwMode="auto">
          <a:xfrm>
            <a:off x="5972175" y="5549900"/>
            <a:ext cx="201613" cy="2254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2" name="Rectangle 20"/>
          <p:cNvSpPr>
            <a:spLocks noChangeArrowheads="1"/>
          </p:cNvSpPr>
          <p:nvPr/>
        </p:nvSpPr>
        <p:spPr bwMode="auto">
          <a:xfrm>
            <a:off x="5972175" y="6040438"/>
            <a:ext cx="201613" cy="2254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3" name="Line 21"/>
          <p:cNvSpPr>
            <a:spLocks noChangeShapeType="1"/>
          </p:cNvSpPr>
          <p:nvPr/>
        </p:nvSpPr>
        <p:spPr bwMode="auto">
          <a:xfrm>
            <a:off x="4905375" y="6511925"/>
            <a:ext cx="24765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4" name="Rectangle 22"/>
          <p:cNvSpPr>
            <a:spLocks noChangeArrowheads="1"/>
          </p:cNvSpPr>
          <p:nvPr/>
        </p:nvSpPr>
        <p:spPr bwMode="auto">
          <a:xfrm>
            <a:off x="6551613" y="6176963"/>
            <a:ext cx="1116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a:latin typeface="Arial" pitchFamily="34" charset="0"/>
              </a:rPr>
              <a:t>Network</a:t>
            </a:r>
          </a:p>
        </p:txBody>
      </p:sp>
      <p:sp>
        <p:nvSpPr>
          <p:cNvPr id="74775" name="Text Box 23"/>
          <p:cNvSpPr txBox="1">
            <a:spLocks noChangeArrowheads="1"/>
          </p:cNvSpPr>
          <p:nvPr/>
        </p:nvSpPr>
        <p:spPr bwMode="auto">
          <a:xfrm>
            <a:off x="4953000" y="1600200"/>
            <a:ext cx="221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pitchFamily="34" charset="0"/>
              </a:rPr>
              <a:t>Packets from host</a:t>
            </a:r>
          </a:p>
        </p:txBody>
      </p:sp>
      <p:grpSp>
        <p:nvGrpSpPr>
          <p:cNvPr id="74776" name="Group 24"/>
          <p:cNvGrpSpPr>
            <a:grpSpLocks/>
          </p:cNvGrpSpPr>
          <p:nvPr/>
        </p:nvGrpSpPr>
        <p:grpSpPr bwMode="auto">
          <a:xfrm>
            <a:off x="1676400" y="3733800"/>
            <a:ext cx="1676400" cy="1143000"/>
            <a:chOff x="1056" y="2352"/>
            <a:chExt cx="1056" cy="720"/>
          </a:xfrm>
        </p:grpSpPr>
        <p:sp>
          <p:nvSpPr>
            <p:cNvPr id="74777" name="Line 25"/>
            <p:cNvSpPr>
              <a:spLocks noChangeShapeType="1"/>
            </p:cNvSpPr>
            <p:nvPr/>
          </p:nvSpPr>
          <p:spPr bwMode="auto">
            <a:xfrm>
              <a:off x="1561" y="3031"/>
              <a:ext cx="96" cy="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8" name="Freeform 26"/>
            <p:cNvSpPr>
              <a:spLocks/>
            </p:cNvSpPr>
            <p:nvPr/>
          </p:nvSpPr>
          <p:spPr bwMode="auto">
            <a:xfrm>
              <a:off x="1152" y="2640"/>
              <a:ext cx="864" cy="432"/>
            </a:xfrm>
            <a:custGeom>
              <a:avLst/>
              <a:gdLst>
                <a:gd name="T0" fmla="*/ 144 w 864"/>
                <a:gd name="T1" fmla="*/ 432 h 432"/>
                <a:gd name="T2" fmla="*/ 0 w 864"/>
                <a:gd name="T3" fmla="*/ 48 h 432"/>
                <a:gd name="T4" fmla="*/ 96 w 864"/>
                <a:gd name="T5" fmla="*/ 0 h 432"/>
                <a:gd name="T6" fmla="*/ 144 w 864"/>
                <a:gd name="T7" fmla="*/ 48 h 432"/>
                <a:gd name="T8" fmla="*/ 192 w 864"/>
                <a:gd name="T9" fmla="*/ 0 h 432"/>
                <a:gd name="T10" fmla="*/ 240 w 864"/>
                <a:gd name="T11" fmla="*/ 48 h 432"/>
                <a:gd name="T12" fmla="*/ 336 w 864"/>
                <a:gd name="T13" fmla="*/ 0 h 432"/>
                <a:gd name="T14" fmla="*/ 336 w 864"/>
                <a:gd name="T15" fmla="*/ 48 h 432"/>
                <a:gd name="T16" fmla="*/ 432 w 864"/>
                <a:gd name="T17" fmla="*/ 0 h 432"/>
                <a:gd name="T18" fmla="*/ 480 w 864"/>
                <a:gd name="T19" fmla="*/ 48 h 432"/>
                <a:gd name="T20" fmla="*/ 576 w 864"/>
                <a:gd name="T21" fmla="*/ 0 h 432"/>
                <a:gd name="T22" fmla="*/ 624 w 864"/>
                <a:gd name="T23" fmla="*/ 48 h 432"/>
                <a:gd name="T24" fmla="*/ 672 w 864"/>
                <a:gd name="T25" fmla="*/ 0 h 432"/>
                <a:gd name="T26" fmla="*/ 720 w 864"/>
                <a:gd name="T27" fmla="*/ 48 h 432"/>
                <a:gd name="T28" fmla="*/ 768 w 864"/>
                <a:gd name="T29" fmla="*/ 0 h 432"/>
                <a:gd name="T30" fmla="*/ 816 w 864"/>
                <a:gd name="T31" fmla="*/ 48 h 432"/>
                <a:gd name="T32" fmla="*/ 864 w 864"/>
                <a:gd name="T33" fmla="*/ 48 h 432"/>
                <a:gd name="T34" fmla="*/ 720 w 864"/>
                <a:gd name="T35" fmla="*/ 432 h 432"/>
                <a:gd name="T36" fmla="*/ 144 w 864"/>
                <a:gd name="T37"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4" h="432">
                  <a:moveTo>
                    <a:pt x="144" y="432"/>
                  </a:moveTo>
                  <a:lnTo>
                    <a:pt x="0" y="48"/>
                  </a:lnTo>
                  <a:lnTo>
                    <a:pt x="96" y="0"/>
                  </a:lnTo>
                  <a:lnTo>
                    <a:pt x="144" y="48"/>
                  </a:lnTo>
                  <a:lnTo>
                    <a:pt x="192" y="0"/>
                  </a:lnTo>
                  <a:lnTo>
                    <a:pt x="240" y="48"/>
                  </a:lnTo>
                  <a:lnTo>
                    <a:pt x="336" y="0"/>
                  </a:lnTo>
                  <a:lnTo>
                    <a:pt x="336" y="48"/>
                  </a:lnTo>
                  <a:lnTo>
                    <a:pt x="432" y="0"/>
                  </a:lnTo>
                  <a:lnTo>
                    <a:pt x="480" y="48"/>
                  </a:lnTo>
                  <a:lnTo>
                    <a:pt x="576" y="0"/>
                  </a:lnTo>
                  <a:lnTo>
                    <a:pt x="624" y="48"/>
                  </a:lnTo>
                  <a:lnTo>
                    <a:pt x="672" y="0"/>
                  </a:lnTo>
                  <a:lnTo>
                    <a:pt x="720" y="48"/>
                  </a:lnTo>
                  <a:lnTo>
                    <a:pt x="768" y="0"/>
                  </a:lnTo>
                  <a:lnTo>
                    <a:pt x="816" y="48"/>
                  </a:lnTo>
                  <a:lnTo>
                    <a:pt x="864" y="48"/>
                  </a:lnTo>
                  <a:lnTo>
                    <a:pt x="720" y="432"/>
                  </a:lnTo>
                  <a:lnTo>
                    <a:pt x="144" y="432"/>
                  </a:lnTo>
                  <a:close/>
                </a:path>
              </a:pathLst>
            </a:custGeom>
            <a:solidFill>
              <a:srgbClr val="3399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4779" name="Line 27"/>
            <p:cNvSpPr>
              <a:spLocks noChangeShapeType="1"/>
            </p:cNvSpPr>
            <p:nvPr/>
          </p:nvSpPr>
          <p:spPr bwMode="auto">
            <a:xfrm flipV="1">
              <a:off x="2016" y="2400"/>
              <a:ext cx="96"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4780" name="Line 28"/>
            <p:cNvSpPr>
              <a:spLocks noChangeShapeType="1"/>
            </p:cNvSpPr>
            <p:nvPr/>
          </p:nvSpPr>
          <p:spPr bwMode="auto">
            <a:xfrm flipH="1" flipV="1">
              <a:off x="1056" y="2400"/>
              <a:ext cx="96"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4781" name="Oval 29"/>
            <p:cNvSpPr>
              <a:spLocks noChangeArrowheads="1"/>
            </p:cNvSpPr>
            <p:nvPr/>
          </p:nvSpPr>
          <p:spPr bwMode="auto">
            <a:xfrm>
              <a:off x="1056" y="2352"/>
              <a:ext cx="105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4782" name="Rectangle 30"/>
            <p:cNvSpPr>
              <a:spLocks noChangeArrowheads="1"/>
            </p:cNvSpPr>
            <p:nvPr/>
          </p:nvSpPr>
          <p:spPr bwMode="auto">
            <a:xfrm>
              <a:off x="1536" y="3024"/>
              <a:ext cx="96" cy="48"/>
            </a:xfrm>
            <a:prstGeom prst="rect">
              <a:avLst/>
            </a:prstGeom>
            <a:noFill/>
            <a:ln w="12700">
              <a:solidFill>
                <a:srgbClr val="33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74783" name="Group 31"/>
          <p:cNvGrpSpPr>
            <a:grpSpLocks/>
          </p:cNvGrpSpPr>
          <p:nvPr/>
        </p:nvGrpSpPr>
        <p:grpSpPr bwMode="auto">
          <a:xfrm>
            <a:off x="5486400" y="4038600"/>
            <a:ext cx="1143000" cy="779463"/>
            <a:chOff x="1056" y="2352"/>
            <a:chExt cx="1056" cy="720"/>
          </a:xfrm>
        </p:grpSpPr>
        <p:sp>
          <p:nvSpPr>
            <p:cNvPr id="74784" name="Line 32"/>
            <p:cNvSpPr>
              <a:spLocks noChangeShapeType="1"/>
            </p:cNvSpPr>
            <p:nvPr/>
          </p:nvSpPr>
          <p:spPr bwMode="auto">
            <a:xfrm>
              <a:off x="1561" y="3031"/>
              <a:ext cx="96" cy="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85" name="Freeform 33"/>
            <p:cNvSpPr>
              <a:spLocks/>
            </p:cNvSpPr>
            <p:nvPr/>
          </p:nvSpPr>
          <p:spPr bwMode="auto">
            <a:xfrm>
              <a:off x="1152" y="2640"/>
              <a:ext cx="864" cy="432"/>
            </a:xfrm>
            <a:custGeom>
              <a:avLst/>
              <a:gdLst>
                <a:gd name="T0" fmla="*/ 144 w 864"/>
                <a:gd name="T1" fmla="*/ 432 h 432"/>
                <a:gd name="T2" fmla="*/ 0 w 864"/>
                <a:gd name="T3" fmla="*/ 48 h 432"/>
                <a:gd name="T4" fmla="*/ 96 w 864"/>
                <a:gd name="T5" fmla="*/ 0 h 432"/>
                <a:gd name="T6" fmla="*/ 144 w 864"/>
                <a:gd name="T7" fmla="*/ 48 h 432"/>
                <a:gd name="T8" fmla="*/ 192 w 864"/>
                <a:gd name="T9" fmla="*/ 0 h 432"/>
                <a:gd name="T10" fmla="*/ 240 w 864"/>
                <a:gd name="T11" fmla="*/ 48 h 432"/>
                <a:gd name="T12" fmla="*/ 336 w 864"/>
                <a:gd name="T13" fmla="*/ 0 h 432"/>
                <a:gd name="T14" fmla="*/ 336 w 864"/>
                <a:gd name="T15" fmla="*/ 48 h 432"/>
                <a:gd name="T16" fmla="*/ 432 w 864"/>
                <a:gd name="T17" fmla="*/ 0 h 432"/>
                <a:gd name="T18" fmla="*/ 480 w 864"/>
                <a:gd name="T19" fmla="*/ 48 h 432"/>
                <a:gd name="T20" fmla="*/ 576 w 864"/>
                <a:gd name="T21" fmla="*/ 0 h 432"/>
                <a:gd name="T22" fmla="*/ 624 w 864"/>
                <a:gd name="T23" fmla="*/ 48 h 432"/>
                <a:gd name="T24" fmla="*/ 672 w 864"/>
                <a:gd name="T25" fmla="*/ 0 h 432"/>
                <a:gd name="T26" fmla="*/ 720 w 864"/>
                <a:gd name="T27" fmla="*/ 48 h 432"/>
                <a:gd name="T28" fmla="*/ 768 w 864"/>
                <a:gd name="T29" fmla="*/ 0 h 432"/>
                <a:gd name="T30" fmla="*/ 816 w 864"/>
                <a:gd name="T31" fmla="*/ 48 h 432"/>
                <a:gd name="T32" fmla="*/ 864 w 864"/>
                <a:gd name="T33" fmla="*/ 48 h 432"/>
                <a:gd name="T34" fmla="*/ 720 w 864"/>
                <a:gd name="T35" fmla="*/ 432 h 432"/>
                <a:gd name="T36" fmla="*/ 144 w 864"/>
                <a:gd name="T37"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4" h="432">
                  <a:moveTo>
                    <a:pt x="144" y="432"/>
                  </a:moveTo>
                  <a:lnTo>
                    <a:pt x="0" y="48"/>
                  </a:lnTo>
                  <a:lnTo>
                    <a:pt x="96" y="0"/>
                  </a:lnTo>
                  <a:lnTo>
                    <a:pt x="144" y="48"/>
                  </a:lnTo>
                  <a:lnTo>
                    <a:pt x="192" y="0"/>
                  </a:lnTo>
                  <a:lnTo>
                    <a:pt x="240" y="48"/>
                  </a:lnTo>
                  <a:lnTo>
                    <a:pt x="336" y="0"/>
                  </a:lnTo>
                  <a:lnTo>
                    <a:pt x="336" y="48"/>
                  </a:lnTo>
                  <a:lnTo>
                    <a:pt x="432" y="0"/>
                  </a:lnTo>
                  <a:lnTo>
                    <a:pt x="480" y="48"/>
                  </a:lnTo>
                  <a:lnTo>
                    <a:pt x="576" y="0"/>
                  </a:lnTo>
                  <a:lnTo>
                    <a:pt x="624" y="48"/>
                  </a:lnTo>
                  <a:lnTo>
                    <a:pt x="672" y="0"/>
                  </a:lnTo>
                  <a:lnTo>
                    <a:pt x="720" y="48"/>
                  </a:lnTo>
                  <a:lnTo>
                    <a:pt x="768" y="0"/>
                  </a:lnTo>
                  <a:lnTo>
                    <a:pt x="816" y="48"/>
                  </a:lnTo>
                  <a:lnTo>
                    <a:pt x="864" y="48"/>
                  </a:lnTo>
                  <a:lnTo>
                    <a:pt x="720" y="432"/>
                  </a:lnTo>
                  <a:lnTo>
                    <a:pt x="144" y="432"/>
                  </a:lnTo>
                  <a:close/>
                </a:path>
              </a:pathLst>
            </a:custGeom>
            <a:solidFill>
              <a:srgbClr val="3399FF"/>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4786" name="Line 34"/>
            <p:cNvSpPr>
              <a:spLocks noChangeShapeType="1"/>
            </p:cNvSpPr>
            <p:nvPr/>
          </p:nvSpPr>
          <p:spPr bwMode="auto">
            <a:xfrm flipV="1">
              <a:off x="2016" y="2400"/>
              <a:ext cx="96"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4787" name="Line 35"/>
            <p:cNvSpPr>
              <a:spLocks noChangeShapeType="1"/>
            </p:cNvSpPr>
            <p:nvPr/>
          </p:nvSpPr>
          <p:spPr bwMode="auto">
            <a:xfrm flipH="1" flipV="1">
              <a:off x="1056" y="2400"/>
              <a:ext cx="96"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4788" name="Oval 36"/>
            <p:cNvSpPr>
              <a:spLocks noChangeArrowheads="1"/>
            </p:cNvSpPr>
            <p:nvPr/>
          </p:nvSpPr>
          <p:spPr bwMode="auto">
            <a:xfrm>
              <a:off x="1056" y="2352"/>
              <a:ext cx="105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4789" name="Rectangle 37"/>
            <p:cNvSpPr>
              <a:spLocks noChangeArrowheads="1"/>
            </p:cNvSpPr>
            <p:nvPr/>
          </p:nvSpPr>
          <p:spPr bwMode="auto">
            <a:xfrm>
              <a:off x="1536" y="3024"/>
              <a:ext cx="96" cy="48"/>
            </a:xfrm>
            <a:prstGeom prst="rect">
              <a:avLst/>
            </a:prstGeom>
            <a:noFill/>
            <a:ln w="12700">
              <a:solidFill>
                <a:srgbClr val="33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Tree>
    <p:extLst>
      <p:ext uri="{BB962C8B-B14F-4D97-AF65-F5344CB8AC3E}">
        <p14:creationId xmlns:p14="http://schemas.microsoft.com/office/powerpoint/2010/main" val="369544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Reliability</a:t>
            </a:r>
          </a:p>
        </p:txBody>
      </p:sp>
      <p:sp>
        <p:nvSpPr>
          <p:cNvPr id="6147" name="Rectangle 3"/>
          <p:cNvSpPr>
            <a:spLocks noGrp="1" noChangeArrowheads="1"/>
          </p:cNvSpPr>
          <p:nvPr>
            <p:ph type="body" idx="1"/>
          </p:nvPr>
        </p:nvSpPr>
        <p:spPr/>
        <p:txBody>
          <a:bodyPr/>
          <a:lstStyle/>
          <a:p>
            <a:r>
              <a:rPr lang="en-US"/>
              <a:t>What is reliability?</a:t>
            </a:r>
          </a:p>
          <a:p>
            <a:pPr lvl="1"/>
            <a:r>
              <a:rPr lang="en-US"/>
              <a:t>No bits may be delivered incorrectly</a:t>
            </a:r>
          </a:p>
          <a:p>
            <a:r>
              <a:rPr lang="en-US"/>
              <a:t>How is it achieved?</a:t>
            </a:r>
          </a:p>
          <a:p>
            <a:pPr lvl="1"/>
            <a:r>
              <a:rPr lang="en-US"/>
              <a:t>Checksumming at source and verification of checksum at destination</a:t>
            </a:r>
          </a:p>
          <a:p>
            <a:r>
              <a:rPr lang="en-US"/>
              <a:t>Ex. Email, file transfer, web access, remote login require high reliability</a:t>
            </a:r>
          </a:p>
          <a:p>
            <a:r>
              <a:rPr lang="en-US"/>
              <a:t>Ex. Audio/video require low reliability</a:t>
            </a:r>
          </a:p>
          <a:p>
            <a:endParaRPr lang="en-US"/>
          </a:p>
          <a:p>
            <a:pPr lvl="1"/>
            <a:endParaRPr lang="en-US"/>
          </a:p>
          <a:p>
            <a:pPr lvl="1"/>
            <a:endParaRPr lang="en-US"/>
          </a:p>
        </p:txBody>
      </p:sp>
    </p:spTree>
    <p:extLst>
      <p:ext uri="{BB962C8B-B14F-4D97-AF65-F5344CB8AC3E}">
        <p14:creationId xmlns:p14="http://schemas.microsoft.com/office/powerpoint/2010/main" val="156052880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E578CB9-675E-4AA6-8419-9001D8588CEE}" type="slidenum">
              <a:rPr lang="en-US"/>
              <a:pPr/>
              <a:t>30</a:t>
            </a:fld>
            <a:endParaRPr lang="en-US"/>
          </a:p>
        </p:txBody>
      </p:sp>
      <p:sp>
        <p:nvSpPr>
          <p:cNvPr id="75778" name="Rectangle 2"/>
          <p:cNvSpPr>
            <a:spLocks noGrp="1" noChangeArrowheads="1"/>
          </p:cNvSpPr>
          <p:nvPr>
            <p:ph type="title"/>
          </p:nvPr>
        </p:nvSpPr>
        <p:spPr>
          <a:noFill/>
          <a:ln/>
        </p:spPr>
        <p:txBody>
          <a:bodyPr lIns="92075" tIns="46038" rIns="92075" bIns="46038" anchor="b"/>
          <a:lstStyle/>
          <a:p>
            <a:r>
              <a:rPr lang="en-US" dirty="0"/>
              <a:t>Leaky Bucket</a:t>
            </a:r>
            <a:endParaRPr lang="en-US" sz="2400" i="1" dirty="0"/>
          </a:p>
        </p:txBody>
      </p:sp>
      <p:sp>
        <p:nvSpPr>
          <p:cNvPr id="75779" name="Rectangle 3"/>
          <p:cNvSpPr>
            <a:spLocks noGrp="1" noChangeArrowheads="1"/>
          </p:cNvSpPr>
          <p:nvPr>
            <p:ph type="body" idx="1"/>
          </p:nvPr>
        </p:nvSpPr>
        <p:spPr>
          <a:noFill/>
          <a:ln/>
        </p:spPr>
        <p:txBody>
          <a:bodyPr lIns="92075" tIns="46038" rIns="92075" bIns="46038"/>
          <a:lstStyle/>
          <a:p>
            <a:r>
              <a:rPr lang="en-US" sz="2400"/>
              <a:t>The leaky bucket is a “traffic shaper”:  It changes the characteristics of packet stream</a:t>
            </a:r>
          </a:p>
          <a:p>
            <a:r>
              <a:rPr lang="en-US" sz="2400"/>
              <a:t>Traffic shaping makes more manageable and more predictable</a:t>
            </a:r>
          </a:p>
          <a:p>
            <a:r>
              <a:rPr lang="en-US" sz="2400"/>
              <a:t>Usually the network tells the leaky bucket the rate at which it may send packets when the connection begins</a:t>
            </a:r>
          </a:p>
          <a:p>
            <a:r>
              <a:rPr lang="en-US" sz="2400"/>
              <a:t>Polices the average rate</a:t>
            </a:r>
          </a:p>
        </p:txBody>
      </p:sp>
    </p:spTree>
    <p:extLst>
      <p:ext uri="{BB962C8B-B14F-4D97-AF65-F5344CB8AC3E}">
        <p14:creationId xmlns:p14="http://schemas.microsoft.com/office/powerpoint/2010/main" val="2221888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3D716F2-5541-4D1E-A868-A93DE767DB7B}" type="slidenum">
              <a:rPr lang="en-US"/>
              <a:pPr/>
              <a:t>31</a:t>
            </a:fld>
            <a:endParaRPr lang="en-US"/>
          </a:p>
        </p:txBody>
      </p:sp>
      <p:sp>
        <p:nvSpPr>
          <p:cNvPr id="76802" name="Rectangle 2"/>
          <p:cNvSpPr>
            <a:spLocks noGrp="1" noChangeArrowheads="1"/>
          </p:cNvSpPr>
          <p:nvPr>
            <p:ph type="title"/>
          </p:nvPr>
        </p:nvSpPr>
        <p:spPr>
          <a:noFill/>
          <a:ln/>
        </p:spPr>
        <p:txBody>
          <a:bodyPr lIns="92075" tIns="46038" rIns="92075" bIns="46038" anchor="b"/>
          <a:lstStyle/>
          <a:p>
            <a:r>
              <a:rPr lang="en-US" sz="2800"/>
              <a:t>Leaky Bucket: </a:t>
            </a:r>
            <a:br>
              <a:rPr lang="en-US" sz="2800"/>
            </a:br>
            <a:r>
              <a:rPr lang="en-US" sz="2800"/>
              <a:t>Doesn’t allow bursty transmissions</a:t>
            </a:r>
          </a:p>
        </p:txBody>
      </p:sp>
      <p:sp>
        <p:nvSpPr>
          <p:cNvPr id="76803" name="Rectangle 3"/>
          <p:cNvSpPr>
            <a:spLocks noGrp="1" noChangeArrowheads="1"/>
          </p:cNvSpPr>
          <p:nvPr>
            <p:ph type="body" idx="1"/>
          </p:nvPr>
        </p:nvSpPr>
        <p:spPr>
          <a:noFill/>
          <a:ln/>
        </p:spPr>
        <p:txBody>
          <a:bodyPr lIns="92075" tIns="46038" rIns="92075" bIns="46038"/>
          <a:lstStyle/>
          <a:p>
            <a:r>
              <a:rPr lang="en-US"/>
              <a:t>In some cases, we may want to allow short bursts of packets to enter the network without smoothing them out</a:t>
            </a:r>
          </a:p>
          <a:p>
            <a:r>
              <a:rPr lang="en-US"/>
              <a:t>For this purpose we use a token bucket, which is a modified leaky bucket</a:t>
            </a:r>
          </a:p>
        </p:txBody>
      </p:sp>
    </p:spTree>
    <p:extLst>
      <p:ext uri="{BB962C8B-B14F-4D97-AF65-F5344CB8AC3E}">
        <p14:creationId xmlns:p14="http://schemas.microsoft.com/office/powerpoint/2010/main" val="482731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3105150" cy="3429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cs typeface="+mj-cs"/>
              </a:rPr>
              <a:t>The Leaky Bucket Algorithm</a:t>
            </a:r>
          </a:p>
        </p:txBody>
      </p:sp>
      <p:sp>
        <p:nvSpPr>
          <p:cNvPr id="47110" name="Text Box 6"/>
          <p:cNvSpPr txBox="1">
            <a:spLocks noChangeArrowheads="1"/>
          </p:cNvSpPr>
          <p:nvPr/>
        </p:nvSpPr>
        <p:spPr bwMode="auto">
          <a:xfrm>
            <a:off x="425450" y="3306763"/>
            <a:ext cx="3706813"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sz="2400">
                <a:solidFill>
                  <a:srgbClr val="3333CC"/>
                </a:solidFill>
                <a:latin typeface="+mn-lt"/>
                <a:ea typeface="+mn-ea"/>
              </a:rPr>
              <a:t>(a)</a:t>
            </a:r>
            <a:r>
              <a:rPr lang="en-US" sz="2400">
                <a:solidFill>
                  <a:srgbClr val="000000"/>
                </a:solidFill>
                <a:latin typeface="+mn-lt"/>
                <a:ea typeface="+mn-ea"/>
              </a:rPr>
              <a:t>  Input to a leaky bucket.  </a:t>
            </a:r>
            <a:r>
              <a:rPr lang="en-US" sz="2400">
                <a:solidFill>
                  <a:srgbClr val="3333CC"/>
                </a:solidFill>
                <a:latin typeface="+mn-lt"/>
                <a:ea typeface="+mn-ea"/>
              </a:rPr>
              <a:t>(b)</a:t>
            </a:r>
            <a:r>
              <a:rPr lang="en-US" sz="2400">
                <a:solidFill>
                  <a:srgbClr val="000000"/>
                </a:solidFill>
                <a:latin typeface="+mn-lt"/>
                <a:ea typeface="+mn-ea"/>
              </a:rPr>
              <a:t> Output from a leaky bucket.  Output from a token bucket with capacities of </a:t>
            </a:r>
            <a:r>
              <a:rPr lang="en-US" sz="2400">
                <a:solidFill>
                  <a:srgbClr val="3333CC"/>
                </a:solidFill>
                <a:latin typeface="+mn-lt"/>
                <a:ea typeface="+mn-ea"/>
              </a:rPr>
              <a:t>(c)</a:t>
            </a:r>
            <a:r>
              <a:rPr lang="en-US" sz="2400">
                <a:solidFill>
                  <a:srgbClr val="000000"/>
                </a:solidFill>
                <a:latin typeface="+mn-lt"/>
                <a:ea typeface="+mn-ea"/>
              </a:rPr>
              <a:t> 250 KB, </a:t>
            </a:r>
            <a:r>
              <a:rPr lang="en-US" sz="2400">
                <a:solidFill>
                  <a:srgbClr val="3333CC"/>
                </a:solidFill>
                <a:latin typeface="+mn-lt"/>
                <a:ea typeface="+mn-ea"/>
              </a:rPr>
              <a:t>(d)</a:t>
            </a:r>
            <a:r>
              <a:rPr lang="en-US" sz="2400">
                <a:solidFill>
                  <a:srgbClr val="000000"/>
                </a:solidFill>
                <a:latin typeface="+mn-lt"/>
                <a:ea typeface="+mn-ea"/>
              </a:rPr>
              <a:t> 500 KB,  </a:t>
            </a:r>
            <a:r>
              <a:rPr lang="en-US" sz="2400">
                <a:solidFill>
                  <a:srgbClr val="3333CC"/>
                </a:solidFill>
                <a:latin typeface="+mn-lt"/>
                <a:ea typeface="+mn-ea"/>
              </a:rPr>
              <a:t>(e)</a:t>
            </a:r>
            <a:r>
              <a:rPr lang="en-US" sz="2400">
                <a:solidFill>
                  <a:srgbClr val="000000"/>
                </a:solidFill>
                <a:latin typeface="+mn-lt"/>
                <a:ea typeface="+mn-ea"/>
              </a:rPr>
              <a:t> 750 KB,   </a:t>
            </a:r>
            <a:r>
              <a:rPr lang="en-US" sz="2400">
                <a:solidFill>
                  <a:srgbClr val="3333CC"/>
                </a:solidFill>
                <a:latin typeface="+mn-lt"/>
                <a:ea typeface="+mn-ea"/>
              </a:rPr>
              <a:t>(f)</a:t>
            </a:r>
            <a:r>
              <a:rPr lang="en-US" sz="2400">
                <a:solidFill>
                  <a:srgbClr val="000000"/>
                </a:solidFill>
                <a:latin typeface="+mn-lt"/>
                <a:ea typeface="+mn-ea"/>
              </a:rPr>
              <a:t> Output from a 500KB token bucket feeding a 10-MB/sec leaky bucket.</a:t>
            </a:r>
          </a:p>
        </p:txBody>
      </p:sp>
      <p:pic>
        <p:nvPicPr>
          <p:cNvPr id="62467" name="Picture 8" descr="5-33"/>
          <p:cNvPicPr>
            <a:picLocks noChangeAspect="1" noChangeArrowheads="1"/>
          </p:cNvPicPr>
          <p:nvPr/>
        </p:nvPicPr>
        <p:blipFill>
          <a:blip r:embed="rId2"/>
          <a:srcRect/>
          <a:stretch>
            <a:fillRect/>
          </a:stretch>
        </p:blipFill>
        <p:spPr bwMode="auto">
          <a:xfrm>
            <a:off x="4340225" y="590550"/>
            <a:ext cx="4556125" cy="5324475"/>
          </a:xfrm>
          <a:prstGeom prst="rect">
            <a:avLst/>
          </a:prstGeom>
          <a:noFill/>
          <a:ln w="9525">
            <a:noFill/>
            <a:miter lim="800000"/>
            <a:headEnd/>
            <a:tailEnd/>
          </a:ln>
        </p:spPr>
      </p:pic>
    </p:spTree>
    <p:extLst>
      <p:ext uri="{BB962C8B-B14F-4D97-AF65-F5344CB8AC3E}">
        <p14:creationId xmlns:p14="http://schemas.microsoft.com/office/powerpoint/2010/main" val="1088500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cs typeface="+mj-cs"/>
              </a:rPr>
              <a:t>The Token Bucket Algorithm</a:t>
            </a:r>
          </a:p>
        </p:txBody>
      </p:sp>
      <p:sp>
        <p:nvSpPr>
          <p:cNvPr id="48131" name="Rectangle 3"/>
          <p:cNvSpPr>
            <a:spLocks noGrp="1" noChangeArrowheads="1"/>
          </p:cNvSpPr>
          <p:nvPr>
            <p:ph type="body" idx="1"/>
          </p:nvPr>
        </p:nvSpPr>
        <p:spPr>
          <a:xfrm>
            <a:off x="0" y="6134100"/>
            <a:ext cx="9144000" cy="5365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lgn="ctr" eaLnBrk="1" hangingPunct="1">
              <a:buFontTx/>
              <a:buNone/>
              <a:defRPr/>
            </a:pPr>
            <a:r>
              <a:rPr lang="en-US">
                <a:solidFill>
                  <a:schemeClr val="accent2"/>
                </a:solidFill>
                <a:cs typeface="+mn-cs"/>
              </a:rPr>
              <a:t>(a)</a:t>
            </a:r>
            <a:r>
              <a:rPr lang="en-US">
                <a:cs typeface="+mn-cs"/>
              </a:rPr>
              <a:t> Before.      </a:t>
            </a:r>
            <a:r>
              <a:rPr lang="en-US">
                <a:solidFill>
                  <a:schemeClr val="accent2"/>
                </a:solidFill>
                <a:cs typeface="+mn-cs"/>
              </a:rPr>
              <a:t>(b)</a:t>
            </a:r>
            <a:r>
              <a:rPr lang="en-US">
                <a:cs typeface="+mn-cs"/>
              </a:rPr>
              <a:t>   After.</a:t>
            </a:r>
          </a:p>
        </p:txBody>
      </p:sp>
      <p:sp>
        <p:nvSpPr>
          <p:cNvPr id="48132" name="Text Box 4"/>
          <p:cNvSpPr txBox="1">
            <a:spLocks noChangeArrowheads="1"/>
          </p:cNvSpPr>
          <p:nvPr/>
        </p:nvSpPr>
        <p:spPr bwMode="auto">
          <a:xfrm>
            <a:off x="3595688" y="2755900"/>
            <a:ext cx="1301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a:spcBef>
                <a:spcPct val="50000"/>
              </a:spcBef>
              <a:defRPr/>
            </a:pPr>
            <a:r>
              <a:rPr lang="en-US" sz="2400">
                <a:solidFill>
                  <a:srgbClr val="000000"/>
                </a:solidFill>
                <a:latin typeface="+mn-lt"/>
                <a:ea typeface="+mn-ea"/>
              </a:rPr>
              <a:t>5-34</a:t>
            </a:r>
          </a:p>
        </p:txBody>
      </p:sp>
      <p:pic>
        <p:nvPicPr>
          <p:cNvPr id="45060" name="Picture 5" descr="5-34"/>
          <p:cNvPicPr>
            <a:picLocks noChangeAspect="1" noChangeArrowheads="1"/>
          </p:cNvPicPr>
          <p:nvPr/>
        </p:nvPicPr>
        <p:blipFill>
          <a:blip r:embed="rId2"/>
          <a:srcRect/>
          <a:stretch>
            <a:fillRect/>
          </a:stretch>
        </p:blipFill>
        <p:spPr bwMode="auto">
          <a:xfrm>
            <a:off x="1765300" y="1323975"/>
            <a:ext cx="5118100" cy="4475163"/>
          </a:xfrm>
          <a:prstGeom prst="rect">
            <a:avLst/>
          </a:prstGeom>
          <a:noFill/>
          <a:ln w="9525">
            <a:noFill/>
            <a:miter lim="800000"/>
            <a:headEnd/>
            <a:tailEnd/>
          </a:ln>
        </p:spPr>
      </p:pic>
    </p:spTree>
    <p:extLst>
      <p:ext uri="{BB962C8B-B14F-4D97-AF65-F5344CB8AC3E}">
        <p14:creationId xmlns:p14="http://schemas.microsoft.com/office/powerpoint/2010/main" val="2715013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E0FA0DD-2B50-4841-BFD3-12DF9594F4EB}" type="slidenum">
              <a:rPr lang="en-US"/>
              <a:pPr/>
              <a:t>34</a:t>
            </a:fld>
            <a:endParaRPr lang="en-US"/>
          </a:p>
        </p:txBody>
      </p:sp>
      <p:sp>
        <p:nvSpPr>
          <p:cNvPr id="77826" name="Rectangle 2"/>
          <p:cNvSpPr>
            <a:spLocks noGrp="1" noChangeArrowheads="1"/>
          </p:cNvSpPr>
          <p:nvPr>
            <p:ph type="title"/>
          </p:nvPr>
        </p:nvSpPr>
        <p:spPr>
          <a:noFill/>
          <a:ln/>
        </p:spPr>
        <p:txBody>
          <a:bodyPr lIns="92075" tIns="46038" rIns="92075" bIns="46038" anchor="b"/>
          <a:lstStyle/>
          <a:p>
            <a:r>
              <a:rPr lang="en-US"/>
              <a:t>  Token Bucket</a:t>
            </a:r>
          </a:p>
        </p:txBody>
      </p:sp>
      <p:sp>
        <p:nvSpPr>
          <p:cNvPr id="77827" name="Rectangle 3"/>
          <p:cNvSpPr>
            <a:spLocks noGrp="1" noChangeArrowheads="1"/>
          </p:cNvSpPr>
          <p:nvPr>
            <p:ph type="body" idx="1"/>
          </p:nvPr>
        </p:nvSpPr>
        <p:spPr>
          <a:noFill/>
          <a:ln/>
        </p:spPr>
        <p:txBody>
          <a:bodyPr lIns="92075" tIns="46038" rIns="92075" bIns="46038"/>
          <a:lstStyle/>
          <a:p>
            <a:r>
              <a:rPr lang="en-US" sz="2000"/>
              <a:t>The bucket holds tokens instead of packets</a:t>
            </a:r>
          </a:p>
          <a:p>
            <a:r>
              <a:rPr lang="en-US" sz="2000"/>
              <a:t>Tokens are generated and placed into the token bucket at a constant rate</a:t>
            </a:r>
          </a:p>
          <a:p>
            <a:r>
              <a:rPr lang="en-US" sz="2000"/>
              <a:t>When a packet arrives at the token bucket, it is transmitted if there is a token available.  Otherwise it is buffered until a token becomes available.</a:t>
            </a:r>
          </a:p>
          <a:p>
            <a:r>
              <a:rPr lang="en-US" sz="2000"/>
              <a:t>The token bucket has a fixed size, so when it becomes full, subsequently generated tokens are discarded</a:t>
            </a:r>
          </a:p>
        </p:txBody>
      </p:sp>
    </p:spTree>
    <p:extLst>
      <p:ext uri="{BB962C8B-B14F-4D97-AF65-F5344CB8AC3E}">
        <p14:creationId xmlns:p14="http://schemas.microsoft.com/office/powerpoint/2010/main" val="1428125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5"/>
          <p:cNvSpPr>
            <a:spLocks noGrp="1"/>
          </p:cNvSpPr>
          <p:nvPr>
            <p:ph type="sldNum" sz="quarter" idx="12"/>
          </p:nvPr>
        </p:nvSpPr>
        <p:spPr/>
        <p:txBody>
          <a:bodyPr/>
          <a:lstStyle/>
          <a:p>
            <a:fld id="{49964C8A-266F-486D-BF0F-6A25B8CEC206}" type="slidenum">
              <a:rPr lang="en-US"/>
              <a:pPr/>
              <a:t>35</a:t>
            </a:fld>
            <a:endParaRPr lang="en-US"/>
          </a:p>
        </p:txBody>
      </p:sp>
      <p:sp>
        <p:nvSpPr>
          <p:cNvPr id="78850" name="Line 2"/>
          <p:cNvSpPr>
            <a:spLocks noChangeShapeType="1"/>
          </p:cNvSpPr>
          <p:nvPr/>
        </p:nvSpPr>
        <p:spPr bwMode="auto">
          <a:xfrm>
            <a:off x="4506913" y="5010150"/>
            <a:ext cx="0" cy="150177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1" name="Line 3"/>
          <p:cNvSpPr>
            <a:spLocks noChangeShapeType="1"/>
          </p:cNvSpPr>
          <p:nvPr/>
        </p:nvSpPr>
        <p:spPr bwMode="auto">
          <a:xfrm>
            <a:off x="4506913" y="1985963"/>
            <a:ext cx="0" cy="17510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2" name="Rectangle 4"/>
          <p:cNvSpPr>
            <a:spLocks noGrp="1" noChangeArrowheads="1"/>
          </p:cNvSpPr>
          <p:nvPr>
            <p:ph type="title"/>
          </p:nvPr>
        </p:nvSpPr>
        <p:spPr>
          <a:noFill/>
          <a:ln/>
        </p:spPr>
        <p:txBody>
          <a:bodyPr lIns="92075" tIns="46038" rIns="92075" bIns="46038" anchor="b"/>
          <a:lstStyle/>
          <a:p>
            <a:r>
              <a:rPr lang="en-US"/>
              <a:t>Token Bucket</a:t>
            </a:r>
          </a:p>
        </p:txBody>
      </p:sp>
      <p:sp>
        <p:nvSpPr>
          <p:cNvPr id="78853" name="Rectangle 5"/>
          <p:cNvSpPr>
            <a:spLocks noChangeArrowheads="1"/>
          </p:cNvSpPr>
          <p:nvPr/>
        </p:nvSpPr>
        <p:spPr bwMode="auto">
          <a:xfrm>
            <a:off x="3810000" y="3743325"/>
            <a:ext cx="1416050" cy="124936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endParaRPr lang="en-US" sz="2000">
              <a:latin typeface="Arial" pitchFamily="34" charset="0"/>
            </a:endParaRPr>
          </a:p>
        </p:txBody>
      </p:sp>
      <p:sp>
        <p:nvSpPr>
          <p:cNvPr id="78854" name="Rectangle 6"/>
          <p:cNvSpPr>
            <a:spLocks noChangeArrowheads="1"/>
          </p:cNvSpPr>
          <p:nvPr/>
        </p:nvSpPr>
        <p:spPr bwMode="auto">
          <a:xfrm>
            <a:off x="4394200" y="2087563"/>
            <a:ext cx="201613" cy="225425"/>
          </a:xfrm>
          <a:prstGeom prst="rect">
            <a:avLst/>
          </a:prstGeom>
          <a:solidFill>
            <a:srgbClr val="FF99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5" name="Rectangle 7"/>
          <p:cNvSpPr>
            <a:spLocks noChangeArrowheads="1"/>
          </p:cNvSpPr>
          <p:nvPr/>
        </p:nvSpPr>
        <p:spPr bwMode="auto">
          <a:xfrm>
            <a:off x="4394200" y="2705100"/>
            <a:ext cx="201613" cy="225425"/>
          </a:xfrm>
          <a:prstGeom prst="rect">
            <a:avLst/>
          </a:prstGeom>
          <a:solidFill>
            <a:srgbClr val="FF99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6" name="Rectangle 8"/>
          <p:cNvSpPr>
            <a:spLocks noChangeArrowheads="1"/>
          </p:cNvSpPr>
          <p:nvPr/>
        </p:nvSpPr>
        <p:spPr bwMode="auto">
          <a:xfrm>
            <a:off x="4394200" y="3051175"/>
            <a:ext cx="201613" cy="225425"/>
          </a:xfrm>
          <a:prstGeom prst="rect">
            <a:avLst/>
          </a:prstGeom>
          <a:solidFill>
            <a:srgbClr val="FF99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7" name="Rectangle 9"/>
          <p:cNvSpPr>
            <a:spLocks noChangeArrowheads="1"/>
          </p:cNvSpPr>
          <p:nvPr/>
        </p:nvSpPr>
        <p:spPr bwMode="auto">
          <a:xfrm>
            <a:off x="4394200" y="3325813"/>
            <a:ext cx="201613" cy="225425"/>
          </a:xfrm>
          <a:prstGeom prst="rect">
            <a:avLst/>
          </a:prstGeom>
          <a:solidFill>
            <a:srgbClr val="FF99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8" name="Rectangle 10"/>
          <p:cNvSpPr>
            <a:spLocks noChangeArrowheads="1"/>
          </p:cNvSpPr>
          <p:nvPr/>
        </p:nvSpPr>
        <p:spPr bwMode="auto">
          <a:xfrm>
            <a:off x="4394200" y="5087938"/>
            <a:ext cx="201613" cy="225425"/>
          </a:xfrm>
          <a:prstGeom prst="rect">
            <a:avLst/>
          </a:prstGeom>
          <a:solidFill>
            <a:srgbClr val="FF99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9" name="Rectangle 11"/>
          <p:cNvSpPr>
            <a:spLocks noChangeArrowheads="1"/>
          </p:cNvSpPr>
          <p:nvPr/>
        </p:nvSpPr>
        <p:spPr bwMode="auto">
          <a:xfrm>
            <a:off x="4394200" y="5334000"/>
            <a:ext cx="201613" cy="225425"/>
          </a:xfrm>
          <a:prstGeom prst="rect">
            <a:avLst/>
          </a:prstGeom>
          <a:solidFill>
            <a:srgbClr val="FF99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0" name="Rectangle 12"/>
          <p:cNvSpPr>
            <a:spLocks noChangeArrowheads="1"/>
          </p:cNvSpPr>
          <p:nvPr/>
        </p:nvSpPr>
        <p:spPr bwMode="auto">
          <a:xfrm>
            <a:off x="4394200" y="5562600"/>
            <a:ext cx="201613" cy="225425"/>
          </a:xfrm>
          <a:prstGeom prst="rect">
            <a:avLst/>
          </a:prstGeom>
          <a:solidFill>
            <a:srgbClr val="FF99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1" name="Line 13"/>
          <p:cNvSpPr>
            <a:spLocks noChangeShapeType="1"/>
          </p:cNvSpPr>
          <p:nvPr/>
        </p:nvSpPr>
        <p:spPr bwMode="auto">
          <a:xfrm>
            <a:off x="3327400" y="6511925"/>
            <a:ext cx="24765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2" name="Rectangle 14"/>
          <p:cNvSpPr>
            <a:spLocks noChangeArrowheads="1"/>
          </p:cNvSpPr>
          <p:nvPr/>
        </p:nvSpPr>
        <p:spPr bwMode="auto">
          <a:xfrm>
            <a:off x="4973638" y="6176963"/>
            <a:ext cx="1116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a:latin typeface="Arial" pitchFamily="34" charset="0"/>
              </a:rPr>
              <a:t>Network</a:t>
            </a:r>
          </a:p>
        </p:txBody>
      </p:sp>
      <p:sp>
        <p:nvSpPr>
          <p:cNvPr id="78863" name="Text Box 15"/>
          <p:cNvSpPr txBox="1">
            <a:spLocks noChangeArrowheads="1"/>
          </p:cNvSpPr>
          <p:nvPr/>
        </p:nvSpPr>
        <p:spPr bwMode="auto">
          <a:xfrm>
            <a:off x="3375025" y="1600200"/>
            <a:ext cx="221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pitchFamily="34" charset="0"/>
              </a:rPr>
              <a:t>Packets from host</a:t>
            </a:r>
          </a:p>
        </p:txBody>
      </p:sp>
      <p:sp>
        <p:nvSpPr>
          <p:cNvPr id="78864" name="Line 16"/>
          <p:cNvSpPr>
            <a:spLocks noChangeShapeType="1"/>
          </p:cNvSpPr>
          <p:nvPr/>
        </p:nvSpPr>
        <p:spPr bwMode="auto">
          <a:xfrm>
            <a:off x="2819400" y="4343400"/>
            <a:ext cx="990600" cy="0"/>
          </a:xfrm>
          <a:prstGeom prst="line">
            <a:avLst/>
          </a:prstGeom>
          <a:noFill/>
          <a:ln w="1270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5" name="Text Box 17"/>
          <p:cNvSpPr txBox="1">
            <a:spLocks noChangeArrowheads="1"/>
          </p:cNvSpPr>
          <p:nvPr/>
        </p:nvSpPr>
        <p:spPr bwMode="auto">
          <a:xfrm>
            <a:off x="685800" y="4114800"/>
            <a:ext cx="2239963"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pitchFamily="34" charset="0"/>
              </a:rPr>
              <a:t>Token Generator</a:t>
            </a:r>
          </a:p>
          <a:p>
            <a:r>
              <a:rPr lang="en-US" sz="1600">
                <a:latin typeface="Arial" pitchFamily="34" charset="0"/>
              </a:rPr>
              <a:t>(Generates a token</a:t>
            </a:r>
          </a:p>
          <a:p>
            <a:r>
              <a:rPr lang="en-US" sz="1600">
                <a:latin typeface="Arial" pitchFamily="34" charset="0"/>
              </a:rPr>
              <a:t>once every T seconds)</a:t>
            </a:r>
            <a:endParaRPr lang="en-US" sz="2000">
              <a:latin typeface="Arial" pitchFamily="34" charset="0"/>
            </a:endParaRPr>
          </a:p>
        </p:txBody>
      </p:sp>
      <p:sp>
        <p:nvSpPr>
          <p:cNvPr id="78866" name="Rectangle 18"/>
          <p:cNvSpPr>
            <a:spLocks noChangeArrowheads="1"/>
          </p:cNvSpPr>
          <p:nvPr/>
        </p:nvSpPr>
        <p:spPr bwMode="auto">
          <a:xfrm>
            <a:off x="4394200" y="5943600"/>
            <a:ext cx="201613" cy="225425"/>
          </a:xfrm>
          <a:prstGeom prst="rect">
            <a:avLst/>
          </a:prstGeom>
          <a:solidFill>
            <a:srgbClr val="FF99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8867" name="Group 19"/>
          <p:cNvGrpSpPr>
            <a:grpSpLocks/>
          </p:cNvGrpSpPr>
          <p:nvPr/>
        </p:nvGrpSpPr>
        <p:grpSpPr bwMode="auto">
          <a:xfrm>
            <a:off x="3962400" y="3962400"/>
            <a:ext cx="1143000" cy="762000"/>
            <a:chOff x="4032" y="2304"/>
            <a:chExt cx="720" cy="480"/>
          </a:xfrm>
        </p:grpSpPr>
        <p:sp>
          <p:nvSpPr>
            <p:cNvPr id="78868" name="Line 20"/>
            <p:cNvSpPr>
              <a:spLocks noChangeShapeType="1"/>
            </p:cNvSpPr>
            <p:nvPr/>
          </p:nvSpPr>
          <p:spPr bwMode="auto">
            <a:xfrm flipV="1">
              <a:off x="4604" y="2337"/>
              <a:ext cx="148" cy="44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869" name="Line 21"/>
            <p:cNvSpPr>
              <a:spLocks noChangeShapeType="1"/>
            </p:cNvSpPr>
            <p:nvPr/>
          </p:nvSpPr>
          <p:spPr bwMode="auto">
            <a:xfrm flipH="1" flipV="1">
              <a:off x="4032" y="2337"/>
              <a:ext cx="148" cy="44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870" name="Oval 22"/>
            <p:cNvSpPr>
              <a:spLocks noChangeArrowheads="1"/>
            </p:cNvSpPr>
            <p:nvPr/>
          </p:nvSpPr>
          <p:spPr bwMode="auto">
            <a:xfrm>
              <a:off x="4032" y="2304"/>
              <a:ext cx="720" cy="65"/>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8871" name="Line 23"/>
            <p:cNvSpPr>
              <a:spLocks noChangeShapeType="1"/>
            </p:cNvSpPr>
            <p:nvPr/>
          </p:nvSpPr>
          <p:spPr bwMode="auto">
            <a:xfrm>
              <a:off x="4176" y="2784"/>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8872" name="Line 24"/>
            <p:cNvSpPr>
              <a:spLocks noChangeShapeType="1"/>
            </p:cNvSpPr>
            <p:nvPr/>
          </p:nvSpPr>
          <p:spPr bwMode="auto">
            <a:xfrm>
              <a:off x="4416" y="2784"/>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78873" name="Oval 25"/>
          <p:cNvSpPr>
            <a:spLocks noChangeArrowheads="1"/>
          </p:cNvSpPr>
          <p:nvPr/>
        </p:nvSpPr>
        <p:spPr bwMode="auto">
          <a:xfrm>
            <a:off x="4648200" y="4495800"/>
            <a:ext cx="76200" cy="76200"/>
          </a:xfrm>
          <a:prstGeom prst="ellipse">
            <a:avLst/>
          </a:prstGeom>
          <a:solidFill>
            <a:schemeClr val="tx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4" name="Oval 26"/>
          <p:cNvSpPr>
            <a:spLocks noChangeArrowheads="1"/>
          </p:cNvSpPr>
          <p:nvPr/>
        </p:nvSpPr>
        <p:spPr bwMode="auto">
          <a:xfrm>
            <a:off x="4495800" y="4495800"/>
            <a:ext cx="76200" cy="76200"/>
          </a:xfrm>
          <a:prstGeom prst="ellipse">
            <a:avLst/>
          </a:prstGeom>
          <a:solidFill>
            <a:schemeClr val="tx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5" name="Oval 27"/>
          <p:cNvSpPr>
            <a:spLocks noChangeArrowheads="1"/>
          </p:cNvSpPr>
          <p:nvPr/>
        </p:nvSpPr>
        <p:spPr bwMode="auto">
          <a:xfrm>
            <a:off x="4800600" y="4267200"/>
            <a:ext cx="76200" cy="76200"/>
          </a:xfrm>
          <a:prstGeom prst="ellipse">
            <a:avLst/>
          </a:prstGeom>
          <a:solidFill>
            <a:schemeClr val="tx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6" name="Oval 28"/>
          <p:cNvSpPr>
            <a:spLocks noChangeArrowheads="1"/>
          </p:cNvSpPr>
          <p:nvPr/>
        </p:nvSpPr>
        <p:spPr bwMode="auto">
          <a:xfrm>
            <a:off x="4572000" y="4267200"/>
            <a:ext cx="76200" cy="76200"/>
          </a:xfrm>
          <a:prstGeom prst="ellipse">
            <a:avLst/>
          </a:prstGeom>
          <a:solidFill>
            <a:schemeClr val="tx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7" name="Oval 29"/>
          <p:cNvSpPr>
            <a:spLocks noChangeArrowheads="1"/>
          </p:cNvSpPr>
          <p:nvPr/>
        </p:nvSpPr>
        <p:spPr bwMode="auto">
          <a:xfrm>
            <a:off x="4343400" y="4267200"/>
            <a:ext cx="76200" cy="76200"/>
          </a:xfrm>
          <a:prstGeom prst="ellipse">
            <a:avLst/>
          </a:prstGeom>
          <a:solidFill>
            <a:schemeClr val="tx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15958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r>
              <a:rPr lang="en-IN" dirty="0"/>
              <a:t>Token Bucket Algorithm (2)</a:t>
            </a:r>
            <a:endParaRPr lang="en-US" dirty="0"/>
          </a:p>
        </p:txBody>
      </p:sp>
      <p:sp>
        <p:nvSpPr>
          <p:cNvPr id="3" name="Content Placeholder 2"/>
          <p:cNvSpPr>
            <a:spLocks noGrp="1"/>
          </p:cNvSpPr>
          <p:nvPr>
            <p:ph idx="1"/>
          </p:nvPr>
        </p:nvSpPr>
        <p:spPr>
          <a:xfrm>
            <a:off x="423863" y="1228725"/>
            <a:ext cx="8256587" cy="53244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marL="342900" indent="-342900" algn="just">
              <a:buFontTx/>
              <a:buChar char="•"/>
            </a:pPr>
            <a:r>
              <a:rPr lang="en-US" sz="2600"/>
              <a:t>Burst length – </a:t>
            </a:r>
            <a:r>
              <a:rPr lang="en-US" sz="2600" i="1"/>
              <a:t>S </a:t>
            </a:r>
            <a:r>
              <a:rPr lang="en-US" sz="2600"/>
              <a:t>sec.</a:t>
            </a:r>
          </a:p>
          <a:p>
            <a:pPr marL="342900" indent="-342900" algn="just">
              <a:buFontTx/>
              <a:buChar char="•"/>
            </a:pPr>
            <a:r>
              <a:rPr lang="en-US" sz="2600"/>
              <a:t>Maximum output rate – </a:t>
            </a:r>
            <a:r>
              <a:rPr lang="en-US" sz="2600" i="1"/>
              <a:t>M </a:t>
            </a:r>
            <a:r>
              <a:rPr lang="en-US" sz="2600"/>
              <a:t>bytes/sec</a:t>
            </a:r>
          </a:p>
          <a:p>
            <a:pPr marL="342900" indent="-342900" algn="just">
              <a:buFontTx/>
              <a:buChar char="•"/>
            </a:pPr>
            <a:r>
              <a:rPr lang="en-US" sz="2600"/>
              <a:t>Token bucket capacity – </a:t>
            </a:r>
            <a:r>
              <a:rPr lang="en-US" sz="2600" i="1"/>
              <a:t>B </a:t>
            </a:r>
            <a:r>
              <a:rPr lang="en-US" sz="2600"/>
              <a:t>bytes</a:t>
            </a:r>
          </a:p>
          <a:p>
            <a:pPr marL="342900" indent="-342900" algn="just">
              <a:buFontTx/>
              <a:buChar char="•"/>
            </a:pPr>
            <a:r>
              <a:rPr lang="en-US" sz="2600"/>
              <a:t>Token arrival rate – </a:t>
            </a:r>
            <a:r>
              <a:rPr lang="en-US" sz="2600" i="1"/>
              <a:t>R </a:t>
            </a:r>
            <a:r>
              <a:rPr lang="en-US" sz="2600"/>
              <a:t>bytes/sec</a:t>
            </a:r>
          </a:p>
          <a:p>
            <a:pPr marL="342900" indent="-342900" algn="just">
              <a:buFontTx/>
              <a:buChar char="•"/>
            </a:pPr>
            <a:endParaRPr lang="en-US" sz="2600"/>
          </a:p>
          <a:p>
            <a:pPr marL="342900" indent="-342900" algn="just">
              <a:buFontTx/>
              <a:buChar char="•"/>
            </a:pPr>
            <a:r>
              <a:rPr lang="en-US" sz="2600"/>
              <a:t>An output burst contains a maximum of </a:t>
            </a:r>
            <a:r>
              <a:rPr lang="en-US" sz="2600" b="1"/>
              <a:t>(</a:t>
            </a:r>
            <a:r>
              <a:rPr lang="en-US" sz="2600" b="1" i="1"/>
              <a:t>B </a:t>
            </a:r>
            <a:r>
              <a:rPr lang="en-US" sz="2600" b="1"/>
              <a:t>+ </a:t>
            </a:r>
            <a:r>
              <a:rPr lang="en-US" sz="2600" b="1" i="1"/>
              <a:t>RS) </a:t>
            </a:r>
            <a:r>
              <a:rPr lang="en-US" sz="2600"/>
              <a:t>bytes.</a:t>
            </a:r>
          </a:p>
          <a:p>
            <a:pPr marL="342900" indent="-342900" algn="just">
              <a:buFontTx/>
              <a:buChar char="•"/>
            </a:pPr>
            <a:r>
              <a:rPr lang="en-US" sz="2600"/>
              <a:t>The number of bytes in a maximum speed burst of length </a:t>
            </a:r>
            <a:r>
              <a:rPr lang="en-US" sz="2600" b="1" i="1"/>
              <a:t>S</a:t>
            </a:r>
            <a:r>
              <a:rPr lang="en-US" sz="2600" i="1"/>
              <a:t> </a:t>
            </a:r>
            <a:r>
              <a:rPr lang="en-US" sz="2600"/>
              <a:t>seconds is </a:t>
            </a:r>
            <a:r>
              <a:rPr lang="en-US" sz="2600" b="1" i="1"/>
              <a:t>MS</a:t>
            </a:r>
            <a:r>
              <a:rPr lang="en-US" sz="2600"/>
              <a:t>.</a:t>
            </a:r>
          </a:p>
          <a:p>
            <a:pPr marL="342900" indent="-342900" algn="just">
              <a:buFontTx/>
              <a:buChar char="•"/>
            </a:pPr>
            <a:r>
              <a:rPr lang="en-US" sz="2600"/>
              <a:t>Hence, we have: </a:t>
            </a:r>
            <a:r>
              <a:rPr lang="en-US" sz="2600" b="1" i="1"/>
              <a:t>B </a:t>
            </a:r>
            <a:r>
              <a:rPr lang="en-US" sz="2600" b="1"/>
              <a:t>+ </a:t>
            </a:r>
            <a:r>
              <a:rPr lang="en-US" sz="2600" b="1" i="1"/>
              <a:t>RS </a:t>
            </a:r>
            <a:r>
              <a:rPr lang="en-US" sz="2600" b="1"/>
              <a:t>= </a:t>
            </a:r>
            <a:r>
              <a:rPr lang="en-US" sz="2600" b="1" i="1"/>
              <a:t>MS</a:t>
            </a:r>
          </a:p>
          <a:p>
            <a:pPr marL="342900" indent="-342900" algn="just">
              <a:buFontTx/>
              <a:buChar char="•"/>
            </a:pPr>
            <a:r>
              <a:rPr lang="en-US" sz="2600"/>
              <a:t>This equation can be solved to get </a:t>
            </a:r>
            <a:r>
              <a:rPr lang="en-US" sz="2600" b="1" i="1"/>
              <a:t>S </a:t>
            </a:r>
            <a:r>
              <a:rPr lang="en-US" sz="2600" b="1"/>
              <a:t>= </a:t>
            </a:r>
            <a:r>
              <a:rPr lang="en-US" sz="2600" b="1" i="1"/>
              <a:t>B /</a:t>
            </a:r>
            <a:r>
              <a:rPr lang="en-US" sz="2600" b="1"/>
              <a:t>(</a:t>
            </a:r>
            <a:r>
              <a:rPr lang="en-US" sz="2600" b="1" i="1"/>
              <a:t>M </a:t>
            </a:r>
            <a:r>
              <a:rPr lang="en-US" sz="2600" b="1"/>
              <a:t>− </a:t>
            </a:r>
            <a:r>
              <a:rPr lang="en-US" sz="2600" b="1" i="1"/>
              <a:t>R</a:t>
            </a:r>
            <a:r>
              <a:rPr lang="en-US" sz="2600" b="1"/>
              <a:t>)</a:t>
            </a:r>
          </a:p>
        </p:txBody>
      </p:sp>
    </p:spTree>
    <p:extLst>
      <p:ext uri="{BB962C8B-B14F-4D97-AF65-F5344CB8AC3E}">
        <p14:creationId xmlns:p14="http://schemas.microsoft.com/office/powerpoint/2010/main" val="2343952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4"/>
          <p:cNvSpPr>
            <a:spLocks noGrp="1"/>
          </p:cNvSpPr>
          <p:nvPr>
            <p:ph type="sldNum" sz="quarter" idx="12"/>
          </p:nvPr>
        </p:nvSpPr>
        <p:spPr/>
        <p:txBody>
          <a:bodyPr/>
          <a:lstStyle/>
          <a:p>
            <a:fld id="{B004207F-C409-4103-8EDB-C366ACBB80FA}" type="slidenum">
              <a:rPr lang="en-US"/>
              <a:pPr/>
              <a:t>37</a:t>
            </a:fld>
            <a:endParaRPr lang="en-US"/>
          </a:p>
        </p:txBody>
      </p:sp>
      <p:sp>
        <p:nvSpPr>
          <p:cNvPr id="79874" name="Rectangle 2"/>
          <p:cNvSpPr>
            <a:spLocks noChangeArrowheads="1"/>
          </p:cNvSpPr>
          <p:nvPr/>
        </p:nvSpPr>
        <p:spPr bwMode="auto">
          <a:xfrm>
            <a:off x="3810000" y="2638425"/>
            <a:ext cx="304800" cy="304800"/>
          </a:xfrm>
          <a:prstGeom prst="rect">
            <a:avLst/>
          </a:prstGeom>
          <a:solidFill>
            <a:srgbClr val="FF99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5" name="Rectangle 3"/>
          <p:cNvSpPr>
            <a:spLocks noChangeArrowheads="1"/>
          </p:cNvSpPr>
          <p:nvPr/>
        </p:nvSpPr>
        <p:spPr bwMode="auto">
          <a:xfrm>
            <a:off x="2667000" y="2638425"/>
            <a:ext cx="304800" cy="304800"/>
          </a:xfrm>
          <a:prstGeom prst="rect">
            <a:avLst/>
          </a:prstGeom>
          <a:solidFill>
            <a:srgbClr val="99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6" name="Rectangle 4"/>
          <p:cNvSpPr>
            <a:spLocks noChangeArrowheads="1"/>
          </p:cNvSpPr>
          <p:nvPr/>
        </p:nvSpPr>
        <p:spPr bwMode="auto">
          <a:xfrm>
            <a:off x="2286000" y="2638425"/>
            <a:ext cx="304800" cy="304800"/>
          </a:xfrm>
          <a:prstGeom prst="rect">
            <a:avLst/>
          </a:prstGeom>
          <a:solidFill>
            <a:srgbClr val="CC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7" name="Rectangle 5"/>
          <p:cNvSpPr>
            <a:spLocks noChangeArrowheads="1"/>
          </p:cNvSpPr>
          <p:nvPr/>
        </p:nvSpPr>
        <p:spPr bwMode="auto">
          <a:xfrm>
            <a:off x="1905000" y="2638425"/>
            <a:ext cx="304800" cy="304800"/>
          </a:xfrm>
          <a:prstGeom prst="rect">
            <a:avLst/>
          </a:prstGeom>
          <a:solidFill>
            <a:srgbClr val="3399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8" name="Rectangle 6"/>
          <p:cNvSpPr>
            <a:spLocks noChangeArrowheads="1"/>
          </p:cNvSpPr>
          <p:nvPr/>
        </p:nvSpPr>
        <p:spPr bwMode="auto">
          <a:xfrm>
            <a:off x="3429000" y="3994150"/>
            <a:ext cx="304800" cy="304800"/>
          </a:xfrm>
          <a:prstGeom prst="rect">
            <a:avLst/>
          </a:prstGeom>
          <a:solidFill>
            <a:srgbClr val="99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9" name="Rectangle 7"/>
          <p:cNvSpPr>
            <a:spLocks noChangeArrowheads="1"/>
          </p:cNvSpPr>
          <p:nvPr/>
        </p:nvSpPr>
        <p:spPr bwMode="auto">
          <a:xfrm>
            <a:off x="2667000" y="3994150"/>
            <a:ext cx="304800" cy="304800"/>
          </a:xfrm>
          <a:prstGeom prst="rect">
            <a:avLst/>
          </a:prstGeom>
          <a:solidFill>
            <a:srgbClr val="CC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0" name="Rectangle 8"/>
          <p:cNvSpPr>
            <a:spLocks noChangeArrowheads="1"/>
          </p:cNvSpPr>
          <p:nvPr/>
        </p:nvSpPr>
        <p:spPr bwMode="auto">
          <a:xfrm>
            <a:off x="1905000" y="3994150"/>
            <a:ext cx="304800" cy="304800"/>
          </a:xfrm>
          <a:prstGeom prst="rect">
            <a:avLst/>
          </a:prstGeom>
          <a:solidFill>
            <a:srgbClr val="3399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1" name="Rectangle 9"/>
          <p:cNvSpPr>
            <a:spLocks noGrp="1" noChangeArrowheads="1"/>
          </p:cNvSpPr>
          <p:nvPr>
            <p:ph type="title"/>
          </p:nvPr>
        </p:nvSpPr>
        <p:spPr/>
        <p:txBody>
          <a:bodyPr/>
          <a:lstStyle/>
          <a:p>
            <a:r>
              <a:rPr lang="en-US"/>
              <a:t>Token Bucket vs. Leaky Bucket</a:t>
            </a:r>
          </a:p>
        </p:txBody>
      </p:sp>
      <p:sp>
        <p:nvSpPr>
          <p:cNvPr id="79882" name="Rectangle 10"/>
          <p:cNvSpPr>
            <a:spLocks noChangeArrowheads="1"/>
          </p:cNvSpPr>
          <p:nvPr/>
        </p:nvSpPr>
        <p:spPr bwMode="auto">
          <a:xfrm>
            <a:off x="4191000" y="3994150"/>
            <a:ext cx="304800" cy="304800"/>
          </a:xfrm>
          <a:prstGeom prst="rect">
            <a:avLst/>
          </a:prstGeom>
          <a:solidFill>
            <a:srgbClr val="FF99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3" name="Text Box 11"/>
          <p:cNvSpPr txBox="1">
            <a:spLocks noChangeArrowheads="1"/>
          </p:cNvSpPr>
          <p:nvPr/>
        </p:nvSpPr>
        <p:spPr bwMode="auto">
          <a:xfrm>
            <a:off x="2895600" y="1752600"/>
            <a:ext cx="3502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latin typeface="Arial" pitchFamily="34" charset="0"/>
              </a:rPr>
              <a:t>Case 1: Short burst arrivals</a:t>
            </a:r>
          </a:p>
        </p:txBody>
      </p:sp>
      <p:sp>
        <p:nvSpPr>
          <p:cNvPr id="79884" name="Line 12"/>
          <p:cNvSpPr>
            <a:spLocks noChangeShapeType="1"/>
          </p:cNvSpPr>
          <p:nvPr/>
        </p:nvSpPr>
        <p:spPr bwMode="auto">
          <a:xfrm>
            <a:off x="1676400" y="4146550"/>
            <a:ext cx="3200400"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5" name="Line 13"/>
          <p:cNvSpPr>
            <a:spLocks noChangeShapeType="1"/>
          </p:cNvSpPr>
          <p:nvPr/>
        </p:nvSpPr>
        <p:spPr bwMode="auto">
          <a:xfrm>
            <a:off x="4343400" y="407035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6" name="Line 14"/>
          <p:cNvSpPr>
            <a:spLocks noChangeShapeType="1"/>
          </p:cNvSpPr>
          <p:nvPr/>
        </p:nvSpPr>
        <p:spPr bwMode="auto">
          <a:xfrm>
            <a:off x="3962400" y="407035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7" name="Line 15"/>
          <p:cNvSpPr>
            <a:spLocks noChangeShapeType="1"/>
          </p:cNvSpPr>
          <p:nvPr/>
        </p:nvSpPr>
        <p:spPr bwMode="auto">
          <a:xfrm>
            <a:off x="3581400" y="407035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8" name="Line 16"/>
          <p:cNvSpPr>
            <a:spLocks noChangeShapeType="1"/>
          </p:cNvSpPr>
          <p:nvPr/>
        </p:nvSpPr>
        <p:spPr bwMode="auto">
          <a:xfrm>
            <a:off x="3200400" y="407035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9" name="Line 17"/>
          <p:cNvSpPr>
            <a:spLocks noChangeShapeType="1"/>
          </p:cNvSpPr>
          <p:nvPr/>
        </p:nvSpPr>
        <p:spPr bwMode="auto">
          <a:xfrm>
            <a:off x="2819400" y="407035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0" name="Line 18"/>
          <p:cNvSpPr>
            <a:spLocks noChangeShapeType="1"/>
          </p:cNvSpPr>
          <p:nvPr/>
        </p:nvSpPr>
        <p:spPr bwMode="auto">
          <a:xfrm>
            <a:off x="2438400" y="407035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1" name="Line 19"/>
          <p:cNvSpPr>
            <a:spLocks noChangeShapeType="1"/>
          </p:cNvSpPr>
          <p:nvPr/>
        </p:nvSpPr>
        <p:spPr bwMode="auto">
          <a:xfrm>
            <a:off x="2057400" y="407035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2" name="Line 20"/>
          <p:cNvSpPr>
            <a:spLocks noChangeShapeType="1"/>
          </p:cNvSpPr>
          <p:nvPr/>
        </p:nvSpPr>
        <p:spPr bwMode="auto">
          <a:xfrm>
            <a:off x="1676400" y="2790825"/>
            <a:ext cx="3200400"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3" name="Line 21"/>
          <p:cNvSpPr>
            <a:spLocks noChangeShapeType="1"/>
          </p:cNvSpPr>
          <p:nvPr/>
        </p:nvSpPr>
        <p:spPr bwMode="auto">
          <a:xfrm>
            <a:off x="4343400" y="2714625"/>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4" name="Line 22"/>
          <p:cNvSpPr>
            <a:spLocks noChangeShapeType="1"/>
          </p:cNvSpPr>
          <p:nvPr/>
        </p:nvSpPr>
        <p:spPr bwMode="auto">
          <a:xfrm>
            <a:off x="3962400" y="2714625"/>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5" name="Line 23"/>
          <p:cNvSpPr>
            <a:spLocks noChangeShapeType="1"/>
          </p:cNvSpPr>
          <p:nvPr/>
        </p:nvSpPr>
        <p:spPr bwMode="auto">
          <a:xfrm>
            <a:off x="3581400" y="2714625"/>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6" name="Line 24"/>
          <p:cNvSpPr>
            <a:spLocks noChangeShapeType="1"/>
          </p:cNvSpPr>
          <p:nvPr/>
        </p:nvSpPr>
        <p:spPr bwMode="auto">
          <a:xfrm>
            <a:off x="3200400" y="2714625"/>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7" name="Line 25"/>
          <p:cNvSpPr>
            <a:spLocks noChangeShapeType="1"/>
          </p:cNvSpPr>
          <p:nvPr/>
        </p:nvSpPr>
        <p:spPr bwMode="auto">
          <a:xfrm>
            <a:off x="2819400" y="2714625"/>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8" name="Line 26"/>
          <p:cNvSpPr>
            <a:spLocks noChangeShapeType="1"/>
          </p:cNvSpPr>
          <p:nvPr/>
        </p:nvSpPr>
        <p:spPr bwMode="auto">
          <a:xfrm>
            <a:off x="2438400" y="2714625"/>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9" name="Line 27"/>
          <p:cNvSpPr>
            <a:spLocks noChangeShapeType="1"/>
          </p:cNvSpPr>
          <p:nvPr/>
        </p:nvSpPr>
        <p:spPr bwMode="auto">
          <a:xfrm>
            <a:off x="2057400" y="2714625"/>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0" name="Text Box 28"/>
          <p:cNvSpPr txBox="1">
            <a:spLocks noChangeArrowheads="1"/>
          </p:cNvSpPr>
          <p:nvPr/>
        </p:nvSpPr>
        <p:spPr bwMode="auto">
          <a:xfrm>
            <a:off x="4191000" y="2925763"/>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6</a:t>
            </a:r>
          </a:p>
        </p:txBody>
      </p:sp>
      <p:sp>
        <p:nvSpPr>
          <p:cNvPr id="79901" name="Text Box 29"/>
          <p:cNvSpPr txBox="1">
            <a:spLocks noChangeArrowheads="1"/>
          </p:cNvSpPr>
          <p:nvPr/>
        </p:nvSpPr>
        <p:spPr bwMode="auto">
          <a:xfrm>
            <a:off x="3810000" y="2925763"/>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5</a:t>
            </a:r>
          </a:p>
        </p:txBody>
      </p:sp>
      <p:sp>
        <p:nvSpPr>
          <p:cNvPr id="79902" name="Text Box 30"/>
          <p:cNvSpPr txBox="1">
            <a:spLocks noChangeArrowheads="1"/>
          </p:cNvSpPr>
          <p:nvPr/>
        </p:nvSpPr>
        <p:spPr bwMode="auto">
          <a:xfrm>
            <a:off x="3429000" y="2925763"/>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4</a:t>
            </a:r>
          </a:p>
        </p:txBody>
      </p:sp>
      <p:sp>
        <p:nvSpPr>
          <p:cNvPr id="79903" name="Text Box 31"/>
          <p:cNvSpPr txBox="1">
            <a:spLocks noChangeArrowheads="1"/>
          </p:cNvSpPr>
          <p:nvPr/>
        </p:nvSpPr>
        <p:spPr bwMode="auto">
          <a:xfrm>
            <a:off x="3048000" y="2925763"/>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3</a:t>
            </a:r>
          </a:p>
        </p:txBody>
      </p:sp>
      <p:sp>
        <p:nvSpPr>
          <p:cNvPr id="79904" name="Text Box 32"/>
          <p:cNvSpPr txBox="1">
            <a:spLocks noChangeArrowheads="1"/>
          </p:cNvSpPr>
          <p:nvPr/>
        </p:nvSpPr>
        <p:spPr bwMode="auto">
          <a:xfrm>
            <a:off x="2667000" y="2925763"/>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2</a:t>
            </a:r>
          </a:p>
        </p:txBody>
      </p:sp>
      <p:sp>
        <p:nvSpPr>
          <p:cNvPr id="79905" name="Text Box 33"/>
          <p:cNvSpPr txBox="1">
            <a:spLocks noChangeArrowheads="1"/>
          </p:cNvSpPr>
          <p:nvPr/>
        </p:nvSpPr>
        <p:spPr bwMode="auto">
          <a:xfrm>
            <a:off x="2286000" y="2925763"/>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1</a:t>
            </a:r>
          </a:p>
        </p:txBody>
      </p:sp>
      <p:sp>
        <p:nvSpPr>
          <p:cNvPr id="79906" name="Text Box 34"/>
          <p:cNvSpPr txBox="1">
            <a:spLocks noChangeArrowheads="1"/>
          </p:cNvSpPr>
          <p:nvPr/>
        </p:nvSpPr>
        <p:spPr bwMode="auto">
          <a:xfrm>
            <a:off x="1905000" y="2925763"/>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0</a:t>
            </a:r>
          </a:p>
        </p:txBody>
      </p:sp>
      <p:sp>
        <p:nvSpPr>
          <p:cNvPr id="79907" name="Text Box 35"/>
          <p:cNvSpPr txBox="1">
            <a:spLocks noChangeArrowheads="1"/>
          </p:cNvSpPr>
          <p:nvPr/>
        </p:nvSpPr>
        <p:spPr bwMode="auto">
          <a:xfrm>
            <a:off x="4953000" y="2667000"/>
            <a:ext cx="1844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pitchFamily="34" charset="0"/>
              </a:rPr>
              <a:t>Arrival time at bucket</a:t>
            </a:r>
          </a:p>
        </p:txBody>
      </p:sp>
      <p:sp>
        <p:nvSpPr>
          <p:cNvPr id="79908" name="Text Box 36"/>
          <p:cNvSpPr txBox="1">
            <a:spLocks noChangeArrowheads="1"/>
          </p:cNvSpPr>
          <p:nvPr/>
        </p:nvSpPr>
        <p:spPr bwMode="auto">
          <a:xfrm>
            <a:off x="4953000" y="4022725"/>
            <a:ext cx="30670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pitchFamily="34" charset="0"/>
              </a:rPr>
              <a:t>Departure time from a leaky bucket</a:t>
            </a:r>
          </a:p>
          <a:p>
            <a:r>
              <a:rPr lang="en-US" sz="1200">
                <a:latin typeface="Arial" pitchFamily="34" charset="0"/>
              </a:rPr>
              <a:t>Leaky bucket rate = 1 packet / 2 time units</a:t>
            </a:r>
          </a:p>
          <a:p>
            <a:r>
              <a:rPr lang="en-US" sz="1200">
                <a:latin typeface="Arial" pitchFamily="34" charset="0"/>
              </a:rPr>
              <a:t>Leaky bucket size = 4 packets</a:t>
            </a:r>
            <a:endParaRPr lang="en-US" sz="1400">
              <a:latin typeface="Arial" pitchFamily="34" charset="0"/>
            </a:endParaRPr>
          </a:p>
        </p:txBody>
      </p:sp>
      <p:sp>
        <p:nvSpPr>
          <p:cNvPr id="79909" name="Text Box 37"/>
          <p:cNvSpPr txBox="1">
            <a:spLocks noChangeArrowheads="1"/>
          </p:cNvSpPr>
          <p:nvPr/>
        </p:nvSpPr>
        <p:spPr bwMode="auto">
          <a:xfrm>
            <a:off x="4191000" y="429895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6</a:t>
            </a:r>
          </a:p>
        </p:txBody>
      </p:sp>
      <p:sp>
        <p:nvSpPr>
          <p:cNvPr id="79910" name="Text Box 38"/>
          <p:cNvSpPr txBox="1">
            <a:spLocks noChangeArrowheads="1"/>
          </p:cNvSpPr>
          <p:nvPr/>
        </p:nvSpPr>
        <p:spPr bwMode="auto">
          <a:xfrm>
            <a:off x="3810000" y="429895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5</a:t>
            </a:r>
          </a:p>
        </p:txBody>
      </p:sp>
      <p:sp>
        <p:nvSpPr>
          <p:cNvPr id="79911" name="Text Box 39"/>
          <p:cNvSpPr txBox="1">
            <a:spLocks noChangeArrowheads="1"/>
          </p:cNvSpPr>
          <p:nvPr/>
        </p:nvSpPr>
        <p:spPr bwMode="auto">
          <a:xfrm>
            <a:off x="3429000" y="429895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4</a:t>
            </a:r>
          </a:p>
        </p:txBody>
      </p:sp>
      <p:sp>
        <p:nvSpPr>
          <p:cNvPr id="79912" name="Text Box 40"/>
          <p:cNvSpPr txBox="1">
            <a:spLocks noChangeArrowheads="1"/>
          </p:cNvSpPr>
          <p:nvPr/>
        </p:nvSpPr>
        <p:spPr bwMode="auto">
          <a:xfrm>
            <a:off x="3048000" y="429895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3</a:t>
            </a:r>
          </a:p>
        </p:txBody>
      </p:sp>
      <p:sp>
        <p:nvSpPr>
          <p:cNvPr id="79913" name="Text Box 41"/>
          <p:cNvSpPr txBox="1">
            <a:spLocks noChangeArrowheads="1"/>
          </p:cNvSpPr>
          <p:nvPr/>
        </p:nvSpPr>
        <p:spPr bwMode="auto">
          <a:xfrm>
            <a:off x="2667000" y="429895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2</a:t>
            </a:r>
          </a:p>
        </p:txBody>
      </p:sp>
      <p:sp>
        <p:nvSpPr>
          <p:cNvPr id="79914" name="Text Box 42"/>
          <p:cNvSpPr txBox="1">
            <a:spLocks noChangeArrowheads="1"/>
          </p:cNvSpPr>
          <p:nvPr/>
        </p:nvSpPr>
        <p:spPr bwMode="auto">
          <a:xfrm>
            <a:off x="2286000" y="429895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1</a:t>
            </a:r>
          </a:p>
        </p:txBody>
      </p:sp>
      <p:sp>
        <p:nvSpPr>
          <p:cNvPr id="79915" name="Text Box 43"/>
          <p:cNvSpPr txBox="1">
            <a:spLocks noChangeArrowheads="1"/>
          </p:cNvSpPr>
          <p:nvPr/>
        </p:nvSpPr>
        <p:spPr bwMode="auto">
          <a:xfrm>
            <a:off x="1905000" y="429895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0</a:t>
            </a:r>
          </a:p>
        </p:txBody>
      </p:sp>
      <p:sp>
        <p:nvSpPr>
          <p:cNvPr id="79916" name="Rectangle 44"/>
          <p:cNvSpPr>
            <a:spLocks noChangeArrowheads="1"/>
          </p:cNvSpPr>
          <p:nvPr/>
        </p:nvSpPr>
        <p:spPr bwMode="auto">
          <a:xfrm>
            <a:off x="2667000" y="5384800"/>
            <a:ext cx="304800" cy="304800"/>
          </a:xfrm>
          <a:prstGeom prst="rect">
            <a:avLst/>
          </a:prstGeom>
          <a:solidFill>
            <a:srgbClr val="99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7" name="Rectangle 45"/>
          <p:cNvSpPr>
            <a:spLocks noChangeArrowheads="1"/>
          </p:cNvSpPr>
          <p:nvPr/>
        </p:nvSpPr>
        <p:spPr bwMode="auto">
          <a:xfrm>
            <a:off x="2286000" y="5384800"/>
            <a:ext cx="304800" cy="304800"/>
          </a:xfrm>
          <a:prstGeom prst="rect">
            <a:avLst/>
          </a:prstGeom>
          <a:solidFill>
            <a:srgbClr val="CC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8" name="Rectangle 46"/>
          <p:cNvSpPr>
            <a:spLocks noChangeArrowheads="1"/>
          </p:cNvSpPr>
          <p:nvPr/>
        </p:nvSpPr>
        <p:spPr bwMode="auto">
          <a:xfrm>
            <a:off x="1905000" y="5384800"/>
            <a:ext cx="304800" cy="304800"/>
          </a:xfrm>
          <a:prstGeom prst="rect">
            <a:avLst/>
          </a:prstGeom>
          <a:solidFill>
            <a:srgbClr val="3399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9" name="Rectangle 47"/>
          <p:cNvSpPr>
            <a:spLocks noChangeArrowheads="1"/>
          </p:cNvSpPr>
          <p:nvPr/>
        </p:nvSpPr>
        <p:spPr bwMode="auto">
          <a:xfrm>
            <a:off x="3810000" y="5384800"/>
            <a:ext cx="304800" cy="304800"/>
          </a:xfrm>
          <a:prstGeom prst="rect">
            <a:avLst/>
          </a:prstGeom>
          <a:solidFill>
            <a:srgbClr val="FF99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0" name="Line 48"/>
          <p:cNvSpPr>
            <a:spLocks noChangeShapeType="1"/>
          </p:cNvSpPr>
          <p:nvPr/>
        </p:nvSpPr>
        <p:spPr bwMode="auto">
          <a:xfrm>
            <a:off x="1676400" y="5537200"/>
            <a:ext cx="3200400"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1" name="Line 49"/>
          <p:cNvSpPr>
            <a:spLocks noChangeShapeType="1"/>
          </p:cNvSpPr>
          <p:nvPr/>
        </p:nvSpPr>
        <p:spPr bwMode="auto">
          <a:xfrm>
            <a:off x="4343400" y="546100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2" name="Line 50"/>
          <p:cNvSpPr>
            <a:spLocks noChangeShapeType="1"/>
          </p:cNvSpPr>
          <p:nvPr/>
        </p:nvSpPr>
        <p:spPr bwMode="auto">
          <a:xfrm>
            <a:off x="3962400" y="546100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3" name="Line 51"/>
          <p:cNvSpPr>
            <a:spLocks noChangeShapeType="1"/>
          </p:cNvSpPr>
          <p:nvPr/>
        </p:nvSpPr>
        <p:spPr bwMode="auto">
          <a:xfrm>
            <a:off x="3581400" y="546100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4" name="Line 52"/>
          <p:cNvSpPr>
            <a:spLocks noChangeShapeType="1"/>
          </p:cNvSpPr>
          <p:nvPr/>
        </p:nvSpPr>
        <p:spPr bwMode="auto">
          <a:xfrm>
            <a:off x="3200400" y="546100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5" name="Line 53"/>
          <p:cNvSpPr>
            <a:spLocks noChangeShapeType="1"/>
          </p:cNvSpPr>
          <p:nvPr/>
        </p:nvSpPr>
        <p:spPr bwMode="auto">
          <a:xfrm>
            <a:off x="2819400" y="546100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6" name="Line 54"/>
          <p:cNvSpPr>
            <a:spLocks noChangeShapeType="1"/>
          </p:cNvSpPr>
          <p:nvPr/>
        </p:nvSpPr>
        <p:spPr bwMode="auto">
          <a:xfrm>
            <a:off x="2438400" y="546100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7" name="Line 55"/>
          <p:cNvSpPr>
            <a:spLocks noChangeShapeType="1"/>
          </p:cNvSpPr>
          <p:nvPr/>
        </p:nvSpPr>
        <p:spPr bwMode="auto">
          <a:xfrm>
            <a:off x="2057400" y="546100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8" name="Text Box 56"/>
          <p:cNvSpPr txBox="1">
            <a:spLocks noChangeArrowheads="1"/>
          </p:cNvSpPr>
          <p:nvPr/>
        </p:nvSpPr>
        <p:spPr bwMode="auto">
          <a:xfrm>
            <a:off x="4191000" y="568960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6</a:t>
            </a:r>
          </a:p>
        </p:txBody>
      </p:sp>
      <p:sp>
        <p:nvSpPr>
          <p:cNvPr id="79929" name="Text Box 57"/>
          <p:cNvSpPr txBox="1">
            <a:spLocks noChangeArrowheads="1"/>
          </p:cNvSpPr>
          <p:nvPr/>
        </p:nvSpPr>
        <p:spPr bwMode="auto">
          <a:xfrm>
            <a:off x="3810000" y="568960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5</a:t>
            </a:r>
          </a:p>
        </p:txBody>
      </p:sp>
      <p:sp>
        <p:nvSpPr>
          <p:cNvPr id="79930" name="Text Box 58"/>
          <p:cNvSpPr txBox="1">
            <a:spLocks noChangeArrowheads="1"/>
          </p:cNvSpPr>
          <p:nvPr/>
        </p:nvSpPr>
        <p:spPr bwMode="auto">
          <a:xfrm>
            <a:off x="3429000" y="568960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4</a:t>
            </a:r>
          </a:p>
        </p:txBody>
      </p:sp>
      <p:sp>
        <p:nvSpPr>
          <p:cNvPr id="79931" name="Text Box 59"/>
          <p:cNvSpPr txBox="1">
            <a:spLocks noChangeArrowheads="1"/>
          </p:cNvSpPr>
          <p:nvPr/>
        </p:nvSpPr>
        <p:spPr bwMode="auto">
          <a:xfrm>
            <a:off x="3048000" y="568960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3</a:t>
            </a:r>
          </a:p>
        </p:txBody>
      </p:sp>
      <p:sp>
        <p:nvSpPr>
          <p:cNvPr id="79932" name="Text Box 60"/>
          <p:cNvSpPr txBox="1">
            <a:spLocks noChangeArrowheads="1"/>
          </p:cNvSpPr>
          <p:nvPr/>
        </p:nvSpPr>
        <p:spPr bwMode="auto">
          <a:xfrm>
            <a:off x="2667000" y="568960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2</a:t>
            </a:r>
          </a:p>
        </p:txBody>
      </p:sp>
      <p:sp>
        <p:nvSpPr>
          <p:cNvPr id="79933" name="Text Box 61"/>
          <p:cNvSpPr txBox="1">
            <a:spLocks noChangeArrowheads="1"/>
          </p:cNvSpPr>
          <p:nvPr/>
        </p:nvSpPr>
        <p:spPr bwMode="auto">
          <a:xfrm>
            <a:off x="2286000" y="568960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1</a:t>
            </a:r>
          </a:p>
        </p:txBody>
      </p:sp>
      <p:sp>
        <p:nvSpPr>
          <p:cNvPr id="79934" name="Text Box 62"/>
          <p:cNvSpPr txBox="1">
            <a:spLocks noChangeArrowheads="1"/>
          </p:cNvSpPr>
          <p:nvPr/>
        </p:nvSpPr>
        <p:spPr bwMode="auto">
          <a:xfrm>
            <a:off x="1905000" y="568960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0</a:t>
            </a:r>
          </a:p>
        </p:txBody>
      </p:sp>
      <p:sp>
        <p:nvSpPr>
          <p:cNvPr id="79935" name="Text Box 63"/>
          <p:cNvSpPr txBox="1">
            <a:spLocks noChangeArrowheads="1"/>
          </p:cNvSpPr>
          <p:nvPr/>
        </p:nvSpPr>
        <p:spPr bwMode="auto">
          <a:xfrm>
            <a:off x="4953000" y="5337175"/>
            <a:ext cx="31051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pitchFamily="34" charset="0"/>
              </a:rPr>
              <a:t>Departure time from a token bucket</a:t>
            </a:r>
          </a:p>
          <a:p>
            <a:r>
              <a:rPr lang="en-US" sz="1200">
                <a:latin typeface="Arial" pitchFamily="34" charset="0"/>
              </a:rPr>
              <a:t>Token bucket rate = 1 tokens / 2 time units</a:t>
            </a:r>
          </a:p>
          <a:p>
            <a:r>
              <a:rPr lang="en-US" sz="1200">
                <a:latin typeface="Arial" pitchFamily="34" charset="0"/>
              </a:rPr>
              <a:t>Token bucket size = 2 tokens</a:t>
            </a:r>
            <a:endParaRPr lang="en-US" sz="1400">
              <a:latin typeface="Arial" pitchFamily="34" charset="0"/>
            </a:endParaRPr>
          </a:p>
        </p:txBody>
      </p:sp>
    </p:spTree>
    <p:extLst>
      <p:ext uri="{BB962C8B-B14F-4D97-AF65-F5344CB8AC3E}">
        <p14:creationId xmlns:p14="http://schemas.microsoft.com/office/powerpoint/2010/main" val="4109968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4"/>
          <p:cNvSpPr>
            <a:spLocks noGrp="1"/>
          </p:cNvSpPr>
          <p:nvPr>
            <p:ph type="sldNum" sz="quarter" idx="12"/>
          </p:nvPr>
        </p:nvSpPr>
        <p:spPr/>
        <p:txBody>
          <a:bodyPr/>
          <a:lstStyle/>
          <a:p>
            <a:fld id="{648CC477-632D-48EA-956F-59447BFDD214}" type="slidenum">
              <a:rPr lang="en-US"/>
              <a:pPr/>
              <a:t>38</a:t>
            </a:fld>
            <a:endParaRPr lang="en-US"/>
          </a:p>
        </p:txBody>
      </p:sp>
      <p:sp>
        <p:nvSpPr>
          <p:cNvPr id="80898" name="Rectangle 2"/>
          <p:cNvSpPr>
            <a:spLocks noChangeArrowheads="1"/>
          </p:cNvSpPr>
          <p:nvPr/>
        </p:nvSpPr>
        <p:spPr bwMode="auto">
          <a:xfrm>
            <a:off x="4191000" y="5410200"/>
            <a:ext cx="304800" cy="304800"/>
          </a:xfrm>
          <a:prstGeom prst="rect">
            <a:avLst/>
          </a:prstGeom>
          <a:solidFill>
            <a:srgbClr val="FF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9" name="Rectangle 3"/>
          <p:cNvSpPr>
            <a:spLocks noChangeArrowheads="1"/>
          </p:cNvSpPr>
          <p:nvPr/>
        </p:nvSpPr>
        <p:spPr bwMode="auto">
          <a:xfrm>
            <a:off x="3429000" y="2638425"/>
            <a:ext cx="304800" cy="304800"/>
          </a:xfrm>
          <a:prstGeom prst="rect">
            <a:avLst/>
          </a:prstGeom>
          <a:solidFill>
            <a:srgbClr val="FF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0" name="Rectangle 4"/>
          <p:cNvSpPr>
            <a:spLocks noChangeArrowheads="1"/>
          </p:cNvSpPr>
          <p:nvPr/>
        </p:nvSpPr>
        <p:spPr bwMode="auto">
          <a:xfrm>
            <a:off x="3048000" y="2638425"/>
            <a:ext cx="304800" cy="304800"/>
          </a:xfrm>
          <a:prstGeom prst="rect">
            <a:avLst/>
          </a:prstGeom>
          <a:solidFill>
            <a:srgbClr val="FF99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1" name="Rectangle 5"/>
          <p:cNvSpPr>
            <a:spLocks noChangeArrowheads="1"/>
          </p:cNvSpPr>
          <p:nvPr/>
        </p:nvSpPr>
        <p:spPr bwMode="auto">
          <a:xfrm>
            <a:off x="2667000" y="2638425"/>
            <a:ext cx="304800" cy="304800"/>
          </a:xfrm>
          <a:prstGeom prst="rect">
            <a:avLst/>
          </a:prstGeom>
          <a:solidFill>
            <a:srgbClr val="99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2" name="Rectangle 6"/>
          <p:cNvSpPr>
            <a:spLocks noChangeArrowheads="1"/>
          </p:cNvSpPr>
          <p:nvPr/>
        </p:nvSpPr>
        <p:spPr bwMode="auto">
          <a:xfrm>
            <a:off x="2286000" y="2638425"/>
            <a:ext cx="304800" cy="304800"/>
          </a:xfrm>
          <a:prstGeom prst="rect">
            <a:avLst/>
          </a:prstGeom>
          <a:solidFill>
            <a:srgbClr val="CC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3" name="Rectangle 7"/>
          <p:cNvSpPr>
            <a:spLocks noChangeArrowheads="1"/>
          </p:cNvSpPr>
          <p:nvPr/>
        </p:nvSpPr>
        <p:spPr bwMode="auto">
          <a:xfrm>
            <a:off x="1905000" y="2638425"/>
            <a:ext cx="304800" cy="304800"/>
          </a:xfrm>
          <a:prstGeom prst="rect">
            <a:avLst/>
          </a:prstGeom>
          <a:solidFill>
            <a:srgbClr val="3399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4" name="Rectangle 8"/>
          <p:cNvSpPr>
            <a:spLocks noChangeArrowheads="1"/>
          </p:cNvSpPr>
          <p:nvPr/>
        </p:nvSpPr>
        <p:spPr bwMode="auto">
          <a:xfrm>
            <a:off x="3429000" y="3994150"/>
            <a:ext cx="304800" cy="304800"/>
          </a:xfrm>
          <a:prstGeom prst="rect">
            <a:avLst/>
          </a:prstGeom>
          <a:solidFill>
            <a:srgbClr val="99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5" name="Rectangle 9"/>
          <p:cNvSpPr>
            <a:spLocks noChangeArrowheads="1"/>
          </p:cNvSpPr>
          <p:nvPr/>
        </p:nvSpPr>
        <p:spPr bwMode="auto">
          <a:xfrm>
            <a:off x="2667000" y="3994150"/>
            <a:ext cx="304800" cy="304800"/>
          </a:xfrm>
          <a:prstGeom prst="rect">
            <a:avLst/>
          </a:prstGeom>
          <a:solidFill>
            <a:srgbClr val="CC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6" name="Rectangle 10"/>
          <p:cNvSpPr>
            <a:spLocks noChangeArrowheads="1"/>
          </p:cNvSpPr>
          <p:nvPr/>
        </p:nvSpPr>
        <p:spPr bwMode="auto">
          <a:xfrm>
            <a:off x="1905000" y="3994150"/>
            <a:ext cx="304800" cy="304800"/>
          </a:xfrm>
          <a:prstGeom prst="rect">
            <a:avLst/>
          </a:prstGeom>
          <a:solidFill>
            <a:srgbClr val="3399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7" name="Rectangle 11"/>
          <p:cNvSpPr>
            <a:spLocks noGrp="1" noChangeArrowheads="1"/>
          </p:cNvSpPr>
          <p:nvPr>
            <p:ph type="title"/>
          </p:nvPr>
        </p:nvSpPr>
        <p:spPr/>
        <p:txBody>
          <a:bodyPr/>
          <a:lstStyle/>
          <a:p>
            <a:r>
              <a:rPr lang="en-US"/>
              <a:t>Token Bucket vs. Leaky Bucket</a:t>
            </a:r>
          </a:p>
        </p:txBody>
      </p:sp>
      <p:sp>
        <p:nvSpPr>
          <p:cNvPr id="80908" name="Rectangle 12"/>
          <p:cNvSpPr>
            <a:spLocks noChangeArrowheads="1"/>
          </p:cNvSpPr>
          <p:nvPr/>
        </p:nvSpPr>
        <p:spPr bwMode="auto">
          <a:xfrm>
            <a:off x="4191000" y="3994150"/>
            <a:ext cx="304800" cy="304800"/>
          </a:xfrm>
          <a:prstGeom prst="rect">
            <a:avLst/>
          </a:prstGeom>
          <a:solidFill>
            <a:srgbClr val="FF99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9" name="Text Box 13"/>
          <p:cNvSpPr txBox="1">
            <a:spLocks noChangeArrowheads="1"/>
          </p:cNvSpPr>
          <p:nvPr/>
        </p:nvSpPr>
        <p:spPr bwMode="auto">
          <a:xfrm>
            <a:off x="2895600" y="1752600"/>
            <a:ext cx="353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latin typeface="Arial" pitchFamily="34" charset="0"/>
              </a:rPr>
              <a:t>Case 2: Large burst arrivals</a:t>
            </a:r>
          </a:p>
        </p:txBody>
      </p:sp>
      <p:sp>
        <p:nvSpPr>
          <p:cNvPr id="80910" name="Line 14"/>
          <p:cNvSpPr>
            <a:spLocks noChangeShapeType="1"/>
          </p:cNvSpPr>
          <p:nvPr/>
        </p:nvSpPr>
        <p:spPr bwMode="auto">
          <a:xfrm>
            <a:off x="1676400" y="4146550"/>
            <a:ext cx="3200400"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11" name="Line 15"/>
          <p:cNvSpPr>
            <a:spLocks noChangeShapeType="1"/>
          </p:cNvSpPr>
          <p:nvPr/>
        </p:nvSpPr>
        <p:spPr bwMode="auto">
          <a:xfrm>
            <a:off x="4343400" y="407035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12" name="Line 16"/>
          <p:cNvSpPr>
            <a:spLocks noChangeShapeType="1"/>
          </p:cNvSpPr>
          <p:nvPr/>
        </p:nvSpPr>
        <p:spPr bwMode="auto">
          <a:xfrm>
            <a:off x="3962400" y="407035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13" name="Line 17"/>
          <p:cNvSpPr>
            <a:spLocks noChangeShapeType="1"/>
          </p:cNvSpPr>
          <p:nvPr/>
        </p:nvSpPr>
        <p:spPr bwMode="auto">
          <a:xfrm>
            <a:off x="3581400" y="407035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14" name="Line 18"/>
          <p:cNvSpPr>
            <a:spLocks noChangeShapeType="1"/>
          </p:cNvSpPr>
          <p:nvPr/>
        </p:nvSpPr>
        <p:spPr bwMode="auto">
          <a:xfrm>
            <a:off x="3200400" y="407035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15" name="Line 19"/>
          <p:cNvSpPr>
            <a:spLocks noChangeShapeType="1"/>
          </p:cNvSpPr>
          <p:nvPr/>
        </p:nvSpPr>
        <p:spPr bwMode="auto">
          <a:xfrm>
            <a:off x="2819400" y="407035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16" name="Line 20"/>
          <p:cNvSpPr>
            <a:spLocks noChangeShapeType="1"/>
          </p:cNvSpPr>
          <p:nvPr/>
        </p:nvSpPr>
        <p:spPr bwMode="auto">
          <a:xfrm>
            <a:off x="2438400" y="407035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17" name="Line 21"/>
          <p:cNvSpPr>
            <a:spLocks noChangeShapeType="1"/>
          </p:cNvSpPr>
          <p:nvPr/>
        </p:nvSpPr>
        <p:spPr bwMode="auto">
          <a:xfrm>
            <a:off x="2057400" y="407035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18" name="Line 22"/>
          <p:cNvSpPr>
            <a:spLocks noChangeShapeType="1"/>
          </p:cNvSpPr>
          <p:nvPr/>
        </p:nvSpPr>
        <p:spPr bwMode="auto">
          <a:xfrm>
            <a:off x="1676400" y="2790825"/>
            <a:ext cx="3200400"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19" name="Line 23"/>
          <p:cNvSpPr>
            <a:spLocks noChangeShapeType="1"/>
          </p:cNvSpPr>
          <p:nvPr/>
        </p:nvSpPr>
        <p:spPr bwMode="auto">
          <a:xfrm>
            <a:off x="4343400" y="2714625"/>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20" name="Line 24"/>
          <p:cNvSpPr>
            <a:spLocks noChangeShapeType="1"/>
          </p:cNvSpPr>
          <p:nvPr/>
        </p:nvSpPr>
        <p:spPr bwMode="auto">
          <a:xfrm>
            <a:off x="3962400" y="2714625"/>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21" name="Line 25"/>
          <p:cNvSpPr>
            <a:spLocks noChangeShapeType="1"/>
          </p:cNvSpPr>
          <p:nvPr/>
        </p:nvSpPr>
        <p:spPr bwMode="auto">
          <a:xfrm>
            <a:off x="3581400" y="2714625"/>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22" name="Line 26"/>
          <p:cNvSpPr>
            <a:spLocks noChangeShapeType="1"/>
          </p:cNvSpPr>
          <p:nvPr/>
        </p:nvSpPr>
        <p:spPr bwMode="auto">
          <a:xfrm>
            <a:off x="3200400" y="2714625"/>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23" name="Line 27"/>
          <p:cNvSpPr>
            <a:spLocks noChangeShapeType="1"/>
          </p:cNvSpPr>
          <p:nvPr/>
        </p:nvSpPr>
        <p:spPr bwMode="auto">
          <a:xfrm>
            <a:off x="2819400" y="2714625"/>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24" name="Line 28"/>
          <p:cNvSpPr>
            <a:spLocks noChangeShapeType="1"/>
          </p:cNvSpPr>
          <p:nvPr/>
        </p:nvSpPr>
        <p:spPr bwMode="auto">
          <a:xfrm>
            <a:off x="2438400" y="2714625"/>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25" name="Line 29"/>
          <p:cNvSpPr>
            <a:spLocks noChangeShapeType="1"/>
          </p:cNvSpPr>
          <p:nvPr/>
        </p:nvSpPr>
        <p:spPr bwMode="auto">
          <a:xfrm>
            <a:off x="2057400" y="2714625"/>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26" name="Text Box 30"/>
          <p:cNvSpPr txBox="1">
            <a:spLocks noChangeArrowheads="1"/>
          </p:cNvSpPr>
          <p:nvPr/>
        </p:nvSpPr>
        <p:spPr bwMode="auto">
          <a:xfrm>
            <a:off x="4191000" y="2925763"/>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6</a:t>
            </a:r>
          </a:p>
        </p:txBody>
      </p:sp>
      <p:sp>
        <p:nvSpPr>
          <p:cNvPr id="80927" name="Text Box 31"/>
          <p:cNvSpPr txBox="1">
            <a:spLocks noChangeArrowheads="1"/>
          </p:cNvSpPr>
          <p:nvPr/>
        </p:nvSpPr>
        <p:spPr bwMode="auto">
          <a:xfrm>
            <a:off x="3810000" y="2925763"/>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5</a:t>
            </a:r>
          </a:p>
        </p:txBody>
      </p:sp>
      <p:sp>
        <p:nvSpPr>
          <p:cNvPr id="80928" name="Text Box 32"/>
          <p:cNvSpPr txBox="1">
            <a:spLocks noChangeArrowheads="1"/>
          </p:cNvSpPr>
          <p:nvPr/>
        </p:nvSpPr>
        <p:spPr bwMode="auto">
          <a:xfrm>
            <a:off x="3429000" y="2925763"/>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4</a:t>
            </a:r>
          </a:p>
        </p:txBody>
      </p:sp>
      <p:sp>
        <p:nvSpPr>
          <p:cNvPr id="80929" name="Text Box 33"/>
          <p:cNvSpPr txBox="1">
            <a:spLocks noChangeArrowheads="1"/>
          </p:cNvSpPr>
          <p:nvPr/>
        </p:nvSpPr>
        <p:spPr bwMode="auto">
          <a:xfrm>
            <a:off x="3048000" y="2925763"/>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3</a:t>
            </a:r>
          </a:p>
        </p:txBody>
      </p:sp>
      <p:sp>
        <p:nvSpPr>
          <p:cNvPr id="80930" name="Text Box 34"/>
          <p:cNvSpPr txBox="1">
            <a:spLocks noChangeArrowheads="1"/>
          </p:cNvSpPr>
          <p:nvPr/>
        </p:nvSpPr>
        <p:spPr bwMode="auto">
          <a:xfrm>
            <a:off x="2667000" y="2925763"/>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2</a:t>
            </a:r>
          </a:p>
        </p:txBody>
      </p:sp>
      <p:sp>
        <p:nvSpPr>
          <p:cNvPr id="80931" name="Text Box 35"/>
          <p:cNvSpPr txBox="1">
            <a:spLocks noChangeArrowheads="1"/>
          </p:cNvSpPr>
          <p:nvPr/>
        </p:nvSpPr>
        <p:spPr bwMode="auto">
          <a:xfrm>
            <a:off x="2286000" y="2925763"/>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1</a:t>
            </a:r>
          </a:p>
        </p:txBody>
      </p:sp>
      <p:sp>
        <p:nvSpPr>
          <p:cNvPr id="80932" name="Text Box 36"/>
          <p:cNvSpPr txBox="1">
            <a:spLocks noChangeArrowheads="1"/>
          </p:cNvSpPr>
          <p:nvPr/>
        </p:nvSpPr>
        <p:spPr bwMode="auto">
          <a:xfrm>
            <a:off x="1905000" y="2925763"/>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0</a:t>
            </a:r>
          </a:p>
        </p:txBody>
      </p:sp>
      <p:sp>
        <p:nvSpPr>
          <p:cNvPr id="80933" name="Text Box 37"/>
          <p:cNvSpPr txBox="1">
            <a:spLocks noChangeArrowheads="1"/>
          </p:cNvSpPr>
          <p:nvPr/>
        </p:nvSpPr>
        <p:spPr bwMode="auto">
          <a:xfrm>
            <a:off x="4953000" y="2667000"/>
            <a:ext cx="1844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pitchFamily="34" charset="0"/>
              </a:rPr>
              <a:t>Arrival time at bucket</a:t>
            </a:r>
          </a:p>
        </p:txBody>
      </p:sp>
      <p:sp>
        <p:nvSpPr>
          <p:cNvPr id="80934" name="Text Box 38"/>
          <p:cNvSpPr txBox="1">
            <a:spLocks noChangeArrowheads="1"/>
          </p:cNvSpPr>
          <p:nvPr/>
        </p:nvSpPr>
        <p:spPr bwMode="auto">
          <a:xfrm>
            <a:off x="4953000" y="4022725"/>
            <a:ext cx="30670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pitchFamily="34" charset="0"/>
              </a:rPr>
              <a:t>Departure time from a leaky bucket</a:t>
            </a:r>
          </a:p>
          <a:p>
            <a:r>
              <a:rPr lang="en-US" sz="1200">
                <a:latin typeface="Arial" pitchFamily="34" charset="0"/>
              </a:rPr>
              <a:t>Leaky bucket rate = 1 packet / 2 time units</a:t>
            </a:r>
          </a:p>
          <a:p>
            <a:r>
              <a:rPr lang="en-US" sz="1200">
                <a:latin typeface="Arial" pitchFamily="34" charset="0"/>
              </a:rPr>
              <a:t>Leaky bucket size = 2 packets</a:t>
            </a:r>
            <a:endParaRPr lang="en-US" sz="1400">
              <a:latin typeface="Arial" pitchFamily="34" charset="0"/>
            </a:endParaRPr>
          </a:p>
        </p:txBody>
      </p:sp>
      <p:sp>
        <p:nvSpPr>
          <p:cNvPr id="80935" name="Text Box 39"/>
          <p:cNvSpPr txBox="1">
            <a:spLocks noChangeArrowheads="1"/>
          </p:cNvSpPr>
          <p:nvPr/>
        </p:nvSpPr>
        <p:spPr bwMode="auto">
          <a:xfrm>
            <a:off x="4191000" y="429895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6</a:t>
            </a:r>
          </a:p>
        </p:txBody>
      </p:sp>
      <p:sp>
        <p:nvSpPr>
          <p:cNvPr id="80936" name="Text Box 40"/>
          <p:cNvSpPr txBox="1">
            <a:spLocks noChangeArrowheads="1"/>
          </p:cNvSpPr>
          <p:nvPr/>
        </p:nvSpPr>
        <p:spPr bwMode="auto">
          <a:xfrm>
            <a:off x="3810000" y="429895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5</a:t>
            </a:r>
          </a:p>
        </p:txBody>
      </p:sp>
      <p:sp>
        <p:nvSpPr>
          <p:cNvPr id="80937" name="Text Box 41"/>
          <p:cNvSpPr txBox="1">
            <a:spLocks noChangeArrowheads="1"/>
          </p:cNvSpPr>
          <p:nvPr/>
        </p:nvSpPr>
        <p:spPr bwMode="auto">
          <a:xfrm>
            <a:off x="3429000" y="429895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4</a:t>
            </a:r>
          </a:p>
        </p:txBody>
      </p:sp>
      <p:sp>
        <p:nvSpPr>
          <p:cNvPr id="80938" name="Text Box 42"/>
          <p:cNvSpPr txBox="1">
            <a:spLocks noChangeArrowheads="1"/>
          </p:cNvSpPr>
          <p:nvPr/>
        </p:nvSpPr>
        <p:spPr bwMode="auto">
          <a:xfrm>
            <a:off x="3048000" y="429895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3</a:t>
            </a:r>
          </a:p>
        </p:txBody>
      </p:sp>
      <p:sp>
        <p:nvSpPr>
          <p:cNvPr id="80939" name="Text Box 43"/>
          <p:cNvSpPr txBox="1">
            <a:spLocks noChangeArrowheads="1"/>
          </p:cNvSpPr>
          <p:nvPr/>
        </p:nvSpPr>
        <p:spPr bwMode="auto">
          <a:xfrm>
            <a:off x="2667000" y="429895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2</a:t>
            </a:r>
          </a:p>
        </p:txBody>
      </p:sp>
      <p:sp>
        <p:nvSpPr>
          <p:cNvPr id="80940" name="Text Box 44"/>
          <p:cNvSpPr txBox="1">
            <a:spLocks noChangeArrowheads="1"/>
          </p:cNvSpPr>
          <p:nvPr/>
        </p:nvSpPr>
        <p:spPr bwMode="auto">
          <a:xfrm>
            <a:off x="2286000" y="429895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1</a:t>
            </a:r>
          </a:p>
        </p:txBody>
      </p:sp>
      <p:sp>
        <p:nvSpPr>
          <p:cNvPr id="80941" name="Text Box 45"/>
          <p:cNvSpPr txBox="1">
            <a:spLocks noChangeArrowheads="1"/>
          </p:cNvSpPr>
          <p:nvPr/>
        </p:nvSpPr>
        <p:spPr bwMode="auto">
          <a:xfrm>
            <a:off x="1905000" y="429895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0</a:t>
            </a:r>
          </a:p>
        </p:txBody>
      </p:sp>
      <p:sp>
        <p:nvSpPr>
          <p:cNvPr id="80942" name="Rectangle 46"/>
          <p:cNvSpPr>
            <a:spLocks noChangeArrowheads="1"/>
          </p:cNvSpPr>
          <p:nvPr/>
        </p:nvSpPr>
        <p:spPr bwMode="auto">
          <a:xfrm>
            <a:off x="2667000" y="5384800"/>
            <a:ext cx="304800" cy="304800"/>
          </a:xfrm>
          <a:prstGeom prst="rect">
            <a:avLst/>
          </a:prstGeom>
          <a:solidFill>
            <a:srgbClr val="99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43" name="Rectangle 47"/>
          <p:cNvSpPr>
            <a:spLocks noChangeArrowheads="1"/>
          </p:cNvSpPr>
          <p:nvPr/>
        </p:nvSpPr>
        <p:spPr bwMode="auto">
          <a:xfrm>
            <a:off x="2286000" y="5384800"/>
            <a:ext cx="304800" cy="304800"/>
          </a:xfrm>
          <a:prstGeom prst="rect">
            <a:avLst/>
          </a:prstGeom>
          <a:solidFill>
            <a:srgbClr val="CC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44" name="Rectangle 48"/>
          <p:cNvSpPr>
            <a:spLocks noChangeArrowheads="1"/>
          </p:cNvSpPr>
          <p:nvPr/>
        </p:nvSpPr>
        <p:spPr bwMode="auto">
          <a:xfrm>
            <a:off x="1905000" y="5384800"/>
            <a:ext cx="304800" cy="304800"/>
          </a:xfrm>
          <a:prstGeom prst="rect">
            <a:avLst/>
          </a:prstGeom>
          <a:solidFill>
            <a:srgbClr val="3399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45" name="Rectangle 49"/>
          <p:cNvSpPr>
            <a:spLocks noChangeArrowheads="1"/>
          </p:cNvSpPr>
          <p:nvPr/>
        </p:nvSpPr>
        <p:spPr bwMode="auto">
          <a:xfrm>
            <a:off x="3429000" y="5384800"/>
            <a:ext cx="304800" cy="304800"/>
          </a:xfrm>
          <a:prstGeom prst="rect">
            <a:avLst/>
          </a:prstGeom>
          <a:solidFill>
            <a:srgbClr val="FF99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46" name="Line 50"/>
          <p:cNvSpPr>
            <a:spLocks noChangeShapeType="1"/>
          </p:cNvSpPr>
          <p:nvPr/>
        </p:nvSpPr>
        <p:spPr bwMode="auto">
          <a:xfrm>
            <a:off x="1676400" y="5537200"/>
            <a:ext cx="3200400"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47" name="Line 51"/>
          <p:cNvSpPr>
            <a:spLocks noChangeShapeType="1"/>
          </p:cNvSpPr>
          <p:nvPr/>
        </p:nvSpPr>
        <p:spPr bwMode="auto">
          <a:xfrm>
            <a:off x="4343400" y="546100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48" name="Line 52"/>
          <p:cNvSpPr>
            <a:spLocks noChangeShapeType="1"/>
          </p:cNvSpPr>
          <p:nvPr/>
        </p:nvSpPr>
        <p:spPr bwMode="auto">
          <a:xfrm>
            <a:off x="3962400" y="546100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49" name="Line 53"/>
          <p:cNvSpPr>
            <a:spLocks noChangeShapeType="1"/>
          </p:cNvSpPr>
          <p:nvPr/>
        </p:nvSpPr>
        <p:spPr bwMode="auto">
          <a:xfrm>
            <a:off x="3581400" y="546100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50" name="Line 54"/>
          <p:cNvSpPr>
            <a:spLocks noChangeShapeType="1"/>
          </p:cNvSpPr>
          <p:nvPr/>
        </p:nvSpPr>
        <p:spPr bwMode="auto">
          <a:xfrm>
            <a:off x="3200400" y="546100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51" name="Line 55"/>
          <p:cNvSpPr>
            <a:spLocks noChangeShapeType="1"/>
          </p:cNvSpPr>
          <p:nvPr/>
        </p:nvSpPr>
        <p:spPr bwMode="auto">
          <a:xfrm>
            <a:off x="2819400" y="546100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52" name="Line 56"/>
          <p:cNvSpPr>
            <a:spLocks noChangeShapeType="1"/>
          </p:cNvSpPr>
          <p:nvPr/>
        </p:nvSpPr>
        <p:spPr bwMode="auto">
          <a:xfrm>
            <a:off x="2438400" y="546100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53" name="Line 57"/>
          <p:cNvSpPr>
            <a:spLocks noChangeShapeType="1"/>
          </p:cNvSpPr>
          <p:nvPr/>
        </p:nvSpPr>
        <p:spPr bwMode="auto">
          <a:xfrm>
            <a:off x="2057400" y="546100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54" name="Text Box 58"/>
          <p:cNvSpPr txBox="1">
            <a:spLocks noChangeArrowheads="1"/>
          </p:cNvSpPr>
          <p:nvPr/>
        </p:nvSpPr>
        <p:spPr bwMode="auto">
          <a:xfrm>
            <a:off x="4191000" y="568960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6</a:t>
            </a:r>
          </a:p>
        </p:txBody>
      </p:sp>
      <p:sp>
        <p:nvSpPr>
          <p:cNvPr id="80955" name="Text Box 59"/>
          <p:cNvSpPr txBox="1">
            <a:spLocks noChangeArrowheads="1"/>
          </p:cNvSpPr>
          <p:nvPr/>
        </p:nvSpPr>
        <p:spPr bwMode="auto">
          <a:xfrm>
            <a:off x="3810000" y="568960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5</a:t>
            </a:r>
          </a:p>
        </p:txBody>
      </p:sp>
      <p:sp>
        <p:nvSpPr>
          <p:cNvPr id="80956" name="Text Box 60"/>
          <p:cNvSpPr txBox="1">
            <a:spLocks noChangeArrowheads="1"/>
          </p:cNvSpPr>
          <p:nvPr/>
        </p:nvSpPr>
        <p:spPr bwMode="auto">
          <a:xfrm>
            <a:off x="3429000" y="568960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4</a:t>
            </a:r>
          </a:p>
        </p:txBody>
      </p:sp>
      <p:sp>
        <p:nvSpPr>
          <p:cNvPr id="80957" name="Text Box 61"/>
          <p:cNvSpPr txBox="1">
            <a:spLocks noChangeArrowheads="1"/>
          </p:cNvSpPr>
          <p:nvPr/>
        </p:nvSpPr>
        <p:spPr bwMode="auto">
          <a:xfrm>
            <a:off x="3048000" y="568960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3</a:t>
            </a:r>
          </a:p>
        </p:txBody>
      </p:sp>
      <p:sp>
        <p:nvSpPr>
          <p:cNvPr id="80958" name="Text Box 62"/>
          <p:cNvSpPr txBox="1">
            <a:spLocks noChangeArrowheads="1"/>
          </p:cNvSpPr>
          <p:nvPr/>
        </p:nvSpPr>
        <p:spPr bwMode="auto">
          <a:xfrm>
            <a:off x="2667000" y="568960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2</a:t>
            </a:r>
          </a:p>
        </p:txBody>
      </p:sp>
      <p:sp>
        <p:nvSpPr>
          <p:cNvPr id="80959" name="Text Box 63"/>
          <p:cNvSpPr txBox="1">
            <a:spLocks noChangeArrowheads="1"/>
          </p:cNvSpPr>
          <p:nvPr/>
        </p:nvSpPr>
        <p:spPr bwMode="auto">
          <a:xfrm>
            <a:off x="2286000" y="568960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1</a:t>
            </a:r>
          </a:p>
        </p:txBody>
      </p:sp>
      <p:sp>
        <p:nvSpPr>
          <p:cNvPr id="80960" name="Text Box 64"/>
          <p:cNvSpPr txBox="1">
            <a:spLocks noChangeArrowheads="1"/>
          </p:cNvSpPr>
          <p:nvPr/>
        </p:nvSpPr>
        <p:spPr bwMode="auto">
          <a:xfrm>
            <a:off x="1905000" y="5689600"/>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Arial" pitchFamily="34" charset="0"/>
              </a:rPr>
              <a:t>0</a:t>
            </a:r>
          </a:p>
        </p:txBody>
      </p:sp>
      <p:sp>
        <p:nvSpPr>
          <p:cNvPr id="80961" name="Text Box 65"/>
          <p:cNvSpPr txBox="1">
            <a:spLocks noChangeArrowheads="1"/>
          </p:cNvSpPr>
          <p:nvPr/>
        </p:nvSpPr>
        <p:spPr bwMode="auto">
          <a:xfrm>
            <a:off x="4953000" y="5337175"/>
            <a:ext cx="30162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pitchFamily="34" charset="0"/>
              </a:rPr>
              <a:t>Departure time from a token bucket</a:t>
            </a:r>
          </a:p>
          <a:p>
            <a:r>
              <a:rPr lang="en-US" sz="1200">
                <a:latin typeface="Arial" pitchFamily="34" charset="0"/>
              </a:rPr>
              <a:t>Token bucket rate = 1 token / 2 time units</a:t>
            </a:r>
          </a:p>
          <a:p>
            <a:r>
              <a:rPr lang="en-US" sz="1200">
                <a:latin typeface="Arial" pitchFamily="34" charset="0"/>
              </a:rPr>
              <a:t>Token bucket size = 2 tokens</a:t>
            </a:r>
            <a:endParaRPr lang="en-US" sz="1400">
              <a:latin typeface="Arial" pitchFamily="34" charset="0"/>
            </a:endParaRPr>
          </a:p>
        </p:txBody>
      </p:sp>
    </p:spTree>
    <p:extLst>
      <p:ext uri="{BB962C8B-B14F-4D97-AF65-F5344CB8AC3E}">
        <p14:creationId xmlns:p14="http://schemas.microsoft.com/office/powerpoint/2010/main" val="3078044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6"/>
          <p:cNvSpPr>
            <a:spLocks noGrp="1"/>
          </p:cNvSpPr>
          <p:nvPr>
            <p:ph type="sldNum" sz="quarter" idx="12"/>
          </p:nvPr>
        </p:nvSpPr>
        <p:spPr/>
        <p:txBody>
          <a:bodyPr/>
          <a:lstStyle/>
          <a:p>
            <a:fld id="{DD2DE80F-9769-43DF-93AA-D3EB74CDAFEA}" type="slidenum">
              <a:rPr lang="en-US"/>
              <a:pPr/>
              <a:t>39</a:t>
            </a:fld>
            <a:endParaRPr lang="en-US"/>
          </a:p>
        </p:txBody>
      </p:sp>
      <p:sp>
        <p:nvSpPr>
          <p:cNvPr id="81922" name="Rectangle 2"/>
          <p:cNvSpPr>
            <a:spLocks noGrp="1" noChangeArrowheads="1"/>
          </p:cNvSpPr>
          <p:nvPr>
            <p:ph type="title"/>
          </p:nvPr>
        </p:nvSpPr>
        <p:spPr/>
        <p:txBody>
          <a:bodyPr/>
          <a:lstStyle/>
          <a:p>
            <a:r>
              <a:rPr lang="en-US"/>
              <a:t>Flow Specification: Token Bucket</a:t>
            </a:r>
          </a:p>
        </p:txBody>
      </p:sp>
      <p:sp>
        <p:nvSpPr>
          <p:cNvPr id="81923" name="Rectangle 3"/>
          <p:cNvSpPr>
            <a:spLocks noGrp="1" noChangeArrowheads="1"/>
          </p:cNvSpPr>
          <p:nvPr>
            <p:ph type="body" sz="half" idx="1"/>
          </p:nvPr>
        </p:nvSpPr>
        <p:spPr>
          <a:xfrm>
            <a:off x="685800" y="1600200"/>
            <a:ext cx="7772400" cy="2165350"/>
          </a:xfrm>
        </p:spPr>
        <p:txBody>
          <a:bodyPr/>
          <a:lstStyle/>
          <a:p>
            <a:r>
              <a:rPr lang="en-US" sz="1600"/>
              <a:t>Characterized by two parameters (r, b)</a:t>
            </a:r>
          </a:p>
          <a:p>
            <a:pPr lvl="1"/>
            <a:r>
              <a:rPr lang="en-US" sz="1600"/>
              <a:t>r – average rate</a:t>
            </a:r>
          </a:p>
          <a:p>
            <a:pPr lvl="1"/>
            <a:r>
              <a:rPr lang="en-US" sz="1600"/>
              <a:t>b – token depth</a:t>
            </a:r>
          </a:p>
          <a:p>
            <a:r>
              <a:rPr lang="en-US" sz="1600"/>
              <a:t>Assume flow arrival rate &lt;= R bps (e.g., R link capacity)</a:t>
            </a:r>
          </a:p>
          <a:p>
            <a:r>
              <a:rPr lang="en-US" sz="1600"/>
              <a:t>A bit is transmitted only when there is an available token</a:t>
            </a:r>
          </a:p>
          <a:p>
            <a:r>
              <a:rPr lang="en-US" sz="1600"/>
              <a:t>Arrival curve – maximum amount of bits transmitted by time t</a:t>
            </a:r>
          </a:p>
        </p:txBody>
      </p:sp>
      <p:sp>
        <p:nvSpPr>
          <p:cNvPr id="81924" name="Rectangle 4"/>
          <p:cNvSpPr>
            <a:spLocks noChangeArrowheads="1"/>
          </p:cNvSpPr>
          <p:nvPr/>
        </p:nvSpPr>
        <p:spPr bwMode="auto">
          <a:xfrm>
            <a:off x="1981200" y="4699000"/>
            <a:ext cx="762000" cy="457200"/>
          </a:xfrm>
          <a:prstGeom prst="rect">
            <a:avLst/>
          </a:prstGeom>
          <a:solidFill>
            <a:srgbClr val="0000FF"/>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81925" name="Line 5"/>
          <p:cNvSpPr>
            <a:spLocks noChangeShapeType="1"/>
          </p:cNvSpPr>
          <p:nvPr/>
        </p:nvSpPr>
        <p:spPr bwMode="auto">
          <a:xfrm>
            <a:off x="1981200" y="4394200"/>
            <a:ext cx="0" cy="304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a:p>
        </p:txBody>
      </p:sp>
      <p:sp>
        <p:nvSpPr>
          <p:cNvPr id="81926" name="Line 6"/>
          <p:cNvSpPr>
            <a:spLocks noChangeShapeType="1"/>
          </p:cNvSpPr>
          <p:nvPr/>
        </p:nvSpPr>
        <p:spPr bwMode="auto">
          <a:xfrm>
            <a:off x="2743200" y="4394200"/>
            <a:ext cx="0" cy="304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a:p>
        </p:txBody>
      </p:sp>
      <p:sp>
        <p:nvSpPr>
          <p:cNvPr id="81927" name="Freeform 7"/>
          <p:cNvSpPr>
            <a:spLocks/>
          </p:cNvSpPr>
          <p:nvPr/>
        </p:nvSpPr>
        <p:spPr bwMode="auto">
          <a:xfrm>
            <a:off x="1981200" y="4394200"/>
            <a:ext cx="762000" cy="762000"/>
          </a:xfrm>
          <a:custGeom>
            <a:avLst/>
            <a:gdLst>
              <a:gd name="T0" fmla="*/ 0 w 480"/>
              <a:gd name="T1" fmla="*/ 0 h 480"/>
              <a:gd name="T2" fmla="*/ 0 w 480"/>
              <a:gd name="T3" fmla="*/ 480 h 480"/>
              <a:gd name="T4" fmla="*/ 480 w 480"/>
              <a:gd name="T5" fmla="*/ 480 h 480"/>
              <a:gd name="T6" fmla="*/ 480 w 480"/>
              <a:gd name="T7" fmla="*/ 0 h 480"/>
            </a:gdLst>
            <a:ahLst/>
            <a:cxnLst>
              <a:cxn ang="0">
                <a:pos x="T0" y="T1"/>
              </a:cxn>
              <a:cxn ang="0">
                <a:pos x="T2" y="T3"/>
              </a:cxn>
              <a:cxn ang="0">
                <a:pos x="T4" y="T5"/>
              </a:cxn>
              <a:cxn ang="0">
                <a:pos x="T6" y="T7"/>
              </a:cxn>
            </a:cxnLst>
            <a:rect l="0" t="0" r="r" b="b"/>
            <a:pathLst>
              <a:path w="480" h="480">
                <a:moveTo>
                  <a:pt x="0" y="0"/>
                </a:moveTo>
                <a:lnTo>
                  <a:pt x="0" y="480"/>
                </a:lnTo>
                <a:lnTo>
                  <a:pt x="480" y="480"/>
                </a:lnTo>
                <a:lnTo>
                  <a:pt x="480" y="0"/>
                </a:ln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a:p>
        </p:txBody>
      </p:sp>
      <p:sp>
        <p:nvSpPr>
          <p:cNvPr id="81928" name="Line 8"/>
          <p:cNvSpPr>
            <a:spLocks noChangeShapeType="1"/>
          </p:cNvSpPr>
          <p:nvPr/>
        </p:nvSpPr>
        <p:spPr bwMode="auto">
          <a:xfrm>
            <a:off x="2362200" y="4165600"/>
            <a:ext cx="0" cy="4572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a:p>
        </p:txBody>
      </p:sp>
      <p:sp>
        <p:nvSpPr>
          <p:cNvPr id="81929" name="Text Box 9"/>
          <p:cNvSpPr txBox="1">
            <a:spLocks noChangeArrowheads="1"/>
          </p:cNvSpPr>
          <p:nvPr/>
        </p:nvSpPr>
        <p:spPr bwMode="auto">
          <a:xfrm>
            <a:off x="2184400" y="3721100"/>
            <a:ext cx="746125" cy="3937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Arial" pitchFamily="34" charset="0"/>
              </a:rPr>
              <a:t>r bps</a:t>
            </a:r>
          </a:p>
        </p:txBody>
      </p:sp>
      <p:sp>
        <p:nvSpPr>
          <p:cNvPr id="81930" name="Line 10"/>
          <p:cNvSpPr>
            <a:spLocks noChangeShapeType="1"/>
          </p:cNvSpPr>
          <p:nvPr/>
        </p:nvSpPr>
        <p:spPr bwMode="auto">
          <a:xfrm>
            <a:off x="2895600" y="4622800"/>
            <a:ext cx="0" cy="53340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a:p>
        </p:txBody>
      </p:sp>
      <p:sp>
        <p:nvSpPr>
          <p:cNvPr id="81931" name="Line 11"/>
          <p:cNvSpPr>
            <a:spLocks noChangeShapeType="1"/>
          </p:cNvSpPr>
          <p:nvPr/>
        </p:nvSpPr>
        <p:spPr bwMode="auto">
          <a:xfrm>
            <a:off x="2743200" y="51562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a:p>
        </p:txBody>
      </p:sp>
      <p:sp>
        <p:nvSpPr>
          <p:cNvPr id="81932" name="Line 12"/>
          <p:cNvSpPr>
            <a:spLocks noChangeShapeType="1"/>
          </p:cNvSpPr>
          <p:nvPr/>
        </p:nvSpPr>
        <p:spPr bwMode="auto">
          <a:xfrm>
            <a:off x="2743200" y="4622800"/>
            <a:ext cx="304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a:p>
        </p:txBody>
      </p:sp>
      <p:sp>
        <p:nvSpPr>
          <p:cNvPr id="81933" name="Text Box 13"/>
          <p:cNvSpPr txBox="1">
            <a:spLocks noChangeArrowheads="1"/>
          </p:cNvSpPr>
          <p:nvPr/>
        </p:nvSpPr>
        <p:spPr bwMode="auto">
          <a:xfrm>
            <a:off x="2932113" y="4711700"/>
            <a:ext cx="787400" cy="3937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Arial" pitchFamily="34" charset="0"/>
              </a:rPr>
              <a:t>b bits</a:t>
            </a:r>
          </a:p>
        </p:txBody>
      </p:sp>
      <p:sp>
        <p:nvSpPr>
          <p:cNvPr id="81934" name="Line 14"/>
          <p:cNvSpPr>
            <a:spLocks noChangeShapeType="1"/>
          </p:cNvSpPr>
          <p:nvPr/>
        </p:nvSpPr>
        <p:spPr bwMode="auto">
          <a:xfrm>
            <a:off x="1066800" y="5613400"/>
            <a:ext cx="1219200" cy="0"/>
          </a:xfrm>
          <a:prstGeom prst="line">
            <a:avLst/>
          </a:prstGeom>
          <a:noFill/>
          <a:ln w="254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a:p>
        </p:txBody>
      </p:sp>
      <p:sp>
        <p:nvSpPr>
          <p:cNvPr id="81935" name="Rectangle 15"/>
          <p:cNvSpPr>
            <a:spLocks noChangeArrowheads="1"/>
          </p:cNvSpPr>
          <p:nvPr/>
        </p:nvSpPr>
        <p:spPr bwMode="auto">
          <a:xfrm>
            <a:off x="2286000" y="5537200"/>
            <a:ext cx="152400" cy="152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81936" name="Line 16"/>
          <p:cNvSpPr>
            <a:spLocks noChangeShapeType="1"/>
          </p:cNvSpPr>
          <p:nvPr/>
        </p:nvSpPr>
        <p:spPr bwMode="auto">
          <a:xfrm>
            <a:off x="2362200" y="5080000"/>
            <a:ext cx="0" cy="4572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a:p>
        </p:txBody>
      </p:sp>
      <p:sp>
        <p:nvSpPr>
          <p:cNvPr id="81937" name="Line 17"/>
          <p:cNvSpPr>
            <a:spLocks noChangeShapeType="1"/>
          </p:cNvSpPr>
          <p:nvPr/>
        </p:nvSpPr>
        <p:spPr bwMode="auto">
          <a:xfrm>
            <a:off x="2438400" y="5613400"/>
            <a:ext cx="1219200" cy="0"/>
          </a:xfrm>
          <a:prstGeom prst="line">
            <a:avLst/>
          </a:prstGeom>
          <a:noFill/>
          <a:ln w="254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a:p>
        </p:txBody>
      </p:sp>
      <p:sp>
        <p:nvSpPr>
          <p:cNvPr id="81938" name="Text Box 18"/>
          <p:cNvSpPr txBox="1">
            <a:spLocks noChangeArrowheads="1"/>
          </p:cNvSpPr>
          <p:nvPr/>
        </p:nvSpPr>
        <p:spPr bwMode="auto">
          <a:xfrm>
            <a:off x="698500" y="5626100"/>
            <a:ext cx="1282700" cy="3937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Arial" pitchFamily="34" charset="0"/>
              </a:rPr>
              <a:t> &lt;= R bps</a:t>
            </a:r>
          </a:p>
        </p:txBody>
      </p:sp>
      <p:sp>
        <p:nvSpPr>
          <p:cNvPr id="81939" name="Text Box 19"/>
          <p:cNvSpPr txBox="1">
            <a:spLocks noChangeArrowheads="1"/>
          </p:cNvSpPr>
          <p:nvPr/>
        </p:nvSpPr>
        <p:spPr bwMode="auto">
          <a:xfrm>
            <a:off x="1524000" y="6172200"/>
            <a:ext cx="1182688" cy="3937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Arial" pitchFamily="34" charset="0"/>
              </a:rPr>
              <a:t>regulator</a:t>
            </a:r>
          </a:p>
        </p:txBody>
      </p:sp>
      <p:sp>
        <p:nvSpPr>
          <p:cNvPr id="81940" name="Line 20"/>
          <p:cNvSpPr>
            <a:spLocks noChangeShapeType="1"/>
          </p:cNvSpPr>
          <p:nvPr/>
        </p:nvSpPr>
        <p:spPr bwMode="auto">
          <a:xfrm flipV="1">
            <a:off x="2209800" y="5715000"/>
            <a:ext cx="1524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a:p>
        </p:txBody>
      </p:sp>
      <p:sp>
        <p:nvSpPr>
          <p:cNvPr id="81941" name="Line 21"/>
          <p:cNvSpPr>
            <a:spLocks noChangeShapeType="1"/>
          </p:cNvSpPr>
          <p:nvPr/>
        </p:nvSpPr>
        <p:spPr bwMode="auto">
          <a:xfrm>
            <a:off x="4724400" y="5846763"/>
            <a:ext cx="34290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a:p>
        </p:txBody>
      </p:sp>
      <p:sp>
        <p:nvSpPr>
          <p:cNvPr id="81942" name="Line 22"/>
          <p:cNvSpPr>
            <a:spLocks noChangeShapeType="1"/>
          </p:cNvSpPr>
          <p:nvPr/>
        </p:nvSpPr>
        <p:spPr bwMode="auto">
          <a:xfrm flipV="1">
            <a:off x="4724400" y="3865563"/>
            <a:ext cx="0" cy="1981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a:p>
        </p:txBody>
      </p:sp>
      <p:sp>
        <p:nvSpPr>
          <p:cNvPr id="81943" name="Freeform 23"/>
          <p:cNvSpPr>
            <a:spLocks/>
          </p:cNvSpPr>
          <p:nvPr/>
        </p:nvSpPr>
        <p:spPr bwMode="auto">
          <a:xfrm>
            <a:off x="4743450" y="3941763"/>
            <a:ext cx="2647950" cy="1895475"/>
          </a:xfrm>
          <a:custGeom>
            <a:avLst/>
            <a:gdLst>
              <a:gd name="T0" fmla="*/ 0 w 1668"/>
              <a:gd name="T1" fmla="*/ 1194 h 1194"/>
              <a:gd name="T2" fmla="*/ 12 w 1668"/>
              <a:gd name="T3" fmla="*/ 1158 h 1194"/>
              <a:gd name="T4" fmla="*/ 228 w 1668"/>
              <a:gd name="T5" fmla="*/ 480 h 1194"/>
              <a:gd name="T6" fmla="*/ 1668 w 1668"/>
              <a:gd name="T7" fmla="*/ 0 h 1194"/>
            </a:gdLst>
            <a:ahLst/>
            <a:cxnLst>
              <a:cxn ang="0">
                <a:pos x="T0" y="T1"/>
              </a:cxn>
              <a:cxn ang="0">
                <a:pos x="T2" y="T3"/>
              </a:cxn>
              <a:cxn ang="0">
                <a:pos x="T4" y="T5"/>
              </a:cxn>
              <a:cxn ang="0">
                <a:pos x="T6" y="T7"/>
              </a:cxn>
            </a:cxnLst>
            <a:rect l="0" t="0" r="r" b="b"/>
            <a:pathLst>
              <a:path w="1668" h="1194">
                <a:moveTo>
                  <a:pt x="0" y="1194"/>
                </a:moveTo>
                <a:cubicBezTo>
                  <a:pt x="4" y="1182"/>
                  <a:pt x="12" y="1158"/>
                  <a:pt x="12" y="1158"/>
                </a:cubicBezTo>
                <a:lnTo>
                  <a:pt x="228" y="480"/>
                </a:lnTo>
                <a:lnTo>
                  <a:pt x="1668" y="0"/>
                </a:lnTo>
              </a:path>
            </a:pathLst>
          </a:custGeom>
          <a:noFill/>
          <a:ln w="2540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a:p>
        </p:txBody>
      </p:sp>
      <p:sp>
        <p:nvSpPr>
          <p:cNvPr id="81944" name="Text Box 24"/>
          <p:cNvSpPr txBox="1">
            <a:spLocks noChangeArrowheads="1"/>
          </p:cNvSpPr>
          <p:nvPr/>
        </p:nvSpPr>
        <p:spPr bwMode="auto">
          <a:xfrm>
            <a:off x="7620000" y="5884863"/>
            <a:ext cx="612775" cy="36353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1800">
                <a:latin typeface="Arial" pitchFamily="34" charset="0"/>
              </a:rPr>
              <a:t>time</a:t>
            </a:r>
          </a:p>
        </p:txBody>
      </p:sp>
      <p:sp>
        <p:nvSpPr>
          <p:cNvPr id="81945" name="Text Box 25"/>
          <p:cNvSpPr txBox="1">
            <a:spLocks noChangeArrowheads="1"/>
          </p:cNvSpPr>
          <p:nvPr/>
        </p:nvSpPr>
        <p:spPr bwMode="auto">
          <a:xfrm>
            <a:off x="4152900" y="3789363"/>
            <a:ext cx="536575" cy="36353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1800">
                <a:latin typeface="Arial" pitchFamily="34" charset="0"/>
              </a:rPr>
              <a:t>bits</a:t>
            </a:r>
          </a:p>
        </p:txBody>
      </p:sp>
      <p:sp>
        <p:nvSpPr>
          <p:cNvPr id="81946" name="Line 26"/>
          <p:cNvSpPr>
            <a:spLocks noChangeShapeType="1"/>
          </p:cNvSpPr>
          <p:nvPr/>
        </p:nvSpPr>
        <p:spPr bwMode="auto">
          <a:xfrm>
            <a:off x="4724400" y="4800600"/>
            <a:ext cx="3810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a:p>
        </p:txBody>
      </p:sp>
      <p:sp>
        <p:nvSpPr>
          <p:cNvPr id="81947" name="Text Box 27"/>
          <p:cNvSpPr txBox="1">
            <a:spLocks noChangeArrowheads="1"/>
          </p:cNvSpPr>
          <p:nvPr/>
        </p:nvSpPr>
        <p:spPr bwMode="auto">
          <a:xfrm>
            <a:off x="4387850" y="4538663"/>
            <a:ext cx="322263" cy="3937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Arial" pitchFamily="34" charset="0"/>
              </a:rPr>
              <a:t>b</a:t>
            </a:r>
          </a:p>
        </p:txBody>
      </p:sp>
      <p:sp>
        <p:nvSpPr>
          <p:cNvPr id="81948" name="Text Box 28"/>
          <p:cNvSpPr txBox="1">
            <a:spLocks noChangeArrowheads="1"/>
          </p:cNvSpPr>
          <p:nvPr/>
        </p:nvSpPr>
        <p:spPr bwMode="auto">
          <a:xfrm>
            <a:off x="5216525" y="5008563"/>
            <a:ext cx="955675" cy="36353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1800">
                <a:latin typeface="Arial" pitchFamily="34" charset="0"/>
              </a:rPr>
              <a:t>slope R</a:t>
            </a:r>
          </a:p>
        </p:txBody>
      </p:sp>
      <p:sp>
        <p:nvSpPr>
          <p:cNvPr id="81949" name="Text Box 29"/>
          <p:cNvSpPr txBox="1">
            <a:spLocks noChangeArrowheads="1"/>
          </p:cNvSpPr>
          <p:nvPr/>
        </p:nvSpPr>
        <p:spPr bwMode="auto">
          <a:xfrm>
            <a:off x="6251575" y="4322763"/>
            <a:ext cx="866775" cy="36353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1800">
                <a:latin typeface="Arial" pitchFamily="34" charset="0"/>
              </a:rPr>
              <a:t>slope r</a:t>
            </a:r>
          </a:p>
        </p:txBody>
      </p:sp>
      <p:sp>
        <p:nvSpPr>
          <p:cNvPr id="81950" name="Freeform 30"/>
          <p:cNvSpPr>
            <a:spLocks/>
          </p:cNvSpPr>
          <p:nvPr/>
        </p:nvSpPr>
        <p:spPr bwMode="auto">
          <a:xfrm>
            <a:off x="5029200" y="4856163"/>
            <a:ext cx="228600" cy="304800"/>
          </a:xfrm>
          <a:custGeom>
            <a:avLst/>
            <a:gdLst>
              <a:gd name="T0" fmla="*/ 144 w 144"/>
              <a:gd name="T1" fmla="*/ 192 h 192"/>
              <a:gd name="T2" fmla="*/ 96 w 144"/>
              <a:gd name="T3" fmla="*/ 144 h 192"/>
              <a:gd name="T4" fmla="*/ 0 w 144"/>
              <a:gd name="T5" fmla="*/ 0 h 192"/>
            </a:gdLst>
            <a:ahLst/>
            <a:cxnLst>
              <a:cxn ang="0">
                <a:pos x="T0" y="T1"/>
              </a:cxn>
              <a:cxn ang="0">
                <a:pos x="T2" y="T3"/>
              </a:cxn>
              <a:cxn ang="0">
                <a:pos x="T4" y="T5"/>
              </a:cxn>
            </a:cxnLst>
            <a:rect l="0" t="0" r="r" b="b"/>
            <a:pathLst>
              <a:path w="144" h="192">
                <a:moveTo>
                  <a:pt x="144" y="192"/>
                </a:moveTo>
                <a:cubicBezTo>
                  <a:pt x="132" y="184"/>
                  <a:pt x="120" y="176"/>
                  <a:pt x="96" y="144"/>
                </a:cubicBezTo>
                <a:cubicBezTo>
                  <a:pt x="72" y="112"/>
                  <a:pt x="36" y="56"/>
                  <a:pt x="0" y="0"/>
                </a:cubicBez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a:p>
        </p:txBody>
      </p:sp>
      <p:sp>
        <p:nvSpPr>
          <p:cNvPr id="81951" name="Line 31"/>
          <p:cNvSpPr>
            <a:spLocks noChangeShapeType="1"/>
          </p:cNvSpPr>
          <p:nvPr/>
        </p:nvSpPr>
        <p:spPr bwMode="auto">
          <a:xfrm flipH="1">
            <a:off x="5638800" y="4551363"/>
            <a:ext cx="533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en-US"/>
          </a:p>
        </p:txBody>
      </p:sp>
      <p:sp>
        <p:nvSpPr>
          <p:cNvPr id="81952" name="Text Box 32"/>
          <p:cNvSpPr txBox="1">
            <a:spLocks noChangeArrowheads="1"/>
          </p:cNvSpPr>
          <p:nvPr/>
        </p:nvSpPr>
        <p:spPr bwMode="auto">
          <a:xfrm>
            <a:off x="6324600" y="3619500"/>
            <a:ext cx="1450975" cy="36353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1800">
                <a:solidFill>
                  <a:schemeClr val="accent1"/>
                </a:solidFill>
                <a:latin typeface="Arial" pitchFamily="34" charset="0"/>
              </a:rPr>
              <a:t>Arrival curve</a:t>
            </a:r>
          </a:p>
        </p:txBody>
      </p:sp>
    </p:spTree>
    <p:extLst>
      <p:ext uri="{BB962C8B-B14F-4D97-AF65-F5344CB8AC3E}">
        <p14:creationId xmlns:p14="http://schemas.microsoft.com/office/powerpoint/2010/main" val="2769663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Delay</a:t>
            </a:r>
          </a:p>
        </p:txBody>
      </p:sp>
      <p:sp>
        <p:nvSpPr>
          <p:cNvPr id="7171" name="Rectangle 3"/>
          <p:cNvSpPr>
            <a:spLocks noGrp="1" noChangeArrowheads="1"/>
          </p:cNvSpPr>
          <p:nvPr>
            <p:ph type="body" idx="1"/>
          </p:nvPr>
        </p:nvSpPr>
        <p:spPr/>
        <p:txBody>
          <a:bodyPr/>
          <a:lstStyle/>
          <a:p>
            <a:r>
              <a:rPr lang="en-US"/>
              <a:t>What is delay?</a:t>
            </a:r>
          </a:p>
          <a:p>
            <a:pPr lvl="1"/>
            <a:r>
              <a:rPr lang="en-US"/>
              <a:t>Self-evident</a:t>
            </a:r>
          </a:p>
          <a:p>
            <a:r>
              <a:rPr lang="en-US"/>
              <a:t>Ex. Videoconferencing has strict delay requirements</a:t>
            </a:r>
          </a:p>
          <a:p>
            <a:r>
              <a:rPr lang="en-US"/>
              <a:t>Ex. Web Access has medium delay requirements</a:t>
            </a:r>
          </a:p>
          <a:p>
            <a:r>
              <a:rPr lang="en-US"/>
              <a:t>Ex. Email, streaming audio/video have low delay requirements</a:t>
            </a:r>
          </a:p>
        </p:txBody>
      </p:sp>
    </p:spTree>
    <p:extLst>
      <p:ext uri="{BB962C8B-B14F-4D97-AF65-F5344CB8AC3E}">
        <p14:creationId xmlns:p14="http://schemas.microsoft.com/office/powerpoint/2010/main" val="21521174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a:t>Traffic Shaping (2)</a:t>
            </a:r>
          </a:p>
        </p:txBody>
      </p:sp>
      <p:sp>
        <p:nvSpPr>
          <p:cNvPr id="8195" name="Rectangle 3"/>
          <p:cNvSpPr>
            <a:spLocks noGrp="1" noChangeArrowheads="1"/>
          </p:cNvSpPr>
          <p:nvPr>
            <p:ph idx="1"/>
          </p:nvPr>
        </p:nvSpPr>
        <p:spPr>
          <a:xfrm>
            <a:off x="287338" y="5715000"/>
            <a:ext cx="8856662" cy="838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normAutofit fontScale="92500" lnSpcReduction="20000"/>
          </a:bodyPr>
          <a:lstStyle/>
          <a:p>
            <a:pPr marL="0" indent="0" algn="ctr">
              <a:buFontTx/>
              <a:buNone/>
              <a:defRPr/>
            </a:pPr>
            <a:r>
              <a:rPr lang="en-US" dirty="0">
                <a:solidFill>
                  <a:schemeClr val="accent6">
                    <a:lumMod val="75000"/>
                  </a:schemeClr>
                </a:solidFill>
              </a:rPr>
              <a:t>(a) </a:t>
            </a:r>
            <a:r>
              <a:rPr lang="en-US" dirty="0"/>
              <a:t>Traffic from a host. Output shaped by a token bucket of rate 200 Mbps and capacity </a:t>
            </a:r>
            <a:r>
              <a:rPr lang="en-US" dirty="0">
                <a:solidFill>
                  <a:schemeClr val="accent6">
                    <a:lumMod val="75000"/>
                  </a:schemeClr>
                </a:solidFill>
              </a:rPr>
              <a:t>(b) </a:t>
            </a:r>
            <a:r>
              <a:rPr lang="en-US" dirty="0"/>
              <a:t>9600 KB, </a:t>
            </a:r>
            <a:r>
              <a:rPr lang="en-US" dirty="0">
                <a:solidFill>
                  <a:schemeClr val="accent6">
                    <a:lumMod val="75000"/>
                  </a:schemeClr>
                </a:solidFill>
              </a:rPr>
              <a:t>(c) </a:t>
            </a:r>
            <a:r>
              <a:rPr lang="en-US" dirty="0"/>
              <a:t>0 KB.</a:t>
            </a:r>
            <a:endParaRPr lang="en-US" dirty="0">
              <a:latin typeface="Arial" charset="0"/>
              <a:cs typeface="Arial" charset="0"/>
            </a:endParaRPr>
          </a:p>
        </p:txBody>
      </p:sp>
      <p:pic>
        <p:nvPicPr>
          <p:cNvPr id="47107" name="Picture 2"/>
          <p:cNvPicPr>
            <a:picLocks noChangeAspect="1" noChangeArrowheads="1"/>
          </p:cNvPicPr>
          <p:nvPr/>
        </p:nvPicPr>
        <p:blipFill>
          <a:blip r:embed="rId2"/>
          <a:srcRect/>
          <a:stretch>
            <a:fillRect/>
          </a:stretch>
        </p:blipFill>
        <p:spPr bwMode="auto">
          <a:xfrm>
            <a:off x="2895600" y="1357672"/>
            <a:ext cx="3695700" cy="4366853"/>
          </a:xfrm>
          <a:prstGeom prst="rect">
            <a:avLst/>
          </a:prstGeom>
          <a:noFill/>
          <a:ln w="9525">
            <a:noFill/>
            <a:miter lim="800000"/>
            <a:headEnd/>
            <a:tailEnd/>
          </a:ln>
        </p:spPr>
      </p:pic>
    </p:spTree>
    <p:extLst>
      <p:ext uri="{BB962C8B-B14F-4D97-AF65-F5344CB8AC3E}">
        <p14:creationId xmlns:p14="http://schemas.microsoft.com/office/powerpoint/2010/main" val="654393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a:t>Traffic Shaping (3)</a:t>
            </a:r>
          </a:p>
        </p:txBody>
      </p:sp>
      <p:sp>
        <p:nvSpPr>
          <p:cNvPr id="8195" name="Rectangle 3"/>
          <p:cNvSpPr>
            <a:spLocks noGrp="1" noChangeArrowheads="1"/>
          </p:cNvSpPr>
          <p:nvPr>
            <p:ph idx="1"/>
          </p:nvPr>
        </p:nvSpPr>
        <p:spPr>
          <a:xfrm>
            <a:off x="287338" y="5715000"/>
            <a:ext cx="8856662" cy="838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normAutofit fontScale="92500" lnSpcReduction="20000"/>
          </a:bodyPr>
          <a:lstStyle/>
          <a:p>
            <a:pPr>
              <a:buFontTx/>
              <a:buNone/>
              <a:defRPr/>
            </a:pPr>
            <a:r>
              <a:rPr lang="en-US" dirty="0"/>
              <a:t>Token bucket level for shaping with rate 200 Mbps and capacity </a:t>
            </a:r>
            <a:r>
              <a:rPr lang="en-US" dirty="0">
                <a:solidFill>
                  <a:schemeClr val="accent6">
                    <a:lumMod val="75000"/>
                  </a:schemeClr>
                </a:solidFill>
              </a:rPr>
              <a:t>(d) </a:t>
            </a:r>
            <a:r>
              <a:rPr lang="en-US" dirty="0"/>
              <a:t>16000 KB, </a:t>
            </a:r>
            <a:r>
              <a:rPr lang="en-US" dirty="0">
                <a:solidFill>
                  <a:schemeClr val="accent6">
                    <a:lumMod val="75000"/>
                  </a:schemeClr>
                </a:solidFill>
              </a:rPr>
              <a:t>(e) </a:t>
            </a:r>
            <a:r>
              <a:rPr lang="en-US" dirty="0"/>
              <a:t>9600 KB, and </a:t>
            </a:r>
            <a:r>
              <a:rPr lang="en-US" dirty="0">
                <a:solidFill>
                  <a:schemeClr val="accent6">
                    <a:lumMod val="75000"/>
                  </a:schemeClr>
                </a:solidFill>
              </a:rPr>
              <a:t>(f) </a:t>
            </a:r>
            <a:r>
              <a:rPr lang="en-US" dirty="0"/>
              <a:t>0KB..</a:t>
            </a:r>
            <a:endParaRPr lang="en-US" dirty="0">
              <a:latin typeface="Arial" charset="0"/>
              <a:cs typeface="Arial" charset="0"/>
            </a:endParaRPr>
          </a:p>
        </p:txBody>
      </p:sp>
      <p:pic>
        <p:nvPicPr>
          <p:cNvPr id="48131" name="Picture 2"/>
          <p:cNvPicPr>
            <a:picLocks noChangeAspect="1" noChangeArrowheads="1"/>
          </p:cNvPicPr>
          <p:nvPr/>
        </p:nvPicPr>
        <p:blipFill>
          <a:blip r:embed="rId2"/>
          <a:srcRect/>
          <a:stretch>
            <a:fillRect/>
          </a:stretch>
        </p:blipFill>
        <p:spPr bwMode="auto">
          <a:xfrm>
            <a:off x="2443163" y="1054100"/>
            <a:ext cx="4257675" cy="4629150"/>
          </a:xfrm>
          <a:prstGeom prst="rect">
            <a:avLst/>
          </a:prstGeom>
          <a:noFill/>
          <a:ln w="9525">
            <a:noFill/>
            <a:miter lim="800000"/>
            <a:headEnd/>
            <a:tailEnd/>
          </a:ln>
        </p:spPr>
      </p:pic>
    </p:spTree>
    <p:extLst>
      <p:ext uri="{BB962C8B-B14F-4D97-AF65-F5344CB8AC3E}">
        <p14:creationId xmlns:p14="http://schemas.microsoft.com/office/powerpoint/2010/main" val="3278932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282700" y="287338"/>
            <a:ext cx="6632575" cy="10604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dirty="0"/>
              <a:t>Packet Scheduling</a:t>
            </a:r>
          </a:p>
        </p:txBody>
      </p:sp>
      <p:sp>
        <p:nvSpPr>
          <p:cNvPr id="7171" name="Rectangle 3"/>
          <p:cNvSpPr>
            <a:spLocks noGrp="1" noChangeArrowheads="1"/>
          </p:cNvSpPr>
          <p:nvPr>
            <p:ph idx="1"/>
          </p:nvPr>
        </p:nvSpPr>
        <p:spPr>
          <a:xfrm>
            <a:off x="488950" y="1555750"/>
            <a:ext cx="8027988" cy="451961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marL="0" indent="0" eaLnBrk="1" hangingPunct="1">
              <a:buFontTx/>
              <a:buNone/>
              <a:defRPr/>
            </a:pPr>
            <a:r>
              <a:rPr lang="en-US" altLang="en-US" sz="3200" dirty="0"/>
              <a:t>Kinds of resources that can potentially be reserved for different flows:</a:t>
            </a:r>
            <a:br>
              <a:rPr lang="en-US" altLang="en-US" sz="3200" dirty="0"/>
            </a:br>
            <a:endParaRPr lang="en-US" altLang="en-US" sz="3200" dirty="0"/>
          </a:p>
          <a:p>
            <a:pPr marL="0" indent="0">
              <a:buFont typeface="Times New Roman" pitchFamily="18" charset="0"/>
              <a:buAutoNum type="arabicPeriod"/>
              <a:defRPr/>
            </a:pPr>
            <a:r>
              <a:rPr lang="en-US" altLang="en-US" sz="3200" dirty="0"/>
              <a:t> Bandwidth.</a:t>
            </a:r>
          </a:p>
          <a:p>
            <a:pPr marL="0" indent="0">
              <a:buFont typeface="Times New Roman" pitchFamily="18" charset="0"/>
              <a:buAutoNum type="arabicPeriod"/>
              <a:defRPr/>
            </a:pPr>
            <a:r>
              <a:rPr lang="en-US" altLang="en-US" sz="3200" dirty="0"/>
              <a:t> Buffer space.</a:t>
            </a:r>
          </a:p>
          <a:p>
            <a:pPr marL="0" indent="0">
              <a:buFont typeface="Times New Roman" pitchFamily="18" charset="0"/>
              <a:buAutoNum type="arabicPeriod"/>
              <a:defRPr/>
            </a:pPr>
            <a:r>
              <a:rPr lang="en-US" altLang="en-US" sz="3200" dirty="0"/>
              <a:t> CPU cycles.</a:t>
            </a:r>
          </a:p>
        </p:txBody>
      </p:sp>
    </p:spTree>
    <p:extLst>
      <p:ext uri="{BB962C8B-B14F-4D97-AF65-F5344CB8AC3E}">
        <p14:creationId xmlns:p14="http://schemas.microsoft.com/office/powerpoint/2010/main" val="378315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a:t>Packet Scheduling (2)</a:t>
            </a:r>
          </a:p>
        </p:txBody>
      </p:sp>
      <p:sp>
        <p:nvSpPr>
          <p:cNvPr id="51203" name="Rectangle 3"/>
          <p:cNvSpPr>
            <a:spLocks noGrp="1" noChangeArrowheads="1"/>
          </p:cNvSpPr>
          <p:nvPr>
            <p:ph idx="1"/>
          </p:nvPr>
        </p:nvSpPr>
        <p:spPr>
          <a:xfrm>
            <a:off x="287338" y="5715000"/>
            <a:ext cx="8856662" cy="838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lgn="ctr" eaLnBrk="1" hangingPunct="1">
              <a:buFontTx/>
              <a:buNone/>
              <a:defRPr/>
            </a:pPr>
            <a:r>
              <a:rPr lang="en-US" altLang="en-US"/>
              <a:t>Round-robin Fair Queuing</a:t>
            </a:r>
          </a:p>
        </p:txBody>
      </p:sp>
      <p:pic>
        <p:nvPicPr>
          <p:cNvPr id="50179" name="Picture 2"/>
          <p:cNvPicPr>
            <a:picLocks noChangeAspect="1" noChangeArrowheads="1"/>
          </p:cNvPicPr>
          <p:nvPr/>
        </p:nvPicPr>
        <p:blipFill>
          <a:blip r:embed="rId2"/>
          <a:srcRect/>
          <a:stretch>
            <a:fillRect/>
          </a:stretch>
        </p:blipFill>
        <p:spPr bwMode="auto">
          <a:xfrm>
            <a:off x="461963" y="2176463"/>
            <a:ext cx="8220075" cy="2505075"/>
          </a:xfrm>
          <a:prstGeom prst="rect">
            <a:avLst/>
          </a:prstGeom>
          <a:noFill/>
          <a:ln w="9525">
            <a:noFill/>
            <a:miter lim="800000"/>
            <a:headEnd/>
            <a:tailEnd/>
          </a:ln>
        </p:spPr>
      </p:pic>
    </p:spTree>
    <p:extLst>
      <p:ext uri="{BB962C8B-B14F-4D97-AF65-F5344CB8AC3E}">
        <p14:creationId xmlns:p14="http://schemas.microsoft.com/office/powerpoint/2010/main" val="2139740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a:t>Packet Scheduling (3)</a:t>
            </a:r>
          </a:p>
        </p:txBody>
      </p:sp>
      <p:sp>
        <p:nvSpPr>
          <p:cNvPr id="52227" name="Rectangle 3"/>
          <p:cNvSpPr>
            <a:spLocks noGrp="1" noChangeArrowheads="1"/>
          </p:cNvSpPr>
          <p:nvPr>
            <p:ph idx="1"/>
          </p:nvPr>
        </p:nvSpPr>
        <p:spPr>
          <a:xfrm>
            <a:off x="2087563" y="4637088"/>
            <a:ext cx="6276975" cy="838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buFontTx/>
              <a:buAutoNum type="alphaLcParenBoth"/>
              <a:defRPr/>
            </a:pPr>
            <a:r>
              <a:rPr lang="en-US" altLang="en-US" dirty="0"/>
              <a:t>Weighted Fair Queueing.</a:t>
            </a:r>
          </a:p>
          <a:p>
            <a:pPr eaLnBrk="1" hangingPunct="1">
              <a:buFontTx/>
              <a:buAutoNum type="alphaLcParenBoth"/>
              <a:defRPr/>
            </a:pPr>
            <a:r>
              <a:rPr lang="en-US" altLang="en-US" dirty="0"/>
              <a:t>Finishing times for the packets.</a:t>
            </a:r>
          </a:p>
        </p:txBody>
      </p:sp>
      <p:pic>
        <p:nvPicPr>
          <p:cNvPr id="51203" name="Picture 2"/>
          <p:cNvPicPr>
            <a:picLocks noChangeAspect="1" noChangeArrowheads="1"/>
          </p:cNvPicPr>
          <p:nvPr/>
        </p:nvPicPr>
        <p:blipFill>
          <a:blip r:embed="rId2"/>
          <a:srcRect/>
          <a:stretch>
            <a:fillRect/>
          </a:stretch>
        </p:blipFill>
        <p:spPr bwMode="auto">
          <a:xfrm>
            <a:off x="481013" y="1509713"/>
            <a:ext cx="8181975" cy="3019425"/>
          </a:xfrm>
          <a:prstGeom prst="rect">
            <a:avLst/>
          </a:prstGeom>
          <a:noFill/>
          <a:ln w="9525">
            <a:noFill/>
            <a:miter lim="800000"/>
            <a:headEnd/>
            <a:tailEnd/>
          </a:ln>
        </p:spPr>
      </p:pic>
    </p:spTree>
    <p:extLst>
      <p:ext uri="{BB962C8B-B14F-4D97-AF65-F5344CB8AC3E}">
        <p14:creationId xmlns:p14="http://schemas.microsoft.com/office/powerpoint/2010/main" val="2007495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a:t>Admission Control (1)</a:t>
            </a:r>
          </a:p>
        </p:txBody>
      </p:sp>
      <p:sp>
        <p:nvSpPr>
          <p:cNvPr id="53251" name="Rectangle 3"/>
          <p:cNvSpPr>
            <a:spLocks noGrp="1" noChangeArrowheads="1"/>
          </p:cNvSpPr>
          <p:nvPr>
            <p:ph idx="1"/>
          </p:nvPr>
        </p:nvSpPr>
        <p:spPr>
          <a:xfrm>
            <a:off x="287338" y="5715000"/>
            <a:ext cx="8856662" cy="838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lgn="ctr" eaLnBrk="1" hangingPunct="1">
              <a:buFontTx/>
              <a:buNone/>
              <a:defRPr/>
            </a:pPr>
            <a:r>
              <a:rPr lang="en-US" altLang="en-US"/>
              <a:t>An example flow specification</a:t>
            </a:r>
          </a:p>
        </p:txBody>
      </p:sp>
      <p:pic>
        <p:nvPicPr>
          <p:cNvPr id="52227" name="Picture 2"/>
          <p:cNvPicPr>
            <a:picLocks noChangeAspect="1" noChangeArrowheads="1"/>
          </p:cNvPicPr>
          <p:nvPr/>
        </p:nvPicPr>
        <p:blipFill>
          <a:blip r:embed="rId2"/>
          <a:srcRect/>
          <a:stretch>
            <a:fillRect/>
          </a:stretch>
        </p:blipFill>
        <p:spPr bwMode="auto">
          <a:xfrm>
            <a:off x="2276475" y="2114550"/>
            <a:ext cx="4591050" cy="2628900"/>
          </a:xfrm>
          <a:prstGeom prst="rect">
            <a:avLst/>
          </a:prstGeom>
          <a:noFill/>
          <a:ln w="9525">
            <a:noFill/>
            <a:miter lim="800000"/>
            <a:headEnd/>
            <a:tailEnd/>
          </a:ln>
        </p:spPr>
      </p:pic>
    </p:spTree>
    <p:extLst>
      <p:ext uri="{BB962C8B-B14F-4D97-AF65-F5344CB8AC3E}">
        <p14:creationId xmlns:p14="http://schemas.microsoft.com/office/powerpoint/2010/main" val="71263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a:t>Admission Control (2)</a:t>
            </a:r>
          </a:p>
        </p:txBody>
      </p:sp>
      <p:sp>
        <p:nvSpPr>
          <p:cNvPr id="54275" name="Rectangle 3"/>
          <p:cNvSpPr>
            <a:spLocks noGrp="1" noChangeArrowheads="1"/>
          </p:cNvSpPr>
          <p:nvPr>
            <p:ph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lgn="ctr" eaLnBrk="1" hangingPunct="1">
              <a:buFontTx/>
              <a:buNone/>
              <a:defRPr/>
            </a:pPr>
            <a:r>
              <a:rPr lang="en-US" altLang="en-US"/>
              <a:t>Bandwidth and delay guarantees with token buckets and WFQ.</a:t>
            </a:r>
          </a:p>
        </p:txBody>
      </p:sp>
      <p:pic>
        <p:nvPicPr>
          <p:cNvPr id="2" name="Picture 2"/>
          <p:cNvPicPr>
            <a:picLocks noChangeAspect="1" noChangeArrowheads="1"/>
          </p:cNvPicPr>
          <p:nvPr/>
        </p:nvPicPr>
        <p:blipFill>
          <a:blip r:embed="rId2"/>
          <a:srcRect/>
          <a:stretch>
            <a:fillRect/>
          </a:stretch>
        </p:blipFill>
        <p:spPr bwMode="auto">
          <a:xfrm>
            <a:off x="885825" y="2152650"/>
            <a:ext cx="7372350" cy="2552700"/>
          </a:xfrm>
          <a:prstGeom prst="rect">
            <a:avLst/>
          </a:prstGeom>
          <a:noFill/>
          <a:ln w="9525">
            <a:noFill/>
            <a:miter lim="800000"/>
            <a:headEnd/>
            <a:tailEnd/>
          </a:ln>
        </p:spPr>
      </p:pic>
    </p:spTree>
    <p:extLst>
      <p:ext uri="{BB962C8B-B14F-4D97-AF65-F5344CB8AC3E}">
        <p14:creationId xmlns:p14="http://schemas.microsoft.com/office/powerpoint/2010/main" val="17262186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9144000" cy="10445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r>
              <a:rPr lang="en-US" sz="3600" dirty="0"/>
              <a:t>Integrated Services:</a:t>
            </a:r>
            <a:br>
              <a:rPr lang="en-US" sz="3600" dirty="0"/>
            </a:br>
            <a:r>
              <a:rPr lang="en-US" sz="3600" b="1" dirty="0"/>
              <a:t>RSVP</a:t>
            </a:r>
            <a:r>
              <a:rPr lang="en-US" sz="3600" dirty="0"/>
              <a:t>—The Resource </a:t>
            </a:r>
            <a:r>
              <a:rPr lang="en-US" sz="3600" dirty="0" err="1"/>
              <a:t>reSerVation</a:t>
            </a:r>
            <a:r>
              <a:rPr lang="en-US" sz="3600" dirty="0"/>
              <a:t> Protocol</a:t>
            </a:r>
          </a:p>
        </p:txBody>
      </p:sp>
      <p:sp>
        <p:nvSpPr>
          <p:cNvPr id="8195" name="Rectangle 3"/>
          <p:cNvSpPr>
            <a:spLocks noGrp="1" noChangeArrowheads="1"/>
          </p:cNvSpPr>
          <p:nvPr>
            <p:ph idx="1"/>
          </p:nvPr>
        </p:nvSpPr>
        <p:spPr>
          <a:xfrm>
            <a:off x="287338" y="5655372"/>
            <a:ext cx="8856662" cy="838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normAutofit fontScale="85000" lnSpcReduction="10000"/>
          </a:bodyPr>
          <a:lstStyle/>
          <a:p>
            <a:pPr algn="ctr">
              <a:buFontTx/>
              <a:buNone/>
              <a:defRPr/>
            </a:pPr>
            <a:r>
              <a:rPr lang="en-US" dirty="0">
                <a:solidFill>
                  <a:schemeClr val="accent6">
                    <a:lumMod val="75000"/>
                  </a:schemeClr>
                </a:solidFill>
              </a:rPr>
              <a:t>(a) </a:t>
            </a:r>
            <a:r>
              <a:rPr lang="en-US" dirty="0"/>
              <a:t>A network.</a:t>
            </a:r>
            <a:r>
              <a:rPr lang="en-US" dirty="0">
                <a:solidFill>
                  <a:schemeClr val="accent6">
                    <a:lumMod val="75000"/>
                  </a:schemeClr>
                </a:solidFill>
              </a:rPr>
              <a:t> (b) </a:t>
            </a:r>
            <a:r>
              <a:rPr lang="en-US" dirty="0"/>
              <a:t>The multicast spanning tree for host 1. </a:t>
            </a:r>
            <a:br>
              <a:rPr lang="en-US" dirty="0"/>
            </a:br>
            <a:r>
              <a:rPr lang="en-US" dirty="0">
                <a:solidFill>
                  <a:schemeClr val="accent6">
                    <a:lumMod val="75000"/>
                  </a:schemeClr>
                </a:solidFill>
              </a:rPr>
              <a:t>(c)</a:t>
            </a:r>
            <a:r>
              <a:rPr lang="en-US" dirty="0"/>
              <a:t> The multicast spanning tree for host 2.</a:t>
            </a:r>
            <a:endParaRPr lang="en-US" dirty="0">
              <a:latin typeface="Arial" charset="0"/>
              <a:cs typeface="Arial" charset="0"/>
            </a:endParaRPr>
          </a:p>
        </p:txBody>
      </p:sp>
      <p:pic>
        <p:nvPicPr>
          <p:cNvPr id="55299" name="Picture 2"/>
          <p:cNvPicPr>
            <a:picLocks noChangeAspect="1" noChangeArrowheads="1"/>
          </p:cNvPicPr>
          <p:nvPr/>
        </p:nvPicPr>
        <p:blipFill>
          <a:blip r:embed="rId3"/>
          <a:srcRect t="2510" b="3888"/>
          <a:stretch>
            <a:fillRect/>
          </a:stretch>
        </p:blipFill>
        <p:spPr bwMode="auto">
          <a:xfrm>
            <a:off x="1447800" y="1338263"/>
            <a:ext cx="6856413" cy="4317109"/>
          </a:xfrm>
          <a:prstGeom prst="rect">
            <a:avLst/>
          </a:prstGeom>
          <a:noFill/>
          <a:ln w="9525">
            <a:noFill/>
            <a:miter lim="800000"/>
            <a:headEnd/>
            <a:tailEnd/>
          </a:ln>
        </p:spPr>
      </p:pic>
    </p:spTree>
    <p:extLst>
      <p:ext uri="{BB962C8B-B14F-4D97-AF65-F5344CB8AC3E}">
        <p14:creationId xmlns:p14="http://schemas.microsoft.com/office/powerpoint/2010/main" val="3045826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Integrated Services:</a:t>
            </a:r>
            <a:br>
              <a:rPr lang="en-US" sz="4000" dirty="0"/>
            </a:br>
            <a:r>
              <a:rPr lang="en-US" sz="4000" b="1" dirty="0"/>
              <a:t>RSVP</a:t>
            </a:r>
            <a:r>
              <a:rPr lang="en-US" sz="4000" dirty="0"/>
              <a:t>—The Resource </a:t>
            </a:r>
            <a:r>
              <a:rPr lang="en-US" sz="4000" dirty="0" err="1"/>
              <a:t>reSerVation</a:t>
            </a:r>
            <a:r>
              <a:rPr lang="en-US" sz="4000" dirty="0"/>
              <a:t> Protocol</a:t>
            </a:r>
            <a:endParaRPr lang="en-US" dirty="0"/>
          </a:p>
        </p:txBody>
      </p:sp>
      <p:sp>
        <p:nvSpPr>
          <p:cNvPr id="3" name="Content Placeholder 2"/>
          <p:cNvSpPr>
            <a:spLocks noGrp="1"/>
          </p:cNvSpPr>
          <p:nvPr>
            <p:ph idx="1"/>
          </p:nvPr>
        </p:nvSpPr>
        <p:spPr/>
        <p:txBody>
          <a:bodyPr>
            <a:normAutofit/>
          </a:bodyPr>
          <a:lstStyle/>
          <a:p>
            <a:r>
              <a:rPr lang="en-US" dirty="0"/>
              <a:t>Hosts 1 and 2 are multicast sender</a:t>
            </a:r>
          </a:p>
          <a:p>
            <a:r>
              <a:rPr lang="en-US" dirty="0"/>
              <a:t>3,4, 5 are multicast receiver</a:t>
            </a:r>
          </a:p>
          <a:p>
            <a:r>
              <a:rPr lang="en-US" dirty="0"/>
              <a:t>Host 3 reserves for Host 1 and the Host 2</a:t>
            </a:r>
          </a:p>
          <a:p>
            <a:r>
              <a:rPr lang="en-US" dirty="0"/>
              <a:t>Host 5 reserves Host 1 (so the common path is utilized). However depending on need (Host 5 may be a bigger TV) – provision is made for the greediest part	</a:t>
            </a:r>
          </a:p>
          <a:p>
            <a:pPr marL="0" indent="0">
              <a:buFontTx/>
              <a:buNone/>
            </a:pPr>
            <a:endParaRPr lang="en-US" dirty="0"/>
          </a:p>
          <a:p>
            <a:pPr marL="0" indent="0">
              <a:buFontTx/>
              <a:buNone/>
            </a:pPr>
            <a:endParaRPr lang="en-US" dirty="0"/>
          </a:p>
          <a:p>
            <a:endParaRPr lang="en-US" dirty="0"/>
          </a:p>
        </p:txBody>
      </p:sp>
    </p:spTree>
    <p:extLst>
      <p:ext uri="{BB962C8B-B14F-4D97-AF65-F5344CB8AC3E}">
        <p14:creationId xmlns:p14="http://schemas.microsoft.com/office/powerpoint/2010/main" val="715510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dirty="0"/>
              <a:t>RSVP (2)</a:t>
            </a:r>
          </a:p>
        </p:txBody>
      </p:sp>
      <p:sp>
        <p:nvSpPr>
          <p:cNvPr id="8195" name="Rectangle 3"/>
          <p:cNvSpPr>
            <a:spLocks noGrp="1" noChangeArrowheads="1"/>
          </p:cNvSpPr>
          <p:nvPr>
            <p:ph idx="1"/>
          </p:nvPr>
        </p:nvSpPr>
        <p:spPr>
          <a:xfrm>
            <a:off x="287338" y="5516563"/>
            <a:ext cx="8856662" cy="10366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normAutofit fontScale="77500" lnSpcReduction="20000"/>
          </a:bodyPr>
          <a:lstStyle/>
          <a:p>
            <a:pPr marL="0" indent="0" algn="ctr">
              <a:buFontTx/>
              <a:buNone/>
              <a:defRPr/>
            </a:pPr>
            <a:r>
              <a:rPr lang="en-US" dirty="0">
                <a:solidFill>
                  <a:schemeClr val="accent6">
                    <a:lumMod val="75000"/>
                  </a:schemeClr>
                </a:solidFill>
              </a:rPr>
              <a:t>(a) </a:t>
            </a:r>
            <a:r>
              <a:rPr lang="en-US" dirty="0"/>
              <a:t>Host 3 requests a channel to host 1. </a:t>
            </a:r>
            <a:r>
              <a:rPr lang="en-US" dirty="0">
                <a:solidFill>
                  <a:schemeClr val="accent6">
                    <a:lumMod val="75000"/>
                  </a:schemeClr>
                </a:solidFill>
              </a:rPr>
              <a:t>(b) </a:t>
            </a:r>
            <a:r>
              <a:rPr lang="en-US" dirty="0"/>
              <a:t>Host 3 then requests a second channel, to host 2. </a:t>
            </a:r>
            <a:br>
              <a:rPr lang="en-US" dirty="0"/>
            </a:br>
            <a:r>
              <a:rPr lang="en-US" dirty="0">
                <a:solidFill>
                  <a:schemeClr val="accent6">
                    <a:lumMod val="75000"/>
                  </a:schemeClr>
                </a:solidFill>
              </a:rPr>
              <a:t>(c) </a:t>
            </a:r>
            <a:r>
              <a:rPr lang="en-US" dirty="0"/>
              <a:t>Host 5 requests a channel to host 1.</a:t>
            </a:r>
            <a:endParaRPr lang="en-US" dirty="0">
              <a:latin typeface="Arial" charset="0"/>
              <a:cs typeface="Arial" charset="0"/>
            </a:endParaRPr>
          </a:p>
        </p:txBody>
      </p:sp>
      <p:pic>
        <p:nvPicPr>
          <p:cNvPr id="58371" name="Picture 2"/>
          <p:cNvPicPr>
            <a:picLocks noChangeAspect="1" noChangeArrowheads="1"/>
          </p:cNvPicPr>
          <p:nvPr/>
        </p:nvPicPr>
        <p:blipFill>
          <a:blip r:embed="rId2"/>
          <a:srcRect/>
          <a:stretch>
            <a:fillRect/>
          </a:stretch>
        </p:blipFill>
        <p:spPr bwMode="auto">
          <a:xfrm>
            <a:off x="701675" y="1163638"/>
            <a:ext cx="7800975" cy="4200525"/>
          </a:xfrm>
          <a:prstGeom prst="rect">
            <a:avLst/>
          </a:prstGeom>
          <a:noFill/>
          <a:ln w="9525">
            <a:noFill/>
            <a:miter lim="800000"/>
            <a:headEnd/>
            <a:tailEnd/>
          </a:ln>
        </p:spPr>
      </p:pic>
    </p:spTree>
    <p:extLst>
      <p:ext uri="{BB962C8B-B14F-4D97-AF65-F5344CB8AC3E}">
        <p14:creationId xmlns:p14="http://schemas.microsoft.com/office/powerpoint/2010/main" val="3997924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Jitter</a:t>
            </a:r>
          </a:p>
        </p:txBody>
      </p:sp>
      <p:sp>
        <p:nvSpPr>
          <p:cNvPr id="8195" name="Rectangle 3"/>
          <p:cNvSpPr>
            <a:spLocks noGrp="1" noChangeArrowheads="1"/>
          </p:cNvSpPr>
          <p:nvPr>
            <p:ph type="body" idx="1"/>
          </p:nvPr>
        </p:nvSpPr>
        <p:spPr/>
        <p:txBody>
          <a:bodyPr/>
          <a:lstStyle/>
          <a:p>
            <a:r>
              <a:rPr lang="en-US"/>
              <a:t>What is jitter?</a:t>
            </a:r>
          </a:p>
          <a:p>
            <a:pPr lvl="1"/>
            <a:r>
              <a:rPr lang="en-US"/>
              <a:t>Variation (std. dev.) in packet arrival times</a:t>
            </a:r>
          </a:p>
          <a:p>
            <a:r>
              <a:rPr lang="en-US"/>
              <a:t>Ex. Streaming audio/video, telephony very sensitive to even few millisecond jitter</a:t>
            </a:r>
          </a:p>
          <a:p>
            <a:r>
              <a:rPr lang="en-US"/>
              <a:t>Ex. Remote login medium sensitive</a:t>
            </a:r>
          </a:p>
          <a:p>
            <a:r>
              <a:rPr lang="en-US"/>
              <a:t>Ex. Email, file transfer have low sensitivity to jitter</a:t>
            </a:r>
          </a:p>
          <a:p>
            <a:endParaRPr lang="en-US"/>
          </a:p>
          <a:p>
            <a:endParaRPr lang="en-US"/>
          </a:p>
        </p:txBody>
      </p:sp>
    </p:spTree>
    <p:extLst>
      <p:ext uri="{BB962C8B-B14F-4D97-AF65-F5344CB8AC3E}">
        <p14:creationId xmlns:p14="http://schemas.microsoft.com/office/powerpoint/2010/main" val="407596142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190500"/>
            <a:ext cx="9144000" cy="13382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altLang="en-US" b="1" dirty="0"/>
              <a:t>Expedited Forwarding</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53658"/>
            <a:ext cx="8909087" cy="3780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32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Assured Forwarding</a:t>
            </a:r>
          </a:p>
        </p:txBody>
      </p:sp>
      <p:sp>
        <p:nvSpPr>
          <p:cNvPr id="3" name="Content Placeholder 2"/>
          <p:cNvSpPr>
            <a:spLocks noGrp="1"/>
          </p:cNvSpPr>
          <p:nvPr>
            <p:ph idx="1"/>
          </p:nvPr>
        </p:nvSpPr>
        <p:spPr/>
        <p:txBody>
          <a:bodyPr>
            <a:normAutofit fontScale="77500" lnSpcReduction="20000"/>
          </a:bodyPr>
          <a:lstStyle/>
          <a:p>
            <a:r>
              <a:rPr lang="en-US" altLang="en-US" dirty="0"/>
              <a:t>Class-Based Service </a:t>
            </a:r>
          </a:p>
          <a:p>
            <a:r>
              <a:rPr lang="en-US" altLang="en-US" dirty="0"/>
              <a:t>Per Hop Behaviors</a:t>
            </a:r>
          </a:p>
          <a:p>
            <a:r>
              <a:rPr lang="en-US" altLang="en-US" dirty="0"/>
              <a:t>Traffic within a class are given preferential treatment</a:t>
            </a:r>
          </a:p>
          <a:p>
            <a:endParaRPr lang="en-US" altLang="en-US" dirty="0"/>
          </a:p>
          <a:p>
            <a:r>
              <a:rPr lang="en-US" altLang="en-US" dirty="0"/>
              <a:t>Expedited Forwarding </a:t>
            </a:r>
          </a:p>
          <a:p>
            <a:r>
              <a:rPr lang="en-US" altLang="en-US" dirty="0"/>
              <a:t>Packets marked – Regular or Expedited</a:t>
            </a:r>
          </a:p>
          <a:p>
            <a:endParaRPr lang="en-US" altLang="en-US" dirty="0"/>
          </a:p>
          <a:p>
            <a:r>
              <a:rPr lang="en-US" altLang="en-US" dirty="0"/>
              <a:t>Assured Forwarding</a:t>
            </a:r>
          </a:p>
          <a:p>
            <a:pPr lvl="1"/>
            <a:r>
              <a:rPr lang="en-US" altLang="en-US" dirty="0"/>
              <a:t>Gold, Silver, Bronze, common</a:t>
            </a:r>
          </a:p>
          <a:p>
            <a:r>
              <a:rPr lang="en-US" altLang="en-US" dirty="0"/>
              <a:t>Packets that face congestion</a:t>
            </a:r>
          </a:p>
          <a:p>
            <a:pPr lvl="1"/>
            <a:r>
              <a:rPr lang="en-US" altLang="en-US" dirty="0"/>
              <a:t>low (short burst), medium and high </a:t>
            </a:r>
          </a:p>
          <a:p>
            <a:pPr lvl="1"/>
            <a:r>
              <a:rPr lang="en-US" altLang="en-US" dirty="0"/>
              <a:t>this classes are determined by token bucket algorithm</a:t>
            </a:r>
            <a:endParaRPr lang="en-US" dirty="0"/>
          </a:p>
        </p:txBody>
      </p:sp>
    </p:spTree>
    <p:extLst>
      <p:ext uri="{BB962C8B-B14F-4D97-AF65-F5344CB8AC3E}">
        <p14:creationId xmlns:p14="http://schemas.microsoft.com/office/powerpoint/2010/main" val="33859577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Assured Forwarding</a:t>
            </a:r>
            <a:endParaRPr lang="en-US" dirty="0"/>
          </a:p>
        </p:txBody>
      </p:sp>
      <p:sp>
        <p:nvSpPr>
          <p:cNvPr id="3" name="Content Placeholder 2"/>
          <p:cNvSpPr>
            <a:spLocks noGrp="1"/>
          </p:cNvSpPr>
          <p:nvPr>
            <p:ph idx="1"/>
          </p:nvPr>
        </p:nvSpPr>
        <p:spPr/>
        <p:txBody>
          <a:bodyPr>
            <a:normAutofit fontScale="47500" lnSpcReduction="20000"/>
          </a:bodyPr>
          <a:lstStyle/>
          <a:p>
            <a:r>
              <a:rPr lang="en-US" dirty="0"/>
              <a:t>The first step</a:t>
            </a:r>
          </a:p>
          <a:p>
            <a:pPr lvl="1"/>
            <a:r>
              <a:rPr lang="en-US" dirty="0"/>
              <a:t>to classify the packets into one of the four priority classes. </a:t>
            </a:r>
          </a:p>
          <a:p>
            <a:pPr lvl="1"/>
            <a:r>
              <a:rPr lang="en-US" dirty="0"/>
              <a:t>this step might be done on the sending host or in the ingress router</a:t>
            </a:r>
          </a:p>
          <a:p>
            <a:pPr lvl="1"/>
            <a:r>
              <a:rPr lang="en-US" dirty="0"/>
              <a:t>the rate of higher-priority packets may be limited by the operator as part of the service offering.</a:t>
            </a:r>
          </a:p>
          <a:p>
            <a:r>
              <a:rPr lang="en-US" dirty="0"/>
              <a:t>The next step</a:t>
            </a:r>
          </a:p>
          <a:p>
            <a:pPr lvl="1"/>
            <a:r>
              <a:rPr lang="en-US" dirty="0"/>
              <a:t>to determine the discard class for each packet. </a:t>
            </a:r>
          </a:p>
          <a:p>
            <a:pPr lvl="1"/>
            <a:r>
              <a:rPr lang="en-US" dirty="0"/>
              <a:t>This is done by passing the packets of each priority class through a traffic </a:t>
            </a:r>
            <a:r>
              <a:rPr lang="en-US" dirty="0" err="1"/>
              <a:t>policer</a:t>
            </a:r>
            <a:r>
              <a:rPr lang="en-US" dirty="0"/>
              <a:t> such as a token bucket. </a:t>
            </a:r>
          </a:p>
          <a:p>
            <a:pPr lvl="1"/>
            <a:r>
              <a:rPr lang="en-US" dirty="0"/>
              <a:t>The </a:t>
            </a:r>
            <a:r>
              <a:rPr lang="en-US" dirty="0" err="1"/>
              <a:t>policer</a:t>
            </a:r>
            <a:r>
              <a:rPr lang="en-US" dirty="0"/>
              <a:t> lets all of the traffic through, but it identifies packets that fit within small bursts as low discard, packets that exceed small bursts as medium discard, and packets that exceed large bursts as high discard. </a:t>
            </a:r>
          </a:p>
          <a:p>
            <a:pPr lvl="1"/>
            <a:r>
              <a:rPr lang="en-US" dirty="0"/>
              <a:t>The combination of priority and discard class is then encoded in each packet.</a:t>
            </a:r>
          </a:p>
          <a:p>
            <a:r>
              <a:rPr lang="en-US" dirty="0"/>
              <a:t>Last Step</a:t>
            </a:r>
          </a:p>
          <a:p>
            <a:pPr lvl="1"/>
            <a:r>
              <a:rPr lang="en-US" dirty="0"/>
              <a:t>the packets are processed by routers in the network with a packet scheduler that distinguishes the different classes. </a:t>
            </a:r>
          </a:p>
          <a:p>
            <a:pPr lvl="1"/>
            <a:r>
              <a:rPr lang="en-US" dirty="0"/>
              <a:t>A common choice is to use weighted fair </a:t>
            </a:r>
            <a:r>
              <a:rPr lang="en-US" dirty="0" err="1"/>
              <a:t>queueing</a:t>
            </a:r>
            <a:r>
              <a:rPr lang="en-US" dirty="0"/>
              <a:t> for the four priority classes, with higher classes given higher weights. In this way, the higher classes will get most of the bandwidth, but the lower classes will not be starved of bandwidth entirely. </a:t>
            </a:r>
          </a:p>
          <a:p>
            <a:pPr lvl="1"/>
            <a:r>
              <a:rPr lang="en-US" dirty="0"/>
              <a:t>For example, if the weights double from one class to the next higher class, the higher class will get twice the bandwidth. </a:t>
            </a:r>
          </a:p>
          <a:p>
            <a:pPr lvl="1"/>
            <a:r>
              <a:rPr lang="en-US" dirty="0"/>
              <a:t>Within a priority class, packets with a higher discard class can be preferentially dropped by running an algorithm such as RED (Random Early Detection)</a:t>
            </a:r>
          </a:p>
          <a:p>
            <a:pPr lvl="1"/>
            <a:r>
              <a:rPr lang="en-US" dirty="0"/>
              <a:t>At this stage, there is still buffer space with which to accept low discard packets while dropping high discard packets.</a:t>
            </a:r>
          </a:p>
          <a:p>
            <a:endParaRPr lang="en-US" dirty="0"/>
          </a:p>
        </p:txBody>
      </p:sp>
    </p:spTree>
    <p:extLst>
      <p:ext uri="{BB962C8B-B14F-4D97-AF65-F5344CB8AC3E}">
        <p14:creationId xmlns:p14="http://schemas.microsoft.com/office/powerpoint/2010/main" val="18060697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Assured Forwarding</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466725" y="2119313"/>
            <a:ext cx="8210550" cy="2619375"/>
          </a:xfrm>
          <a:prstGeom prst="rect">
            <a:avLst/>
          </a:prstGeom>
          <a:noFill/>
          <a:ln w="9525">
            <a:noFill/>
            <a:miter lim="800000"/>
            <a:headEnd/>
            <a:tailEnd/>
          </a:ln>
        </p:spPr>
      </p:pic>
      <p:sp>
        <p:nvSpPr>
          <p:cNvPr id="5" name="Rectangle 3"/>
          <p:cNvSpPr txBox="1">
            <a:spLocks noChangeArrowheads="1"/>
          </p:cNvSpPr>
          <p:nvPr/>
        </p:nvSpPr>
        <p:spPr bwMode="auto">
          <a:xfrm>
            <a:off x="287338" y="5715000"/>
            <a:ext cx="88566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6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buFontTx/>
              <a:buNone/>
              <a:defRPr/>
            </a:pPr>
            <a:r>
              <a:rPr lang="en-US" altLang="en-US"/>
              <a:t>A possible implementation of assured forwarding, weighted fair scheduling, RED (randome Early Detection discards packet according to the class).		</a:t>
            </a:r>
            <a:endParaRPr lang="en-US" altLang="en-US" dirty="0"/>
          </a:p>
        </p:txBody>
      </p:sp>
    </p:spTree>
    <p:extLst>
      <p:ext uri="{BB962C8B-B14F-4D97-AF65-F5344CB8AC3E}">
        <p14:creationId xmlns:p14="http://schemas.microsoft.com/office/powerpoint/2010/main" val="1809156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Bandwidth</a:t>
            </a:r>
          </a:p>
        </p:txBody>
      </p:sp>
      <p:sp>
        <p:nvSpPr>
          <p:cNvPr id="9219" name="Rectangle 3"/>
          <p:cNvSpPr>
            <a:spLocks noGrp="1" noChangeArrowheads="1"/>
          </p:cNvSpPr>
          <p:nvPr>
            <p:ph type="body" idx="1"/>
          </p:nvPr>
        </p:nvSpPr>
        <p:spPr/>
        <p:txBody>
          <a:bodyPr/>
          <a:lstStyle/>
          <a:p>
            <a:pPr>
              <a:lnSpc>
                <a:spcPct val="90000"/>
              </a:lnSpc>
            </a:pPr>
            <a:r>
              <a:rPr lang="en-US"/>
              <a:t>What is bandwidth?</a:t>
            </a:r>
          </a:p>
          <a:p>
            <a:pPr lvl="1">
              <a:lnSpc>
                <a:spcPct val="90000"/>
              </a:lnSpc>
            </a:pPr>
            <a:r>
              <a:rPr lang="en-US"/>
              <a:t>The amount of data that can be sent from one computer to another through a particular connection in a certain amount of time</a:t>
            </a:r>
          </a:p>
          <a:p>
            <a:pPr>
              <a:lnSpc>
                <a:spcPct val="90000"/>
              </a:lnSpc>
            </a:pPr>
            <a:r>
              <a:rPr lang="en-US"/>
              <a:t>Ex. Email requires low bandwidth (usually)</a:t>
            </a:r>
          </a:p>
          <a:p>
            <a:pPr>
              <a:lnSpc>
                <a:spcPct val="90000"/>
              </a:lnSpc>
            </a:pPr>
            <a:r>
              <a:rPr lang="en-US"/>
              <a:t>Ex. File transfer, web access require medium bandwidth</a:t>
            </a:r>
          </a:p>
          <a:p>
            <a:pPr>
              <a:lnSpc>
                <a:spcPct val="90000"/>
              </a:lnSpc>
            </a:pPr>
            <a:r>
              <a:rPr lang="en-US"/>
              <a:t>Ex. Videoconferencing requires high bandwidth</a:t>
            </a:r>
          </a:p>
          <a:p>
            <a:pPr>
              <a:lnSpc>
                <a:spcPct val="90000"/>
              </a:lnSpc>
            </a:pPr>
            <a:endParaRPr lang="en-US"/>
          </a:p>
        </p:txBody>
      </p:sp>
    </p:spTree>
    <p:extLst>
      <p:ext uri="{BB962C8B-B14F-4D97-AF65-F5344CB8AC3E}">
        <p14:creationId xmlns:p14="http://schemas.microsoft.com/office/powerpoint/2010/main" val="109616466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Other QoS Parameters</a:t>
            </a:r>
          </a:p>
        </p:txBody>
      </p:sp>
      <p:sp>
        <p:nvSpPr>
          <p:cNvPr id="10243" name="Rectangle 3"/>
          <p:cNvSpPr>
            <a:spLocks noGrp="1" noChangeArrowheads="1"/>
          </p:cNvSpPr>
          <p:nvPr>
            <p:ph type="body" idx="1"/>
          </p:nvPr>
        </p:nvSpPr>
        <p:spPr/>
        <p:txBody>
          <a:bodyPr/>
          <a:lstStyle/>
          <a:p>
            <a:r>
              <a:rPr lang="en-US"/>
              <a:t>Several other parameters determine QoS depending on the situation at hand.</a:t>
            </a:r>
          </a:p>
          <a:p>
            <a:r>
              <a:rPr lang="en-US"/>
              <a:t>Ex. Security, queuing delay, response time, throughput, latency, latency variation, speed, priority, transmission rate, error rate, etc.</a:t>
            </a:r>
          </a:p>
          <a:p>
            <a:r>
              <a:rPr lang="en-US"/>
              <a:t>Defining QoS is a work in progress.</a:t>
            </a:r>
          </a:p>
        </p:txBody>
      </p:sp>
    </p:spTree>
    <p:extLst>
      <p:ext uri="{BB962C8B-B14F-4D97-AF65-F5344CB8AC3E}">
        <p14:creationId xmlns:p14="http://schemas.microsoft.com/office/powerpoint/2010/main" val="24833786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BA8B047-C888-4CED-92AB-98BAC9AC1E7D}" type="slidenum">
              <a:rPr lang="en-US"/>
              <a:pPr/>
              <a:t>8</a:t>
            </a:fld>
            <a:endParaRPr lang="en-US"/>
          </a:p>
        </p:txBody>
      </p:sp>
      <p:sp>
        <p:nvSpPr>
          <p:cNvPr id="45058" name="Rectangle 2"/>
          <p:cNvSpPr>
            <a:spLocks noGrp="1" noChangeArrowheads="1"/>
          </p:cNvSpPr>
          <p:nvPr>
            <p:ph type="title"/>
          </p:nvPr>
        </p:nvSpPr>
        <p:spPr/>
        <p:txBody>
          <a:bodyPr/>
          <a:lstStyle/>
          <a:p>
            <a:r>
              <a:rPr lang="en-US"/>
              <a:t>Best Effort vs. QoS </a:t>
            </a:r>
          </a:p>
        </p:txBody>
      </p:sp>
      <p:sp>
        <p:nvSpPr>
          <p:cNvPr id="45059" name="Rectangle 3"/>
          <p:cNvSpPr>
            <a:spLocks noGrp="1" noChangeArrowheads="1"/>
          </p:cNvSpPr>
          <p:nvPr>
            <p:ph type="body" idx="1"/>
          </p:nvPr>
        </p:nvSpPr>
        <p:spPr/>
        <p:txBody>
          <a:bodyPr/>
          <a:lstStyle/>
          <a:p>
            <a:r>
              <a:rPr lang="en-US"/>
              <a:t>Best Effort: </a:t>
            </a:r>
          </a:p>
          <a:p>
            <a:pPr lvl="2"/>
            <a:r>
              <a:rPr lang="en-US"/>
              <a:t>You get a link to the Internet with </a:t>
            </a:r>
            <a:r>
              <a:rPr lang="en-US">
                <a:solidFill>
                  <a:schemeClr val="folHlink"/>
                </a:solidFill>
              </a:rPr>
              <a:t>at most B bits/sec</a:t>
            </a:r>
            <a:r>
              <a:rPr lang="en-US"/>
              <a:t>. </a:t>
            </a:r>
          </a:p>
          <a:p>
            <a:pPr lvl="2"/>
            <a:r>
              <a:rPr lang="en-US"/>
              <a:t>If you don’t like it, switch to another provider. </a:t>
            </a:r>
          </a:p>
          <a:p>
            <a:r>
              <a:rPr lang="en-US"/>
              <a:t>Quality of Service (QoS)  </a:t>
            </a:r>
          </a:p>
          <a:p>
            <a:pPr lvl="1"/>
            <a:r>
              <a:rPr lang="en-US"/>
              <a:t>We provide you some kind of guarantees for:</a:t>
            </a:r>
          </a:p>
          <a:p>
            <a:pPr lvl="2"/>
            <a:r>
              <a:rPr lang="en-US"/>
              <a:t>Bandwidth </a:t>
            </a:r>
          </a:p>
          <a:p>
            <a:pPr lvl="2"/>
            <a:r>
              <a:rPr lang="en-US"/>
              <a:t>Latency</a:t>
            </a:r>
          </a:p>
          <a:p>
            <a:pPr lvl="2"/>
            <a:r>
              <a:rPr lang="en-US"/>
              <a:t>Jitter  </a:t>
            </a:r>
          </a:p>
          <a:p>
            <a:pPr lvl="1"/>
            <a:r>
              <a:rPr lang="en-US"/>
              <a:t>I.e., network is engineered to provide some Quality beyond “Not to exceed B bits/s” </a:t>
            </a:r>
          </a:p>
        </p:txBody>
      </p:sp>
    </p:spTree>
    <p:extLst>
      <p:ext uri="{BB962C8B-B14F-4D97-AF65-F5344CB8AC3E}">
        <p14:creationId xmlns:p14="http://schemas.microsoft.com/office/powerpoint/2010/main" val="3442017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AE7245A-EA96-4F90-93C8-88A7C140C982}" type="slidenum">
              <a:rPr lang="en-US"/>
              <a:pPr/>
              <a:t>9</a:t>
            </a:fld>
            <a:endParaRPr lang="en-US"/>
          </a:p>
        </p:txBody>
      </p:sp>
      <p:sp>
        <p:nvSpPr>
          <p:cNvPr id="46082" name="Rectangle 2"/>
          <p:cNvSpPr>
            <a:spLocks noGrp="1" noChangeArrowheads="1"/>
          </p:cNvSpPr>
          <p:nvPr>
            <p:ph type="title"/>
          </p:nvPr>
        </p:nvSpPr>
        <p:spPr/>
        <p:txBody>
          <a:bodyPr/>
          <a:lstStyle/>
          <a:p>
            <a:r>
              <a:rPr lang="en-US"/>
              <a:t>Two Styles of QoS</a:t>
            </a:r>
          </a:p>
        </p:txBody>
      </p:sp>
      <p:sp>
        <p:nvSpPr>
          <p:cNvPr id="46083" name="Rectangle 3"/>
          <p:cNvSpPr>
            <a:spLocks noGrp="1" noChangeArrowheads="1"/>
          </p:cNvSpPr>
          <p:nvPr>
            <p:ph type="body" idx="1"/>
          </p:nvPr>
        </p:nvSpPr>
        <p:spPr/>
        <p:txBody>
          <a:bodyPr/>
          <a:lstStyle/>
          <a:p>
            <a:r>
              <a:rPr lang="en-US"/>
              <a:t>Worse-case</a:t>
            </a:r>
          </a:p>
          <a:p>
            <a:pPr lvl="1"/>
            <a:r>
              <a:rPr lang="en-US"/>
              <a:t>Provide bandwidth/delay/jitter guarantee to every packet </a:t>
            </a:r>
          </a:p>
          <a:p>
            <a:pPr lvl="1"/>
            <a:r>
              <a:rPr lang="en-US"/>
              <a:t> E.g., “hard real time” </a:t>
            </a:r>
          </a:p>
          <a:p>
            <a:r>
              <a:rPr lang="en-US"/>
              <a:t>Average-case</a:t>
            </a:r>
          </a:p>
          <a:p>
            <a:pPr lvl="1"/>
            <a:r>
              <a:rPr lang="en-US"/>
              <a:t>Provide bandwidth/delay/jitter guarantee over many packets</a:t>
            </a:r>
          </a:p>
          <a:p>
            <a:pPr lvl="1"/>
            <a:r>
              <a:rPr lang="en-US"/>
              <a:t>Statistical in nature </a:t>
            </a:r>
          </a:p>
          <a:p>
            <a:pPr lvl="1"/>
            <a:r>
              <a:rPr lang="en-US"/>
              <a:t>E.g. “Soft real time” </a:t>
            </a:r>
          </a:p>
        </p:txBody>
      </p:sp>
    </p:spTree>
    <p:extLst>
      <p:ext uri="{BB962C8B-B14F-4D97-AF65-F5344CB8AC3E}">
        <p14:creationId xmlns:p14="http://schemas.microsoft.com/office/powerpoint/2010/main" val="749310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3088</TotalTime>
  <Words>2640</Words>
  <Application>Microsoft Office PowerPoint</Application>
  <PresentationFormat>On-screen Show (4:3)</PresentationFormat>
  <Paragraphs>360</Paragraphs>
  <Slides>53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Gulim</vt:lpstr>
      <vt:lpstr>맑은 고딕</vt:lpstr>
      <vt:lpstr>ＭＳ Ｐゴシック</vt:lpstr>
      <vt:lpstr>Arial</vt:lpstr>
      <vt:lpstr>Calibri</vt:lpstr>
      <vt:lpstr>Times New Roman</vt:lpstr>
      <vt:lpstr>Office Theme</vt:lpstr>
      <vt:lpstr>Pemrosesan Data Tersebar</vt:lpstr>
      <vt:lpstr>What is QoS?</vt:lpstr>
      <vt:lpstr>Reliability</vt:lpstr>
      <vt:lpstr>Delay</vt:lpstr>
      <vt:lpstr>Jitter</vt:lpstr>
      <vt:lpstr>Bandwidth</vt:lpstr>
      <vt:lpstr>Other QoS Parameters</vt:lpstr>
      <vt:lpstr>Best Effort vs. QoS </vt:lpstr>
      <vt:lpstr>Two Styles of QoS</vt:lpstr>
      <vt:lpstr>Layered Model for QoS</vt:lpstr>
      <vt:lpstr>Application QoS Requirement</vt:lpstr>
      <vt:lpstr>Application AV QoS Parameters</vt:lpstr>
      <vt:lpstr>QoS</vt:lpstr>
      <vt:lpstr>Four issues to ensure Quality of Service:</vt:lpstr>
      <vt:lpstr>Different Categories of QoS</vt:lpstr>
      <vt:lpstr>Applications</vt:lpstr>
      <vt:lpstr>Achieving Good QoS</vt:lpstr>
      <vt:lpstr>Standardized Solutions</vt:lpstr>
      <vt:lpstr>QoS Techniques</vt:lpstr>
      <vt:lpstr>Jitter</vt:lpstr>
      <vt:lpstr>Jitter Control</vt:lpstr>
      <vt:lpstr>Buffering</vt:lpstr>
      <vt:lpstr>Traffic Shaping</vt:lpstr>
      <vt:lpstr>SLA</vt:lpstr>
      <vt:lpstr>TRAFFIC POLICING</vt:lpstr>
      <vt:lpstr>Characterize Traffic</vt:lpstr>
      <vt:lpstr>The Leaky Bucket Algorithm</vt:lpstr>
      <vt:lpstr> Leaky Bucket</vt:lpstr>
      <vt:lpstr>Leaky Bucket: Analogy</vt:lpstr>
      <vt:lpstr>Leaky Bucket</vt:lpstr>
      <vt:lpstr>Leaky Bucket:  Doesn’t allow bursty transmissions</vt:lpstr>
      <vt:lpstr>The Leaky Bucket Algorithm</vt:lpstr>
      <vt:lpstr>The Token Bucket Algorithm</vt:lpstr>
      <vt:lpstr>  Token Bucket</vt:lpstr>
      <vt:lpstr>Token Bucket</vt:lpstr>
      <vt:lpstr>Token Bucket Algorithm (2)</vt:lpstr>
      <vt:lpstr>Token Bucket vs. Leaky Bucket</vt:lpstr>
      <vt:lpstr>Token Bucket vs. Leaky Bucket</vt:lpstr>
      <vt:lpstr>Flow Specification: Token Bucket</vt:lpstr>
      <vt:lpstr>Traffic Shaping (2)</vt:lpstr>
      <vt:lpstr>Traffic Shaping (3)</vt:lpstr>
      <vt:lpstr>Packet Scheduling</vt:lpstr>
      <vt:lpstr>Packet Scheduling (2)</vt:lpstr>
      <vt:lpstr>Packet Scheduling (3)</vt:lpstr>
      <vt:lpstr>Admission Control (1)</vt:lpstr>
      <vt:lpstr>Admission Control (2)</vt:lpstr>
      <vt:lpstr>Integrated Services: RSVP—The Resource reSerVation Protocol</vt:lpstr>
      <vt:lpstr>Integrated Services: RSVP—The Resource reSerVation Protocol</vt:lpstr>
      <vt:lpstr>RSVP (2)</vt:lpstr>
      <vt:lpstr>Expedited Forwarding</vt:lpstr>
      <vt:lpstr>Assured Forwarding</vt:lpstr>
      <vt:lpstr>Assured Forwarding</vt:lpstr>
      <vt:lpstr>Assured Forwarding</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Aa_Ulum</cp:lastModifiedBy>
  <cp:revision>277</cp:revision>
  <dcterms:created xsi:type="dcterms:W3CDTF">2010-08-24T06:47:44Z</dcterms:created>
  <dcterms:modified xsi:type="dcterms:W3CDTF">2017-11-07T03:08:53Z</dcterms:modified>
</cp:coreProperties>
</file>