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83" r:id="rId2"/>
    <p:sldId id="424" r:id="rId3"/>
    <p:sldId id="425" r:id="rId4"/>
    <p:sldId id="474" r:id="rId5"/>
    <p:sldId id="475" r:id="rId6"/>
    <p:sldId id="476" r:id="rId7"/>
    <p:sldId id="477" r:id="rId8"/>
    <p:sldId id="426" r:id="rId9"/>
    <p:sldId id="478" r:id="rId10"/>
    <p:sldId id="479" r:id="rId11"/>
    <p:sldId id="480" r:id="rId12"/>
    <p:sldId id="427" r:id="rId13"/>
    <p:sldId id="481" r:id="rId14"/>
    <p:sldId id="428" r:id="rId15"/>
    <p:sldId id="482" r:id="rId16"/>
    <p:sldId id="483" r:id="rId17"/>
    <p:sldId id="484" r:id="rId18"/>
    <p:sldId id="429" r:id="rId19"/>
    <p:sldId id="430" r:id="rId20"/>
    <p:sldId id="485" r:id="rId21"/>
    <p:sldId id="487" r:id="rId22"/>
    <p:sldId id="486" r:id="rId23"/>
    <p:sldId id="488" r:id="rId24"/>
    <p:sldId id="431" r:id="rId25"/>
    <p:sldId id="433" r:id="rId26"/>
    <p:sldId id="489" r:id="rId27"/>
    <p:sldId id="490" r:id="rId28"/>
    <p:sldId id="491" r:id="rId29"/>
    <p:sldId id="492" r:id="rId30"/>
    <p:sldId id="493" r:id="rId31"/>
    <p:sldId id="494" r:id="rId32"/>
    <p:sldId id="495" r:id="rId33"/>
    <p:sldId id="496" r:id="rId34"/>
    <p:sldId id="434" r:id="rId35"/>
    <p:sldId id="497" r:id="rId36"/>
    <p:sldId id="498" r:id="rId37"/>
    <p:sldId id="435" r:id="rId38"/>
    <p:sldId id="499" r:id="rId39"/>
    <p:sldId id="500" r:id="rId40"/>
    <p:sldId id="501" r:id="rId41"/>
    <p:sldId id="436" r:id="rId42"/>
    <p:sldId id="437" r:id="rId43"/>
    <p:sldId id="502" r:id="rId44"/>
    <p:sldId id="503" r:id="rId45"/>
    <p:sldId id="504" r:id="rId46"/>
    <p:sldId id="506" r:id="rId47"/>
    <p:sldId id="505" r:id="rId48"/>
    <p:sldId id="507" r:id="rId49"/>
    <p:sldId id="508" r:id="rId50"/>
    <p:sldId id="509" r:id="rId51"/>
    <p:sldId id="440" r:id="rId52"/>
    <p:sldId id="510" r:id="rId53"/>
    <p:sldId id="511" r:id="rId54"/>
    <p:sldId id="442" r:id="rId55"/>
    <p:sldId id="512" r:id="rId56"/>
    <p:sldId id="513" r:id="rId57"/>
    <p:sldId id="443" r:id="rId58"/>
    <p:sldId id="444" r:id="rId59"/>
    <p:sldId id="445" r:id="rId60"/>
    <p:sldId id="446" r:id="rId61"/>
    <p:sldId id="447" r:id="rId62"/>
    <p:sldId id="448" r:id="rId63"/>
    <p:sldId id="449" r:id="rId64"/>
    <p:sldId id="450" r:id="rId65"/>
    <p:sldId id="451" r:id="rId66"/>
    <p:sldId id="452" r:id="rId67"/>
    <p:sldId id="453" r:id="rId68"/>
    <p:sldId id="454" r:id="rId69"/>
    <p:sldId id="455" r:id="rId70"/>
    <p:sldId id="456" r:id="rId71"/>
    <p:sldId id="457" r:id="rId72"/>
    <p:sldId id="458" r:id="rId73"/>
    <p:sldId id="459" r:id="rId74"/>
    <p:sldId id="460" r:id="rId75"/>
    <p:sldId id="461" r:id="rId76"/>
    <p:sldId id="462" r:id="rId77"/>
    <p:sldId id="463" r:id="rId78"/>
    <p:sldId id="464" r:id="rId79"/>
    <p:sldId id="465" r:id="rId80"/>
    <p:sldId id="466" r:id="rId81"/>
    <p:sldId id="467" r:id="rId82"/>
    <p:sldId id="468" r:id="rId83"/>
    <p:sldId id="469" r:id="rId84"/>
    <p:sldId id="470" r:id="rId85"/>
    <p:sldId id="471" r:id="rId86"/>
    <p:sldId id="472" r:id="rId87"/>
    <p:sldId id="473" r:id="rId8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1702" autoAdjust="0"/>
  </p:normalViewPr>
  <p:slideViewPr>
    <p:cSldViewPr>
      <p:cViewPr varScale="1">
        <p:scale>
          <a:sx n="59" d="100"/>
          <a:sy n="59" d="100"/>
        </p:scale>
        <p:origin x="1740" y="72"/>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95"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07/11/2017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07/11/2017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Congestion control and quality of service are two issues so closely bound together that</a:t>
            </a:r>
          </a:p>
          <a:p>
            <a:r>
              <a:rPr lang="en-US" sz="1200" b="0" i="0" u="none" strike="noStrike" kern="1200" baseline="0" dirty="0">
                <a:solidFill>
                  <a:schemeClr val="tx1"/>
                </a:solidFill>
                <a:latin typeface="+mn-lt"/>
                <a:ea typeface="+mn-ea"/>
                <a:cs typeface="+mn-cs"/>
              </a:rPr>
              <a:t>improving one means improving the other and ignoring one usually means ignoring the</a:t>
            </a:r>
          </a:p>
          <a:p>
            <a:r>
              <a:rPr lang="en-US" sz="1200" b="0" i="0" u="none" strike="noStrike" kern="1200" baseline="0" dirty="0">
                <a:solidFill>
                  <a:schemeClr val="tx1"/>
                </a:solidFill>
                <a:latin typeface="+mn-lt"/>
                <a:ea typeface="+mn-ea"/>
                <a:cs typeface="+mn-cs"/>
              </a:rPr>
              <a:t>other. Most techniques to prevent or eliminate congestion also improve the quality of</a:t>
            </a:r>
          </a:p>
          <a:p>
            <a:r>
              <a:rPr lang="en-US" sz="1200" b="0" i="0" u="none" strike="noStrike" kern="1200" baseline="0" dirty="0">
                <a:solidFill>
                  <a:schemeClr val="tx1"/>
                </a:solidFill>
                <a:latin typeface="+mn-lt"/>
                <a:ea typeface="+mn-ea"/>
                <a:cs typeface="+mn-cs"/>
              </a:rPr>
              <a:t>service in a network.</a:t>
            </a:r>
            <a:endParaRPr lang="en-US"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2</a:t>
            </a:fld>
            <a:endParaRPr lang="id-ID" altLang="id-ID"/>
          </a:p>
        </p:txBody>
      </p:sp>
    </p:spTree>
    <p:extLst>
      <p:ext uri="{BB962C8B-B14F-4D97-AF65-F5344CB8AC3E}">
        <p14:creationId xmlns:p14="http://schemas.microsoft.com/office/powerpoint/2010/main" val="2748560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Threshold drop and goes back for</a:t>
            </a:r>
            <a:r>
              <a:rPr lang="en-US" baseline="0" dirty="0"/>
              <a:t> smart slow or congestion avoidance depends on the cases</a:t>
            </a:r>
            <a:endParaRPr lang="en-US" dirty="0"/>
          </a:p>
        </p:txBody>
      </p:sp>
      <p:sp>
        <p:nvSpPr>
          <p:cNvPr id="4" name="Slide Number Placeholder 3"/>
          <p:cNvSpPr>
            <a:spLocks noGrp="1"/>
          </p:cNvSpPr>
          <p:nvPr>
            <p:ph type="sldNum" sz="quarter" idx="10"/>
          </p:nvPr>
        </p:nvSpPr>
        <p:spPr/>
        <p:txBody>
          <a:bodyPr/>
          <a:lstStyle/>
          <a:p>
            <a:fld id="{F339B845-4BC6-43F6-B113-E03B24E0C7AB}" type="slidenum">
              <a:rPr lang="id-ID" altLang="id-ID" smtClean="0"/>
              <a:pPr/>
              <a:t>53</a:t>
            </a:fld>
            <a:endParaRPr lang="id-ID" altLang="id-ID"/>
          </a:p>
        </p:txBody>
      </p:sp>
    </p:spTree>
    <p:extLst>
      <p:ext uri="{BB962C8B-B14F-4D97-AF65-F5344CB8AC3E}">
        <p14:creationId xmlns:p14="http://schemas.microsoft.com/office/powerpoint/2010/main" val="36269542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a:t>Click here to Edit</a:t>
            </a:r>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here to edit </a:t>
            </a:r>
            <a:r>
              <a:rPr lang="en-US" dirty="0" err="1"/>
              <a:t>Pokok</a:t>
            </a:r>
            <a:r>
              <a:rPr lang="en-US" dirty="0"/>
              <a:t> </a:t>
            </a:r>
            <a:r>
              <a:rPr lang="en-US" dirty="0" err="1"/>
              <a:t>Bahasan</a:t>
            </a:r>
            <a:br>
              <a:rPr lang="en-US" dirty="0"/>
            </a:br>
            <a:r>
              <a:rPr lang="en-US" dirty="0"/>
              <a:t>Click here to edit </a:t>
            </a:r>
            <a:r>
              <a:rPr lang="en-US" dirty="0" err="1"/>
              <a:t>Pertemuan</a:t>
            </a:r>
            <a:br>
              <a:rPr lang="en-US" dirty="0"/>
            </a:br>
            <a:r>
              <a:rPr lang="en-US" dirty="0"/>
              <a:t>Click here to edit Nama </a:t>
            </a:r>
            <a:r>
              <a:rPr lang="en-US" dirty="0" err="1"/>
              <a:t>Dosen</a:t>
            </a:r>
            <a:br>
              <a:rPr lang="en-US" dirty="0"/>
            </a:br>
            <a:r>
              <a:rPr lang="en-US" dirty="0"/>
              <a:t>Click here to edit Nama Prodi </a:t>
            </a:r>
            <a:r>
              <a:rPr lang="en-US" dirty="0" err="1"/>
              <a:t>dan</a:t>
            </a:r>
            <a:r>
              <a:rPr lang="en-US" dirty="0"/>
              <a:t> </a:t>
            </a:r>
            <a:r>
              <a:rPr lang="en-US" dirty="0" err="1"/>
              <a:t>Fakultas</a:t>
            </a:r>
            <a:endParaRPr lang="en-US" dirty="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a:t>Materi</a:t>
            </a:r>
            <a:r>
              <a:rPr lang="en-US" dirty="0"/>
              <a:t> </a:t>
            </a:r>
            <a:r>
              <a:rPr lang="en-US" dirty="0" err="1"/>
              <a:t>Sebelum</a:t>
            </a:r>
            <a:r>
              <a:rPr lang="en-US" dirty="0"/>
              <a:t> UTS</a:t>
            </a:r>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a:t>Click to edit Master text styles</a:t>
            </a:r>
          </a:p>
          <a:p>
            <a:pPr lvl="0"/>
            <a:endParaRPr lang="en-US" dirty="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11/7/2017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11/7/2017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11/7/2017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11/7/2017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11/7/2017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a:t>Click to edit Master text styles</a:t>
            </a:r>
          </a:p>
          <a:p>
            <a:pPr lvl="1"/>
            <a:r>
              <a:rPr lang="en-US" altLang="id-ID"/>
              <a:t>Second level</a:t>
            </a:r>
          </a:p>
          <a:p>
            <a:pPr lvl="2"/>
            <a:r>
              <a:rPr lang="en-US" altLang="id-ID"/>
              <a:t>Third level</a:t>
            </a:r>
          </a:p>
          <a:p>
            <a:pPr lvl="3"/>
            <a:r>
              <a:rPr lang="en-US" altLang="id-ID"/>
              <a:t>Fourth level</a:t>
            </a:r>
          </a:p>
          <a:p>
            <a:pPr lvl="4"/>
            <a:r>
              <a:rPr lang="en-US" altLang="id-ID"/>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a:t>Pemrosesan</a:t>
            </a:r>
            <a:r>
              <a:rPr lang="en-US" dirty="0"/>
              <a:t> Data </a:t>
            </a:r>
            <a:r>
              <a:rPr lang="en-US" dirty="0" err="1"/>
              <a:t>Tersebar</a:t>
            </a:r>
            <a:endParaRPr lang="id-ID" dirty="0"/>
          </a:p>
        </p:txBody>
      </p:sp>
      <p:sp>
        <p:nvSpPr>
          <p:cNvPr id="3" name="Subtitle 2"/>
          <p:cNvSpPr>
            <a:spLocks noGrp="1"/>
          </p:cNvSpPr>
          <p:nvPr>
            <p:ph type="subTitle" idx="1"/>
          </p:nvPr>
        </p:nvSpPr>
        <p:spPr/>
        <p:txBody>
          <a:bodyPr/>
          <a:lstStyle/>
          <a:p>
            <a:r>
              <a:rPr lang="en-US" dirty="0"/>
              <a:t>Congestion Control &amp; </a:t>
            </a:r>
            <a:r>
              <a:rPr lang="en-US" dirty="0" err="1"/>
              <a:t>QoS</a:t>
            </a:r>
            <a:br>
              <a:rPr lang="en-US" dirty="0"/>
            </a:br>
            <a:r>
              <a:rPr lang="en-US" dirty="0" err="1"/>
              <a:t>Pertemuan</a:t>
            </a:r>
            <a:r>
              <a:rPr lang="en-US" dirty="0"/>
              <a:t> 5</a:t>
            </a:r>
            <a:br>
              <a:rPr lang="en-US" dirty="0"/>
            </a:br>
            <a:r>
              <a:rPr lang="en-US" dirty="0" err="1"/>
              <a:t>Dosen</a:t>
            </a:r>
            <a:r>
              <a:rPr lang="en-US" dirty="0"/>
              <a:t> </a:t>
            </a:r>
            <a:r>
              <a:rPr lang="en-US" dirty="0" err="1"/>
              <a:t>Pengampu</a:t>
            </a:r>
            <a:r>
              <a:rPr lang="en-US" dirty="0"/>
              <a:t>: Hendry </a:t>
            </a:r>
            <a:r>
              <a:rPr lang="en-US" dirty="0" err="1"/>
              <a:t>Gunawan</a:t>
            </a:r>
            <a:r>
              <a:rPr lang="en-US" dirty="0"/>
              <a:t> </a:t>
            </a:r>
            <a:r>
              <a:rPr lang="en-US" dirty="0" err="1"/>
              <a:t>S.Kom</a:t>
            </a:r>
            <a:r>
              <a:rPr lang="en-US" dirty="0"/>
              <a:t>, MM</a:t>
            </a:r>
          </a:p>
          <a:p>
            <a:r>
              <a:rPr lang="en-US" dirty="0"/>
              <a:t>Prodi Teknik </a:t>
            </a:r>
            <a:r>
              <a:rPr lang="en-US" dirty="0" err="1"/>
              <a:t>Informatika</a:t>
            </a:r>
            <a:r>
              <a:rPr lang="en-US" dirty="0"/>
              <a:t> - </a:t>
            </a:r>
            <a:r>
              <a:rPr lang="en-US" dirty="0" err="1"/>
              <a:t>Fakultas</a:t>
            </a:r>
            <a:r>
              <a:rPr lang="en-US" dirty="0"/>
              <a:t> </a:t>
            </a:r>
            <a:r>
              <a:rPr lang="en-US" dirty="0" err="1"/>
              <a:t>Ilmu</a:t>
            </a:r>
            <a:r>
              <a:rPr lang="en-US" dirty="0"/>
              <a:t> </a:t>
            </a:r>
            <a:r>
              <a:rPr lang="en-US" dirty="0" err="1"/>
              <a:t>Komputer</a:t>
            </a:r>
            <a:endParaRPr lang="en-US" dirty="0"/>
          </a:p>
        </p:txBody>
      </p:sp>
    </p:spTree>
    <p:extLst>
      <p:ext uri="{BB962C8B-B14F-4D97-AF65-F5344CB8AC3E}">
        <p14:creationId xmlns:p14="http://schemas.microsoft.com/office/powerpoint/2010/main" val="400765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Profiles</a:t>
            </a:r>
          </a:p>
        </p:txBody>
      </p:sp>
      <p:sp>
        <p:nvSpPr>
          <p:cNvPr id="3" name="Content Placeholder 2"/>
          <p:cNvSpPr>
            <a:spLocks noGrp="1"/>
          </p:cNvSpPr>
          <p:nvPr>
            <p:ph idx="1"/>
          </p:nvPr>
        </p:nvSpPr>
        <p:spPr/>
        <p:txBody>
          <a:bodyPr>
            <a:normAutofit lnSpcReduction="10000"/>
          </a:bodyPr>
          <a:lstStyle/>
          <a:p>
            <a:r>
              <a:rPr lang="en-US" i="1" dirty="0"/>
              <a:t>Variable Bit Rate</a:t>
            </a:r>
          </a:p>
          <a:p>
            <a:pPr lvl="1"/>
            <a:r>
              <a:rPr lang="en-US" dirty="0"/>
              <a:t>the rate of the data flow changes in time, with the changes smooth instead of sudden and sharp. </a:t>
            </a:r>
          </a:p>
          <a:p>
            <a:pPr lvl="1"/>
            <a:r>
              <a:rPr lang="en-US" dirty="0"/>
              <a:t>In this type of flow, the average data rate and the peak data rate are different. </a:t>
            </a:r>
          </a:p>
          <a:p>
            <a:pPr lvl="1"/>
            <a:r>
              <a:rPr lang="en-US" dirty="0"/>
              <a:t>The maximum burst size is usually a small value. </a:t>
            </a:r>
          </a:p>
          <a:p>
            <a:r>
              <a:rPr lang="en-US" dirty="0"/>
              <a:t>More difficult to handle than constant-bit-rate traffic, but it normally does not need to be reshaped</a:t>
            </a:r>
          </a:p>
        </p:txBody>
      </p:sp>
    </p:spTree>
    <p:extLst>
      <p:ext uri="{BB962C8B-B14F-4D97-AF65-F5344CB8AC3E}">
        <p14:creationId xmlns:p14="http://schemas.microsoft.com/office/powerpoint/2010/main" val="389736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Profiles</a:t>
            </a:r>
          </a:p>
        </p:txBody>
      </p:sp>
      <p:sp>
        <p:nvSpPr>
          <p:cNvPr id="3" name="Content Placeholder 2"/>
          <p:cNvSpPr>
            <a:spLocks noGrp="1"/>
          </p:cNvSpPr>
          <p:nvPr>
            <p:ph idx="1"/>
          </p:nvPr>
        </p:nvSpPr>
        <p:spPr/>
        <p:txBody>
          <a:bodyPr>
            <a:normAutofit fontScale="70000" lnSpcReduction="20000"/>
          </a:bodyPr>
          <a:lstStyle/>
          <a:p>
            <a:r>
              <a:rPr lang="en-US" i="1" dirty="0" err="1"/>
              <a:t>Bursty</a:t>
            </a:r>
            <a:endParaRPr lang="en-US" i="1" dirty="0"/>
          </a:p>
          <a:p>
            <a:pPr lvl="1"/>
            <a:r>
              <a:rPr lang="en-US" dirty="0"/>
              <a:t>The data rate changes suddenly in a very short time. </a:t>
            </a:r>
          </a:p>
          <a:p>
            <a:pPr lvl="1"/>
            <a:r>
              <a:rPr lang="en-US" dirty="0"/>
              <a:t>It may jump from zero, for example, to 1 Mbps in a few microseconds and vice versa. </a:t>
            </a:r>
          </a:p>
          <a:p>
            <a:pPr lvl="1"/>
            <a:r>
              <a:rPr lang="en-US" dirty="0"/>
              <a:t>It may also remain at this value for a while. </a:t>
            </a:r>
          </a:p>
          <a:p>
            <a:pPr lvl="1"/>
            <a:r>
              <a:rPr lang="en-US" dirty="0"/>
              <a:t>The </a:t>
            </a:r>
            <a:r>
              <a:rPr lang="en-US" b="1" dirty="0"/>
              <a:t>average bit rate and the peak bit</a:t>
            </a:r>
            <a:r>
              <a:rPr lang="en-US" dirty="0"/>
              <a:t> rate are very different values in this type of flow. </a:t>
            </a:r>
          </a:p>
          <a:p>
            <a:pPr lvl="1"/>
            <a:r>
              <a:rPr lang="en-US" dirty="0"/>
              <a:t>The maximum burst size is significant. </a:t>
            </a:r>
          </a:p>
          <a:p>
            <a:r>
              <a:rPr lang="en-US" dirty="0"/>
              <a:t>The most difficult type of traffic for a network to handle because the profile is very unpredictable. </a:t>
            </a:r>
          </a:p>
          <a:p>
            <a:r>
              <a:rPr lang="en-US" dirty="0"/>
              <a:t>To handle this type of traffic, the network normally needs to </a:t>
            </a:r>
            <a:r>
              <a:rPr lang="en-US" b="1" dirty="0"/>
              <a:t>reshape it</a:t>
            </a:r>
            <a:r>
              <a:rPr lang="en-US" dirty="0"/>
              <a:t>, using reshaping techniques. </a:t>
            </a:r>
          </a:p>
          <a:p>
            <a:r>
              <a:rPr lang="en-US" dirty="0" err="1"/>
              <a:t>Bursty</a:t>
            </a:r>
            <a:r>
              <a:rPr lang="en-US" dirty="0"/>
              <a:t> traffic is one of the main causes of congestion in a network.</a:t>
            </a:r>
          </a:p>
          <a:p>
            <a:endParaRPr lang="en-US" dirty="0"/>
          </a:p>
        </p:txBody>
      </p:sp>
    </p:spTree>
    <p:extLst>
      <p:ext uri="{BB962C8B-B14F-4D97-AF65-F5344CB8AC3E}">
        <p14:creationId xmlns:p14="http://schemas.microsoft.com/office/powerpoint/2010/main" val="1783673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a:t>
            </a:r>
          </a:p>
        </p:txBody>
      </p:sp>
      <p:sp>
        <p:nvSpPr>
          <p:cNvPr id="3" name="Content Placeholder 2"/>
          <p:cNvSpPr>
            <a:spLocks noGrp="1"/>
          </p:cNvSpPr>
          <p:nvPr>
            <p:ph idx="1"/>
          </p:nvPr>
        </p:nvSpPr>
        <p:spPr/>
        <p:txBody>
          <a:bodyPr/>
          <a:lstStyle/>
          <a:p>
            <a:r>
              <a:rPr lang="en-US" dirty="0"/>
              <a:t>Congestion in a network may occur if :</a:t>
            </a:r>
          </a:p>
          <a:p>
            <a:pPr lvl="1"/>
            <a:r>
              <a:rPr lang="en-US" dirty="0"/>
              <a:t>the load on the network—the </a:t>
            </a:r>
            <a:r>
              <a:rPr lang="en-US" b="1" dirty="0"/>
              <a:t>number of packets</a:t>
            </a:r>
            <a:r>
              <a:rPr lang="en-US" dirty="0"/>
              <a:t> sent to the network—is </a:t>
            </a:r>
            <a:r>
              <a:rPr lang="en-US" b="1" dirty="0"/>
              <a:t>greater than the capacity of the network</a:t>
            </a:r>
            <a:r>
              <a:rPr lang="en-US" dirty="0"/>
              <a:t>—the number of packets a network can handle. </a:t>
            </a:r>
          </a:p>
          <a:p>
            <a:r>
              <a:rPr lang="en-US" dirty="0"/>
              <a:t>Congestion control refers to the mechanisms and techniques to control the congestion and keep the load below the capacity.</a:t>
            </a:r>
          </a:p>
          <a:p>
            <a:endParaRPr lang="en-US" dirty="0"/>
          </a:p>
        </p:txBody>
      </p:sp>
    </p:spTree>
    <p:extLst>
      <p:ext uri="{BB962C8B-B14F-4D97-AF65-F5344CB8AC3E}">
        <p14:creationId xmlns:p14="http://schemas.microsoft.com/office/powerpoint/2010/main" val="3912814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a:t>
            </a:r>
          </a:p>
        </p:txBody>
      </p:sp>
      <p:sp>
        <p:nvSpPr>
          <p:cNvPr id="3" name="Content Placeholder 2"/>
          <p:cNvSpPr>
            <a:spLocks noGrp="1"/>
          </p:cNvSpPr>
          <p:nvPr>
            <p:ph idx="1"/>
          </p:nvPr>
        </p:nvSpPr>
        <p:spPr/>
        <p:txBody>
          <a:bodyPr>
            <a:normAutofit fontScale="92500"/>
          </a:bodyPr>
          <a:lstStyle/>
          <a:p>
            <a:r>
              <a:rPr lang="en-US" dirty="0"/>
              <a:t>Congestion happens in any system that involves waiting. </a:t>
            </a:r>
          </a:p>
          <a:p>
            <a:r>
              <a:rPr lang="en-US" dirty="0"/>
              <a:t>For example, congestion happens on a freeway because any abnormality in the flow, such as an accident during rush hour, creates blockage.</a:t>
            </a:r>
          </a:p>
          <a:p>
            <a:r>
              <a:rPr lang="en-US" dirty="0"/>
              <a:t>Congestion in a network or internetwork occurs because routers and switches have queues-buffers that hold the packets before and after processing. </a:t>
            </a:r>
          </a:p>
        </p:txBody>
      </p:sp>
    </p:spTree>
    <p:extLst>
      <p:ext uri="{BB962C8B-B14F-4D97-AF65-F5344CB8AC3E}">
        <p14:creationId xmlns:p14="http://schemas.microsoft.com/office/powerpoint/2010/main" val="2573672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Queues in a Router</a:t>
            </a:r>
          </a:p>
        </p:txBody>
      </p:sp>
      <p:sp>
        <p:nvSpPr>
          <p:cNvPr id="3" name="Content Placeholder 2"/>
          <p:cNvSpPr>
            <a:spLocks noGrp="1"/>
          </p:cNvSpPr>
          <p:nvPr>
            <p:ph idx="1"/>
          </p:nvPr>
        </p:nvSpPr>
        <p:spPr/>
        <p:txBody>
          <a:bodyPr/>
          <a:lstStyle/>
          <a:p>
            <a:r>
              <a:rPr lang="en-US" dirty="0"/>
              <a:t>A router, for example, has an input queue and an output queue for each interface. </a:t>
            </a:r>
          </a:p>
          <a:p>
            <a:r>
              <a:rPr lang="en-US" dirty="0"/>
              <a:t>When a packet arrives at the incoming interface, it undergoes three steps before departing</a:t>
            </a:r>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1" y="4343400"/>
            <a:ext cx="7761287"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1105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Queues in a Router</a:t>
            </a:r>
          </a:p>
        </p:txBody>
      </p:sp>
      <p:sp>
        <p:nvSpPr>
          <p:cNvPr id="3" name="Content Placeholder 2"/>
          <p:cNvSpPr>
            <a:spLocks noGrp="1"/>
          </p:cNvSpPr>
          <p:nvPr>
            <p:ph idx="1"/>
          </p:nvPr>
        </p:nvSpPr>
        <p:spPr>
          <a:xfrm>
            <a:off x="457200" y="1600201"/>
            <a:ext cx="8229600" cy="2743199"/>
          </a:xfrm>
        </p:spPr>
        <p:txBody>
          <a:bodyPr>
            <a:normAutofit fontScale="77500" lnSpcReduction="20000"/>
          </a:bodyPr>
          <a:lstStyle/>
          <a:p>
            <a:pPr marL="514350" indent="-514350">
              <a:buFont typeface="+mj-lt"/>
              <a:buAutoNum type="arabicPeriod"/>
            </a:pPr>
            <a:r>
              <a:rPr lang="en-US" dirty="0"/>
              <a:t>The packet is put at the end of the input queue while waiting to be checked.</a:t>
            </a:r>
          </a:p>
          <a:p>
            <a:pPr marL="514350" indent="-514350">
              <a:buFont typeface="+mj-lt"/>
              <a:buAutoNum type="arabicPeriod"/>
            </a:pPr>
            <a:r>
              <a:rPr lang="en-US" dirty="0"/>
              <a:t>The processing module of the router removes the packet from the input queue once it reaches the front of the queue and uses its routing table and the destination address to find the route.</a:t>
            </a:r>
          </a:p>
          <a:p>
            <a:pPr marL="514350" indent="-514350">
              <a:buFont typeface="+mj-lt"/>
              <a:buAutoNum type="arabicPeriod"/>
            </a:pPr>
            <a:r>
              <a:rPr lang="en-US" dirty="0"/>
              <a:t>The packet is put in the appropriate output queue and waits its tum to be sent.</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1" y="4343400"/>
            <a:ext cx="7761287"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63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Queues in a Router</a:t>
            </a:r>
          </a:p>
        </p:txBody>
      </p:sp>
      <p:sp>
        <p:nvSpPr>
          <p:cNvPr id="3" name="Content Placeholder 2"/>
          <p:cNvSpPr>
            <a:spLocks noGrp="1"/>
          </p:cNvSpPr>
          <p:nvPr>
            <p:ph idx="1"/>
          </p:nvPr>
        </p:nvSpPr>
        <p:spPr/>
        <p:txBody>
          <a:bodyPr/>
          <a:lstStyle/>
          <a:p>
            <a:r>
              <a:rPr lang="en-US" dirty="0"/>
              <a:t>2 important issues. </a:t>
            </a:r>
          </a:p>
          <a:p>
            <a:pPr marL="971550" lvl="1" indent="-514350">
              <a:buFont typeface="+mj-lt"/>
              <a:buAutoNum type="arabicPeriod"/>
            </a:pPr>
            <a:r>
              <a:rPr lang="en-US" dirty="0"/>
              <a:t>if the rate of packet arrival is higher than the packet processing rate, the input queues become longer and longer. </a:t>
            </a:r>
          </a:p>
          <a:p>
            <a:pPr marL="971550" lvl="1" indent="-514350">
              <a:buFont typeface="+mj-lt"/>
              <a:buAutoNum type="arabicPeriod"/>
            </a:pPr>
            <a:r>
              <a:rPr lang="en-US" dirty="0"/>
              <a:t>if the packet departure rate is less than the packet processing rate, the output queues become longer and longer.</a:t>
            </a:r>
          </a:p>
        </p:txBody>
      </p:sp>
    </p:spTree>
    <p:extLst>
      <p:ext uri="{BB962C8B-B14F-4D97-AF65-F5344CB8AC3E}">
        <p14:creationId xmlns:p14="http://schemas.microsoft.com/office/powerpoint/2010/main" val="708832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Performance</a:t>
            </a:r>
          </a:p>
        </p:txBody>
      </p:sp>
      <p:sp>
        <p:nvSpPr>
          <p:cNvPr id="3" name="Content Placeholder 2"/>
          <p:cNvSpPr>
            <a:spLocks noGrp="1"/>
          </p:cNvSpPr>
          <p:nvPr>
            <p:ph idx="1"/>
          </p:nvPr>
        </p:nvSpPr>
        <p:spPr/>
        <p:txBody>
          <a:bodyPr/>
          <a:lstStyle/>
          <a:p>
            <a:endParaRPr lang="en-US" dirty="0"/>
          </a:p>
          <a:p>
            <a:r>
              <a:rPr lang="en-US" dirty="0"/>
              <a:t>Congestion control involves two factors that measure the performance of a network: </a:t>
            </a:r>
            <a:r>
              <a:rPr lang="en-US" i="1" dirty="0"/>
              <a:t>delay </a:t>
            </a:r>
            <a:r>
              <a:rPr lang="en-US" dirty="0"/>
              <a:t>and </a:t>
            </a:r>
            <a:r>
              <a:rPr lang="en-US" i="1" dirty="0"/>
              <a:t>throughput. </a:t>
            </a:r>
            <a:endParaRPr lang="en-US" dirty="0"/>
          </a:p>
        </p:txBody>
      </p:sp>
    </p:spTree>
    <p:extLst>
      <p:ext uri="{BB962C8B-B14F-4D97-AF65-F5344CB8AC3E}">
        <p14:creationId xmlns:p14="http://schemas.microsoft.com/office/powerpoint/2010/main" val="16674685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Performance</a:t>
            </a:r>
          </a:p>
        </p:txBody>
      </p:sp>
      <p:sp>
        <p:nvSpPr>
          <p:cNvPr id="3" name="Content Placeholder 2"/>
          <p:cNvSpPr>
            <a:spLocks noGrp="1"/>
          </p:cNvSpPr>
          <p:nvPr>
            <p:ph idx="1"/>
          </p:nvPr>
        </p:nvSpPr>
        <p:spPr/>
        <p:txBody>
          <a:bodyPr/>
          <a:lstStyle/>
          <a:p>
            <a:r>
              <a:rPr lang="en-US" dirty="0"/>
              <a:t>Throughput ?</a:t>
            </a:r>
          </a:p>
          <a:p>
            <a:r>
              <a:rPr lang="en-US" dirty="0"/>
              <a:t>Load ?</a:t>
            </a:r>
          </a:p>
          <a:p>
            <a:r>
              <a:rPr lang="en-US" dirty="0"/>
              <a:t>Delay?</a:t>
            </a:r>
          </a:p>
        </p:txBody>
      </p:sp>
    </p:spTree>
    <p:extLst>
      <p:ext uri="{BB962C8B-B14F-4D97-AF65-F5344CB8AC3E}">
        <p14:creationId xmlns:p14="http://schemas.microsoft.com/office/powerpoint/2010/main" val="1340815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Network Performance</a:t>
            </a:r>
          </a:p>
        </p:txBody>
      </p:sp>
      <p:sp>
        <p:nvSpPr>
          <p:cNvPr id="3" name="Content Placeholder 2"/>
          <p:cNvSpPr>
            <a:spLocks noGrp="1"/>
          </p:cNvSpPr>
          <p:nvPr>
            <p:ph idx="1"/>
          </p:nvPr>
        </p:nvSpPr>
        <p:spPr/>
        <p:txBody>
          <a:bodyPr/>
          <a:lstStyle/>
          <a:p>
            <a:pPr marL="0" indent="0" algn="ctr">
              <a:buNone/>
            </a:pPr>
            <a:r>
              <a:rPr lang="en-US" dirty="0"/>
              <a:t>Packet delay and throughput as functions of load</a:t>
            </a:r>
          </a:p>
          <a:p>
            <a:pPr marL="0" indent="0">
              <a:buNone/>
            </a:pP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438" y="2819400"/>
            <a:ext cx="7751762" cy="294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6262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TRAFFIC</a:t>
            </a:r>
          </a:p>
        </p:txBody>
      </p:sp>
      <p:sp>
        <p:nvSpPr>
          <p:cNvPr id="3" name="Content Placeholder 2"/>
          <p:cNvSpPr>
            <a:spLocks noGrp="1"/>
          </p:cNvSpPr>
          <p:nvPr>
            <p:ph idx="1"/>
          </p:nvPr>
        </p:nvSpPr>
        <p:spPr/>
        <p:txBody>
          <a:bodyPr>
            <a:normAutofit/>
          </a:bodyPr>
          <a:lstStyle/>
          <a:p>
            <a:r>
              <a:rPr lang="en-US" dirty="0"/>
              <a:t>The main focus of congestion control and quality of service is data traffic. </a:t>
            </a:r>
          </a:p>
          <a:p>
            <a:r>
              <a:rPr lang="en-US" dirty="0"/>
              <a:t>In </a:t>
            </a:r>
            <a:r>
              <a:rPr lang="en-US" b="1" dirty="0"/>
              <a:t>congestion control </a:t>
            </a:r>
            <a:r>
              <a:rPr lang="en-US" dirty="0"/>
              <a:t>we try to avoid traffic congestion. </a:t>
            </a:r>
          </a:p>
          <a:p>
            <a:r>
              <a:rPr lang="en-US" dirty="0"/>
              <a:t>In </a:t>
            </a:r>
            <a:r>
              <a:rPr lang="en-US" b="1" dirty="0"/>
              <a:t>quality of service</a:t>
            </a:r>
            <a:r>
              <a:rPr lang="en-US" dirty="0"/>
              <a:t>, we try to create an appropriate environment for the traffic. </a:t>
            </a:r>
          </a:p>
        </p:txBody>
      </p:sp>
    </p:spTree>
    <p:extLst>
      <p:ext uri="{BB962C8B-B14F-4D97-AF65-F5344CB8AC3E}">
        <p14:creationId xmlns:p14="http://schemas.microsoft.com/office/powerpoint/2010/main" val="2066021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Performance</a:t>
            </a:r>
          </a:p>
        </p:txBody>
      </p:sp>
      <p:sp>
        <p:nvSpPr>
          <p:cNvPr id="3" name="Content Placeholder 2"/>
          <p:cNvSpPr>
            <a:spLocks noGrp="1"/>
          </p:cNvSpPr>
          <p:nvPr>
            <p:ph idx="1"/>
          </p:nvPr>
        </p:nvSpPr>
        <p:spPr>
          <a:xfrm>
            <a:off x="457200" y="1600200"/>
            <a:ext cx="5334000" cy="4525963"/>
          </a:xfrm>
        </p:spPr>
        <p:txBody>
          <a:bodyPr>
            <a:normAutofit fontScale="77500" lnSpcReduction="20000"/>
          </a:bodyPr>
          <a:lstStyle/>
          <a:p>
            <a:r>
              <a:rPr lang="en-US" i="1" dirty="0"/>
              <a:t>Delay Versus Load</a:t>
            </a:r>
          </a:p>
          <a:p>
            <a:r>
              <a:rPr lang="en-US" dirty="0"/>
              <a:t>When the load is much less than the capacity of the network, the delay is at a minimum. </a:t>
            </a:r>
          </a:p>
          <a:p>
            <a:pPr lvl="1"/>
            <a:r>
              <a:rPr lang="en-US" dirty="0"/>
              <a:t>This minimum delay is composed of propagation delay and processing delay, both of which are negligible. </a:t>
            </a:r>
          </a:p>
          <a:p>
            <a:r>
              <a:rPr lang="en-US" dirty="0"/>
              <a:t>However, when </a:t>
            </a:r>
            <a:r>
              <a:rPr lang="en-US" b="1" dirty="0"/>
              <a:t>the load reaches the network capacity</a:t>
            </a:r>
            <a:r>
              <a:rPr lang="en-US" dirty="0"/>
              <a:t>, the delay increases sharply because we now need to add the waiting time in the queues (for all routers in the path) to the total delay.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56096"/>
            <a:ext cx="27241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62518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Performance</a:t>
            </a:r>
          </a:p>
        </p:txBody>
      </p:sp>
      <p:sp>
        <p:nvSpPr>
          <p:cNvPr id="3" name="Content Placeholder 2"/>
          <p:cNvSpPr>
            <a:spLocks noGrp="1"/>
          </p:cNvSpPr>
          <p:nvPr>
            <p:ph idx="1"/>
          </p:nvPr>
        </p:nvSpPr>
        <p:spPr>
          <a:xfrm>
            <a:off x="457200" y="1600200"/>
            <a:ext cx="5638800" cy="4525963"/>
          </a:xfrm>
        </p:spPr>
        <p:txBody>
          <a:bodyPr>
            <a:normAutofit fontScale="77500" lnSpcReduction="20000"/>
          </a:bodyPr>
          <a:lstStyle/>
          <a:p>
            <a:r>
              <a:rPr lang="en-US" dirty="0"/>
              <a:t>The delay becomes infinite when the load is greater than the capacity. </a:t>
            </a:r>
          </a:p>
          <a:p>
            <a:r>
              <a:rPr lang="en-US" dirty="0"/>
              <a:t>Consider the size of the queues when almost no packet reaches the destination, or reaches the destination with infinite delay; </a:t>
            </a:r>
            <a:r>
              <a:rPr lang="en-US" b="1" dirty="0"/>
              <a:t>the queues become longer and longer.</a:t>
            </a:r>
            <a:r>
              <a:rPr lang="en-US" dirty="0"/>
              <a:t> </a:t>
            </a:r>
          </a:p>
          <a:p>
            <a:r>
              <a:rPr lang="en-US" dirty="0"/>
              <a:t>Delay has a </a:t>
            </a:r>
            <a:r>
              <a:rPr lang="en-US" b="1" dirty="0"/>
              <a:t>negative effect</a:t>
            </a:r>
            <a:r>
              <a:rPr lang="en-US" dirty="0"/>
              <a:t> on the load and consequently the congestion. </a:t>
            </a:r>
          </a:p>
          <a:p>
            <a:r>
              <a:rPr lang="en-US" dirty="0"/>
              <a:t>When a packet is delayed, the source, not receiving the acknowledgment, retransmits the packet, which makes the delay, and the congestion, worse.</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856096"/>
            <a:ext cx="27241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583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Performance</a:t>
            </a:r>
          </a:p>
        </p:txBody>
      </p:sp>
      <p:sp>
        <p:nvSpPr>
          <p:cNvPr id="3" name="Content Placeholder 2"/>
          <p:cNvSpPr>
            <a:spLocks noGrp="1"/>
          </p:cNvSpPr>
          <p:nvPr>
            <p:ph idx="1"/>
          </p:nvPr>
        </p:nvSpPr>
        <p:spPr>
          <a:xfrm>
            <a:off x="457200" y="1600200"/>
            <a:ext cx="5638800" cy="4525963"/>
          </a:xfrm>
        </p:spPr>
        <p:txBody>
          <a:bodyPr>
            <a:normAutofit fontScale="92500" lnSpcReduction="20000"/>
          </a:bodyPr>
          <a:lstStyle/>
          <a:p>
            <a:r>
              <a:rPr lang="en-US" i="1" dirty="0"/>
              <a:t>Throughput Versus Load</a:t>
            </a:r>
          </a:p>
          <a:p>
            <a:pPr lvl="1"/>
            <a:r>
              <a:rPr lang="en-US" dirty="0"/>
              <a:t>Throughput : the number of bits passing through a point in a second. </a:t>
            </a:r>
          </a:p>
          <a:p>
            <a:pPr lvl="1"/>
            <a:r>
              <a:rPr lang="en-US" dirty="0"/>
              <a:t>Throughput in a network is the number of packets passing through the network in a unit of time.</a:t>
            </a:r>
          </a:p>
          <a:p>
            <a:r>
              <a:rPr lang="en-US" dirty="0"/>
              <a:t>When the load is below the capacity of the network, the throughput increases proportionally with the </a:t>
            </a:r>
            <a:r>
              <a:rPr lang="en-US" i="1" dirty="0"/>
              <a:t>load. </a:t>
            </a:r>
          </a:p>
          <a:p>
            <a:endParaRPr lang="en-US" dirty="0"/>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2600"/>
            <a:ext cx="27336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2233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Performance</a:t>
            </a:r>
          </a:p>
        </p:txBody>
      </p:sp>
      <p:sp>
        <p:nvSpPr>
          <p:cNvPr id="3" name="Content Placeholder 2"/>
          <p:cNvSpPr>
            <a:spLocks noGrp="1"/>
          </p:cNvSpPr>
          <p:nvPr>
            <p:ph idx="1"/>
          </p:nvPr>
        </p:nvSpPr>
        <p:spPr>
          <a:xfrm>
            <a:off x="457200" y="1600200"/>
            <a:ext cx="5638800" cy="4525963"/>
          </a:xfrm>
        </p:spPr>
        <p:txBody>
          <a:bodyPr>
            <a:normAutofit fontScale="70000" lnSpcReduction="20000"/>
          </a:bodyPr>
          <a:lstStyle/>
          <a:p>
            <a:r>
              <a:rPr lang="en-US" dirty="0"/>
              <a:t>We expect the throughput to remain constant after the load reaches the capacity, but instead the throughput declines sharply. </a:t>
            </a:r>
          </a:p>
          <a:p>
            <a:pPr lvl="1"/>
            <a:r>
              <a:rPr lang="en-US" dirty="0"/>
              <a:t>The reason is the discarding of packets by the routers.</a:t>
            </a:r>
          </a:p>
          <a:p>
            <a:pPr lvl="1"/>
            <a:r>
              <a:rPr lang="en-US" dirty="0"/>
              <a:t>When the load exceeds the capacity, the queues become full and the routers have to discard some packets. </a:t>
            </a:r>
          </a:p>
          <a:p>
            <a:r>
              <a:rPr lang="en-US" dirty="0"/>
              <a:t>Discarding packet does not reduce the number of packets in the network because the sources retransmit the packets, using time-out mechanisms, when the packets do not reach the destinations.</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1752600"/>
            <a:ext cx="2733675"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1736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CONGESTION CONTROL</a:t>
            </a:r>
          </a:p>
        </p:txBody>
      </p:sp>
      <p:sp>
        <p:nvSpPr>
          <p:cNvPr id="3" name="Content Placeholder 2"/>
          <p:cNvSpPr>
            <a:spLocks noGrp="1"/>
          </p:cNvSpPr>
          <p:nvPr>
            <p:ph idx="1"/>
          </p:nvPr>
        </p:nvSpPr>
        <p:spPr/>
        <p:txBody>
          <a:bodyPr/>
          <a:lstStyle/>
          <a:p>
            <a:r>
              <a:rPr lang="en-US" dirty="0"/>
              <a:t>Congestion control refers to techniques and mechanisms that can either </a:t>
            </a:r>
            <a:r>
              <a:rPr lang="en-US" b="1" dirty="0"/>
              <a:t>prevent congestion, before it happens</a:t>
            </a:r>
            <a:r>
              <a:rPr lang="en-US" dirty="0"/>
              <a:t>, or </a:t>
            </a:r>
            <a:r>
              <a:rPr lang="en-US" b="1" dirty="0"/>
              <a:t>remove congestion, after it has happened</a:t>
            </a:r>
            <a:r>
              <a:rPr lang="en-US" dirty="0"/>
              <a:t>. </a:t>
            </a:r>
          </a:p>
          <a:p>
            <a:r>
              <a:rPr lang="en-US" dirty="0"/>
              <a:t>Congestion control mechanisms divide into two broad categories: </a:t>
            </a:r>
          </a:p>
          <a:p>
            <a:pPr lvl="1"/>
            <a:r>
              <a:rPr lang="en-US" dirty="0"/>
              <a:t>open-loop congestion control (prevention) </a:t>
            </a:r>
          </a:p>
          <a:p>
            <a:pPr lvl="1"/>
            <a:r>
              <a:rPr lang="en-US" dirty="0"/>
              <a:t>closed-loop congestion control (removal)</a:t>
            </a:r>
          </a:p>
          <a:p>
            <a:endParaRPr lang="en-US" dirty="0"/>
          </a:p>
        </p:txBody>
      </p:sp>
    </p:spTree>
    <p:extLst>
      <p:ext uri="{BB962C8B-B14F-4D97-AF65-F5344CB8AC3E}">
        <p14:creationId xmlns:p14="http://schemas.microsoft.com/office/powerpoint/2010/main" val="2251590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Congestion control categories</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905000"/>
            <a:ext cx="6773863" cy="343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567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Open-Loop Congestion Control</a:t>
            </a:r>
          </a:p>
        </p:txBody>
      </p:sp>
      <p:sp>
        <p:nvSpPr>
          <p:cNvPr id="3" name="Content Placeholder 2"/>
          <p:cNvSpPr>
            <a:spLocks noGrp="1"/>
          </p:cNvSpPr>
          <p:nvPr>
            <p:ph idx="1"/>
          </p:nvPr>
        </p:nvSpPr>
        <p:spPr/>
        <p:txBody>
          <a:bodyPr/>
          <a:lstStyle/>
          <a:p>
            <a:r>
              <a:rPr lang="en-US" dirty="0"/>
              <a:t>Policies are applied to prevent congestion before it happens. </a:t>
            </a:r>
          </a:p>
          <a:p>
            <a:r>
              <a:rPr lang="en-US" dirty="0"/>
              <a:t>In these mechanisms, congestion control is handled by either the source or the destination. </a:t>
            </a:r>
          </a:p>
        </p:txBody>
      </p:sp>
    </p:spTree>
    <p:extLst>
      <p:ext uri="{BB962C8B-B14F-4D97-AF65-F5344CB8AC3E}">
        <p14:creationId xmlns:p14="http://schemas.microsoft.com/office/powerpoint/2010/main" val="1037377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Open-Loop Congestion Control</a:t>
            </a:r>
          </a:p>
        </p:txBody>
      </p:sp>
      <p:sp>
        <p:nvSpPr>
          <p:cNvPr id="3" name="Content Placeholder 2"/>
          <p:cNvSpPr>
            <a:spLocks noGrp="1"/>
          </p:cNvSpPr>
          <p:nvPr>
            <p:ph idx="1"/>
          </p:nvPr>
        </p:nvSpPr>
        <p:spPr/>
        <p:txBody>
          <a:bodyPr>
            <a:normAutofit fontScale="85000" lnSpcReduction="20000"/>
          </a:bodyPr>
          <a:lstStyle/>
          <a:p>
            <a:r>
              <a:rPr lang="en-US" i="1" dirty="0"/>
              <a:t>Retransmission Policy</a:t>
            </a:r>
          </a:p>
          <a:p>
            <a:pPr lvl="1"/>
            <a:r>
              <a:rPr lang="en-US" dirty="0"/>
              <a:t>Retransmission is sometimes unavoidable. </a:t>
            </a:r>
          </a:p>
          <a:p>
            <a:pPr lvl="1"/>
            <a:r>
              <a:rPr lang="en-US" dirty="0"/>
              <a:t>If the sender feels that a sent packet is lost or corrupted, the packet needs to be retransmitted. </a:t>
            </a:r>
          </a:p>
          <a:p>
            <a:r>
              <a:rPr lang="en-US" dirty="0"/>
              <a:t>Retransmission in general may increase congestion in the network. However, a good retransmission policy can prevent congestion. </a:t>
            </a:r>
          </a:p>
          <a:p>
            <a:r>
              <a:rPr lang="en-US" dirty="0"/>
              <a:t>The retransmission policy and the retransmission timers must be designed to optimize efficiency and at the same time prevent congestion. </a:t>
            </a:r>
          </a:p>
          <a:p>
            <a:r>
              <a:rPr lang="en-US" dirty="0"/>
              <a:t>For example, the retransmission policy used by TCP is designed to prevent or alleviate congestion.</a:t>
            </a:r>
          </a:p>
        </p:txBody>
      </p:sp>
    </p:spTree>
    <p:extLst>
      <p:ext uri="{BB962C8B-B14F-4D97-AF65-F5344CB8AC3E}">
        <p14:creationId xmlns:p14="http://schemas.microsoft.com/office/powerpoint/2010/main" val="828221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Open-Loop Congestion Control</a:t>
            </a:r>
          </a:p>
        </p:txBody>
      </p:sp>
      <p:sp>
        <p:nvSpPr>
          <p:cNvPr id="3" name="Content Placeholder 2"/>
          <p:cNvSpPr>
            <a:spLocks noGrp="1"/>
          </p:cNvSpPr>
          <p:nvPr>
            <p:ph idx="1"/>
          </p:nvPr>
        </p:nvSpPr>
        <p:spPr/>
        <p:txBody>
          <a:bodyPr>
            <a:normAutofit fontScale="92500" lnSpcReduction="20000"/>
          </a:bodyPr>
          <a:lstStyle/>
          <a:p>
            <a:r>
              <a:rPr lang="en-US" i="1" dirty="0"/>
              <a:t>Window Policy</a:t>
            </a:r>
          </a:p>
          <a:p>
            <a:pPr lvl="1"/>
            <a:r>
              <a:rPr lang="en-US" dirty="0"/>
              <a:t>The type of window at the sender may also affect congestion.  </a:t>
            </a:r>
          </a:p>
          <a:p>
            <a:pPr lvl="1"/>
            <a:r>
              <a:rPr lang="en-US" dirty="0"/>
              <a:t>The Selective Repeat window is better than the Go-Back-N window for congestion control. </a:t>
            </a:r>
          </a:p>
          <a:p>
            <a:pPr lvl="1"/>
            <a:r>
              <a:rPr lang="en-US" dirty="0"/>
              <a:t>In the </a:t>
            </a:r>
            <a:r>
              <a:rPr lang="en-US" i="1" dirty="0"/>
              <a:t>Go-Back-N </a:t>
            </a:r>
            <a:r>
              <a:rPr lang="en-US" dirty="0"/>
              <a:t>window, when the timer for a packet times out, several packets may be resent, although some may have arrived safe and sound at the receiver. </a:t>
            </a:r>
          </a:p>
          <a:p>
            <a:pPr lvl="1"/>
            <a:r>
              <a:rPr lang="en-US" dirty="0"/>
              <a:t>This duplication may make the congestion worse. </a:t>
            </a:r>
          </a:p>
          <a:p>
            <a:pPr lvl="1"/>
            <a:r>
              <a:rPr lang="en-US" dirty="0"/>
              <a:t>The Selective Repeat window, on the other hand, tries to send the specific packets that have been lost or corrupted.</a:t>
            </a:r>
          </a:p>
        </p:txBody>
      </p:sp>
    </p:spTree>
    <p:extLst>
      <p:ext uri="{BB962C8B-B14F-4D97-AF65-F5344CB8AC3E}">
        <p14:creationId xmlns:p14="http://schemas.microsoft.com/office/powerpoint/2010/main" val="44407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Open-Loop Congestion Control</a:t>
            </a:r>
          </a:p>
        </p:txBody>
      </p:sp>
      <p:sp>
        <p:nvSpPr>
          <p:cNvPr id="3" name="Content Placeholder 2"/>
          <p:cNvSpPr>
            <a:spLocks noGrp="1"/>
          </p:cNvSpPr>
          <p:nvPr>
            <p:ph idx="1"/>
          </p:nvPr>
        </p:nvSpPr>
        <p:spPr/>
        <p:txBody>
          <a:bodyPr>
            <a:normAutofit fontScale="77500" lnSpcReduction="20000"/>
          </a:bodyPr>
          <a:lstStyle/>
          <a:p>
            <a:r>
              <a:rPr lang="en-US" i="1" dirty="0"/>
              <a:t>Acknowledgment Policy</a:t>
            </a:r>
          </a:p>
          <a:p>
            <a:pPr lvl="1"/>
            <a:r>
              <a:rPr lang="en-US" dirty="0"/>
              <a:t>The acknowledgment policy imposed by the receiver may also affect congestion. </a:t>
            </a:r>
          </a:p>
          <a:p>
            <a:pPr lvl="1"/>
            <a:r>
              <a:rPr lang="en-US" dirty="0"/>
              <a:t>If the receiver does not acknowledge every packet it receives, it may slow down the sender and help prevent congestion. </a:t>
            </a:r>
          </a:p>
          <a:p>
            <a:r>
              <a:rPr lang="en-US" dirty="0"/>
              <a:t>Several approaches are used in this case. </a:t>
            </a:r>
          </a:p>
          <a:p>
            <a:pPr lvl="1"/>
            <a:r>
              <a:rPr lang="en-US" dirty="0"/>
              <a:t>A receiver may send an acknowledgment only if it has a packet to be sent or a special timer expires. </a:t>
            </a:r>
          </a:p>
          <a:p>
            <a:pPr lvl="1"/>
            <a:r>
              <a:rPr lang="en-US" dirty="0"/>
              <a:t>A receiver may decide to acknowledge only </a:t>
            </a:r>
            <a:r>
              <a:rPr lang="en-US" i="1" dirty="0"/>
              <a:t>N </a:t>
            </a:r>
            <a:r>
              <a:rPr lang="en-US" dirty="0"/>
              <a:t>packets at a time. </a:t>
            </a:r>
          </a:p>
          <a:p>
            <a:r>
              <a:rPr lang="en-US" dirty="0"/>
              <a:t>The acknowledgments are also part of the load in a network. </a:t>
            </a:r>
          </a:p>
          <a:p>
            <a:r>
              <a:rPr lang="en-US" dirty="0"/>
              <a:t>Sending fewer acknowledgments means imposing less load on the network.</a:t>
            </a:r>
          </a:p>
          <a:p>
            <a:endParaRPr lang="en-US" dirty="0"/>
          </a:p>
        </p:txBody>
      </p:sp>
    </p:spTree>
    <p:extLst>
      <p:ext uri="{BB962C8B-B14F-4D97-AF65-F5344CB8AC3E}">
        <p14:creationId xmlns:p14="http://schemas.microsoft.com/office/powerpoint/2010/main" val="261908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Traffic Descriptors</a:t>
            </a:r>
          </a:p>
        </p:txBody>
      </p:sp>
      <p:sp>
        <p:nvSpPr>
          <p:cNvPr id="3" name="Content Placeholder 2"/>
          <p:cNvSpPr>
            <a:spLocks noGrp="1"/>
          </p:cNvSpPr>
          <p:nvPr>
            <p:ph idx="1"/>
          </p:nvPr>
        </p:nvSpPr>
        <p:spPr/>
        <p:txBody>
          <a:bodyPr/>
          <a:lstStyle/>
          <a:p>
            <a:r>
              <a:rPr lang="en-US" dirty="0"/>
              <a:t>Traffic descriptors are qualitative values that represent a data flow. </a:t>
            </a:r>
          </a:p>
          <a:p>
            <a:r>
              <a:rPr lang="en-US" dirty="0"/>
              <a:t>Below shows a traffic flow with some of these values.</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3788" y="3902075"/>
            <a:ext cx="6526212"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4981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Open-Loop Congestion Control</a:t>
            </a:r>
          </a:p>
        </p:txBody>
      </p:sp>
      <p:sp>
        <p:nvSpPr>
          <p:cNvPr id="3" name="Content Placeholder 2"/>
          <p:cNvSpPr>
            <a:spLocks noGrp="1"/>
          </p:cNvSpPr>
          <p:nvPr>
            <p:ph idx="1"/>
          </p:nvPr>
        </p:nvSpPr>
        <p:spPr/>
        <p:txBody>
          <a:bodyPr>
            <a:normAutofit/>
          </a:bodyPr>
          <a:lstStyle/>
          <a:p>
            <a:r>
              <a:rPr lang="en-US" i="1" dirty="0"/>
              <a:t>Discarding Policy</a:t>
            </a:r>
          </a:p>
          <a:p>
            <a:pPr lvl="1"/>
            <a:r>
              <a:rPr lang="en-US" dirty="0"/>
              <a:t>A good discarding policy by the routers may prevent congestion and at the same time may not harm the integrity of the transmission. </a:t>
            </a:r>
          </a:p>
          <a:p>
            <a:pPr lvl="1"/>
            <a:r>
              <a:rPr lang="en-US" dirty="0"/>
              <a:t>For example, in audio transmission, if the policy is to discard less sensitive packets when congestion is likely to happen, the quality of sound is still preserved and congestion is prevented or alleviated.</a:t>
            </a:r>
          </a:p>
        </p:txBody>
      </p:sp>
    </p:spTree>
    <p:extLst>
      <p:ext uri="{BB962C8B-B14F-4D97-AF65-F5344CB8AC3E}">
        <p14:creationId xmlns:p14="http://schemas.microsoft.com/office/powerpoint/2010/main" val="1290978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Open-Loop Congestion Control</a:t>
            </a:r>
          </a:p>
        </p:txBody>
      </p:sp>
      <p:sp>
        <p:nvSpPr>
          <p:cNvPr id="3" name="Content Placeholder 2"/>
          <p:cNvSpPr>
            <a:spLocks noGrp="1"/>
          </p:cNvSpPr>
          <p:nvPr>
            <p:ph idx="1"/>
          </p:nvPr>
        </p:nvSpPr>
        <p:spPr/>
        <p:txBody>
          <a:bodyPr>
            <a:normAutofit/>
          </a:bodyPr>
          <a:lstStyle/>
          <a:p>
            <a:r>
              <a:rPr lang="en-US" i="1" dirty="0"/>
              <a:t>Admission Policy</a:t>
            </a:r>
          </a:p>
          <a:p>
            <a:pPr lvl="1"/>
            <a:r>
              <a:rPr lang="en-US" dirty="0"/>
              <a:t>Is a quality-of-service mechanism, can also prevent congestion in virtual-circuit networks. </a:t>
            </a:r>
          </a:p>
          <a:p>
            <a:pPr lvl="1"/>
            <a:r>
              <a:rPr lang="en-US" dirty="0"/>
              <a:t>Switches in a flow first check the resource requirement of a flow before admitting it to the network. </a:t>
            </a:r>
          </a:p>
          <a:p>
            <a:pPr lvl="1"/>
            <a:r>
              <a:rPr lang="en-US" dirty="0"/>
              <a:t>A router can deny establishing a virtual circuit connection if there is congestion in the network or if there is a possibility of future congestion.</a:t>
            </a:r>
          </a:p>
        </p:txBody>
      </p:sp>
    </p:spTree>
    <p:extLst>
      <p:ext uri="{BB962C8B-B14F-4D97-AF65-F5344CB8AC3E}">
        <p14:creationId xmlns:p14="http://schemas.microsoft.com/office/powerpoint/2010/main" val="2358831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Closed-Loop Congestion Control</a:t>
            </a:r>
          </a:p>
        </p:txBody>
      </p:sp>
      <p:sp>
        <p:nvSpPr>
          <p:cNvPr id="3" name="Content Placeholder 2"/>
          <p:cNvSpPr>
            <a:spLocks noGrp="1"/>
          </p:cNvSpPr>
          <p:nvPr>
            <p:ph idx="1"/>
          </p:nvPr>
        </p:nvSpPr>
        <p:spPr/>
        <p:txBody>
          <a:bodyPr/>
          <a:lstStyle/>
          <a:p>
            <a:pPr marL="0" indent="0" algn="ctr">
              <a:buNone/>
            </a:pPr>
            <a:r>
              <a:rPr lang="en-US" dirty="0"/>
              <a:t>Closed-loop congestion control mechanisms try to alleviate congestion after it happens.</a:t>
            </a:r>
          </a:p>
        </p:txBody>
      </p:sp>
    </p:spTree>
    <p:extLst>
      <p:ext uri="{BB962C8B-B14F-4D97-AF65-F5344CB8AC3E}">
        <p14:creationId xmlns:p14="http://schemas.microsoft.com/office/powerpoint/2010/main" val="34709233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Closed-Loop Congestion Control</a:t>
            </a:r>
          </a:p>
        </p:txBody>
      </p:sp>
      <p:sp>
        <p:nvSpPr>
          <p:cNvPr id="3" name="Content Placeholder 2"/>
          <p:cNvSpPr>
            <a:spLocks noGrp="1"/>
          </p:cNvSpPr>
          <p:nvPr>
            <p:ph idx="1"/>
          </p:nvPr>
        </p:nvSpPr>
        <p:spPr/>
        <p:txBody>
          <a:bodyPr>
            <a:normAutofit fontScale="77500" lnSpcReduction="20000"/>
          </a:bodyPr>
          <a:lstStyle/>
          <a:p>
            <a:r>
              <a:rPr lang="en-US" i="1" dirty="0"/>
              <a:t>Backpressure</a:t>
            </a:r>
          </a:p>
          <a:p>
            <a:pPr lvl="1"/>
            <a:r>
              <a:rPr lang="en-US" dirty="0"/>
              <a:t>The technique refers to a congestion control mechanism in which a </a:t>
            </a:r>
            <a:r>
              <a:rPr lang="en-US" b="1" dirty="0"/>
              <a:t>congested node stops receiving data</a:t>
            </a:r>
            <a:r>
              <a:rPr lang="en-US" dirty="0"/>
              <a:t> from the immediate upstream node or nodes. </a:t>
            </a:r>
          </a:p>
          <a:p>
            <a:r>
              <a:rPr lang="en-US" dirty="0"/>
              <a:t>This may cause the upstream node or nodes to become congested, and they, in turn, reject data from their upstream nodes or nodes. And so on. </a:t>
            </a:r>
          </a:p>
          <a:p>
            <a:r>
              <a:rPr lang="en-US" dirty="0"/>
              <a:t>Backpressure is a node-to-node congestion control that starts with a node and propagates, in the opposite direction of data flow, to the source. </a:t>
            </a:r>
          </a:p>
          <a:p>
            <a:r>
              <a:rPr lang="en-US" dirty="0"/>
              <a:t>This technique can be applied only to virtual circuit networks, in which each node knows the upstream node from which a flow of data is corning.</a:t>
            </a:r>
          </a:p>
        </p:txBody>
      </p:sp>
    </p:spTree>
    <p:extLst>
      <p:ext uri="{BB962C8B-B14F-4D97-AF65-F5344CB8AC3E}">
        <p14:creationId xmlns:p14="http://schemas.microsoft.com/office/powerpoint/2010/main" val="1658694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Closed-Loop Congestion Control</a:t>
            </a:r>
          </a:p>
        </p:txBody>
      </p:sp>
      <p:sp>
        <p:nvSpPr>
          <p:cNvPr id="3" name="Content Placeholder 2"/>
          <p:cNvSpPr>
            <a:spLocks noGrp="1"/>
          </p:cNvSpPr>
          <p:nvPr>
            <p:ph idx="1"/>
          </p:nvPr>
        </p:nvSpPr>
        <p:spPr/>
        <p:txBody>
          <a:bodyPr/>
          <a:lstStyle/>
          <a:p>
            <a:pPr marL="0" indent="0" algn="ctr">
              <a:buNone/>
            </a:pPr>
            <a:r>
              <a:rPr lang="en-US" dirty="0"/>
              <a:t>Backpressure method for alleviating congestion</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2209800"/>
            <a:ext cx="8528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7200" y="3587750"/>
            <a:ext cx="8528050" cy="2862322"/>
          </a:xfrm>
          <a:prstGeom prst="rect">
            <a:avLst/>
          </a:prstGeom>
          <a:noFill/>
        </p:spPr>
        <p:txBody>
          <a:bodyPr wrap="square" rtlCol="0">
            <a:spAutoFit/>
          </a:bodyPr>
          <a:lstStyle/>
          <a:p>
            <a:r>
              <a:rPr lang="en-US" dirty="0"/>
              <a:t>Node III in the figure has more input data than it can handle. It drops some packets in its input buffer and informs node II to slow down. </a:t>
            </a:r>
          </a:p>
          <a:p>
            <a:endParaRPr lang="en-US" dirty="0"/>
          </a:p>
          <a:p>
            <a:r>
              <a:rPr lang="en-US" dirty="0"/>
              <a:t>Node II, in turn, may be congested because it is slowing down the output flow of data. If node II is congested, it informs node I to slow down, which in turn may create congestion. </a:t>
            </a:r>
          </a:p>
          <a:p>
            <a:endParaRPr lang="en-US" dirty="0"/>
          </a:p>
          <a:p>
            <a:r>
              <a:rPr lang="en-US" dirty="0"/>
              <a:t>If so, node I informs the source of data to slow down. This, in time, alleviates the congestion. Note that the </a:t>
            </a:r>
            <a:r>
              <a:rPr lang="en-US" i="1" dirty="0"/>
              <a:t>pressure </a:t>
            </a:r>
            <a:r>
              <a:rPr lang="en-US" dirty="0"/>
              <a:t>on node III is moved backward to the source to remove the congestion.</a:t>
            </a:r>
          </a:p>
        </p:txBody>
      </p:sp>
    </p:spTree>
    <p:extLst>
      <p:ext uri="{BB962C8B-B14F-4D97-AF65-F5344CB8AC3E}">
        <p14:creationId xmlns:p14="http://schemas.microsoft.com/office/powerpoint/2010/main" val="19125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Closed-Loop Congestion Control</a:t>
            </a:r>
          </a:p>
        </p:txBody>
      </p:sp>
      <p:sp>
        <p:nvSpPr>
          <p:cNvPr id="3" name="Content Placeholder 2"/>
          <p:cNvSpPr>
            <a:spLocks noGrp="1"/>
          </p:cNvSpPr>
          <p:nvPr>
            <p:ph idx="1"/>
          </p:nvPr>
        </p:nvSpPr>
        <p:spPr/>
        <p:txBody>
          <a:bodyPr/>
          <a:lstStyle/>
          <a:p>
            <a:r>
              <a:rPr lang="en-US" i="1" dirty="0"/>
              <a:t>Backpressure</a:t>
            </a:r>
          </a:p>
          <a:p>
            <a:pPr lvl="1"/>
            <a:r>
              <a:rPr lang="en-US" dirty="0"/>
              <a:t>Was implemented in the first virtual-circuit network, X.25. </a:t>
            </a:r>
          </a:p>
          <a:p>
            <a:pPr lvl="1"/>
            <a:r>
              <a:rPr lang="en-US" dirty="0"/>
              <a:t>The technique cannot be implemented in a datagram network because in this type of network, a node (router) does not have the slightest knowledge of the upstream router.</a:t>
            </a:r>
          </a:p>
        </p:txBody>
      </p:sp>
    </p:spTree>
    <p:extLst>
      <p:ext uri="{BB962C8B-B14F-4D97-AF65-F5344CB8AC3E}">
        <p14:creationId xmlns:p14="http://schemas.microsoft.com/office/powerpoint/2010/main" val="15485464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Closed-Loop Congestion Control</a:t>
            </a:r>
          </a:p>
        </p:txBody>
      </p:sp>
      <p:sp>
        <p:nvSpPr>
          <p:cNvPr id="3" name="Content Placeholder 2"/>
          <p:cNvSpPr>
            <a:spLocks noGrp="1"/>
          </p:cNvSpPr>
          <p:nvPr>
            <p:ph idx="1"/>
          </p:nvPr>
        </p:nvSpPr>
        <p:spPr/>
        <p:txBody>
          <a:bodyPr>
            <a:normAutofit fontScale="85000" lnSpcReduction="20000"/>
          </a:bodyPr>
          <a:lstStyle/>
          <a:p>
            <a:r>
              <a:rPr lang="en-US" i="1" dirty="0"/>
              <a:t>Choke Packet</a:t>
            </a:r>
          </a:p>
          <a:p>
            <a:pPr lvl="1"/>
            <a:r>
              <a:rPr lang="en-US" dirty="0"/>
              <a:t>Is a packet sent by a node to the source to inform it of congestion.</a:t>
            </a:r>
          </a:p>
          <a:p>
            <a:r>
              <a:rPr lang="en-US" dirty="0"/>
              <a:t>The difference between the backpressure and choke packet methods:</a:t>
            </a:r>
          </a:p>
          <a:p>
            <a:pPr lvl="1"/>
            <a:r>
              <a:rPr lang="en-US" dirty="0"/>
              <a:t>In backpressure, the warning is from one node to its upstream node, although the warning may eventually reach the source station. </a:t>
            </a:r>
          </a:p>
          <a:p>
            <a:pPr lvl="1"/>
            <a:r>
              <a:rPr lang="en-US" dirty="0"/>
              <a:t>In the choke packet method, the warning is from the router, which has encountered congestion, to the source station directly. </a:t>
            </a:r>
          </a:p>
          <a:p>
            <a:pPr lvl="2"/>
            <a:r>
              <a:rPr lang="en-US" dirty="0"/>
              <a:t>The intermediate nodes through which the packet has traveled are not warned. </a:t>
            </a:r>
          </a:p>
        </p:txBody>
      </p:sp>
    </p:spTree>
    <p:extLst>
      <p:ext uri="{BB962C8B-B14F-4D97-AF65-F5344CB8AC3E}">
        <p14:creationId xmlns:p14="http://schemas.microsoft.com/office/powerpoint/2010/main" val="2161330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Closed-Loop Congestion Control</a:t>
            </a:r>
          </a:p>
        </p:txBody>
      </p:sp>
      <p:sp>
        <p:nvSpPr>
          <p:cNvPr id="3" name="Content Placeholder 2"/>
          <p:cNvSpPr>
            <a:spLocks noGrp="1"/>
          </p:cNvSpPr>
          <p:nvPr>
            <p:ph idx="1"/>
          </p:nvPr>
        </p:nvSpPr>
        <p:spPr/>
        <p:txBody>
          <a:bodyPr/>
          <a:lstStyle/>
          <a:p>
            <a:pPr marL="0" indent="0" algn="ctr">
              <a:buNone/>
            </a:pPr>
            <a:r>
              <a:rPr lang="en-US" dirty="0"/>
              <a:t>Choke packet</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150" y="2057400"/>
            <a:ext cx="8528050" cy="2338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2388" y="4655024"/>
            <a:ext cx="8001000" cy="2031325"/>
          </a:xfrm>
          <a:prstGeom prst="rect">
            <a:avLst/>
          </a:prstGeom>
          <a:noFill/>
        </p:spPr>
        <p:txBody>
          <a:bodyPr wrap="square" rtlCol="0">
            <a:spAutoFit/>
          </a:bodyPr>
          <a:lstStyle/>
          <a:p>
            <a:r>
              <a:rPr lang="en-US" dirty="0"/>
              <a:t>Example : ICMP</a:t>
            </a:r>
          </a:p>
          <a:p>
            <a:r>
              <a:rPr lang="en-US" dirty="0"/>
              <a:t>When a router in the Internet is overwhelmed with IP datagrams, it may discard some of them; but it informs the source host, using a source quench ICMP message. </a:t>
            </a:r>
          </a:p>
          <a:p>
            <a:r>
              <a:rPr lang="en-US" dirty="0"/>
              <a:t>The warning message goes directly to the source station; the intermediate routers, and does not take any action.</a:t>
            </a:r>
          </a:p>
          <a:p>
            <a:endParaRPr lang="en-US" dirty="0"/>
          </a:p>
        </p:txBody>
      </p:sp>
    </p:spTree>
    <p:extLst>
      <p:ext uri="{BB962C8B-B14F-4D97-AF65-F5344CB8AC3E}">
        <p14:creationId xmlns:p14="http://schemas.microsoft.com/office/powerpoint/2010/main" val="7823574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Closed-Loop Congestion Control</a:t>
            </a:r>
          </a:p>
        </p:txBody>
      </p:sp>
      <p:sp>
        <p:nvSpPr>
          <p:cNvPr id="3" name="Content Placeholder 2"/>
          <p:cNvSpPr>
            <a:spLocks noGrp="1"/>
          </p:cNvSpPr>
          <p:nvPr>
            <p:ph idx="1"/>
          </p:nvPr>
        </p:nvSpPr>
        <p:spPr/>
        <p:txBody>
          <a:bodyPr>
            <a:normAutofit fontScale="92500" lnSpcReduction="20000"/>
          </a:bodyPr>
          <a:lstStyle/>
          <a:p>
            <a:r>
              <a:rPr lang="en-US" i="1" dirty="0"/>
              <a:t>Implicit Signaling</a:t>
            </a:r>
          </a:p>
          <a:p>
            <a:pPr lvl="1"/>
            <a:r>
              <a:rPr lang="en-US" dirty="0"/>
              <a:t>In implicit signaling, there is no communication between the congested node or nodes and the source. </a:t>
            </a:r>
          </a:p>
          <a:p>
            <a:pPr lvl="1"/>
            <a:r>
              <a:rPr lang="en-US" dirty="0"/>
              <a:t>The source guesses that there is a congestion somewhere in the network from other symptoms. </a:t>
            </a:r>
          </a:p>
          <a:p>
            <a:pPr lvl="1"/>
            <a:r>
              <a:rPr lang="en-US" dirty="0"/>
              <a:t>For example, when a source sends several packets and there is no acknowledgment for a while, one assumption is that the network is congested. </a:t>
            </a:r>
          </a:p>
          <a:p>
            <a:r>
              <a:rPr lang="en-US" dirty="0"/>
              <a:t>The delay in receiving an acknowledgment is interpreted as congestion in the network; the source should slow down. </a:t>
            </a:r>
          </a:p>
        </p:txBody>
      </p:sp>
    </p:spTree>
    <p:extLst>
      <p:ext uri="{BB962C8B-B14F-4D97-AF65-F5344CB8AC3E}">
        <p14:creationId xmlns:p14="http://schemas.microsoft.com/office/powerpoint/2010/main" val="3728882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Closed-Loop Congestion Control</a:t>
            </a:r>
          </a:p>
        </p:txBody>
      </p:sp>
      <p:sp>
        <p:nvSpPr>
          <p:cNvPr id="3" name="Content Placeholder 2"/>
          <p:cNvSpPr>
            <a:spLocks noGrp="1"/>
          </p:cNvSpPr>
          <p:nvPr>
            <p:ph idx="1"/>
          </p:nvPr>
        </p:nvSpPr>
        <p:spPr/>
        <p:txBody>
          <a:bodyPr>
            <a:normAutofit fontScale="92500"/>
          </a:bodyPr>
          <a:lstStyle/>
          <a:p>
            <a:r>
              <a:rPr lang="en-US" i="1" dirty="0"/>
              <a:t>Explicit Signaling</a:t>
            </a:r>
          </a:p>
          <a:p>
            <a:pPr lvl="1"/>
            <a:r>
              <a:rPr lang="en-US" dirty="0"/>
              <a:t>The node that experiences congestion can explicitly send a signal to the source or destination.</a:t>
            </a:r>
          </a:p>
          <a:p>
            <a:pPr lvl="1"/>
            <a:r>
              <a:rPr lang="en-US" dirty="0"/>
              <a:t>The explicit signaling method, however, is different from the choke packet method. </a:t>
            </a:r>
          </a:p>
          <a:p>
            <a:pPr lvl="1"/>
            <a:r>
              <a:rPr lang="en-US" dirty="0"/>
              <a:t>In the choke packet method, a separate packet is used for this purpose; in the explicit signaling method, the signal is included in the packets that carry data. </a:t>
            </a:r>
          </a:p>
          <a:p>
            <a:pPr lvl="1"/>
            <a:r>
              <a:rPr lang="en-US" dirty="0"/>
              <a:t>Explicit signaling can occur in either the forward or the backward direction.</a:t>
            </a:r>
          </a:p>
        </p:txBody>
      </p:sp>
    </p:spTree>
    <p:extLst>
      <p:ext uri="{BB962C8B-B14F-4D97-AF65-F5344CB8AC3E}">
        <p14:creationId xmlns:p14="http://schemas.microsoft.com/office/powerpoint/2010/main" val="356146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Descriptors</a:t>
            </a:r>
          </a:p>
        </p:txBody>
      </p:sp>
      <p:sp>
        <p:nvSpPr>
          <p:cNvPr id="3" name="Content Placeholder 2"/>
          <p:cNvSpPr>
            <a:spLocks noGrp="1"/>
          </p:cNvSpPr>
          <p:nvPr>
            <p:ph idx="1"/>
          </p:nvPr>
        </p:nvSpPr>
        <p:spPr/>
        <p:txBody>
          <a:bodyPr/>
          <a:lstStyle/>
          <a:p>
            <a:r>
              <a:rPr lang="en-US" i="1" dirty="0"/>
              <a:t>Average Data Rate</a:t>
            </a:r>
          </a:p>
          <a:p>
            <a:pPr lvl="1"/>
            <a:r>
              <a:rPr lang="en-US" dirty="0"/>
              <a:t>The number of bits sent during a period of time, divided by the number of seconds in that period. </a:t>
            </a:r>
          </a:p>
          <a:p>
            <a:endParaRPr lang="en-US" dirty="0"/>
          </a:p>
          <a:p>
            <a:r>
              <a:rPr lang="en-US" dirty="0"/>
              <a:t>Very useful characteristic of traffic because it indicates the </a:t>
            </a:r>
            <a:r>
              <a:rPr lang="en-US" b="1" dirty="0"/>
              <a:t>average bandwidth needed </a:t>
            </a:r>
            <a:r>
              <a:rPr lang="en-US" dirty="0"/>
              <a:t>by the traffic.</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6050" y="3048000"/>
            <a:ext cx="363855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30169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Closed-Loop Congestion Control</a:t>
            </a:r>
          </a:p>
        </p:txBody>
      </p:sp>
      <p:sp>
        <p:nvSpPr>
          <p:cNvPr id="3" name="Content Placeholder 2"/>
          <p:cNvSpPr>
            <a:spLocks noGrp="1"/>
          </p:cNvSpPr>
          <p:nvPr>
            <p:ph idx="1"/>
          </p:nvPr>
        </p:nvSpPr>
        <p:spPr/>
        <p:txBody>
          <a:bodyPr>
            <a:normAutofit fontScale="85000" lnSpcReduction="20000"/>
          </a:bodyPr>
          <a:lstStyle/>
          <a:p>
            <a:r>
              <a:rPr lang="en-US" dirty="0"/>
              <a:t>Backward Signaling </a:t>
            </a:r>
          </a:p>
          <a:p>
            <a:pPr lvl="1"/>
            <a:r>
              <a:rPr lang="en-US" dirty="0"/>
              <a:t>A bit can be set in a packet moving in the direction opposite to the congestion. </a:t>
            </a:r>
          </a:p>
          <a:p>
            <a:pPr lvl="1"/>
            <a:r>
              <a:rPr lang="en-US" dirty="0"/>
              <a:t>This bit can warn the source that there is congestion and that it needs to slow down to avoid the discarding of packets.</a:t>
            </a:r>
          </a:p>
          <a:p>
            <a:r>
              <a:rPr lang="en-US" dirty="0"/>
              <a:t>Forward Signaling </a:t>
            </a:r>
          </a:p>
          <a:p>
            <a:pPr lvl="1"/>
            <a:r>
              <a:rPr lang="en-US" dirty="0"/>
              <a:t>A bit can be set in a packet moving in the direction of the congestion. </a:t>
            </a:r>
          </a:p>
          <a:p>
            <a:pPr lvl="1"/>
            <a:r>
              <a:rPr lang="en-US" dirty="0"/>
              <a:t>This bit can warn the destination that there is congestion. </a:t>
            </a:r>
          </a:p>
          <a:p>
            <a:pPr lvl="1"/>
            <a:r>
              <a:rPr lang="en-US" dirty="0"/>
              <a:t>The receiver in this case can use policies, such as slowing down the acknowledgments, to alleviate the congestion.</a:t>
            </a:r>
          </a:p>
        </p:txBody>
      </p:sp>
    </p:spTree>
    <p:extLst>
      <p:ext uri="{BB962C8B-B14F-4D97-AF65-F5344CB8AC3E}">
        <p14:creationId xmlns:p14="http://schemas.microsoft.com/office/powerpoint/2010/main" val="3104268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TWO EXAMPLES</a:t>
            </a:r>
          </a:p>
        </p:txBody>
      </p:sp>
      <p:sp>
        <p:nvSpPr>
          <p:cNvPr id="3" name="Content Placeholder 2"/>
          <p:cNvSpPr>
            <a:spLocks noGrp="1"/>
          </p:cNvSpPr>
          <p:nvPr>
            <p:ph idx="1"/>
          </p:nvPr>
        </p:nvSpPr>
        <p:spPr/>
        <p:txBody>
          <a:bodyPr/>
          <a:lstStyle/>
          <a:p>
            <a:r>
              <a:rPr lang="en-US" dirty="0"/>
              <a:t>To better understand the concept of congestion control, let us give two examples: one in TCP and the other in Frame Relay.</a:t>
            </a:r>
          </a:p>
          <a:p>
            <a:endParaRPr lang="en-US" dirty="0"/>
          </a:p>
        </p:txBody>
      </p:sp>
    </p:spTree>
    <p:extLst>
      <p:ext uri="{BB962C8B-B14F-4D97-AF65-F5344CB8AC3E}">
        <p14:creationId xmlns:p14="http://schemas.microsoft.com/office/powerpoint/2010/main" val="595044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Control in TCP</a:t>
            </a:r>
          </a:p>
        </p:txBody>
      </p:sp>
      <p:sp>
        <p:nvSpPr>
          <p:cNvPr id="3" name="Content Placeholder 2"/>
          <p:cNvSpPr>
            <a:spLocks noGrp="1"/>
          </p:cNvSpPr>
          <p:nvPr>
            <p:ph idx="1"/>
          </p:nvPr>
        </p:nvSpPr>
        <p:spPr/>
        <p:txBody>
          <a:bodyPr>
            <a:normAutofit fontScale="85000" lnSpcReduction="10000"/>
          </a:bodyPr>
          <a:lstStyle/>
          <a:p>
            <a:r>
              <a:rPr lang="en-US" i="1" dirty="0"/>
              <a:t>Congestion Window</a:t>
            </a:r>
          </a:p>
          <a:p>
            <a:r>
              <a:rPr lang="en-US" dirty="0"/>
              <a:t>The sender window size is determined by the available buffer space in the receiver </a:t>
            </a:r>
            <a:r>
              <a:rPr lang="en-US" i="1" dirty="0"/>
              <a:t>(</a:t>
            </a:r>
            <a:r>
              <a:rPr lang="en-US" i="1" dirty="0" err="1"/>
              <a:t>rwnd</a:t>
            </a:r>
            <a:r>
              <a:rPr lang="en-US" i="1" dirty="0"/>
              <a:t>). </a:t>
            </a:r>
          </a:p>
          <a:p>
            <a:r>
              <a:rPr lang="en-US" dirty="0"/>
              <a:t>We assumed that it is only the receiver that can dictate to the sender the size of the sender's window. </a:t>
            </a:r>
          </a:p>
          <a:p>
            <a:r>
              <a:rPr lang="en-US" dirty="0"/>
              <a:t>But if the network cannot deliver the data as fast as they are created by the sender, it must tell the sender to slow down. </a:t>
            </a:r>
          </a:p>
          <a:p>
            <a:r>
              <a:rPr lang="en-US" dirty="0"/>
              <a:t>In other words, in addition to the receiver, the network is a second entity that determines the size of the sender's window</a:t>
            </a:r>
          </a:p>
        </p:txBody>
      </p:sp>
    </p:spTree>
    <p:extLst>
      <p:ext uri="{BB962C8B-B14F-4D97-AF65-F5344CB8AC3E}">
        <p14:creationId xmlns:p14="http://schemas.microsoft.com/office/powerpoint/2010/main" val="8821426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Control in TCP</a:t>
            </a:r>
          </a:p>
        </p:txBody>
      </p:sp>
      <p:sp>
        <p:nvSpPr>
          <p:cNvPr id="3" name="Content Placeholder 2"/>
          <p:cNvSpPr>
            <a:spLocks noGrp="1"/>
          </p:cNvSpPr>
          <p:nvPr>
            <p:ph idx="1"/>
          </p:nvPr>
        </p:nvSpPr>
        <p:spPr/>
        <p:txBody>
          <a:bodyPr>
            <a:normAutofit lnSpcReduction="10000"/>
          </a:bodyPr>
          <a:lstStyle/>
          <a:p>
            <a:r>
              <a:rPr lang="en-US" dirty="0"/>
              <a:t>Today, the sender's window size is determined not only by the receiver but also by congestion in the network.</a:t>
            </a:r>
          </a:p>
          <a:p>
            <a:r>
              <a:rPr lang="en-US" dirty="0"/>
              <a:t>The sender has two pieces of information: </a:t>
            </a:r>
          </a:p>
          <a:p>
            <a:pPr lvl="1"/>
            <a:r>
              <a:rPr lang="en-US" dirty="0"/>
              <a:t>the receiver-advertised window size</a:t>
            </a:r>
          </a:p>
          <a:p>
            <a:pPr lvl="1"/>
            <a:r>
              <a:rPr lang="en-US" dirty="0"/>
              <a:t>the congestion window size. </a:t>
            </a:r>
          </a:p>
          <a:p>
            <a:r>
              <a:rPr lang="en-US" dirty="0"/>
              <a:t>The actual size of the window is the minimum of these two.</a:t>
            </a:r>
          </a:p>
          <a:p>
            <a:pPr marL="0" indent="0" algn="ctr">
              <a:buNone/>
            </a:pPr>
            <a:r>
              <a:rPr lang="en-US" dirty="0"/>
              <a:t>Actual window size=minimum (</a:t>
            </a:r>
            <a:r>
              <a:rPr lang="en-US" dirty="0" err="1"/>
              <a:t>rwnd</a:t>
            </a:r>
            <a:r>
              <a:rPr lang="en-US" dirty="0"/>
              <a:t>, </a:t>
            </a:r>
            <a:r>
              <a:rPr lang="en-US" dirty="0" err="1"/>
              <a:t>cwnd</a:t>
            </a:r>
            <a:r>
              <a:rPr lang="en-US" dirty="0"/>
              <a:t>)</a:t>
            </a:r>
          </a:p>
        </p:txBody>
      </p:sp>
    </p:spTree>
    <p:extLst>
      <p:ext uri="{BB962C8B-B14F-4D97-AF65-F5344CB8AC3E}">
        <p14:creationId xmlns:p14="http://schemas.microsoft.com/office/powerpoint/2010/main" val="26867543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Control in TCP</a:t>
            </a:r>
          </a:p>
        </p:txBody>
      </p:sp>
      <p:sp>
        <p:nvSpPr>
          <p:cNvPr id="3" name="Content Placeholder 2"/>
          <p:cNvSpPr>
            <a:spLocks noGrp="1"/>
          </p:cNvSpPr>
          <p:nvPr>
            <p:ph idx="1"/>
          </p:nvPr>
        </p:nvSpPr>
        <p:spPr/>
        <p:txBody>
          <a:bodyPr>
            <a:normAutofit fontScale="85000" lnSpcReduction="20000"/>
          </a:bodyPr>
          <a:lstStyle/>
          <a:p>
            <a:r>
              <a:rPr lang="en-US" i="1" dirty="0"/>
              <a:t>Congestion Policy</a:t>
            </a:r>
          </a:p>
          <a:p>
            <a:r>
              <a:rPr lang="en-US" dirty="0"/>
              <a:t>TCP's general policy for handling congestion is based on three phases: </a:t>
            </a:r>
          </a:p>
          <a:p>
            <a:pPr lvl="1"/>
            <a:r>
              <a:rPr lang="en-US" dirty="0"/>
              <a:t>Slow start</a:t>
            </a:r>
          </a:p>
          <a:p>
            <a:pPr lvl="2"/>
            <a:r>
              <a:rPr lang="en-US" dirty="0"/>
              <a:t>In the slow-start phase, the sender starts with a very slow rate of transmission, but increases the rate rapidly to reach a threshold.</a:t>
            </a:r>
          </a:p>
          <a:p>
            <a:pPr lvl="1"/>
            <a:r>
              <a:rPr lang="en-US" dirty="0"/>
              <a:t>Congestion avoidance</a:t>
            </a:r>
          </a:p>
          <a:p>
            <a:pPr lvl="2"/>
            <a:r>
              <a:rPr lang="en-US" dirty="0"/>
              <a:t>When the threshold is reached, the data rate is reduced to avoid congestion. </a:t>
            </a:r>
          </a:p>
          <a:p>
            <a:pPr lvl="1"/>
            <a:r>
              <a:rPr lang="en-US" dirty="0"/>
              <a:t>Congestion detection. </a:t>
            </a:r>
          </a:p>
          <a:p>
            <a:pPr lvl="2"/>
            <a:r>
              <a:rPr lang="en-US" dirty="0"/>
              <a:t>Finally if congestion is detected, the sender goes back to the slow-start or congestion avoidance phase based on how the congestion is detected.</a:t>
            </a:r>
          </a:p>
        </p:txBody>
      </p:sp>
    </p:spTree>
    <p:extLst>
      <p:ext uri="{BB962C8B-B14F-4D97-AF65-F5344CB8AC3E}">
        <p14:creationId xmlns:p14="http://schemas.microsoft.com/office/powerpoint/2010/main" val="30480770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start, exponential increase</a:t>
            </a:r>
          </a:p>
        </p:txBody>
      </p:sp>
      <p:sp>
        <p:nvSpPr>
          <p:cNvPr id="3" name="Content Placeholder 2"/>
          <p:cNvSpPr>
            <a:spLocks noGrp="1"/>
          </p:cNvSpPr>
          <p:nvPr>
            <p:ph idx="1"/>
          </p:nvPr>
        </p:nvSpPr>
        <p:spPr/>
        <p:txBody>
          <a:bodyPr>
            <a:normAutofit fontScale="92500" lnSpcReduction="10000"/>
          </a:bodyPr>
          <a:lstStyle/>
          <a:p>
            <a:r>
              <a:rPr lang="en-US" dirty="0"/>
              <a:t>This algorithm is based on the idea that the size of the congestion window </a:t>
            </a:r>
            <a:r>
              <a:rPr lang="en-US" i="1" dirty="0"/>
              <a:t>(</a:t>
            </a:r>
            <a:r>
              <a:rPr lang="en-US" i="1" dirty="0" err="1"/>
              <a:t>cwnd</a:t>
            </a:r>
            <a:r>
              <a:rPr lang="en-US" i="1" dirty="0"/>
              <a:t>) </a:t>
            </a:r>
            <a:r>
              <a:rPr lang="en-US" dirty="0"/>
              <a:t>starts with one maximum segment size (MSS). </a:t>
            </a:r>
          </a:p>
          <a:p>
            <a:r>
              <a:rPr lang="en-US" dirty="0"/>
              <a:t>MSS determined during connection establishment by using an option of the same name. </a:t>
            </a:r>
          </a:p>
          <a:p>
            <a:r>
              <a:rPr lang="en-US" dirty="0"/>
              <a:t>The size of the window increases one MSS each time an acknowledgment is received. </a:t>
            </a:r>
          </a:p>
          <a:p>
            <a:r>
              <a:rPr lang="en-US" dirty="0"/>
              <a:t>As the name implies, the window starts slowly, but grows exponentially. </a:t>
            </a:r>
          </a:p>
        </p:txBody>
      </p:sp>
    </p:spTree>
    <p:extLst>
      <p:ext uri="{BB962C8B-B14F-4D97-AF65-F5344CB8AC3E}">
        <p14:creationId xmlns:p14="http://schemas.microsoft.com/office/powerpoint/2010/main" val="32692563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Slow start, exponential increase</a:t>
            </a:r>
          </a:p>
        </p:txBody>
      </p:sp>
      <p:sp>
        <p:nvSpPr>
          <p:cNvPr id="3" name="Content Placeholder 2"/>
          <p:cNvSpPr>
            <a:spLocks noGrp="1"/>
          </p:cNvSpPr>
          <p:nvPr>
            <p:ph idx="1"/>
          </p:nvPr>
        </p:nvSpPr>
        <p:spPr>
          <a:xfrm>
            <a:off x="457200" y="1600200"/>
            <a:ext cx="8229600" cy="1142999"/>
          </a:xfrm>
        </p:spPr>
        <p:txBody>
          <a:bodyPr>
            <a:normAutofit fontScale="85000" lnSpcReduction="20000"/>
          </a:bodyPr>
          <a:lstStyle/>
          <a:p>
            <a:pPr marL="0" indent="0" algn="ctr">
              <a:buNone/>
            </a:pPr>
            <a:r>
              <a:rPr lang="en-US" dirty="0"/>
              <a:t>In the slow-start algorithm, the size of the congestion window increases exponentially until it reaches a threshold.</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618096"/>
            <a:ext cx="6019800" cy="4400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007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start, exponential increase</a:t>
            </a:r>
          </a:p>
        </p:txBody>
      </p:sp>
      <p:sp>
        <p:nvSpPr>
          <p:cNvPr id="3" name="Content Placeholder 2"/>
          <p:cNvSpPr>
            <a:spLocks noGrp="1"/>
          </p:cNvSpPr>
          <p:nvPr>
            <p:ph idx="1"/>
          </p:nvPr>
        </p:nvSpPr>
        <p:spPr>
          <a:xfrm>
            <a:off x="457200" y="1600200"/>
            <a:ext cx="4267200" cy="4525963"/>
          </a:xfrm>
        </p:spPr>
        <p:txBody>
          <a:bodyPr>
            <a:normAutofit fontScale="70000" lnSpcReduction="20000"/>
          </a:bodyPr>
          <a:lstStyle/>
          <a:p>
            <a:r>
              <a:rPr lang="en-US" dirty="0"/>
              <a:t>The sender starts with </a:t>
            </a:r>
            <a:r>
              <a:rPr lang="en-US" i="1" dirty="0" err="1"/>
              <a:t>cwnd</a:t>
            </a:r>
            <a:r>
              <a:rPr lang="en-US" i="1" dirty="0"/>
              <a:t> </a:t>
            </a:r>
            <a:r>
              <a:rPr lang="en-US" dirty="0"/>
              <a:t>=1 MSS. This means that the sender can send only one segment. </a:t>
            </a:r>
          </a:p>
          <a:p>
            <a:r>
              <a:rPr lang="en-US" dirty="0"/>
              <a:t>After receipt of the acknowledgment for segment 1, the size of the congestion window is increased by 1, which means that </a:t>
            </a:r>
            <a:r>
              <a:rPr lang="en-US" i="1" dirty="0" err="1"/>
              <a:t>cwnd</a:t>
            </a:r>
            <a:r>
              <a:rPr lang="en-US" i="1" dirty="0"/>
              <a:t> </a:t>
            </a:r>
            <a:r>
              <a:rPr lang="en-US" dirty="0"/>
              <a:t>is now 2(2^1). Now two more segments can be sent. </a:t>
            </a:r>
          </a:p>
          <a:p>
            <a:r>
              <a:rPr lang="en-US" dirty="0"/>
              <a:t>When each acknowledgment is received, the size of the window is increased by 1 MSS. </a:t>
            </a:r>
          </a:p>
          <a:p>
            <a:r>
              <a:rPr lang="en-US" dirty="0"/>
              <a:t>When all seven segments are acknowledged, </a:t>
            </a:r>
            <a:r>
              <a:rPr lang="en-US" i="1" dirty="0" err="1"/>
              <a:t>cwnd</a:t>
            </a:r>
            <a:r>
              <a:rPr lang="en-US" i="1" dirty="0"/>
              <a:t> </a:t>
            </a:r>
            <a:r>
              <a:rPr lang="en-US" dirty="0"/>
              <a:t>= 8 (2^3).</a:t>
            </a:r>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342" y="1905000"/>
            <a:ext cx="4456251" cy="3257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341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start, exponential increase</a:t>
            </a:r>
          </a:p>
        </p:txBody>
      </p:sp>
      <p:sp>
        <p:nvSpPr>
          <p:cNvPr id="3" name="Content Placeholder 2"/>
          <p:cNvSpPr>
            <a:spLocks noGrp="1"/>
          </p:cNvSpPr>
          <p:nvPr>
            <p:ph idx="1"/>
          </p:nvPr>
        </p:nvSpPr>
        <p:spPr/>
        <p:txBody>
          <a:bodyPr/>
          <a:lstStyle/>
          <a:p>
            <a:r>
              <a:rPr lang="en-US" dirty="0"/>
              <a:t>The size of </a:t>
            </a:r>
            <a:r>
              <a:rPr lang="en-US" i="1" dirty="0" err="1"/>
              <a:t>cwnd</a:t>
            </a:r>
            <a:r>
              <a:rPr lang="en-US" i="1" dirty="0"/>
              <a:t> </a:t>
            </a:r>
            <a:r>
              <a:rPr lang="en-US" dirty="0"/>
              <a:t>in terms of rounds (acknowledgment of the whole window of segments), the rate is exponential:</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191000"/>
            <a:ext cx="4914900" cy="118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7452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Slow start, exponential increase</a:t>
            </a:r>
          </a:p>
        </p:txBody>
      </p:sp>
      <p:sp>
        <p:nvSpPr>
          <p:cNvPr id="3" name="Content Placeholder 2"/>
          <p:cNvSpPr>
            <a:spLocks noGrp="1"/>
          </p:cNvSpPr>
          <p:nvPr>
            <p:ph idx="1"/>
          </p:nvPr>
        </p:nvSpPr>
        <p:spPr/>
        <p:txBody>
          <a:bodyPr>
            <a:normAutofit fontScale="92500" lnSpcReduction="20000"/>
          </a:bodyPr>
          <a:lstStyle/>
          <a:p>
            <a:r>
              <a:rPr lang="en-US" dirty="0"/>
              <a:t>If there is delayed ACKs, the increase in the size of the window is less than power of 2.</a:t>
            </a:r>
          </a:p>
          <a:p>
            <a:r>
              <a:rPr lang="en-US" dirty="0"/>
              <a:t>Slow start cannot continue indefinitely. There must be a threshold to stop this phase. </a:t>
            </a:r>
          </a:p>
          <a:p>
            <a:r>
              <a:rPr lang="en-US" dirty="0"/>
              <a:t>The sender keeps track of a variable named </a:t>
            </a:r>
            <a:r>
              <a:rPr lang="en-US" i="1" dirty="0" err="1"/>
              <a:t>ssthresh</a:t>
            </a:r>
            <a:r>
              <a:rPr lang="en-US" i="1" dirty="0"/>
              <a:t> </a:t>
            </a:r>
            <a:r>
              <a:rPr lang="en-US" dirty="0"/>
              <a:t>(slow-start threshold).</a:t>
            </a:r>
          </a:p>
          <a:p>
            <a:r>
              <a:rPr lang="en-US" dirty="0"/>
              <a:t>When the size of window in bytes reaches this threshold, slow start stops and the next phase starts. </a:t>
            </a:r>
          </a:p>
          <a:p>
            <a:r>
              <a:rPr lang="en-US" dirty="0"/>
              <a:t>In most implementations the value of </a:t>
            </a:r>
            <a:r>
              <a:rPr lang="en-US" i="1" dirty="0" err="1"/>
              <a:t>ssthresh</a:t>
            </a:r>
            <a:r>
              <a:rPr lang="en-US" i="1" dirty="0"/>
              <a:t> </a:t>
            </a:r>
            <a:r>
              <a:rPr lang="en-US" dirty="0"/>
              <a:t>is 65,535 bytes.</a:t>
            </a:r>
          </a:p>
        </p:txBody>
      </p:sp>
    </p:spTree>
    <p:extLst>
      <p:ext uri="{BB962C8B-B14F-4D97-AF65-F5344CB8AC3E}">
        <p14:creationId xmlns:p14="http://schemas.microsoft.com/office/powerpoint/2010/main" val="266007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Descriptors</a:t>
            </a:r>
          </a:p>
        </p:txBody>
      </p:sp>
      <p:sp>
        <p:nvSpPr>
          <p:cNvPr id="3" name="Content Placeholder 2"/>
          <p:cNvSpPr>
            <a:spLocks noGrp="1"/>
          </p:cNvSpPr>
          <p:nvPr>
            <p:ph idx="1"/>
          </p:nvPr>
        </p:nvSpPr>
        <p:spPr>
          <a:xfrm>
            <a:off x="457200" y="1600201"/>
            <a:ext cx="8229600" cy="3276600"/>
          </a:xfrm>
        </p:spPr>
        <p:txBody>
          <a:bodyPr>
            <a:normAutofit fontScale="92500" lnSpcReduction="10000"/>
          </a:bodyPr>
          <a:lstStyle/>
          <a:p>
            <a:r>
              <a:rPr lang="en-US" i="1" dirty="0"/>
              <a:t>Peak Data Rate</a:t>
            </a:r>
          </a:p>
          <a:p>
            <a:pPr lvl="1"/>
            <a:r>
              <a:rPr lang="en-US" dirty="0"/>
              <a:t>Defines the maximum data rate of the traffic. </a:t>
            </a:r>
          </a:p>
          <a:p>
            <a:r>
              <a:rPr lang="en-US" dirty="0"/>
              <a:t>In example, it is the maximum </a:t>
            </a:r>
            <a:r>
              <a:rPr lang="en-US" i="1" dirty="0"/>
              <a:t>y </a:t>
            </a:r>
            <a:r>
              <a:rPr lang="en-US" dirty="0"/>
              <a:t>axis value</a:t>
            </a:r>
          </a:p>
          <a:p>
            <a:r>
              <a:rPr lang="en-US" dirty="0"/>
              <a:t>Very important measurement because it </a:t>
            </a:r>
            <a:r>
              <a:rPr lang="en-US" b="1" dirty="0"/>
              <a:t>indicates the peak bandwidth</a:t>
            </a:r>
            <a:r>
              <a:rPr lang="en-US" dirty="0"/>
              <a:t> that the network needs for traffic to pass through without changing its data flow.</a:t>
            </a:r>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4876800"/>
            <a:ext cx="4114800" cy="162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63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avoidance, additive increase</a:t>
            </a:r>
          </a:p>
        </p:txBody>
      </p:sp>
      <p:sp>
        <p:nvSpPr>
          <p:cNvPr id="3" name="Content Placeholder 2"/>
          <p:cNvSpPr>
            <a:spLocks noGrp="1"/>
          </p:cNvSpPr>
          <p:nvPr>
            <p:ph idx="1"/>
          </p:nvPr>
        </p:nvSpPr>
        <p:spPr/>
        <p:txBody>
          <a:bodyPr>
            <a:normAutofit fontScale="77500" lnSpcReduction="20000"/>
          </a:bodyPr>
          <a:lstStyle/>
          <a:p>
            <a:r>
              <a:rPr lang="en-US" dirty="0"/>
              <a:t>If we start with the slow-start algorithm, the size of the congestion window increases exponentially. </a:t>
            </a:r>
          </a:p>
          <a:p>
            <a:r>
              <a:rPr lang="en-US" dirty="0"/>
              <a:t>To avoid congestion before it happens, one must slow down this exponential growth. </a:t>
            </a:r>
          </a:p>
          <a:p>
            <a:r>
              <a:rPr lang="en-US" dirty="0"/>
              <a:t>TCP defines another algorithm called congestion avoidance, which undergoes an additive increase instead of an exponential one. </a:t>
            </a:r>
          </a:p>
          <a:p>
            <a:r>
              <a:rPr lang="en-US" dirty="0"/>
              <a:t>When the size of the congestion window reaches the slow-start threshold, the slow-start phase stops and the additive phase begins. </a:t>
            </a:r>
          </a:p>
          <a:p>
            <a:r>
              <a:rPr lang="en-US" dirty="0"/>
              <a:t>In this algorithm, each time the whole window of segments is acknowledged (one round), the size of the congestion window is increased by 1. </a:t>
            </a:r>
          </a:p>
        </p:txBody>
      </p:sp>
    </p:spTree>
    <p:extLst>
      <p:ext uri="{BB962C8B-B14F-4D97-AF65-F5344CB8AC3E}">
        <p14:creationId xmlns:p14="http://schemas.microsoft.com/office/powerpoint/2010/main" val="29523325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Congestion avoidance, additive increase</a:t>
            </a:r>
          </a:p>
        </p:txBody>
      </p:sp>
      <p:sp>
        <p:nvSpPr>
          <p:cNvPr id="3" name="Content Placeholder 2"/>
          <p:cNvSpPr>
            <a:spLocks noGrp="1"/>
          </p:cNvSpPr>
          <p:nvPr>
            <p:ph idx="1"/>
          </p:nvPr>
        </p:nvSpPr>
        <p:spPr>
          <a:xfrm>
            <a:off x="457200" y="1600201"/>
            <a:ext cx="8229600" cy="1219200"/>
          </a:xfrm>
        </p:spPr>
        <p:txBody>
          <a:bodyPr>
            <a:normAutofit fontScale="92500" lnSpcReduction="20000"/>
          </a:bodyPr>
          <a:lstStyle/>
          <a:p>
            <a:pPr marL="0" indent="0" algn="ctr">
              <a:buNone/>
            </a:pPr>
            <a:r>
              <a:rPr lang="en-US" dirty="0"/>
              <a:t>In the congestion avoidance algorithm, the size of the congestion window increases additively until congestion is detected.</a:t>
            </a:r>
          </a:p>
          <a:p>
            <a:pPr marL="0" indent="0" algn="ctr">
              <a:buNone/>
            </a:pPr>
            <a:endParaRPr lang="en-US" dirty="0"/>
          </a:p>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992438"/>
            <a:ext cx="5246687" cy="3865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5238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avoidance, additive increase</a:t>
            </a:r>
          </a:p>
        </p:txBody>
      </p:sp>
      <p:sp>
        <p:nvSpPr>
          <p:cNvPr id="3" name="Content Placeholder 2"/>
          <p:cNvSpPr>
            <a:spLocks noGrp="1"/>
          </p:cNvSpPr>
          <p:nvPr>
            <p:ph idx="1"/>
          </p:nvPr>
        </p:nvSpPr>
        <p:spPr/>
        <p:txBody>
          <a:bodyPr/>
          <a:lstStyle/>
          <a:p>
            <a:r>
              <a:rPr lang="en-US" dirty="0"/>
              <a:t>In this case, after the sender has received acknowledgments for a complete window size of segments, the size of the window is increased by one segment.</a:t>
            </a:r>
          </a:p>
          <a:p>
            <a:r>
              <a:rPr lang="en-US" dirty="0"/>
              <a:t>The size of </a:t>
            </a:r>
            <a:r>
              <a:rPr lang="en-US" i="1" dirty="0" err="1"/>
              <a:t>cwnd</a:t>
            </a:r>
            <a:r>
              <a:rPr lang="en-US" i="1" dirty="0"/>
              <a:t> </a:t>
            </a:r>
            <a:r>
              <a:rPr lang="en-US" dirty="0"/>
              <a:t>in terms of rounds, we find that the rate is additive as :</a:t>
            </a:r>
          </a:p>
        </p:txBody>
      </p:sp>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4525" y="4800600"/>
            <a:ext cx="531495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96194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Detection: Multiplicative Decrease</a:t>
            </a:r>
          </a:p>
        </p:txBody>
      </p:sp>
      <p:sp>
        <p:nvSpPr>
          <p:cNvPr id="3" name="Content Placeholder 2"/>
          <p:cNvSpPr>
            <a:spLocks noGrp="1"/>
          </p:cNvSpPr>
          <p:nvPr>
            <p:ph idx="1"/>
          </p:nvPr>
        </p:nvSpPr>
        <p:spPr/>
        <p:txBody>
          <a:bodyPr>
            <a:normAutofit fontScale="92500" lnSpcReduction="20000"/>
          </a:bodyPr>
          <a:lstStyle/>
          <a:p>
            <a:r>
              <a:rPr lang="en-US" dirty="0"/>
              <a:t>If congestion occurs, the congestion window size must be decreased. </a:t>
            </a:r>
          </a:p>
          <a:p>
            <a:r>
              <a:rPr lang="en-US" dirty="0"/>
              <a:t>The only way the sender can guess that congestion has occurred is by the need to retransmit a segment. </a:t>
            </a:r>
          </a:p>
          <a:p>
            <a:r>
              <a:rPr lang="en-US" dirty="0"/>
              <a:t>However, retransmission can occur in one of two cases: </a:t>
            </a:r>
          </a:p>
          <a:p>
            <a:pPr lvl="1"/>
            <a:r>
              <a:rPr lang="en-US" dirty="0"/>
              <a:t>when a timer times out or when three ACKs are received. </a:t>
            </a:r>
          </a:p>
          <a:p>
            <a:pPr lvl="1"/>
            <a:r>
              <a:rPr lang="en-US" dirty="0"/>
              <a:t>In both cases, </a:t>
            </a:r>
            <a:r>
              <a:rPr lang="en-US" b="1" dirty="0"/>
              <a:t>the size of the threshold is dropped </a:t>
            </a:r>
            <a:r>
              <a:rPr lang="en-US" dirty="0"/>
              <a:t>to one-half, a multiplicative decrease. </a:t>
            </a:r>
          </a:p>
        </p:txBody>
      </p:sp>
    </p:spTree>
    <p:extLst>
      <p:ext uri="{BB962C8B-B14F-4D97-AF65-F5344CB8AC3E}">
        <p14:creationId xmlns:p14="http://schemas.microsoft.com/office/powerpoint/2010/main" val="231621191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Detection: Multiplicative Decrease</a:t>
            </a:r>
          </a:p>
        </p:txBody>
      </p:sp>
      <p:sp>
        <p:nvSpPr>
          <p:cNvPr id="3" name="Content Placeholder 2"/>
          <p:cNvSpPr>
            <a:spLocks noGrp="1"/>
          </p:cNvSpPr>
          <p:nvPr>
            <p:ph idx="1"/>
          </p:nvPr>
        </p:nvSpPr>
        <p:spPr/>
        <p:txBody>
          <a:bodyPr/>
          <a:lstStyle/>
          <a:p>
            <a:r>
              <a:rPr lang="en-US" dirty="0"/>
              <a:t>An implementation reacts to congestion detection in one of the following ways:</a:t>
            </a:r>
          </a:p>
          <a:p>
            <a:r>
              <a:rPr lang="en-US" dirty="0">
                <a:solidFill>
                  <a:schemeClr val="hlink"/>
                </a:solidFill>
              </a:rPr>
              <a:t>❏</a:t>
            </a:r>
            <a:r>
              <a:rPr lang="en-US" dirty="0"/>
              <a:t> If detection is by time-out, a new slow</a:t>
            </a:r>
            <a:br>
              <a:rPr lang="en-US" dirty="0"/>
            </a:br>
            <a:r>
              <a:rPr lang="en-US" dirty="0"/>
              <a:t>     start phase starts.</a:t>
            </a:r>
          </a:p>
          <a:p>
            <a:r>
              <a:rPr lang="en-US" dirty="0">
                <a:solidFill>
                  <a:schemeClr val="hlink"/>
                </a:solidFill>
              </a:rPr>
              <a:t>❏</a:t>
            </a:r>
            <a:r>
              <a:rPr lang="en-US" dirty="0"/>
              <a:t> If detection is by three duplicate ACKs, a 	new congestion avoidance phase starts.</a:t>
            </a:r>
          </a:p>
          <a:p>
            <a:endParaRPr lang="en-US" dirty="0"/>
          </a:p>
        </p:txBody>
      </p:sp>
    </p:spTree>
    <p:extLst>
      <p:ext uri="{BB962C8B-B14F-4D97-AF65-F5344CB8AC3E}">
        <p14:creationId xmlns:p14="http://schemas.microsoft.com/office/powerpoint/2010/main" val="3757878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Detection: Multiplicative Decrease</a:t>
            </a:r>
          </a:p>
        </p:txBody>
      </p:sp>
      <p:sp>
        <p:nvSpPr>
          <p:cNvPr id="3" name="Content Placeholder 2"/>
          <p:cNvSpPr>
            <a:spLocks noGrp="1"/>
          </p:cNvSpPr>
          <p:nvPr>
            <p:ph idx="1"/>
          </p:nvPr>
        </p:nvSpPr>
        <p:spPr/>
        <p:txBody>
          <a:bodyPr>
            <a:normAutofit lnSpcReduction="10000"/>
          </a:bodyPr>
          <a:lstStyle/>
          <a:p>
            <a:pPr marL="514350" indent="-514350">
              <a:buFont typeface="+mj-lt"/>
              <a:buAutoNum type="arabicPeriod"/>
            </a:pPr>
            <a:r>
              <a:rPr lang="en-US" dirty="0"/>
              <a:t>If a time-out occurs, there is a stronger possibility of congestion; a segment has probably been dropped in the network, and there is no news about the sent segments.</a:t>
            </a:r>
          </a:p>
          <a:p>
            <a:r>
              <a:rPr lang="en-US" dirty="0"/>
              <a:t>In this case TCP reacts strongly:</a:t>
            </a:r>
          </a:p>
          <a:p>
            <a:pPr marL="971550" lvl="1" indent="-514350">
              <a:buFont typeface="+mj-lt"/>
              <a:buAutoNum type="alphaLcPeriod"/>
            </a:pPr>
            <a:r>
              <a:rPr lang="en-US" dirty="0"/>
              <a:t>It sets the value of the threshold to one-half of the current window size.</a:t>
            </a:r>
          </a:p>
          <a:p>
            <a:pPr marL="971550" lvl="1" indent="-514350">
              <a:buFont typeface="+mj-lt"/>
              <a:buAutoNum type="alphaLcPeriod"/>
            </a:pPr>
            <a:r>
              <a:rPr lang="en-US" dirty="0"/>
              <a:t>It sets </a:t>
            </a:r>
            <a:r>
              <a:rPr lang="en-US" i="1" dirty="0" err="1"/>
              <a:t>cwnd</a:t>
            </a:r>
            <a:r>
              <a:rPr lang="en-US" i="1" dirty="0"/>
              <a:t> </a:t>
            </a:r>
            <a:r>
              <a:rPr lang="en-US" dirty="0"/>
              <a:t>to the size of one segment.</a:t>
            </a:r>
          </a:p>
          <a:p>
            <a:pPr marL="971550" lvl="1" indent="-514350">
              <a:buFont typeface="+mj-lt"/>
              <a:buAutoNum type="alphaLcPeriod"/>
            </a:pPr>
            <a:r>
              <a:rPr lang="en-US" dirty="0"/>
              <a:t>It starts the slow-start phase again.</a:t>
            </a:r>
          </a:p>
        </p:txBody>
      </p:sp>
    </p:spTree>
    <p:extLst>
      <p:ext uri="{BB962C8B-B14F-4D97-AF65-F5344CB8AC3E}">
        <p14:creationId xmlns:p14="http://schemas.microsoft.com/office/powerpoint/2010/main" val="7426630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Detection: Multiplicative Decrease</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startAt="2"/>
            </a:pPr>
            <a:r>
              <a:rPr lang="en-US" dirty="0"/>
              <a:t>If three duplicate ACKs are received, there is a weaker possibility of congestion; a segment may have been dropped, but some segments after that may have arrived safely since three ACKs are received. </a:t>
            </a:r>
          </a:p>
          <a:p>
            <a:pPr marL="914400" lvl="1" indent="-514350"/>
            <a:r>
              <a:rPr lang="en-US" dirty="0"/>
              <a:t>This is called fast transmission and fast recovery. </a:t>
            </a:r>
          </a:p>
          <a:p>
            <a:pPr marL="514350" indent="-514350"/>
            <a:r>
              <a:rPr lang="en-US" dirty="0"/>
              <a:t>In this case, TCP has a weaker reaction:</a:t>
            </a:r>
          </a:p>
          <a:p>
            <a:pPr marL="971550" lvl="1" indent="-514350">
              <a:buFont typeface="+mj-lt"/>
              <a:buAutoNum type="alphaLcPeriod"/>
            </a:pPr>
            <a:r>
              <a:rPr lang="en-US" dirty="0"/>
              <a:t>It sets the value of the threshold to one-half of the current window size.</a:t>
            </a:r>
          </a:p>
          <a:p>
            <a:pPr marL="971550" lvl="1" indent="-514350">
              <a:buFont typeface="+mj-lt"/>
              <a:buAutoNum type="alphaLcPeriod"/>
            </a:pPr>
            <a:r>
              <a:rPr lang="en-US" dirty="0"/>
              <a:t>It sets </a:t>
            </a:r>
            <a:r>
              <a:rPr lang="en-US" i="1" dirty="0" err="1"/>
              <a:t>cwnd</a:t>
            </a:r>
            <a:r>
              <a:rPr lang="en-US" i="1" dirty="0"/>
              <a:t> </a:t>
            </a:r>
            <a:r>
              <a:rPr lang="en-US" dirty="0"/>
              <a:t>to the value of the threshold (some implementations add three segment sizes to the threshold).</a:t>
            </a:r>
          </a:p>
          <a:p>
            <a:pPr marL="971550" lvl="1" indent="-514350">
              <a:buFont typeface="+mj-lt"/>
              <a:buAutoNum type="alphaLcPeriod"/>
            </a:pPr>
            <a:r>
              <a:rPr lang="en-US" dirty="0"/>
              <a:t>It starts the congestion avoidance phase.</a:t>
            </a:r>
          </a:p>
        </p:txBody>
      </p:sp>
    </p:spTree>
    <p:extLst>
      <p:ext uri="{BB962C8B-B14F-4D97-AF65-F5344CB8AC3E}">
        <p14:creationId xmlns:p14="http://schemas.microsoft.com/office/powerpoint/2010/main" val="28057386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TCP congestion policy summary</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25" y="1736725"/>
            <a:ext cx="7394575"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01100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Congestion example</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0088" y="1900238"/>
            <a:ext cx="7377112" cy="389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65565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BECN</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11413"/>
            <a:ext cx="79248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3831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Descriptors</a:t>
            </a:r>
          </a:p>
        </p:txBody>
      </p:sp>
      <p:sp>
        <p:nvSpPr>
          <p:cNvPr id="3" name="Content Placeholder 2"/>
          <p:cNvSpPr>
            <a:spLocks noGrp="1"/>
          </p:cNvSpPr>
          <p:nvPr>
            <p:ph idx="1"/>
          </p:nvPr>
        </p:nvSpPr>
        <p:spPr/>
        <p:txBody>
          <a:bodyPr>
            <a:normAutofit fontScale="85000" lnSpcReduction="10000"/>
          </a:bodyPr>
          <a:lstStyle/>
          <a:p>
            <a:r>
              <a:rPr lang="en-US" i="1" dirty="0"/>
              <a:t>Maximum Burst Size</a:t>
            </a:r>
          </a:p>
          <a:p>
            <a:pPr lvl="1"/>
            <a:r>
              <a:rPr lang="en-US" dirty="0"/>
              <a:t>normally refers to the maximum length of time the traffic is generated at the peak rate.</a:t>
            </a:r>
            <a:endParaRPr lang="en-US" i="1" dirty="0"/>
          </a:p>
          <a:p>
            <a:r>
              <a:rPr lang="en-US" dirty="0"/>
              <a:t>Although the peak data rate is a critical value for the network, it can </a:t>
            </a:r>
            <a:r>
              <a:rPr lang="en-US" b="1" dirty="0"/>
              <a:t>usually be ignored</a:t>
            </a:r>
            <a:r>
              <a:rPr lang="en-US" dirty="0"/>
              <a:t> if the duration of the peak value is very short. </a:t>
            </a:r>
          </a:p>
          <a:p>
            <a:r>
              <a:rPr lang="en-US" dirty="0"/>
              <a:t>For example, if data are flowing steadily at the rate of 1 Mbps with a sudden peak data rate of 2 Mbps for just 1 </a:t>
            </a:r>
            <a:r>
              <a:rPr lang="en-US" dirty="0" err="1"/>
              <a:t>ms</a:t>
            </a:r>
            <a:r>
              <a:rPr lang="en-US" dirty="0"/>
              <a:t>, the network probably can handle the situation. </a:t>
            </a:r>
          </a:p>
          <a:p>
            <a:r>
              <a:rPr lang="en-US" dirty="0"/>
              <a:t>However, if the peak data rate lasts 60 </a:t>
            </a:r>
            <a:r>
              <a:rPr lang="en-US" dirty="0" err="1"/>
              <a:t>ms</a:t>
            </a:r>
            <a:r>
              <a:rPr lang="en-US" dirty="0"/>
              <a:t>, there maybe a problem for the network. </a:t>
            </a:r>
          </a:p>
          <a:p>
            <a:pPr marL="0" indent="0">
              <a:buNone/>
            </a:pPr>
            <a:endParaRPr lang="en-US" dirty="0"/>
          </a:p>
        </p:txBody>
      </p:sp>
    </p:spTree>
    <p:extLst>
      <p:ext uri="{BB962C8B-B14F-4D97-AF65-F5344CB8AC3E}">
        <p14:creationId xmlns:p14="http://schemas.microsoft.com/office/powerpoint/2010/main" val="126530887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FECN</a:t>
            </a:r>
          </a:p>
        </p:txBody>
      </p:sp>
      <p:sp>
        <p:nvSpPr>
          <p:cNvPr id="3" name="Content Placeholder 2"/>
          <p:cNvSpPr>
            <a:spLocks noGrp="1"/>
          </p:cNvSpPr>
          <p:nvPr>
            <p:ph idx="1"/>
          </p:nvPr>
        </p:nvSpPr>
        <p:spPr/>
        <p:txBody>
          <a:bodyPr/>
          <a:lstStyle/>
          <a:p>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335213"/>
            <a:ext cx="7924800" cy="261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62583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Four cases of congestion</a:t>
            </a:r>
          </a:p>
        </p:txBody>
      </p:sp>
      <p:sp>
        <p:nvSpPr>
          <p:cNvPr id="3" name="Content Placeholder 2"/>
          <p:cNvSpPr>
            <a:spLocks noGrp="1"/>
          </p:cNvSpPr>
          <p:nvPr>
            <p:ph idx="1"/>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950" y="1982788"/>
            <a:ext cx="8756650" cy="375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51246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QUALITY OF SERVICE</a:t>
            </a:r>
          </a:p>
        </p:txBody>
      </p:sp>
      <p:sp>
        <p:nvSpPr>
          <p:cNvPr id="3" name="Content Placeholder 2"/>
          <p:cNvSpPr>
            <a:spLocks noGrp="1"/>
          </p:cNvSpPr>
          <p:nvPr>
            <p:ph idx="1"/>
          </p:nvPr>
        </p:nvSpPr>
        <p:spPr/>
        <p:txBody>
          <a:bodyPr/>
          <a:lstStyle/>
          <a:p>
            <a:r>
              <a:rPr lang="en-US" dirty="0"/>
              <a:t>Quality of service (</a:t>
            </a:r>
            <a:r>
              <a:rPr lang="en-US" dirty="0" err="1"/>
              <a:t>QoS</a:t>
            </a:r>
            <a:r>
              <a:rPr lang="en-US" dirty="0"/>
              <a:t>) is an internetworking issue that has been discussed more than defined. We can informally define quality of service as something a flow seeks to attain.</a:t>
            </a:r>
          </a:p>
          <a:p>
            <a:endParaRPr lang="en-US" dirty="0"/>
          </a:p>
        </p:txBody>
      </p:sp>
    </p:spTree>
    <p:extLst>
      <p:ext uri="{BB962C8B-B14F-4D97-AF65-F5344CB8AC3E}">
        <p14:creationId xmlns:p14="http://schemas.microsoft.com/office/powerpoint/2010/main" val="34666393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Flow characteristics</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2662238"/>
            <a:ext cx="6078538" cy="152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14930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TECHNIQUES TO IMPROVE </a:t>
            </a:r>
            <a:r>
              <a:rPr lang="en-US" dirty="0" err="1"/>
              <a:t>QoS</a:t>
            </a:r>
            <a:endParaRPr lang="en-US" dirty="0"/>
          </a:p>
        </p:txBody>
      </p:sp>
      <p:sp>
        <p:nvSpPr>
          <p:cNvPr id="3" name="Content Placeholder 2"/>
          <p:cNvSpPr>
            <a:spLocks noGrp="1"/>
          </p:cNvSpPr>
          <p:nvPr>
            <p:ph idx="1"/>
          </p:nvPr>
        </p:nvSpPr>
        <p:spPr/>
        <p:txBody>
          <a:bodyPr/>
          <a:lstStyle/>
          <a:p>
            <a:r>
              <a:rPr lang="en-US" dirty="0"/>
              <a:t>In Section 24.5 we tried to define </a:t>
            </a:r>
            <a:r>
              <a:rPr lang="en-US" dirty="0" err="1"/>
              <a:t>QoS</a:t>
            </a:r>
            <a:r>
              <a:rPr lang="en-US" dirty="0"/>
              <a:t> in terms of its characteristics. In this section, we discuss some techniques that can be used to improve the quality of service. We briefly discuss four common methods: scheduling, traffic shaping, admission control, and resource reservation.</a:t>
            </a:r>
          </a:p>
          <a:p>
            <a:endParaRPr lang="en-US" dirty="0"/>
          </a:p>
        </p:txBody>
      </p:sp>
    </p:spTree>
    <p:extLst>
      <p:ext uri="{BB962C8B-B14F-4D97-AF65-F5344CB8AC3E}">
        <p14:creationId xmlns:p14="http://schemas.microsoft.com/office/powerpoint/2010/main" val="1143865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Scheduling</a:t>
            </a:r>
          </a:p>
          <a:p>
            <a:r>
              <a:rPr lang="en-US" dirty="0"/>
              <a:t>Traffic Shaping</a:t>
            </a:r>
          </a:p>
          <a:p>
            <a:r>
              <a:rPr lang="en-US" dirty="0"/>
              <a:t>Resource Reservation</a:t>
            </a:r>
          </a:p>
          <a:p>
            <a:r>
              <a:rPr lang="en-US" dirty="0"/>
              <a:t>Admission Control</a:t>
            </a:r>
          </a:p>
          <a:p>
            <a:endParaRPr lang="en-US" dirty="0"/>
          </a:p>
        </p:txBody>
      </p:sp>
    </p:spTree>
    <p:extLst>
      <p:ext uri="{BB962C8B-B14F-4D97-AF65-F5344CB8AC3E}">
        <p14:creationId xmlns:p14="http://schemas.microsoft.com/office/powerpoint/2010/main" val="195569940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FIFO queue	</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763" y="2998788"/>
            <a:ext cx="7285037"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59342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Priority queuing</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063" y="2119313"/>
            <a:ext cx="8593137"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019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Weighted fair queuing</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63" y="1997075"/>
            <a:ext cx="7970837" cy="3421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87133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Leaky bucket</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38" y="1944688"/>
            <a:ext cx="5630862" cy="384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48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Descriptors</a:t>
            </a:r>
          </a:p>
        </p:txBody>
      </p:sp>
      <p:sp>
        <p:nvSpPr>
          <p:cNvPr id="3" name="Content Placeholder 2"/>
          <p:cNvSpPr>
            <a:spLocks noGrp="1"/>
          </p:cNvSpPr>
          <p:nvPr>
            <p:ph idx="1"/>
          </p:nvPr>
        </p:nvSpPr>
        <p:spPr/>
        <p:txBody>
          <a:bodyPr/>
          <a:lstStyle/>
          <a:p>
            <a:r>
              <a:rPr lang="en-US" i="1" dirty="0"/>
              <a:t>Effective Bandwidth</a:t>
            </a:r>
          </a:p>
          <a:p>
            <a:pPr lvl="1"/>
            <a:r>
              <a:rPr lang="en-US" dirty="0"/>
              <a:t>the bandwidth that the network needs to allocate for the flow of traffic. </a:t>
            </a:r>
          </a:p>
          <a:p>
            <a:r>
              <a:rPr lang="en-US" dirty="0"/>
              <a:t>The effective bandwidth is a function of three values: </a:t>
            </a:r>
          </a:p>
          <a:p>
            <a:pPr lvl="1"/>
            <a:r>
              <a:rPr lang="en-US" dirty="0"/>
              <a:t>average data rate</a:t>
            </a:r>
          </a:p>
          <a:p>
            <a:pPr lvl="1"/>
            <a:r>
              <a:rPr lang="en-US" dirty="0"/>
              <a:t>peak data rate</a:t>
            </a:r>
          </a:p>
          <a:p>
            <a:pPr lvl="1"/>
            <a:r>
              <a:rPr lang="en-US" dirty="0"/>
              <a:t>maximum burst size</a:t>
            </a:r>
          </a:p>
          <a:p>
            <a:endParaRPr lang="en-US" dirty="0"/>
          </a:p>
        </p:txBody>
      </p:sp>
    </p:spTree>
    <p:extLst>
      <p:ext uri="{BB962C8B-B14F-4D97-AF65-F5344CB8AC3E}">
        <p14:creationId xmlns:p14="http://schemas.microsoft.com/office/powerpoint/2010/main" val="356694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Leaky bucket implementation</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675" y="2352675"/>
            <a:ext cx="7248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66367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lgn="ctr">
              <a:buNone/>
            </a:pPr>
            <a:r>
              <a:rPr lang="en-US" dirty="0"/>
              <a:t>A leaky bucket algorithm shapes </a:t>
            </a:r>
            <a:r>
              <a:rPr lang="en-US" dirty="0" err="1"/>
              <a:t>bursty</a:t>
            </a:r>
            <a:r>
              <a:rPr lang="en-US" dirty="0"/>
              <a:t> traffic into fixed-rate traffic by averaging the data rate. It may drop the packets if the bucket is full.</a:t>
            </a:r>
          </a:p>
          <a:p>
            <a:pPr marL="0" indent="0" algn="ctr">
              <a:buNone/>
            </a:pPr>
            <a:endParaRPr lang="en-US" dirty="0"/>
          </a:p>
        </p:txBody>
      </p:sp>
    </p:spTree>
    <p:extLst>
      <p:ext uri="{BB962C8B-B14F-4D97-AF65-F5344CB8AC3E}">
        <p14:creationId xmlns:p14="http://schemas.microsoft.com/office/powerpoint/2010/main" val="34857842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token bucket allows </a:t>
            </a:r>
            <a:r>
              <a:rPr lang="en-US" dirty="0" err="1"/>
              <a:t>bursty</a:t>
            </a:r>
            <a:r>
              <a:rPr lang="en-US" dirty="0"/>
              <a:t> traffic at a regulated maximum rate.</a:t>
            </a:r>
          </a:p>
          <a:p>
            <a:endParaRPr lang="en-US" dirty="0"/>
          </a:p>
        </p:txBody>
      </p:sp>
    </p:spTree>
    <p:extLst>
      <p:ext uri="{BB962C8B-B14F-4D97-AF65-F5344CB8AC3E}">
        <p14:creationId xmlns:p14="http://schemas.microsoft.com/office/powerpoint/2010/main" val="30866713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Token bucket</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25600"/>
            <a:ext cx="7394575" cy="439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16019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INTEGRATED SERVICES</a:t>
            </a:r>
          </a:p>
        </p:txBody>
      </p:sp>
      <p:sp>
        <p:nvSpPr>
          <p:cNvPr id="3" name="Content Placeholder 2"/>
          <p:cNvSpPr>
            <a:spLocks noGrp="1"/>
          </p:cNvSpPr>
          <p:nvPr>
            <p:ph idx="1"/>
          </p:nvPr>
        </p:nvSpPr>
        <p:spPr/>
        <p:txBody>
          <a:bodyPr/>
          <a:lstStyle/>
          <a:p>
            <a:r>
              <a:rPr lang="en-US" dirty="0"/>
              <a:t>Two models have been designed to provide quality of service in the Internet: Integrated Services and Differentiated Services. We discuss the first model here.</a:t>
            </a:r>
          </a:p>
          <a:p>
            <a:r>
              <a:rPr lang="en-US" dirty="0"/>
              <a:t>Integrated Services is a flow-based </a:t>
            </a:r>
            <a:r>
              <a:rPr lang="en-US" dirty="0" err="1"/>
              <a:t>QoS</a:t>
            </a:r>
            <a:r>
              <a:rPr lang="en-US" dirty="0"/>
              <a:t> model designed for IP.</a:t>
            </a:r>
          </a:p>
          <a:p>
            <a:r>
              <a:rPr lang="en-US" dirty="0"/>
              <a:t> </a:t>
            </a:r>
          </a:p>
          <a:p>
            <a:endParaRPr lang="en-US" dirty="0"/>
          </a:p>
        </p:txBody>
      </p:sp>
    </p:spTree>
    <p:extLst>
      <p:ext uri="{BB962C8B-B14F-4D97-AF65-F5344CB8AC3E}">
        <p14:creationId xmlns:p14="http://schemas.microsoft.com/office/powerpoint/2010/main" val="157646478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Path messages</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713" y="2667000"/>
            <a:ext cx="8345487" cy="222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5731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Resv</a:t>
            </a:r>
            <a:r>
              <a:rPr lang="en-US" dirty="0"/>
              <a:t> messages</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57475"/>
            <a:ext cx="8328025"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34014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Reservation merging</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038" y="2503488"/>
            <a:ext cx="8335962" cy="2220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07074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Reservation styles</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88" y="2112963"/>
            <a:ext cx="7185025" cy="263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617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DIFFERENTIATED SERVICES</a:t>
            </a:r>
          </a:p>
        </p:txBody>
      </p:sp>
      <p:sp>
        <p:nvSpPr>
          <p:cNvPr id="3" name="Content Placeholder 2"/>
          <p:cNvSpPr>
            <a:spLocks noGrp="1"/>
          </p:cNvSpPr>
          <p:nvPr>
            <p:ph idx="1"/>
          </p:nvPr>
        </p:nvSpPr>
        <p:spPr/>
        <p:txBody>
          <a:bodyPr/>
          <a:lstStyle/>
          <a:p>
            <a:r>
              <a:rPr lang="en-US" dirty="0"/>
              <a:t>Differentiated Services (DS or </a:t>
            </a:r>
            <a:r>
              <a:rPr lang="en-US" dirty="0" err="1"/>
              <a:t>Diffserv</a:t>
            </a:r>
            <a:r>
              <a:rPr lang="en-US" dirty="0"/>
              <a:t>) was introduced by the IETF (Internet Engineering Task Force) to handle the shortcomings of Integrated Services. </a:t>
            </a:r>
          </a:p>
          <a:p>
            <a:r>
              <a:rPr lang="en-US" dirty="0"/>
              <a:t>Differentiated Services is a class-based </a:t>
            </a:r>
            <a:r>
              <a:rPr lang="en-US" dirty="0" err="1"/>
              <a:t>QoS</a:t>
            </a:r>
            <a:r>
              <a:rPr lang="en-US" dirty="0"/>
              <a:t> model designed for IP.</a:t>
            </a:r>
          </a:p>
          <a:p>
            <a:endParaRPr lang="en-US" dirty="0"/>
          </a:p>
        </p:txBody>
      </p:sp>
    </p:spTree>
    <p:extLst>
      <p:ext uri="{BB962C8B-B14F-4D97-AF65-F5344CB8AC3E}">
        <p14:creationId xmlns:p14="http://schemas.microsoft.com/office/powerpoint/2010/main" val="1563688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Traffic Profiles</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688" y="1808163"/>
            <a:ext cx="7148512" cy="413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68446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DS field</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4563" y="3000375"/>
            <a:ext cx="4713287" cy="85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271953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Traffic conditioner</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216150"/>
            <a:ext cx="8255000" cy="311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5321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QoS</a:t>
            </a:r>
            <a:r>
              <a:rPr lang="en-US" dirty="0"/>
              <a:t> IN SWITCHED NETWORKS</a:t>
            </a:r>
          </a:p>
        </p:txBody>
      </p:sp>
      <p:sp>
        <p:nvSpPr>
          <p:cNvPr id="3" name="Content Placeholder 2"/>
          <p:cNvSpPr>
            <a:spLocks noGrp="1"/>
          </p:cNvSpPr>
          <p:nvPr>
            <p:ph idx="1"/>
          </p:nvPr>
        </p:nvSpPr>
        <p:spPr/>
        <p:txBody>
          <a:bodyPr/>
          <a:lstStyle/>
          <a:p>
            <a:r>
              <a:rPr lang="en-US" dirty="0"/>
              <a:t>Let us now discuss </a:t>
            </a:r>
            <a:r>
              <a:rPr lang="en-US" dirty="0" err="1"/>
              <a:t>QoS</a:t>
            </a:r>
            <a:r>
              <a:rPr lang="en-US" dirty="0"/>
              <a:t> as used in two switched networks: Frame Relay and ATM. These two networks are virtual-circuit networks that need a signaling protocol such as RSVP.</a:t>
            </a:r>
          </a:p>
          <a:p>
            <a:endParaRPr lang="en-US" dirty="0"/>
          </a:p>
        </p:txBody>
      </p:sp>
    </p:spTree>
    <p:extLst>
      <p:ext uri="{BB962C8B-B14F-4D97-AF65-F5344CB8AC3E}">
        <p14:creationId xmlns:p14="http://schemas.microsoft.com/office/powerpoint/2010/main" val="20155885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Relationship between traffic control attributes</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8900" y="1768475"/>
            <a:ext cx="6718300" cy="425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6104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User rate in relation to </a:t>
            </a:r>
            <a:r>
              <a:rPr lang="en-US" dirty="0" err="1"/>
              <a:t>Bc</a:t>
            </a:r>
            <a:r>
              <a:rPr lang="en-US" dirty="0"/>
              <a:t> and </a:t>
            </a:r>
            <a:r>
              <a:rPr lang="en-US" dirty="0" err="1"/>
              <a:t>Bc</a:t>
            </a:r>
            <a:r>
              <a:rPr lang="en-US" dirty="0"/>
              <a:t> + Be</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17713"/>
            <a:ext cx="8491538" cy="371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00611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Service classes</a:t>
            </a:r>
          </a:p>
        </p:txBody>
      </p:sp>
      <p:sp>
        <p:nvSpPr>
          <p:cNvPr id="3" name="Content Placeholder 2"/>
          <p:cNvSpPr>
            <a:spLocks noGrp="1"/>
          </p:cNvSpPr>
          <p:nvPr>
            <p:ph idx="1"/>
          </p:nvPr>
        </p:nvSpPr>
        <p:spPr/>
        <p:txBody>
          <a:bodyPr/>
          <a:lstStyle/>
          <a:p>
            <a:endParaRPr lang="en-US"/>
          </a:p>
        </p:txBody>
      </p:sp>
      <p:pic>
        <p:nvPicPr>
          <p:cNvPr id="4"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2679700"/>
            <a:ext cx="7542212"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74029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Relationship of service classes to the total capacity of the network</a:t>
            </a:r>
          </a:p>
        </p:txBody>
      </p:sp>
      <p:sp>
        <p:nvSpPr>
          <p:cNvPr id="3" name="Content Placeholder 2"/>
          <p:cNvSpPr>
            <a:spLocks noGrp="1"/>
          </p:cNvSpPr>
          <p:nvPr>
            <p:ph idx="1"/>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2513" y="1811338"/>
            <a:ext cx="7037387" cy="3979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9519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r>
              <a:rPr lang="en-US" dirty="0" err="1"/>
              <a:t>Ch</a:t>
            </a:r>
            <a:r>
              <a:rPr lang="en-US" dirty="0"/>
              <a:t> 24, B. A. </a:t>
            </a:r>
            <a:r>
              <a:rPr lang="en-US" dirty="0" err="1"/>
              <a:t>Forouzan</a:t>
            </a:r>
            <a:r>
              <a:rPr lang="en-US" dirty="0"/>
              <a:t>, Data Communication and Networking: Fourth Edition, McGraw-Hill, 2007</a:t>
            </a:r>
          </a:p>
          <a:p>
            <a:endParaRPr lang="en-US" dirty="0"/>
          </a:p>
        </p:txBody>
      </p:sp>
    </p:spTree>
    <p:extLst>
      <p:ext uri="{BB962C8B-B14F-4D97-AF65-F5344CB8AC3E}">
        <p14:creationId xmlns:p14="http://schemas.microsoft.com/office/powerpoint/2010/main" val="2537251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Traffic Profiles</a:t>
            </a:r>
          </a:p>
        </p:txBody>
      </p:sp>
      <p:sp>
        <p:nvSpPr>
          <p:cNvPr id="3" name="Content Placeholder 2"/>
          <p:cNvSpPr>
            <a:spLocks noGrp="1"/>
          </p:cNvSpPr>
          <p:nvPr>
            <p:ph idx="1"/>
          </p:nvPr>
        </p:nvSpPr>
        <p:spPr/>
        <p:txBody>
          <a:bodyPr>
            <a:normAutofit lnSpcReduction="10000"/>
          </a:bodyPr>
          <a:lstStyle/>
          <a:p>
            <a:r>
              <a:rPr lang="en-US" i="1" dirty="0"/>
              <a:t>Constant Bit Rate (CBR)/Fixed-rate</a:t>
            </a:r>
          </a:p>
          <a:p>
            <a:pPr lvl="1"/>
            <a:r>
              <a:rPr lang="en-US" dirty="0"/>
              <a:t>traffic model has a data rate that does not change. </a:t>
            </a:r>
          </a:p>
          <a:p>
            <a:pPr lvl="1"/>
            <a:r>
              <a:rPr lang="en-US" dirty="0"/>
              <a:t>In this type of flow, the </a:t>
            </a:r>
            <a:r>
              <a:rPr lang="en-US" b="1" dirty="0"/>
              <a:t>average data rate and the peak data rate</a:t>
            </a:r>
            <a:r>
              <a:rPr lang="en-US" dirty="0"/>
              <a:t> are the same.</a:t>
            </a:r>
          </a:p>
          <a:p>
            <a:r>
              <a:rPr lang="en-US" dirty="0"/>
              <a:t>The maximum burst size is not applicable. </a:t>
            </a:r>
          </a:p>
          <a:p>
            <a:r>
              <a:rPr lang="en-US" dirty="0"/>
              <a:t>Very easy for a network to handle since it is predictable. </a:t>
            </a:r>
          </a:p>
          <a:p>
            <a:r>
              <a:rPr lang="en-US" dirty="0"/>
              <a:t>The network knows in advance how much bandwidth to allocate for this type of flow.</a:t>
            </a:r>
          </a:p>
        </p:txBody>
      </p:sp>
    </p:spTree>
    <p:extLst>
      <p:ext uri="{BB962C8B-B14F-4D97-AF65-F5344CB8AC3E}">
        <p14:creationId xmlns:p14="http://schemas.microsoft.com/office/powerpoint/2010/main" val="28712686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1890</TotalTime>
  <Words>3867</Words>
  <Application>Microsoft Office PowerPoint</Application>
  <PresentationFormat>On-screen Show (4:3)</PresentationFormat>
  <Paragraphs>325</Paragraphs>
  <Slides>87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87</vt:i4>
      </vt:variant>
    </vt:vector>
  </HeadingPairs>
  <TitlesOfParts>
    <vt:vector size="90" baseType="lpstr">
      <vt:lpstr>Arial</vt:lpstr>
      <vt:lpstr>Calibri</vt:lpstr>
      <vt:lpstr>Office Theme</vt:lpstr>
      <vt:lpstr>Pemrosesan Data Tersebar</vt:lpstr>
      <vt:lpstr>DATA TRAFFIC</vt:lpstr>
      <vt:lpstr>Traffic Descriptors</vt:lpstr>
      <vt:lpstr>Traffic Descriptors</vt:lpstr>
      <vt:lpstr>Traffic Descriptors</vt:lpstr>
      <vt:lpstr>Traffic Descriptors</vt:lpstr>
      <vt:lpstr>Traffic Descriptors</vt:lpstr>
      <vt:lpstr>Traffic Profiles</vt:lpstr>
      <vt:lpstr>Traffic Profiles</vt:lpstr>
      <vt:lpstr>Traffic Profiles</vt:lpstr>
      <vt:lpstr>Traffic Profiles</vt:lpstr>
      <vt:lpstr>CONGESTION</vt:lpstr>
      <vt:lpstr>CONGESTION</vt:lpstr>
      <vt:lpstr>Queues in a Router</vt:lpstr>
      <vt:lpstr>Queues in a Router</vt:lpstr>
      <vt:lpstr>Queues in a Router</vt:lpstr>
      <vt:lpstr>Network Performance</vt:lpstr>
      <vt:lpstr>Network Performance</vt:lpstr>
      <vt:lpstr>Network Performance</vt:lpstr>
      <vt:lpstr>Network Performance</vt:lpstr>
      <vt:lpstr>Network Performance</vt:lpstr>
      <vt:lpstr>Network Performance</vt:lpstr>
      <vt:lpstr>Network Performance</vt:lpstr>
      <vt:lpstr>CONGESTION CONTROL</vt:lpstr>
      <vt:lpstr>Congestion control categories</vt:lpstr>
      <vt:lpstr>Open-Loop Congestion Control</vt:lpstr>
      <vt:lpstr>Open-Loop Congestion Control</vt:lpstr>
      <vt:lpstr>Open-Loop Congestion Control</vt:lpstr>
      <vt:lpstr>Open-Loop Congestion Control</vt:lpstr>
      <vt:lpstr>Open-Loop Congestion Control</vt:lpstr>
      <vt:lpstr>Open-Loop Congestion Control</vt:lpstr>
      <vt:lpstr>Closed-Loop Congestion Control</vt:lpstr>
      <vt:lpstr>Closed-Loop Congestion Control</vt:lpstr>
      <vt:lpstr>Closed-Loop Congestion Control</vt:lpstr>
      <vt:lpstr>Closed-Loop Congestion Control</vt:lpstr>
      <vt:lpstr>Closed-Loop Congestion Control</vt:lpstr>
      <vt:lpstr>Closed-Loop Congestion Control</vt:lpstr>
      <vt:lpstr>Closed-Loop Congestion Control</vt:lpstr>
      <vt:lpstr>Closed-Loop Congestion Control</vt:lpstr>
      <vt:lpstr>Closed-Loop Congestion Control</vt:lpstr>
      <vt:lpstr>TWO EXAMPLES</vt:lpstr>
      <vt:lpstr>Congestion Control in TCP</vt:lpstr>
      <vt:lpstr>Congestion Control in TCP</vt:lpstr>
      <vt:lpstr>Congestion Control in TCP</vt:lpstr>
      <vt:lpstr>Slow start, exponential increase</vt:lpstr>
      <vt:lpstr>Slow start, exponential increase</vt:lpstr>
      <vt:lpstr>Slow start, exponential increase</vt:lpstr>
      <vt:lpstr>Slow start, exponential increase</vt:lpstr>
      <vt:lpstr>Slow start, exponential increase</vt:lpstr>
      <vt:lpstr>Congestion avoidance, additive increase</vt:lpstr>
      <vt:lpstr>Congestion avoidance, additive increase</vt:lpstr>
      <vt:lpstr>Congestion avoidance, additive increase</vt:lpstr>
      <vt:lpstr>Congestion Detection: Multiplicative Decrease</vt:lpstr>
      <vt:lpstr>Congestion Detection: Multiplicative Decrease</vt:lpstr>
      <vt:lpstr>Congestion Detection: Multiplicative Decrease</vt:lpstr>
      <vt:lpstr>Congestion Detection: Multiplicative Decrease</vt:lpstr>
      <vt:lpstr>TCP congestion policy summary</vt:lpstr>
      <vt:lpstr>Congestion example</vt:lpstr>
      <vt:lpstr>BECN</vt:lpstr>
      <vt:lpstr>FECN</vt:lpstr>
      <vt:lpstr>Four cases of congestion</vt:lpstr>
      <vt:lpstr>QUALITY OF SERVICE</vt:lpstr>
      <vt:lpstr>Flow characteristics</vt:lpstr>
      <vt:lpstr>TECHNIQUES TO IMPROVE QoS</vt:lpstr>
      <vt:lpstr>PowerPoint Presentation</vt:lpstr>
      <vt:lpstr>FIFO queue </vt:lpstr>
      <vt:lpstr>Priority queuing</vt:lpstr>
      <vt:lpstr>Weighted fair queuing</vt:lpstr>
      <vt:lpstr>Leaky bucket</vt:lpstr>
      <vt:lpstr>Leaky bucket implementation</vt:lpstr>
      <vt:lpstr>PowerPoint Presentation</vt:lpstr>
      <vt:lpstr>PowerPoint Presentation</vt:lpstr>
      <vt:lpstr>Token bucket</vt:lpstr>
      <vt:lpstr>INTEGRATED SERVICES</vt:lpstr>
      <vt:lpstr>Path messages</vt:lpstr>
      <vt:lpstr>Resv messages</vt:lpstr>
      <vt:lpstr>Reservation merging</vt:lpstr>
      <vt:lpstr>Reservation styles</vt:lpstr>
      <vt:lpstr>DIFFERENTIATED SERVICES</vt:lpstr>
      <vt:lpstr>DS field</vt:lpstr>
      <vt:lpstr>Traffic conditioner</vt:lpstr>
      <vt:lpstr>QoS IN SWITCHED NETWORKS</vt:lpstr>
      <vt:lpstr>Relationship between traffic control attributes</vt:lpstr>
      <vt:lpstr>User rate in relation to Bc and Bc + Be</vt:lpstr>
      <vt:lpstr>Service classes</vt:lpstr>
      <vt:lpstr>Relationship of service classes to the total capacity of the network</vt:lpstr>
      <vt:lpstr>Reference</vt:lpstr>
    </vt:vector>
  </TitlesOfParts>
  <Company>signDesign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Aa_Ulum</cp:lastModifiedBy>
  <cp:revision>293</cp:revision>
  <dcterms:created xsi:type="dcterms:W3CDTF">2010-08-24T06:47:44Z</dcterms:created>
  <dcterms:modified xsi:type="dcterms:W3CDTF">2017-11-07T03:09:53Z</dcterms:modified>
</cp:coreProperties>
</file>