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76E5011-CC5B-4DB3-9ECD-B84B02A6CC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F9F9E91-75D7-40AD-82CA-33DFC5E90A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91E77F6A-F87A-4831-8442-15382934DE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6FB6A72F-3735-4BEB-9EDE-817DF0D6A6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D97A0EB3-4B65-488E-ABE7-4C396DA00D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19493282-577F-4FC4-8C31-13740D7EF2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D1FB3D2D-9C47-48BE-B6B5-F3E564E78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1A01-BC79-41B8-93EF-6FFA18DC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31BAA-7333-4455-83A3-88CD58C72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48726-25ED-46C4-8B0F-6D8FDF84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52776-978F-4C9B-821F-26310B2A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0D36-62B6-4861-BDBB-F1394433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7B268-1A62-4282-91DB-173745FB0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0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32F33-3CFF-4127-9AE1-768D09580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B3FF1-12E1-41D1-87F3-AD861FCD0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7624-BDAF-4764-9CEE-B9826C4C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4FC01-4FC1-4570-BF98-F7148C5C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D6295-EF13-40E4-9DBE-5D11632D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44321-2027-43EB-82CA-45DFAF489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12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4294-E21A-4F76-88B9-8BB75ED5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CE8D5-DB14-40B1-80A3-27D5A37C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7D379-D9CA-4560-ABE8-B9C064DE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214A6-A8D1-40B0-91CC-23DC67C02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D7C60-7E05-47CA-A1F7-867A030D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0BD9-BE7F-40C9-AF9C-D45F7F3AF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F605-2603-4E82-B3F6-67490BE95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5AE8D-4986-4B5C-B64A-C7C528B27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BD7F6-D607-42D9-A27F-CE9919C7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575FC-2B87-4341-A0D5-826560AE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D63DA-FB13-4C1A-87A0-24E83590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B1C33-FEBC-48A7-B4AF-B9FC2DD58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49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C417-7D4D-4E14-85EB-A30E5796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0D26-6547-4AB5-920E-18E5C98CF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DFBC7-D134-4CC5-BB67-AA577326B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3A379-317B-4E75-82DD-96381D29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6CBCE-3E14-4113-8353-75288C94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D0986-CA25-4FC2-A6CE-D9C5CC22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3BB9-E181-4D44-BA14-2F7A3CE52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93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A775-DD88-4083-BAF9-097A16638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20C6F-44C0-484D-97E5-72C264A72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DEEEA-3510-40D8-A9B7-99BE6C983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71BC1-6902-47F6-AF83-FC61DFF9B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B8A0C-92E6-4F5A-95D8-596735DB8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5A2B0-9FA2-45CF-8D6C-A2BE36CA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2DDB6-C01D-403F-9DE7-ED27017F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93982-645E-4203-A370-FF927AC0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EE614-EF15-4500-BFE2-BB5B7B875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8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03E5-9F11-442E-A550-BE6B4521B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D14AB-C2A7-45D1-8D0F-42F6829B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CDF12-0533-49D0-90AA-DBD9A8A9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43D7A-54EC-45AA-BD8A-F02D565D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A24A7-F2B8-42E1-A353-7CF7A35C46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3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13FD9-BCFF-4472-9068-F214FAF0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644A8-2319-41F4-B037-442847BD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96A0D-2B70-49BC-9B97-63F4E7A9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E6612-1D65-4689-AAE6-63C2B2A4A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4F45-A427-4DD4-981D-2ABBDD2E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4A5CE-37E9-439D-8187-C6B3C369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33D0E-3222-43BD-847B-7CEBDF805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55B85-D715-4778-A3EC-A0C71CEE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406D1-78A5-4948-81C3-044E7F36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732FA-984A-4ADB-89C8-A33417CA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1CDB7-032E-4B76-8D8D-EB08A9049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21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D16F-74E8-4B96-805C-B2B847561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45857F-AF85-41C3-8E25-421C3921A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27B9D-FBC6-4D0C-88BD-5958AA61A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131C7-FFFE-4DC8-9EA0-632030FF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FC2BB-781A-4004-8DBE-30D7331D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3493A-A530-4546-8B76-A04C43ED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A9B8D-BCCD-46B7-BF17-40E8BA343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23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DEA2192-B078-4CBF-8FD1-EF85797F3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8198478-E614-415C-86F4-12C73FFE1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8B6EB86D-6442-4FC2-9C9F-C4624EECD2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5E569AC-A669-4A92-B165-EC4E79FF31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554E59D-F0DD-4A2D-8633-52EBF4BD33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D3889650-34AD-4636-B3F8-EABFECE2FD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6B61FFD5-4678-479C-8222-18FE9BD09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z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y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Monotype Sorts" pitchFamily="2" charset="2"/>
        <a:buChar char="x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.jpg">
            <a:extLst>
              <a:ext uri="{FF2B5EF4-FFF2-40B4-BE49-F238E27FC236}">
                <a16:creationId xmlns:a16="http://schemas.microsoft.com/office/drawing/2014/main" id="{97343B55-2766-45B0-8E83-775BD0204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332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A3A456E-A736-46F4-A35C-6CC6DA0EC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799" y="1524001"/>
            <a:ext cx="6274059" cy="1219200"/>
          </a:xfrm>
        </p:spPr>
        <p:txBody>
          <a:bodyPr/>
          <a:lstStyle/>
          <a:p>
            <a:r>
              <a:rPr lang="en-US" sz="2800" dirty="0" err="1">
                <a:solidFill>
                  <a:schemeClr val="bg1"/>
                </a:solidFill>
              </a:rPr>
              <a:t>Pemrosesan</a:t>
            </a:r>
            <a:r>
              <a:rPr lang="en-US" sz="2800" dirty="0">
                <a:solidFill>
                  <a:schemeClr val="bg1"/>
                </a:solidFill>
              </a:rPr>
              <a:t> Data </a:t>
            </a:r>
            <a:r>
              <a:rPr lang="en-US" sz="2800" dirty="0" err="1">
                <a:solidFill>
                  <a:schemeClr val="bg1"/>
                </a:solidFill>
              </a:rPr>
              <a:t>Tersebar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3E4C8DC-9412-46EB-897F-E5FB37408D91}"/>
              </a:ext>
            </a:extLst>
          </p:cNvPr>
          <p:cNvSpPr txBox="1">
            <a:spLocks/>
          </p:cNvSpPr>
          <p:nvPr/>
        </p:nvSpPr>
        <p:spPr bwMode="auto">
          <a:xfrm>
            <a:off x="2989383" y="3481878"/>
            <a:ext cx="627406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Monotype Sorts" pitchFamily="2" charset="2"/>
              <a:buNone/>
              <a:defRPr kumimoji="1" sz="2800"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Monotype Sorts" pitchFamily="2" charset="2"/>
              <a:buChar char="y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Monotype Sorts" pitchFamily="2" charset="2"/>
              <a:buChar char="x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>
                <a:solidFill>
                  <a:schemeClr val="bg1"/>
                </a:solidFill>
              </a:rPr>
              <a:t>Pertemuan</a:t>
            </a:r>
            <a:r>
              <a:rPr lang="en-US" sz="1600" dirty="0">
                <a:solidFill>
                  <a:schemeClr val="bg1"/>
                </a:solidFill>
              </a:rPr>
              <a:t> 6 </a:t>
            </a:r>
          </a:p>
          <a:p>
            <a:pPr algn="ctr"/>
            <a:r>
              <a:rPr lang="en-US" altLang="en-US" sz="1600" dirty="0">
                <a:solidFill>
                  <a:schemeClr val="bg1"/>
                </a:solidFill>
              </a:rPr>
              <a:t>The Data Communications Interface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Dosen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Pengampu</a:t>
            </a:r>
            <a:r>
              <a:rPr lang="en-US" sz="1600" dirty="0">
                <a:solidFill>
                  <a:schemeClr val="bg1"/>
                </a:solidFill>
              </a:rPr>
              <a:t>: Hendry </a:t>
            </a:r>
            <a:r>
              <a:rPr lang="en-US" sz="1600" dirty="0" err="1">
                <a:solidFill>
                  <a:schemeClr val="bg1"/>
                </a:solidFill>
              </a:rPr>
              <a:t>Gunawan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S.Kom</a:t>
            </a:r>
            <a:r>
              <a:rPr lang="en-US" sz="1600" dirty="0">
                <a:solidFill>
                  <a:schemeClr val="bg1"/>
                </a:solidFill>
              </a:rPr>
              <a:t>, MM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Prodi Teknik </a:t>
            </a:r>
            <a:r>
              <a:rPr lang="en-US" sz="1600" dirty="0" err="1">
                <a:solidFill>
                  <a:schemeClr val="bg1"/>
                </a:solidFill>
              </a:rPr>
              <a:t>Informatika</a:t>
            </a:r>
            <a:r>
              <a:rPr lang="en-US" sz="1600" dirty="0">
                <a:solidFill>
                  <a:schemeClr val="bg1"/>
                </a:solidFill>
              </a:rPr>
              <a:t> - </a:t>
            </a:r>
            <a:r>
              <a:rPr lang="en-US" sz="1600" dirty="0" err="1">
                <a:solidFill>
                  <a:schemeClr val="bg1"/>
                </a:solidFill>
              </a:rPr>
              <a:t>Fakultas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Ilmu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Komputer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6897B2-65CA-423E-980F-4EA398E78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Traditional Configurations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8E3F6195-259A-4188-AADA-48DE0DAA8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9"/>
          <a:stretch>
            <a:fillRect/>
          </a:stretch>
        </p:blipFill>
        <p:spPr bwMode="auto">
          <a:xfrm>
            <a:off x="2209800" y="1371600"/>
            <a:ext cx="47815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D224390-DD61-40DC-98D0-01647EDD2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Interfacing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D6E0B8E-5B96-4353-A7A8-CDAEEDDC3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processing devices (or data terminal equipment, DTE) do not (usually) include data transmission facilities</a:t>
            </a:r>
          </a:p>
          <a:p>
            <a:r>
              <a:rPr lang="en-US" altLang="en-US"/>
              <a:t>Need an interface called data circuit terminating equipment (DCE)</a:t>
            </a:r>
          </a:p>
          <a:p>
            <a:pPr lvl="1"/>
            <a:r>
              <a:rPr lang="en-US" altLang="en-US"/>
              <a:t>e.g. modem, NIC</a:t>
            </a:r>
          </a:p>
          <a:p>
            <a:r>
              <a:rPr lang="en-US" altLang="en-US"/>
              <a:t>DCE transmits bits on medium</a:t>
            </a:r>
          </a:p>
          <a:p>
            <a:r>
              <a:rPr lang="en-US" altLang="en-US"/>
              <a:t>DCE communicates data and control info with DTE</a:t>
            </a:r>
          </a:p>
          <a:p>
            <a:pPr lvl="1"/>
            <a:r>
              <a:rPr lang="en-US" altLang="en-US"/>
              <a:t>Done over interchange circuits</a:t>
            </a:r>
          </a:p>
          <a:p>
            <a:pPr lvl="1"/>
            <a:r>
              <a:rPr lang="en-US" altLang="en-US"/>
              <a:t>Clear interface standards required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CFE1CE6-A02C-4ACC-99F4-16F585779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Interface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ED2300-B978-4BCD-9C53-06CEF51C4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Mechanical</a:t>
            </a:r>
          </a:p>
          <a:p>
            <a:pPr lvl="1"/>
            <a:r>
              <a:rPr lang="en-US" altLang="en-US"/>
              <a:t>Connection plugs </a:t>
            </a:r>
          </a:p>
          <a:p>
            <a:r>
              <a:rPr lang="en-US" altLang="en-US"/>
              <a:t>Electrical</a:t>
            </a:r>
          </a:p>
          <a:p>
            <a:pPr lvl="1"/>
            <a:r>
              <a:rPr lang="en-US" altLang="en-US"/>
              <a:t>Voltage, timing, encoding</a:t>
            </a:r>
          </a:p>
          <a:p>
            <a:r>
              <a:rPr lang="en-US" altLang="en-US"/>
              <a:t>Functional</a:t>
            </a:r>
          </a:p>
          <a:p>
            <a:pPr lvl="1"/>
            <a:r>
              <a:rPr lang="en-US" altLang="en-US"/>
              <a:t>Data, control, timing, grounding</a:t>
            </a:r>
          </a:p>
          <a:p>
            <a:r>
              <a:rPr lang="en-US" altLang="en-US"/>
              <a:t>Procedural</a:t>
            </a:r>
          </a:p>
          <a:p>
            <a:pPr lvl="1"/>
            <a:r>
              <a:rPr lang="en-US" altLang="en-US"/>
              <a:t>Sequence of events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338D83E-3301-4F92-922F-266519FCE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V.24/EIA-232-F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DCA43D6-B400-41A2-AE8E-45339259C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ITU-T v.24</a:t>
            </a:r>
          </a:p>
          <a:p>
            <a:r>
              <a:rPr lang="en-US" altLang="en-US"/>
              <a:t>Only specifies functional and procedural</a:t>
            </a:r>
          </a:p>
          <a:p>
            <a:pPr lvl="1"/>
            <a:r>
              <a:rPr lang="en-US" altLang="en-US"/>
              <a:t>References other standards for electrical and mechanical</a:t>
            </a:r>
          </a:p>
          <a:p>
            <a:r>
              <a:rPr lang="en-US" altLang="en-US"/>
              <a:t>EIA-232-F (USA)</a:t>
            </a:r>
          </a:p>
          <a:p>
            <a:pPr lvl="1"/>
            <a:r>
              <a:rPr lang="en-US" altLang="en-US"/>
              <a:t>RS-232</a:t>
            </a:r>
          </a:p>
          <a:p>
            <a:pPr lvl="1"/>
            <a:r>
              <a:rPr lang="en-US" altLang="en-US"/>
              <a:t>Mechanical ISO 2110</a:t>
            </a:r>
          </a:p>
          <a:p>
            <a:pPr lvl="1"/>
            <a:r>
              <a:rPr lang="en-US" altLang="en-US"/>
              <a:t>Electrical v.28</a:t>
            </a:r>
          </a:p>
          <a:p>
            <a:pPr lvl="1"/>
            <a:r>
              <a:rPr lang="en-US" altLang="en-US"/>
              <a:t>Functional v.24</a:t>
            </a:r>
          </a:p>
          <a:p>
            <a:pPr lvl="1"/>
            <a:r>
              <a:rPr lang="en-US" altLang="en-US"/>
              <a:t>Procedural v.24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F34B8E0-2D38-4F9A-8A9D-7ACCC3572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Mechanical Specification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76302D4B-32B0-4C0F-8282-A79169D50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3188"/>
            <a:ext cx="7010400" cy="54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C58FB50-8C75-4F59-87EA-0CFF7E649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Electrical Specification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6F1BC87-794F-4767-A83A-AD43CCE64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Digital signals</a:t>
            </a:r>
          </a:p>
          <a:p>
            <a:r>
              <a:rPr lang="en-US" altLang="en-US"/>
              <a:t>Values interpreted as data or control, depending on circuit</a:t>
            </a:r>
          </a:p>
          <a:p>
            <a:r>
              <a:rPr lang="en-US" altLang="en-US"/>
              <a:t>More than -3v is binary 1, more than +3v is binary 0 (NRZ-L)</a:t>
            </a:r>
          </a:p>
          <a:p>
            <a:r>
              <a:rPr lang="en-US" altLang="en-US"/>
              <a:t>Signal rate &lt; 20kbps</a:t>
            </a:r>
          </a:p>
          <a:p>
            <a:r>
              <a:rPr lang="en-US" altLang="en-US"/>
              <a:t>Distance &lt;15m</a:t>
            </a:r>
          </a:p>
          <a:p>
            <a:r>
              <a:rPr lang="en-US" altLang="en-US"/>
              <a:t>For control, more than-3v is off, +3v is 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F1E0584-7975-483A-B50B-36F34A237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Functional Specification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07FEE68-BD5C-4063-B67E-4EE9D2769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(See table in Stallings chapter 6)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D7D01B6-A82A-4AA0-87A6-7E7B4D020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and Remote Loopback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FDA23D0B-34D5-46B2-AAEE-C89869CCC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7"/>
          <a:stretch>
            <a:fillRect/>
          </a:stretch>
        </p:blipFill>
        <p:spPr bwMode="auto">
          <a:xfrm>
            <a:off x="762000" y="1376363"/>
            <a:ext cx="7391400" cy="524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2C9A3E-A615-4747-BD51-41D6531F8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Procedural Specification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ED2786-8F5D-48FC-ACA0-4A669637C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E.g. Asynchronous private line modem</a:t>
            </a:r>
          </a:p>
          <a:p>
            <a:r>
              <a:rPr lang="en-US" altLang="en-US"/>
              <a:t>When turned on and ready, modem (DCE) asserts DCE ready</a:t>
            </a:r>
          </a:p>
          <a:p>
            <a:r>
              <a:rPr lang="en-US" altLang="en-US"/>
              <a:t>When DTE ready to send data, it asserts Request to Send</a:t>
            </a:r>
          </a:p>
          <a:p>
            <a:pPr lvl="1"/>
            <a:r>
              <a:rPr lang="en-US" altLang="en-US"/>
              <a:t>Also inhibits receive mode in half duplex</a:t>
            </a:r>
          </a:p>
          <a:p>
            <a:r>
              <a:rPr lang="en-US" altLang="en-US"/>
              <a:t>Modem responds when ready by asserting Clear to send</a:t>
            </a:r>
          </a:p>
          <a:p>
            <a:r>
              <a:rPr lang="en-US" altLang="en-US"/>
              <a:t>DTE sends data</a:t>
            </a:r>
          </a:p>
          <a:p>
            <a:r>
              <a:rPr lang="en-US" altLang="en-US"/>
              <a:t>When data arrives, local modem asserts Receive Line Signal Detector and delivers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C180B23-8673-4FD9-9F46-32CF0F336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Dial Up Operation (1)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AD2FAEC3-57AE-45A6-AE74-F812C56E3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29"/>
          <a:stretch>
            <a:fillRect/>
          </a:stretch>
        </p:blipFill>
        <p:spPr bwMode="auto">
          <a:xfrm>
            <a:off x="457200" y="1536700"/>
            <a:ext cx="815340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98F953-ED2C-4A55-9E66-6EC62AC0B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Asynchronous and Synchronous Transmission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75ADE4-1F76-42A9-9DFD-BCDA4404A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Timing problems require a mechanism to synchronize the transmitter and receiver</a:t>
            </a:r>
          </a:p>
          <a:p>
            <a:r>
              <a:rPr lang="en-US" altLang="en-US"/>
              <a:t>Two solutions</a:t>
            </a:r>
          </a:p>
          <a:p>
            <a:pPr lvl="1"/>
            <a:r>
              <a:rPr lang="en-US" altLang="en-US"/>
              <a:t>Asynchronous</a:t>
            </a:r>
          </a:p>
          <a:p>
            <a:pPr lvl="1"/>
            <a:r>
              <a:rPr lang="en-US" altLang="en-US"/>
              <a:t>Synchronous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7260411-2B8C-4DC8-A1B8-7B601139E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Dial Up Operation (2)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BBB0ABC2-D335-4327-B039-498EB0D3A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63" b="36703"/>
          <a:stretch>
            <a:fillRect/>
          </a:stretch>
        </p:blipFill>
        <p:spPr bwMode="auto">
          <a:xfrm>
            <a:off x="457200" y="1516063"/>
            <a:ext cx="815340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E9C84C6-B1B5-42C3-BAD4-98554E0CC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Dial Up Operation (3)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745699AA-1131-4696-A88B-B778A5C28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89" b="5679"/>
          <a:stretch>
            <a:fillRect/>
          </a:stretch>
        </p:blipFill>
        <p:spPr bwMode="auto">
          <a:xfrm>
            <a:off x="381000" y="1524000"/>
            <a:ext cx="822960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F081BB9-264D-4EF7-825D-96DBF2959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 Modem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97CDBE1C-EEF4-4686-8B7A-DAA1D583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59"/>
          <a:stretch>
            <a:fillRect/>
          </a:stretch>
        </p:blipFill>
        <p:spPr bwMode="auto">
          <a:xfrm>
            <a:off x="1612900" y="1371600"/>
            <a:ext cx="50927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1E50BA5-2E0F-4ABE-9553-E9F898C43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/>
              <a:t>ISDN Physical Interface Diagram</a:t>
            </a:r>
            <a:endParaRPr lang="en-US" altLang="en-US"/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93846E8C-2BF9-4986-8B0B-1909332DD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83"/>
          <a:stretch>
            <a:fillRect/>
          </a:stretch>
        </p:blipFill>
        <p:spPr bwMode="auto">
          <a:xfrm>
            <a:off x="2143125" y="1400175"/>
            <a:ext cx="4857750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A115E0A-E9CF-4AAD-8AB6-1B46AF6BF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ISDN Physical Interface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6D9D807-1B33-412E-9C38-B265C527C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Connection between terminal equipment (c.f. DTE) and network terminating equipment (c.f. DCE)</a:t>
            </a:r>
          </a:p>
          <a:p>
            <a:r>
              <a:rPr lang="en-US" altLang="en-US"/>
              <a:t>ISO 8877</a:t>
            </a:r>
          </a:p>
          <a:p>
            <a:r>
              <a:rPr lang="en-US" altLang="en-US"/>
              <a:t>Cables terminate in matching connectors with 8 contacts</a:t>
            </a:r>
          </a:p>
          <a:p>
            <a:r>
              <a:rPr lang="en-US" altLang="en-US"/>
              <a:t>Transmit/receive carry both data and control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0FEBA8A-75D6-4346-98F0-1D27E17B1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ISDN Electrical Specification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35DC22E-4BD5-4708-95BB-8194BD1D4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Balanced transmission</a:t>
            </a:r>
          </a:p>
          <a:p>
            <a:pPr lvl="1"/>
            <a:r>
              <a:rPr lang="en-US" altLang="en-US"/>
              <a:t>Carried on two lines, e.g. twisted pair</a:t>
            </a:r>
          </a:p>
          <a:p>
            <a:pPr lvl="1"/>
            <a:r>
              <a:rPr lang="en-US" altLang="en-US"/>
              <a:t>Signals as currents down one conductor and up the other</a:t>
            </a:r>
          </a:p>
          <a:p>
            <a:pPr lvl="1"/>
            <a:r>
              <a:rPr lang="en-US" altLang="en-US"/>
              <a:t>Differential signaling</a:t>
            </a:r>
          </a:p>
          <a:p>
            <a:pPr lvl="1"/>
            <a:r>
              <a:rPr lang="en-US" altLang="en-US"/>
              <a:t>Value depends on direction of voltage</a:t>
            </a:r>
          </a:p>
          <a:p>
            <a:pPr lvl="1"/>
            <a:r>
              <a:rPr lang="en-US" altLang="en-US"/>
              <a:t>Tolerates more noise and generates less</a:t>
            </a:r>
          </a:p>
          <a:p>
            <a:pPr lvl="1"/>
            <a:r>
              <a:rPr lang="en-US" altLang="en-US"/>
              <a:t>(Unbalanced, e.g. RS-232 uses single signal line and ground)</a:t>
            </a:r>
          </a:p>
          <a:p>
            <a:pPr lvl="1"/>
            <a:r>
              <a:rPr lang="en-US" altLang="en-US"/>
              <a:t>Data encoding depends on data rate</a:t>
            </a:r>
          </a:p>
          <a:p>
            <a:pPr lvl="1"/>
            <a:r>
              <a:rPr lang="en-US" altLang="en-US"/>
              <a:t>Basic rate 192kbps uses pseudoternary </a:t>
            </a:r>
          </a:p>
          <a:p>
            <a:pPr lvl="1"/>
            <a:r>
              <a:rPr lang="en-US" altLang="en-US"/>
              <a:t>Primary rate uses alternative mark inversion (AMI) and B8ZS or HDB3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1876034-DCFB-4089-909E-800B00C54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Foreground Reading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7DC9369-14D0-41FE-8439-8EAB8EB48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Stallings chapter 6</a:t>
            </a:r>
          </a:p>
          <a:p>
            <a:r>
              <a:rPr lang="en-US" altLang="en-US"/>
              <a:t>Web pages from ITU-T on v. specification</a:t>
            </a:r>
          </a:p>
          <a:p>
            <a:r>
              <a:rPr lang="en-US" altLang="en-US"/>
              <a:t>Web pages on ISDN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E640B38-0344-47AB-AED1-631E7D227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Asynchronous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03C9084-008E-4434-B3A7-B6DBF5704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transmitted on character at a time</a:t>
            </a:r>
          </a:p>
          <a:p>
            <a:pPr lvl="1"/>
            <a:r>
              <a:rPr lang="en-US" altLang="en-US"/>
              <a:t>5 to 8 bits</a:t>
            </a:r>
          </a:p>
          <a:p>
            <a:r>
              <a:rPr lang="en-US" altLang="en-US"/>
              <a:t>Timing only needs maintaining within each character</a:t>
            </a:r>
          </a:p>
          <a:p>
            <a:r>
              <a:rPr lang="en-US" altLang="en-US"/>
              <a:t>Resync with each character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1B813F-35BA-495B-9F45-38A3F9CA6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Asynchronous (diagram)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A125DDDC-3C00-4893-B3AE-2E422757A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7"/>
          <a:stretch>
            <a:fillRect/>
          </a:stretch>
        </p:blipFill>
        <p:spPr bwMode="auto">
          <a:xfrm>
            <a:off x="1752600" y="1414463"/>
            <a:ext cx="5943600" cy="544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32D355-14BC-49D5-9E6B-D0C02D868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Asynchronous - Behavior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ABEA950-6774-4C56-9318-A34A5339C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 steady stream, interval between characters is uniform (length of stop element)</a:t>
            </a:r>
          </a:p>
          <a:p>
            <a:r>
              <a:rPr lang="en-US" altLang="en-US"/>
              <a:t>In idle state, receiver looks for transition 1 to 0</a:t>
            </a:r>
          </a:p>
          <a:p>
            <a:r>
              <a:rPr lang="en-US" altLang="en-US"/>
              <a:t>Then samples next seven intervals (char length)</a:t>
            </a:r>
          </a:p>
          <a:p>
            <a:r>
              <a:rPr lang="en-US" altLang="en-US"/>
              <a:t>Then looks for next 1 to 0 for next char</a:t>
            </a:r>
          </a:p>
          <a:p>
            <a:endParaRPr lang="en-US" altLang="en-US"/>
          </a:p>
          <a:p>
            <a:r>
              <a:rPr lang="en-US" altLang="en-US"/>
              <a:t>Simple</a:t>
            </a:r>
          </a:p>
          <a:p>
            <a:r>
              <a:rPr lang="en-US" altLang="en-US"/>
              <a:t>Cheap</a:t>
            </a:r>
          </a:p>
          <a:p>
            <a:r>
              <a:rPr lang="en-US" altLang="en-US"/>
              <a:t>Overhead of 2 or 3 bits per char (~20%)</a:t>
            </a:r>
          </a:p>
          <a:p>
            <a:r>
              <a:rPr lang="en-US" altLang="en-US"/>
              <a:t>Good for data with large gaps (keyboard)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2AD0E0-D1CC-4733-8EB3-EFC7478CE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Synchronous - Bit Level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448C36A-2807-44D2-A886-A23C55260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Block of data transmitted without start or stop bits</a:t>
            </a:r>
          </a:p>
          <a:p>
            <a:r>
              <a:rPr lang="en-US" altLang="en-US"/>
              <a:t>Clocks must be synchronized</a:t>
            </a:r>
          </a:p>
          <a:p>
            <a:r>
              <a:rPr lang="en-US" altLang="en-US"/>
              <a:t>Can use separate clock line</a:t>
            </a:r>
          </a:p>
          <a:p>
            <a:pPr lvl="1"/>
            <a:r>
              <a:rPr lang="en-US" altLang="en-US"/>
              <a:t>Good over short distances</a:t>
            </a:r>
          </a:p>
          <a:p>
            <a:pPr lvl="1"/>
            <a:r>
              <a:rPr lang="en-US" altLang="en-US"/>
              <a:t>Subject to impairments</a:t>
            </a:r>
          </a:p>
          <a:p>
            <a:r>
              <a:rPr lang="en-US" altLang="en-US"/>
              <a:t>Embed clock signal in data</a:t>
            </a:r>
          </a:p>
          <a:p>
            <a:pPr lvl="1"/>
            <a:r>
              <a:rPr lang="en-US" altLang="en-US"/>
              <a:t>Manchester encoding</a:t>
            </a:r>
          </a:p>
          <a:p>
            <a:pPr lvl="1"/>
            <a:r>
              <a:rPr lang="en-US" altLang="en-US"/>
              <a:t>Carrier frequency (analog)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28DFE26-D9E6-4F8A-999F-3A8D6A12A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Synchronous - Block Level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6C599DC-297C-4821-B94A-E0E6EAE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Need to indicate start and end of block</a:t>
            </a:r>
          </a:p>
          <a:p>
            <a:r>
              <a:rPr lang="en-US" altLang="en-US"/>
              <a:t>Use preamble and postamble</a:t>
            </a:r>
          </a:p>
          <a:p>
            <a:pPr lvl="1"/>
            <a:r>
              <a:rPr lang="en-US" altLang="en-US"/>
              <a:t>e.g. series of SYN (hex 16) characters</a:t>
            </a:r>
          </a:p>
          <a:p>
            <a:pPr lvl="1"/>
            <a:r>
              <a:rPr lang="en-US" altLang="en-US"/>
              <a:t>e.g. block of 11111111 patterns ending in 11111110</a:t>
            </a:r>
          </a:p>
          <a:p>
            <a:endParaRPr lang="en-US" altLang="en-US"/>
          </a:p>
          <a:p>
            <a:r>
              <a:rPr lang="en-US" altLang="en-US"/>
              <a:t>More efficient (lower overhead) than async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F93F05B-ECCA-49C8-BF85-B36174386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Synchronous (diagram)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D049187D-FEDB-4D27-8937-93812DBAE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139"/>
          <a:stretch>
            <a:fillRect/>
          </a:stretch>
        </p:blipFill>
        <p:spPr bwMode="auto">
          <a:xfrm>
            <a:off x="457200" y="3124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8C9F5DE-282B-44AD-90D6-84C02D1AE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 Configuration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5FA5B88-EAE6-4896-A5C0-AFC72028C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Topology</a:t>
            </a:r>
          </a:p>
          <a:p>
            <a:pPr lvl="1"/>
            <a:r>
              <a:rPr lang="en-US" altLang="en-US"/>
              <a:t>Physical arrangement of stations on medium</a:t>
            </a:r>
          </a:p>
          <a:p>
            <a:pPr lvl="1"/>
            <a:r>
              <a:rPr lang="en-US" altLang="en-US"/>
              <a:t>Point to point</a:t>
            </a:r>
          </a:p>
          <a:p>
            <a:pPr lvl="1"/>
            <a:r>
              <a:rPr lang="en-US" altLang="en-US"/>
              <a:t>Multi point</a:t>
            </a:r>
          </a:p>
          <a:p>
            <a:pPr lvl="2"/>
            <a:r>
              <a:rPr lang="en-US" altLang="en-US"/>
              <a:t>Computer and terminals, local area network</a:t>
            </a:r>
          </a:p>
          <a:p>
            <a:r>
              <a:rPr lang="en-US" altLang="en-US"/>
              <a:t>Half duplex</a:t>
            </a:r>
          </a:p>
          <a:p>
            <a:pPr lvl="1"/>
            <a:r>
              <a:rPr lang="en-US" altLang="en-US"/>
              <a:t>Only one station may transmit at a time</a:t>
            </a:r>
          </a:p>
          <a:p>
            <a:pPr lvl="1"/>
            <a:r>
              <a:rPr lang="en-US" altLang="en-US"/>
              <a:t>Requires one data path</a:t>
            </a:r>
          </a:p>
          <a:p>
            <a:r>
              <a:rPr lang="en-US" altLang="en-US"/>
              <a:t>Full duplex</a:t>
            </a:r>
          </a:p>
          <a:p>
            <a:pPr lvl="1"/>
            <a:r>
              <a:rPr lang="en-US" altLang="en-US"/>
              <a:t>Simultaneous transmission and reception between two stations</a:t>
            </a:r>
          </a:p>
          <a:p>
            <a:pPr lvl="1"/>
            <a:r>
              <a:rPr lang="en-US" altLang="en-US"/>
              <a:t>Requires two data paths (or echo canceling)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llings data comms.pot">
  <a:themeElements>
    <a:clrScheme name="stallings data comms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 data comms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llings data comms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data comms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data comms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data comms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Designs\stallings data comms.pot</Template>
  <TotalTime>100</TotalTime>
  <Words>696</Words>
  <Application>Microsoft Office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Times New Roman</vt:lpstr>
      <vt:lpstr>Arial Black</vt:lpstr>
      <vt:lpstr>Tahoma</vt:lpstr>
      <vt:lpstr>Monotype Sorts</vt:lpstr>
      <vt:lpstr>Arial</vt:lpstr>
      <vt:lpstr>stallings data comms.pot</vt:lpstr>
      <vt:lpstr>Pemrosesan Data Tersebar</vt:lpstr>
      <vt:lpstr>Asynchronous and Synchronous Transmission</vt:lpstr>
      <vt:lpstr>Asynchronous</vt:lpstr>
      <vt:lpstr>Asynchronous (diagram)</vt:lpstr>
      <vt:lpstr>Asynchronous - Behavior</vt:lpstr>
      <vt:lpstr>Synchronous - Bit Level</vt:lpstr>
      <vt:lpstr>Synchronous - Block Level</vt:lpstr>
      <vt:lpstr>Synchronous (diagram)</vt:lpstr>
      <vt:lpstr>Line Configuration</vt:lpstr>
      <vt:lpstr>Traditional Configurations</vt:lpstr>
      <vt:lpstr>Interfacing</vt:lpstr>
      <vt:lpstr>Characteristics of Interface</vt:lpstr>
      <vt:lpstr>V.24/EIA-232-F</vt:lpstr>
      <vt:lpstr>Mechanical Specification</vt:lpstr>
      <vt:lpstr>Electrical Specification</vt:lpstr>
      <vt:lpstr>Functional Specification</vt:lpstr>
      <vt:lpstr>Local and Remote Loopback</vt:lpstr>
      <vt:lpstr>Procedural Specification</vt:lpstr>
      <vt:lpstr>Dial Up Operation (1)</vt:lpstr>
      <vt:lpstr>Dial Up Operation (2)</vt:lpstr>
      <vt:lpstr>Dial Up Operation (3)</vt:lpstr>
      <vt:lpstr>Null Modem</vt:lpstr>
      <vt:lpstr>ISDN Physical Interface Diagram</vt:lpstr>
      <vt:lpstr>ISDN Physical Interface</vt:lpstr>
      <vt:lpstr>ISDN Electrical Specification</vt:lpstr>
      <vt:lpstr>Foreground Reading</vt:lpstr>
    </vt:vector>
  </TitlesOfParts>
  <Company>NEWI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Stallings Data and Computer Communications</dc:title>
  <dc:creator>Adrian J Pullin</dc:creator>
  <cp:lastModifiedBy>Aa_Ulum</cp:lastModifiedBy>
  <cp:revision>19</cp:revision>
  <dcterms:created xsi:type="dcterms:W3CDTF">1999-10-01T10:38:40Z</dcterms:created>
  <dcterms:modified xsi:type="dcterms:W3CDTF">2017-11-07T03:15:29Z</dcterms:modified>
</cp:coreProperties>
</file>