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3"/>
  </p:notesMasterIdLst>
  <p:handoutMasterIdLst>
    <p:handoutMasterId r:id="rId54"/>
  </p:handoutMasterIdLst>
  <p:sldIdLst>
    <p:sldId id="30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30D496D-EE71-4987-B3F3-67145D5F70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B4B77E8-B697-4624-8D73-D6819D88D9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F578AB1D-4D7E-46B6-BAE6-3358FBE0166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B73DF424-B177-4226-A542-35C8195C3B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9C3BE2-078E-43E9-956D-5CD39D81AE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36E6B65-3877-4C83-BCED-4EC7CAABDB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F36E21B-9C45-42D2-8B0E-86A48D2499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9DB79EBD-6520-4DA5-A5C2-AE2EBF1DD0F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CBE91749-CC31-42F2-B8BE-5858A1126F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BD0D2994-82B1-49A4-8715-664FB72ABB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E0EEF929-5A72-4E58-85D6-2E39B7BCD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722BEA-5CFC-4A2D-A226-7937215BC4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8256D35F-ABC3-4FE7-96BD-3790A4B1C4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DA856020-A012-4156-B8DD-EB2AD86A62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D96A7ED9-F1AA-4FB4-89CA-06EF8F19BA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D214F0A5-87E3-4F7C-8BB2-E81B267E11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6E35FABF-76B6-46F7-B1AA-DC35FC5923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45582BB4-E583-4190-B80D-2979EBB1B6C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4455" name="Line 7">
            <a:extLst>
              <a:ext uri="{FF2B5EF4-FFF2-40B4-BE49-F238E27FC236}">
                <a16:creationId xmlns:a16="http://schemas.microsoft.com/office/drawing/2014/main" id="{6A19AC35-1B82-4C5B-B9B0-08EF8EAA7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C74E-1708-4602-AFE5-1EE4E9D7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4C5DF-FA8F-4A75-B42C-8EE3CF30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A5D99-D06E-4BC2-BF5A-B70C39D0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24BA-CA69-4883-9240-00685E8E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0CCE-7052-4C26-A838-43080052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CC730-104F-48F2-A847-BCA7054AB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92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35E61-F6B1-4D99-BCE0-463E8A6D3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254D8-5D23-4271-B3CE-0A7C41300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AA59-275C-4E7D-81CB-599A0F07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A108-173B-477C-8F5A-AE7BC634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76ED1-A624-4B02-8E5E-4C9A0237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83788-053A-4DFE-A361-7FB9102EB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2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587B-4433-4C19-8937-937085A0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D0FF0-4C41-4F2A-84FE-7D8DF589615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5BD6C32-5B1B-4C5D-9C30-87AFBA9D182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3A9D5-BC2F-4126-AF05-5F280733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972E5-5DF7-4970-AD2F-8F98DA8B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C737B-3E5E-46A0-97AE-0C379601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FF20B6-6196-4E2A-A367-0A4E95ABC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56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ECA8-C01B-4D80-8C95-EDCF8A68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DFB7-59DA-46DC-A0FD-62F8B9464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54C6-1A3D-43B4-949F-3081877F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E7888-D8ED-4317-A9F2-51C3C3CC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C4376-B9B3-4C4C-86E5-437F9042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D7F6C-81AE-4CA8-A237-36084FDBB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34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5898-0792-405C-998B-53AAD9A6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FEAB7-8485-4FAA-9C55-AE7F930D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BE756-715A-4E1A-92E7-B960709D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5214E-D8E2-45F5-8848-F1BFE815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263B0-52A7-49BC-8BD5-F24564D1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769F9-CAE9-4633-ACB6-6ADAA42FC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77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0E43-68FE-4490-82F1-AD91315F7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4F65-FE7B-4B44-933A-DA48717ED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55D0F-8C15-4D7C-9D6B-A17E2DF23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A8500-1291-48AD-B925-42B323FE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E3A45-8202-440B-A3CF-3C352F3D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09103-CA5B-4408-B2B7-64F53807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B6FD6-4E4B-4A40-B2D4-DE53A4655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37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11519-3C5E-40CC-AC3E-8AD64792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A1E9C-C955-4340-955C-131F5207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1D214-DE63-41E8-BE5C-C9D55A00D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5BEC4F-24D8-4C4F-A05C-E6AB389A0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21B97-E2FB-4665-AEEB-02517F2A9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206DEA-317D-405A-A609-57B7692F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A7580E-0667-431D-A022-78B03EDC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2A8DA-6197-4D11-B6B6-2863F6D1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3F764-5710-4953-985A-54AA6CB3B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55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29C6-FAA7-4034-9ECD-7465B4CC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56246-B481-41F4-982D-145A9AB0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3B7FC-4EE4-4188-BE8C-CFC1391A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132A9-BF68-48E3-A901-330B75AF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CFEE6-02E0-4798-BBC0-C2B68BBC5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8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0E3D8-0686-4656-AF16-7B369715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85D9B-C6B5-4D64-A55E-984EAF29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537AC-51A1-497E-8FDD-94A59267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1FFC1-285F-4D75-B53A-736A60E09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09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DA00-379C-4245-B243-527FFC18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955EC-16AB-4C21-B418-2B1982AB8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BB66D-CD77-48E6-954F-770A0F4A4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7AD7C-9B11-442E-A56E-2D0F65C6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D53B1-19A1-40C7-8246-6C1D2C49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09F83-DCF0-4159-A992-4E10F145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28A37-8D8A-475E-B9FB-9F03662929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45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06F2-6DB0-4997-8416-6D040E37C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F3EE4-9C8E-46C1-B319-324757931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4525C-AEB7-49F9-B2CA-CA545A30B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C329E-7F7A-41D7-A2CD-B5A97BD5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47E51-61D2-4A1F-B678-290D92C6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95750-86A7-44B9-8062-C2774FD8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964C2-B426-4986-8849-43E81124D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4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D0FB218-4A63-4EE2-AF70-6F1489CB8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52B82E5-C85A-415E-ADEB-4D672B6FC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06A677F9-5D27-45DD-9D40-BA55A61D5B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997BAA3C-CA5D-4333-A55A-3137EDA396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8F8FF268-55F4-4C04-A7E9-0637D68B0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3217E993-7CE8-4C92-94A9-D2DE9481FD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431" name="Line 7">
            <a:extLst>
              <a:ext uri="{FF2B5EF4-FFF2-40B4-BE49-F238E27FC236}">
                <a16:creationId xmlns:a16="http://schemas.microsoft.com/office/drawing/2014/main" id="{58E678A1-C989-4465-832E-782589EFA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z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y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x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.jpg">
            <a:extLst>
              <a:ext uri="{FF2B5EF4-FFF2-40B4-BE49-F238E27FC236}">
                <a16:creationId xmlns:a16="http://schemas.microsoft.com/office/drawing/2014/main" id="{97343B55-2766-45B0-8E83-775BD0204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332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A3A456E-A736-46F4-A35C-6CC6DA0EC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799" y="1524001"/>
            <a:ext cx="6274059" cy="1219200"/>
          </a:xfrm>
        </p:spPr>
        <p:txBody>
          <a:bodyPr/>
          <a:lstStyle/>
          <a:p>
            <a:r>
              <a:rPr lang="en-US" sz="2800" dirty="0" err="1">
                <a:solidFill>
                  <a:schemeClr val="bg1"/>
                </a:solidFill>
              </a:rPr>
              <a:t>Pemrosesan</a:t>
            </a:r>
            <a:r>
              <a:rPr lang="en-US" sz="2800" dirty="0">
                <a:solidFill>
                  <a:schemeClr val="bg1"/>
                </a:solidFill>
              </a:rPr>
              <a:t> Data </a:t>
            </a:r>
            <a:r>
              <a:rPr lang="en-US" sz="2800" dirty="0" err="1">
                <a:solidFill>
                  <a:schemeClr val="bg1"/>
                </a:solidFill>
              </a:rPr>
              <a:t>Tersebar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3E4C8DC-9412-46EB-897F-E5FB37408D91}"/>
              </a:ext>
            </a:extLst>
          </p:cNvPr>
          <p:cNvSpPr txBox="1">
            <a:spLocks/>
          </p:cNvSpPr>
          <p:nvPr/>
        </p:nvSpPr>
        <p:spPr bwMode="auto">
          <a:xfrm>
            <a:off x="2989383" y="3481878"/>
            <a:ext cx="627406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Monotype Sorts" pitchFamily="2" charset="2"/>
              <a:buNone/>
              <a:defRPr kumimoji="1" sz="2800"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Monotype Sorts" pitchFamily="2" charset="2"/>
              <a:buChar char="y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Monotype Sorts" pitchFamily="2" charset="2"/>
              <a:buChar char="x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>
                <a:solidFill>
                  <a:schemeClr val="bg1"/>
                </a:solidFill>
              </a:rPr>
              <a:t>Pertemuan</a:t>
            </a:r>
            <a:r>
              <a:rPr lang="en-US" sz="1600">
                <a:solidFill>
                  <a:schemeClr val="bg1"/>
                </a:solidFill>
              </a:rPr>
              <a:t> 7 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altLang="en-US" sz="1600" dirty="0">
                <a:solidFill>
                  <a:schemeClr val="bg1"/>
                </a:solidFill>
              </a:rPr>
              <a:t>Data Link Control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Dosen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Pengampu</a:t>
            </a:r>
            <a:r>
              <a:rPr lang="en-US" sz="1600" dirty="0">
                <a:solidFill>
                  <a:schemeClr val="bg1"/>
                </a:solidFill>
              </a:rPr>
              <a:t>: Hendry </a:t>
            </a:r>
            <a:r>
              <a:rPr lang="en-US" sz="1600" dirty="0" err="1">
                <a:solidFill>
                  <a:schemeClr val="bg1"/>
                </a:solidFill>
              </a:rPr>
              <a:t>Gunawan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S.Kom</a:t>
            </a:r>
            <a:r>
              <a:rPr lang="en-US" sz="1600" dirty="0">
                <a:solidFill>
                  <a:schemeClr val="bg1"/>
                </a:solidFill>
              </a:rPr>
              <a:t>, MM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Prodi Teknik </a:t>
            </a:r>
            <a:r>
              <a:rPr lang="en-US" sz="1600" dirty="0" err="1">
                <a:solidFill>
                  <a:schemeClr val="bg1"/>
                </a:solidFill>
              </a:rPr>
              <a:t>Informatika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Fakultas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Ilmu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Komputer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90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72C956D-13D4-4C69-8FEC-5DBD30726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Sliding Window Enhancements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04BD72-8A93-4A29-A303-BD8C6D144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Receiver can acknowledge frames without permitting further transmission (Receive Not Ready)</a:t>
            </a:r>
          </a:p>
          <a:p>
            <a:r>
              <a:rPr lang="en-US" altLang="en-US"/>
              <a:t>Must send a normal acknowledge to resume</a:t>
            </a:r>
          </a:p>
          <a:p>
            <a:r>
              <a:rPr lang="en-US" altLang="en-US"/>
              <a:t>If duplex, use piggybacking</a:t>
            </a:r>
          </a:p>
          <a:p>
            <a:pPr lvl="1"/>
            <a:r>
              <a:rPr lang="en-US" altLang="en-US"/>
              <a:t>If no data to send, use acknowledgement frame</a:t>
            </a:r>
          </a:p>
          <a:p>
            <a:pPr lvl="1"/>
            <a:r>
              <a:rPr lang="en-US" altLang="en-US"/>
              <a:t>If data but no acknowledgement to send, send last acknowledgement number again, or have ACK valid flag (TCP)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F3AD769-114E-4932-96CD-F7C43F073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Detection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FE83130-343F-437D-BF58-6766EAED2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Additional bits added by transmitter for error detection code</a:t>
            </a:r>
          </a:p>
          <a:p>
            <a:r>
              <a:rPr lang="en-US" altLang="en-US"/>
              <a:t>Parity</a:t>
            </a:r>
          </a:p>
          <a:p>
            <a:pPr lvl="1"/>
            <a:r>
              <a:rPr lang="en-US" altLang="en-US"/>
              <a:t>Value of parity bit is such that character has even (even parity) or odd (odd parity) number of ones</a:t>
            </a:r>
          </a:p>
          <a:p>
            <a:pPr lvl="1"/>
            <a:r>
              <a:rPr lang="en-US" altLang="en-US"/>
              <a:t>Even number of bit errors goes undetected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B19A998-11FF-4278-AF64-5A4D8FEA3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Cyclic Redundancy Check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73C6A99-B295-43BC-97AF-8A1578080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a block of </a:t>
            </a:r>
            <a:r>
              <a:rPr lang="en-US" altLang="en-US" i="1"/>
              <a:t>k</a:t>
            </a:r>
            <a:r>
              <a:rPr lang="en-US" altLang="en-US"/>
              <a:t> bits transmitter generates </a:t>
            </a:r>
            <a:r>
              <a:rPr lang="en-US" altLang="en-US" i="1"/>
              <a:t>n</a:t>
            </a:r>
            <a:r>
              <a:rPr lang="en-US" altLang="en-US"/>
              <a:t> bit sequence</a:t>
            </a:r>
          </a:p>
          <a:p>
            <a:r>
              <a:rPr lang="en-US" altLang="en-US"/>
              <a:t>Transmit </a:t>
            </a:r>
            <a:r>
              <a:rPr lang="en-US" altLang="en-US" i="1"/>
              <a:t>k+n</a:t>
            </a:r>
            <a:r>
              <a:rPr lang="en-US" altLang="en-US"/>
              <a:t> bits which is exactly divisible by some number</a:t>
            </a:r>
          </a:p>
          <a:p>
            <a:r>
              <a:rPr lang="en-US" altLang="en-US"/>
              <a:t>Receive divides frame by that number</a:t>
            </a:r>
          </a:p>
          <a:p>
            <a:pPr lvl="1"/>
            <a:r>
              <a:rPr lang="en-US" altLang="en-US"/>
              <a:t>If no remainder, assume no error</a:t>
            </a:r>
          </a:p>
          <a:p>
            <a:pPr lvl="1"/>
            <a:r>
              <a:rPr lang="en-US" altLang="en-US"/>
              <a:t>For math, see Stallings chapter 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B17E308-C1B5-4A24-91ED-188861135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Control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6B3A274-6A6F-4EFE-BB0F-C647F0164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Detection and correction of errors</a:t>
            </a:r>
          </a:p>
          <a:p>
            <a:r>
              <a:rPr lang="en-US" altLang="en-US"/>
              <a:t>Lost frames</a:t>
            </a:r>
          </a:p>
          <a:p>
            <a:r>
              <a:rPr lang="en-US" altLang="en-US"/>
              <a:t>Damaged frames</a:t>
            </a:r>
          </a:p>
          <a:p>
            <a:r>
              <a:rPr lang="en-US" altLang="en-US"/>
              <a:t>Automatic repeat request</a:t>
            </a:r>
          </a:p>
          <a:p>
            <a:pPr lvl="1"/>
            <a:r>
              <a:rPr lang="en-US" altLang="en-US"/>
              <a:t>Error detection</a:t>
            </a:r>
          </a:p>
          <a:p>
            <a:pPr lvl="1"/>
            <a:r>
              <a:rPr lang="en-US" altLang="en-US"/>
              <a:t>Positive acknowledgment</a:t>
            </a:r>
          </a:p>
          <a:p>
            <a:pPr lvl="1"/>
            <a:r>
              <a:rPr lang="en-US" altLang="en-US"/>
              <a:t>Retransmission after timeout</a:t>
            </a:r>
          </a:p>
          <a:p>
            <a:pPr lvl="1"/>
            <a:r>
              <a:rPr lang="en-US" altLang="en-US"/>
              <a:t>Negative acknowledgement and retransmission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09FA868-D424-44F7-84B5-910EFF8B6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Automatic Repeat Request (ARQ)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6F37969-D508-41F8-9D67-EA9726C90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Stop and wait</a:t>
            </a:r>
          </a:p>
          <a:p>
            <a:r>
              <a:rPr lang="en-US" altLang="en-US"/>
              <a:t>Go back N</a:t>
            </a:r>
          </a:p>
          <a:p>
            <a:r>
              <a:rPr lang="en-US" altLang="en-US"/>
              <a:t>Selective reject (selective retransmission)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EF91F1B-D6A2-4516-A952-F3E2257C7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and Wait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C3B8AFA-22CE-4284-B1CE-9E828113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 transmits single frame</a:t>
            </a:r>
          </a:p>
          <a:p>
            <a:r>
              <a:rPr lang="en-US" altLang="en-US"/>
              <a:t>Wait for ACK</a:t>
            </a:r>
          </a:p>
          <a:p>
            <a:r>
              <a:rPr lang="en-US" altLang="en-US"/>
              <a:t>If received frame damaged, discard it</a:t>
            </a:r>
          </a:p>
          <a:p>
            <a:pPr lvl="1"/>
            <a:r>
              <a:rPr lang="en-US" altLang="en-US"/>
              <a:t>Transmitter has timeout</a:t>
            </a:r>
          </a:p>
          <a:p>
            <a:pPr lvl="1"/>
            <a:r>
              <a:rPr lang="en-US" altLang="en-US"/>
              <a:t>If no ACK within timeout, retransmit</a:t>
            </a:r>
          </a:p>
          <a:p>
            <a:r>
              <a:rPr lang="en-US" altLang="en-US"/>
              <a:t>If ACK damaged,transmitter will not recognize it</a:t>
            </a:r>
          </a:p>
          <a:p>
            <a:pPr lvl="1"/>
            <a:r>
              <a:rPr lang="en-US" altLang="en-US"/>
              <a:t>Transmitter will retransmit</a:t>
            </a:r>
          </a:p>
          <a:p>
            <a:pPr lvl="1"/>
            <a:r>
              <a:rPr lang="en-US" altLang="en-US"/>
              <a:t>Receive gets two copies of frame</a:t>
            </a:r>
          </a:p>
          <a:p>
            <a:pPr lvl="1"/>
            <a:r>
              <a:rPr lang="en-US" altLang="en-US"/>
              <a:t>Use ACK0 and ACK1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44F26A0-325B-4C77-BDE8-61FAD641B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and Wait -</a:t>
            </a:r>
            <a:br>
              <a:rPr lang="en-US" altLang="en-US"/>
            </a:br>
            <a:r>
              <a:rPr lang="en-US" altLang="en-US"/>
              <a:t>Diagram</a:t>
            </a:r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26579833-400E-4D47-8D68-8A28EF284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5"/>
          <a:stretch>
            <a:fillRect/>
          </a:stretch>
        </p:blipFill>
        <p:spPr bwMode="auto">
          <a:xfrm>
            <a:off x="5208588" y="0"/>
            <a:ext cx="34782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F47164A-D6F7-4929-A7F6-65DD6CEA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and Wait - Pros and Cons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9B7319E-4E48-473D-B3BD-40A203B30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</a:t>
            </a:r>
          </a:p>
          <a:p>
            <a:r>
              <a:rPr lang="en-US" altLang="en-US"/>
              <a:t>Inefficient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022D1D5-F4FA-4530-BD89-2F41655B9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(1)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DACE889-2B43-48BC-8ABC-54419F961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Based on sliding window</a:t>
            </a:r>
          </a:p>
          <a:p>
            <a:r>
              <a:rPr lang="en-US" altLang="en-US"/>
              <a:t>If no error, ACK as usual with next frame expected</a:t>
            </a:r>
          </a:p>
          <a:p>
            <a:r>
              <a:rPr lang="en-US" altLang="en-US"/>
              <a:t>Use window to control number of outstanding frames</a:t>
            </a:r>
          </a:p>
          <a:p>
            <a:r>
              <a:rPr lang="en-US" altLang="en-US"/>
              <a:t>If error, reply with rejection</a:t>
            </a:r>
          </a:p>
          <a:p>
            <a:pPr lvl="1"/>
            <a:r>
              <a:rPr lang="en-US" altLang="en-US"/>
              <a:t>Discard that frame and all future frames until error frame received correctly</a:t>
            </a:r>
          </a:p>
          <a:p>
            <a:pPr lvl="1"/>
            <a:r>
              <a:rPr lang="en-US" altLang="en-US"/>
              <a:t>Transmitter must go back and retransmit that frame and all subsequent frames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28BC3A6-A757-4304-9866-0E686DA8C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- Damaged Frame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2406820-71D1-4E98-A45D-508E8C351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Receiver detects error in frame </a:t>
            </a:r>
            <a:r>
              <a:rPr lang="en-US" altLang="en-US" i="1"/>
              <a:t>i</a:t>
            </a:r>
            <a:endParaRPr lang="en-US" altLang="en-US"/>
          </a:p>
          <a:p>
            <a:r>
              <a:rPr lang="en-US" altLang="en-US"/>
              <a:t>Receiver sends rejection-</a:t>
            </a:r>
            <a:r>
              <a:rPr lang="en-US" altLang="en-US" i="1"/>
              <a:t>i</a:t>
            </a:r>
          </a:p>
          <a:p>
            <a:r>
              <a:rPr lang="en-US" altLang="en-US"/>
              <a:t>Transmitter gets rejection-</a:t>
            </a:r>
            <a:r>
              <a:rPr lang="en-US" altLang="en-US" i="1"/>
              <a:t>i</a:t>
            </a:r>
            <a:endParaRPr lang="en-US" altLang="en-US"/>
          </a:p>
          <a:p>
            <a:r>
              <a:rPr lang="en-US" altLang="en-US"/>
              <a:t>Transmitter retransmits frame </a:t>
            </a:r>
            <a:r>
              <a:rPr lang="en-US" altLang="en-US" i="1"/>
              <a:t>i</a:t>
            </a:r>
            <a:r>
              <a:rPr lang="en-US" altLang="en-US"/>
              <a:t> and all subsequent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34A65C9-8E74-4163-9F1F-B6D905EDD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 Control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72751D-76B9-4A98-941D-F1F156B4D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Ensuring the sending entity does not overwhelm the receiving entity</a:t>
            </a:r>
          </a:p>
          <a:p>
            <a:pPr lvl="1"/>
            <a:r>
              <a:rPr lang="en-US" altLang="en-US"/>
              <a:t>Preventing buffer overflow</a:t>
            </a:r>
          </a:p>
          <a:p>
            <a:r>
              <a:rPr lang="en-US" altLang="en-US"/>
              <a:t>Transmission time</a:t>
            </a:r>
          </a:p>
          <a:p>
            <a:pPr lvl="1"/>
            <a:r>
              <a:rPr lang="en-US" altLang="en-US"/>
              <a:t>Time taken to emit all bits into medium</a:t>
            </a:r>
          </a:p>
          <a:p>
            <a:r>
              <a:rPr lang="en-US" altLang="en-US"/>
              <a:t>Propagation time</a:t>
            </a:r>
          </a:p>
          <a:p>
            <a:pPr lvl="1"/>
            <a:r>
              <a:rPr lang="en-US" altLang="en-US"/>
              <a:t>Time for a bit to traverse the link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F332228-16BA-4072-BD7D-47A489AD9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- Lost Frame (1)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681F29D-3576-49FA-91DB-C1C355211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Frame </a:t>
            </a:r>
            <a:r>
              <a:rPr lang="en-US" altLang="en-US" i="1"/>
              <a:t>i</a:t>
            </a:r>
            <a:r>
              <a:rPr lang="en-US" altLang="en-US"/>
              <a:t>  lost</a:t>
            </a:r>
          </a:p>
          <a:p>
            <a:r>
              <a:rPr lang="en-US" altLang="en-US"/>
              <a:t>Transmitter sends </a:t>
            </a:r>
            <a:r>
              <a:rPr lang="en-US" altLang="en-US" i="1"/>
              <a:t>i+1</a:t>
            </a:r>
          </a:p>
          <a:p>
            <a:r>
              <a:rPr lang="en-US" altLang="en-US"/>
              <a:t>Receiver gets frame </a:t>
            </a:r>
            <a:r>
              <a:rPr lang="en-US" altLang="en-US" i="1"/>
              <a:t>i+1</a:t>
            </a:r>
            <a:r>
              <a:rPr lang="en-US" altLang="en-US"/>
              <a:t> out of sequence</a:t>
            </a:r>
          </a:p>
          <a:p>
            <a:r>
              <a:rPr lang="en-US" altLang="en-US"/>
              <a:t>Receiver send reject </a:t>
            </a:r>
            <a:r>
              <a:rPr lang="en-US" altLang="en-US" i="1"/>
              <a:t>i</a:t>
            </a:r>
            <a:endParaRPr lang="en-US" altLang="en-US"/>
          </a:p>
          <a:p>
            <a:r>
              <a:rPr lang="en-US" altLang="en-US"/>
              <a:t>Transmitter goes back to frame </a:t>
            </a:r>
            <a:r>
              <a:rPr lang="en-US" altLang="en-US" i="1"/>
              <a:t>i</a:t>
            </a:r>
            <a:r>
              <a:rPr lang="en-US" altLang="en-US"/>
              <a:t> and retransmits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6502D47-188E-47E8-849F-B22E4EA05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- Lost Frame (2)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52B1D53-C16A-441F-A8E1-7C6B6B2A7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Frame </a:t>
            </a:r>
            <a:r>
              <a:rPr kumimoji="0" lang="en-US" altLang="en-US" i="1"/>
              <a:t>i</a:t>
            </a:r>
            <a:r>
              <a:rPr kumimoji="0" lang="en-US" altLang="en-US"/>
              <a:t>  lost and no additional frame sent</a:t>
            </a:r>
          </a:p>
          <a:p>
            <a:r>
              <a:rPr kumimoji="0" lang="en-US" altLang="en-US"/>
              <a:t>Receiver gets nothing and returns neither acknowledgement nor rejection</a:t>
            </a:r>
          </a:p>
          <a:p>
            <a:r>
              <a:rPr lang="en-US" altLang="en-US"/>
              <a:t>Transmitter times out and sends acknowledgement frame with P bit set to 1</a:t>
            </a:r>
          </a:p>
          <a:p>
            <a:r>
              <a:rPr lang="en-US" altLang="en-US"/>
              <a:t>Receiver interprets this as command which it acknowledges with the number of the next frame it expects (frame </a:t>
            </a:r>
            <a:r>
              <a:rPr lang="en-US" altLang="en-US" i="1"/>
              <a:t>i </a:t>
            </a:r>
            <a:r>
              <a:rPr lang="en-US" altLang="en-US"/>
              <a:t>)</a:t>
            </a:r>
          </a:p>
          <a:p>
            <a:r>
              <a:rPr lang="en-US" altLang="en-US"/>
              <a:t>Transmitter then retransmits frame </a:t>
            </a:r>
            <a:r>
              <a:rPr lang="en-US" altLang="en-US" i="1"/>
              <a:t>i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C2F2D7E-7185-4E7F-A5B2-AB077F0D9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- Damaged Acknowledgement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558F97E-EDA8-48C9-AFE3-7C6E6A025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Receiver gets frame </a:t>
            </a:r>
            <a:r>
              <a:rPr lang="en-US" altLang="en-US" i="1"/>
              <a:t>i</a:t>
            </a:r>
            <a:r>
              <a:rPr lang="en-US" altLang="en-US"/>
              <a:t> and send acknowledgement (</a:t>
            </a:r>
            <a:r>
              <a:rPr lang="en-US" altLang="en-US" i="1"/>
              <a:t>i+1</a:t>
            </a:r>
            <a:r>
              <a:rPr lang="en-US" altLang="en-US"/>
              <a:t>) which is lost</a:t>
            </a:r>
          </a:p>
          <a:p>
            <a:r>
              <a:rPr lang="en-US" altLang="en-US"/>
              <a:t>Acknowledgements are cumulative, so next acknowledgement (</a:t>
            </a:r>
            <a:r>
              <a:rPr lang="en-US" altLang="en-US" i="1"/>
              <a:t>i+n</a:t>
            </a:r>
            <a:r>
              <a:rPr lang="en-US" altLang="en-US"/>
              <a:t>) may arrive before transmitter times out on frame </a:t>
            </a:r>
            <a:r>
              <a:rPr lang="en-US" altLang="en-US" i="1"/>
              <a:t>i</a:t>
            </a:r>
          </a:p>
          <a:p>
            <a:r>
              <a:rPr lang="en-US" altLang="en-US"/>
              <a:t>If transmitter times out, it sends acknowledgement with P bit set as before</a:t>
            </a:r>
          </a:p>
          <a:p>
            <a:r>
              <a:rPr lang="en-US" altLang="en-US"/>
              <a:t>This can be repeated a number of times before a reset procedure is initiated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3D5EEEE-1607-46B2-926D-CA2C60550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- Damaged Rejection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BEB1332-CD57-494C-89EC-7B64F8D10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 for lost frame (2)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>
            <a:extLst>
              <a:ext uri="{FF2B5EF4-FFF2-40B4-BE49-F238E27FC236}">
                <a16:creationId xmlns:a16="http://schemas.microsoft.com/office/drawing/2014/main" id="{344C47B5-0C26-4E9C-9838-445043D94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 Back N - </a:t>
            </a:r>
            <a:br>
              <a:rPr lang="en-US" altLang="en-US"/>
            </a:br>
            <a:r>
              <a:rPr lang="en-US" altLang="en-US"/>
              <a:t>Diagram</a:t>
            </a:r>
          </a:p>
        </p:txBody>
      </p:sp>
      <p:pic>
        <p:nvPicPr>
          <p:cNvPr id="66564" name="Picture 1028">
            <a:extLst>
              <a:ext uri="{FF2B5EF4-FFF2-40B4-BE49-F238E27FC236}">
                <a16:creationId xmlns:a16="http://schemas.microsoft.com/office/drawing/2014/main" id="{37862A86-047B-483E-B6F0-2489638F2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9550"/>
          <a:stretch>
            <a:fillRect/>
          </a:stretch>
        </p:blipFill>
        <p:spPr bwMode="auto">
          <a:xfrm>
            <a:off x="5665788" y="0"/>
            <a:ext cx="29448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5DD3A1C-DAC2-4409-9AAD-8A47A03C2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Selective Reject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D1FEEA6-B557-4F34-B47C-8EA66798B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Also called selective retransmission</a:t>
            </a:r>
          </a:p>
          <a:p>
            <a:r>
              <a:rPr lang="en-US" altLang="en-US"/>
              <a:t>Only rejected frames are retransmitted</a:t>
            </a:r>
          </a:p>
          <a:p>
            <a:r>
              <a:rPr lang="en-US" altLang="en-US"/>
              <a:t>Subsequent frames are accepted by the receiver and buffered</a:t>
            </a:r>
          </a:p>
          <a:p>
            <a:r>
              <a:rPr lang="en-US" altLang="en-US"/>
              <a:t>Minimizes retransmission</a:t>
            </a:r>
          </a:p>
          <a:p>
            <a:r>
              <a:rPr lang="en-US" altLang="en-US"/>
              <a:t>Receiver must maintain large enough buffer</a:t>
            </a:r>
          </a:p>
          <a:p>
            <a:r>
              <a:rPr lang="en-US" altLang="en-US"/>
              <a:t>More complex login in transmitter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A7499EA-83C9-4693-B0AD-8D0211C8E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Selective Reject -</a:t>
            </a:r>
            <a:br>
              <a:rPr lang="en-US" altLang="en-US"/>
            </a:br>
            <a:r>
              <a:rPr lang="en-US" altLang="en-US"/>
              <a:t>Diagram</a:t>
            </a:r>
          </a:p>
        </p:txBody>
      </p:sp>
      <p:pic>
        <p:nvPicPr>
          <p:cNvPr id="68612" name="Picture 4">
            <a:extLst>
              <a:ext uri="{FF2B5EF4-FFF2-40B4-BE49-F238E27FC236}">
                <a16:creationId xmlns:a16="http://schemas.microsoft.com/office/drawing/2014/main" id="{6765D752-2AD6-4F94-94A6-890BA28BE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9550"/>
          <a:stretch>
            <a:fillRect/>
          </a:stretch>
        </p:blipFill>
        <p:spPr bwMode="auto">
          <a:xfrm>
            <a:off x="5667375" y="0"/>
            <a:ext cx="29432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>
            <a:extLst>
              <a:ext uri="{FF2B5EF4-FFF2-40B4-BE49-F238E27FC236}">
                <a16:creationId xmlns:a16="http://schemas.microsoft.com/office/drawing/2014/main" id="{E2078456-030E-4654-8FA3-08E803702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 Level Data Link Control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5E706B0D-413E-4828-9FB7-F2F3F9FB2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HDLC</a:t>
            </a:r>
          </a:p>
          <a:p>
            <a:r>
              <a:rPr lang="en-US" altLang="en-US"/>
              <a:t>ISO 33009, ISO 4335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B29FEF8-B34E-4EC0-8744-869AFC774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HDLC Station Types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D7885A5-BB44-4A86-87EB-D1A4483D2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Primary station</a:t>
            </a:r>
          </a:p>
          <a:p>
            <a:pPr lvl="1"/>
            <a:r>
              <a:rPr lang="en-US" altLang="en-US"/>
              <a:t>Controls operation of link</a:t>
            </a:r>
          </a:p>
          <a:p>
            <a:pPr lvl="1"/>
            <a:r>
              <a:rPr lang="en-US" altLang="en-US"/>
              <a:t>Frames issued are called commands</a:t>
            </a:r>
          </a:p>
          <a:p>
            <a:pPr lvl="1"/>
            <a:r>
              <a:rPr lang="en-US" altLang="en-US"/>
              <a:t>Maintains separate logical link to each secondary station</a:t>
            </a:r>
          </a:p>
          <a:p>
            <a:r>
              <a:rPr lang="en-US" altLang="en-US"/>
              <a:t>Secondary station</a:t>
            </a:r>
          </a:p>
          <a:p>
            <a:pPr lvl="1"/>
            <a:r>
              <a:rPr lang="en-US" altLang="en-US"/>
              <a:t>Under control of primary station</a:t>
            </a:r>
          </a:p>
          <a:p>
            <a:pPr lvl="1"/>
            <a:r>
              <a:rPr lang="en-US" altLang="en-US"/>
              <a:t>Frames issued called responses</a:t>
            </a:r>
          </a:p>
          <a:p>
            <a:r>
              <a:rPr lang="en-US" altLang="en-US"/>
              <a:t>Combined station</a:t>
            </a:r>
          </a:p>
          <a:p>
            <a:pPr lvl="1"/>
            <a:r>
              <a:rPr lang="en-US" altLang="en-US"/>
              <a:t>May issue commands and responses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3A16BAF-E9D0-497F-B613-2C899A2C5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HDLC Link Configurations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D358714-F0A4-40D4-8C29-097F798A5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Unbalanced</a:t>
            </a:r>
          </a:p>
          <a:p>
            <a:pPr lvl="1"/>
            <a:r>
              <a:rPr lang="en-US" altLang="en-US"/>
              <a:t>One primary and one or more secondary stations</a:t>
            </a:r>
          </a:p>
          <a:p>
            <a:pPr lvl="1"/>
            <a:r>
              <a:rPr lang="en-US" altLang="en-US"/>
              <a:t>Supports full duplex and half duplex</a:t>
            </a:r>
          </a:p>
          <a:p>
            <a:r>
              <a:rPr lang="en-US" altLang="en-US"/>
              <a:t>Balanced</a:t>
            </a:r>
          </a:p>
          <a:p>
            <a:pPr lvl="1"/>
            <a:r>
              <a:rPr lang="en-US" altLang="en-US"/>
              <a:t>Two combined stations</a:t>
            </a:r>
          </a:p>
          <a:p>
            <a:pPr lvl="1"/>
            <a:r>
              <a:rPr lang="en-US" altLang="en-US"/>
              <a:t>Supports full duplex and half duplex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03CAAF1-8BDA-45A7-9F16-705990635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of Frame Transmission</a:t>
            </a:r>
          </a:p>
        </p:txBody>
      </p:sp>
      <p:pic>
        <p:nvPicPr>
          <p:cNvPr id="44036" name="Picture 4">
            <a:extLst>
              <a:ext uri="{FF2B5EF4-FFF2-40B4-BE49-F238E27FC236}">
                <a16:creationId xmlns:a16="http://schemas.microsoft.com/office/drawing/2014/main" id="{589EB06A-1377-49BF-A6E2-3EF2A28D4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7"/>
          <a:stretch>
            <a:fillRect/>
          </a:stretch>
        </p:blipFill>
        <p:spPr bwMode="auto">
          <a:xfrm>
            <a:off x="2066925" y="1847850"/>
            <a:ext cx="501015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1916841-7014-4B90-946A-76B7C92A8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HDLC Transfer Modes (1)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B0330DE-9E1E-4064-B587-31B5278D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Normal Response Mode (NRM)</a:t>
            </a:r>
          </a:p>
          <a:p>
            <a:pPr lvl="1"/>
            <a:r>
              <a:rPr lang="en-US" altLang="en-US"/>
              <a:t>Unbalanced configuration</a:t>
            </a:r>
          </a:p>
          <a:p>
            <a:pPr lvl="1"/>
            <a:r>
              <a:rPr lang="en-US" altLang="en-US"/>
              <a:t>Primary initiates transfer to secondary</a:t>
            </a:r>
          </a:p>
          <a:p>
            <a:pPr lvl="1"/>
            <a:r>
              <a:rPr lang="en-US" altLang="en-US"/>
              <a:t>Secondary may only transmit data in response to command from primary</a:t>
            </a:r>
          </a:p>
          <a:p>
            <a:pPr lvl="1"/>
            <a:r>
              <a:rPr lang="en-US" altLang="en-US"/>
              <a:t>Used on multi-drop lines</a:t>
            </a:r>
          </a:p>
          <a:p>
            <a:pPr lvl="1"/>
            <a:r>
              <a:rPr lang="en-US" altLang="en-US"/>
              <a:t>Host computer as primary</a:t>
            </a:r>
          </a:p>
          <a:p>
            <a:pPr lvl="1"/>
            <a:r>
              <a:rPr lang="en-US" altLang="en-US"/>
              <a:t>Terminals as secondary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90479B98-8A54-4DD2-8E13-886F7B867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HDLC Transfer Modes (2)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A752C7F-1970-4B53-B4F1-3E74CFD00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Asynchronous Balanced Mode (ABM)</a:t>
            </a:r>
          </a:p>
          <a:p>
            <a:pPr lvl="1"/>
            <a:r>
              <a:rPr lang="en-US" altLang="en-US"/>
              <a:t>Balanced configuration</a:t>
            </a:r>
          </a:p>
          <a:p>
            <a:pPr lvl="1"/>
            <a:r>
              <a:rPr lang="en-US" altLang="en-US"/>
              <a:t>Either station may initiate transmission without receiving permission</a:t>
            </a:r>
          </a:p>
          <a:p>
            <a:pPr lvl="1"/>
            <a:r>
              <a:rPr lang="en-US" altLang="en-US"/>
              <a:t>Most widely used</a:t>
            </a:r>
          </a:p>
          <a:p>
            <a:pPr lvl="1"/>
            <a:r>
              <a:rPr lang="en-US" altLang="en-US"/>
              <a:t>No polling overhead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784AFE51-6A7C-4B5B-992A-C44243663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HDLC Transfer Modes (3)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92746C4-A03C-4225-85FC-B14FDAED2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Asynchronous Response Mode (ARM)</a:t>
            </a:r>
          </a:p>
          <a:p>
            <a:pPr lvl="1"/>
            <a:r>
              <a:rPr lang="en-US" altLang="en-US"/>
              <a:t>Unbalanced configuration</a:t>
            </a:r>
          </a:p>
          <a:p>
            <a:pPr lvl="1"/>
            <a:r>
              <a:rPr lang="en-US" altLang="en-US"/>
              <a:t>Secondary may initiate transmission without permission form primary</a:t>
            </a:r>
          </a:p>
          <a:p>
            <a:pPr lvl="1"/>
            <a:r>
              <a:rPr lang="en-US" altLang="en-US"/>
              <a:t>Primary responsible for line</a:t>
            </a:r>
          </a:p>
          <a:p>
            <a:pPr lvl="1"/>
            <a:r>
              <a:rPr lang="en-US" altLang="en-US"/>
              <a:t>rarely used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E2D3C1C-AA25-4938-96A7-7DD3197E7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Structure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C84E63C-0844-4247-9C42-563A3C1FC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Synchronous transmission</a:t>
            </a:r>
          </a:p>
          <a:p>
            <a:r>
              <a:rPr lang="en-US" altLang="en-US"/>
              <a:t>All transmissions in frames</a:t>
            </a:r>
          </a:p>
          <a:p>
            <a:r>
              <a:rPr lang="en-US" altLang="en-US"/>
              <a:t>Single frame format for all data and control exchanges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41F93CD-D0B6-47CA-938F-7ECB46714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Structure Diagram</a:t>
            </a:r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071AA200-347C-4950-A98C-E550E5ACE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33"/>
          <a:stretch>
            <a:fillRect/>
          </a:stretch>
        </p:blipFill>
        <p:spPr bwMode="auto">
          <a:xfrm>
            <a:off x="457200" y="29718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252DEBB-E9EC-4E3D-9AEA-AF86300FA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Flag Fields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2EF1E42-A8CA-4578-99B2-3E1AFB353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Delimit frame at both ends</a:t>
            </a:r>
          </a:p>
          <a:p>
            <a:r>
              <a:rPr lang="en-US" altLang="en-US"/>
              <a:t>01111110</a:t>
            </a:r>
          </a:p>
          <a:p>
            <a:r>
              <a:rPr lang="en-US" altLang="en-US"/>
              <a:t>May close one frame and open another</a:t>
            </a:r>
          </a:p>
          <a:p>
            <a:r>
              <a:rPr lang="en-US" altLang="en-US"/>
              <a:t>Receiver hunts for flag sequence to synchronize</a:t>
            </a:r>
          </a:p>
          <a:p>
            <a:r>
              <a:rPr lang="en-US" altLang="en-US"/>
              <a:t>Bit stuffing used to avoid confusion with data containing 01111110</a:t>
            </a:r>
          </a:p>
          <a:p>
            <a:pPr lvl="1"/>
            <a:r>
              <a:rPr lang="en-US" altLang="en-US"/>
              <a:t>0 inserted after every sequence of five 1s</a:t>
            </a:r>
          </a:p>
          <a:p>
            <a:pPr lvl="1"/>
            <a:r>
              <a:rPr lang="en-US" altLang="en-US"/>
              <a:t>If receiver detects five 1s it checks next bit</a:t>
            </a:r>
          </a:p>
          <a:p>
            <a:pPr lvl="1"/>
            <a:r>
              <a:rPr lang="en-US" altLang="en-US"/>
              <a:t>If 0, it is deleted</a:t>
            </a:r>
          </a:p>
          <a:p>
            <a:pPr lvl="1"/>
            <a:r>
              <a:rPr lang="en-US" altLang="en-US"/>
              <a:t>If 1 and seventh bit is 0, accept as flag</a:t>
            </a:r>
          </a:p>
          <a:p>
            <a:pPr lvl="1"/>
            <a:r>
              <a:rPr lang="en-US" altLang="en-US"/>
              <a:t>If sixth and seventh bits 1, sender is indicating abort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>
            <a:extLst>
              <a:ext uri="{FF2B5EF4-FFF2-40B4-BE49-F238E27FC236}">
                <a16:creationId xmlns:a16="http://schemas.microsoft.com/office/drawing/2014/main" id="{E9F39650-A219-4907-8586-886F5BB99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28"/>
          <a:stretch>
            <a:fillRect/>
          </a:stretch>
        </p:blipFill>
        <p:spPr bwMode="auto">
          <a:xfrm>
            <a:off x="3175000" y="0"/>
            <a:ext cx="5969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898" name="Rectangle 2">
            <a:extLst>
              <a:ext uri="{FF2B5EF4-FFF2-40B4-BE49-F238E27FC236}">
                <a16:creationId xmlns:a16="http://schemas.microsoft.com/office/drawing/2014/main" id="{F3D948D9-79D0-49E8-970A-92F9D8F87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Bit Stuffing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E8033B0E-42D2-466D-BBF6-1C7ECF0132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Example with </a:t>
            </a:r>
            <a:br>
              <a:rPr lang="en-US" altLang="en-US" sz="2400"/>
            </a:br>
            <a:r>
              <a:rPr lang="en-US" altLang="en-US" sz="2400"/>
              <a:t>possible errors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A2B9455E-75FA-44FD-8AD2-67676847A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Address Field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62342AB-F5DD-4F59-B654-7EC49159E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8800" cy="2514600"/>
          </a:xfrm>
        </p:spPr>
        <p:txBody>
          <a:bodyPr/>
          <a:lstStyle/>
          <a:p>
            <a:r>
              <a:rPr lang="en-US" altLang="en-US"/>
              <a:t>Identifies secondary station that sent or will receive frame</a:t>
            </a:r>
          </a:p>
          <a:p>
            <a:r>
              <a:rPr lang="en-US" altLang="en-US"/>
              <a:t>Usually 8 bits long</a:t>
            </a:r>
          </a:p>
          <a:p>
            <a:r>
              <a:rPr lang="en-US" altLang="en-US"/>
              <a:t>May be extended to multiples of 7 bits</a:t>
            </a:r>
          </a:p>
          <a:p>
            <a:pPr lvl="1"/>
            <a:r>
              <a:rPr lang="en-US" altLang="en-US"/>
              <a:t>LSB of each octet indicates that it is the last octet (1) or not (0)</a:t>
            </a:r>
          </a:p>
          <a:p>
            <a:r>
              <a:rPr lang="en-US" altLang="en-US"/>
              <a:t>All ones (11111111) is broadcast</a:t>
            </a:r>
          </a:p>
        </p:txBody>
      </p:sp>
      <p:pic>
        <p:nvPicPr>
          <p:cNvPr id="82949" name="Picture 5">
            <a:extLst>
              <a:ext uri="{FF2B5EF4-FFF2-40B4-BE49-F238E27FC236}">
                <a16:creationId xmlns:a16="http://schemas.microsoft.com/office/drawing/2014/main" id="{292DBF84-CD65-4343-8112-499842C02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" t="23601" r="5556" b="64661"/>
          <a:stretch>
            <a:fillRect/>
          </a:stretch>
        </p:blipFill>
        <p:spPr bwMode="auto">
          <a:xfrm>
            <a:off x="381000" y="5224463"/>
            <a:ext cx="85344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4997203-60F7-4E44-9710-BBAE165EA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Field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0F0E8953-7846-4D0F-B50E-CA41351A4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Different for different frame type</a:t>
            </a:r>
          </a:p>
          <a:p>
            <a:pPr lvl="1"/>
            <a:r>
              <a:rPr lang="en-US" altLang="en-US"/>
              <a:t>Information - data to be transmitted to user (next layer up)</a:t>
            </a:r>
          </a:p>
          <a:p>
            <a:pPr lvl="2"/>
            <a:r>
              <a:rPr lang="en-US" altLang="en-US"/>
              <a:t>Flow and error control piggybacked on information frames</a:t>
            </a:r>
          </a:p>
          <a:p>
            <a:pPr lvl="1"/>
            <a:r>
              <a:rPr lang="en-US" altLang="en-US"/>
              <a:t>Supervisory - ARQ when piggyback not used</a:t>
            </a:r>
          </a:p>
          <a:p>
            <a:pPr lvl="1"/>
            <a:r>
              <a:rPr lang="en-US" altLang="en-US"/>
              <a:t>Unnumbered - supplementary link control</a:t>
            </a:r>
          </a:p>
          <a:p>
            <a:r>
              <a:rPr lang="en-US" altLang="en-US"/>
              <a:t>First one or two bits of control filed identify frame type</a:t>
            </a:r>
          </a:p>
          <a:p>
            <a:r>
              <a:rPr lang="en-US" altLang="en-US"/>
              <a:t>Remaining bits explained later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458103A9-A3ED-42BE-8ACD-1619BA1DB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Field Diagram</a:t>
            </a:r>
          </a:p>
        </p:txBody>
      </p:sp>
      <p:pic>
        <p:nvPicPr>
          <p:cNvPr id="86020" name="Picture 4">
            <a:extLst>
              <a:ext uri="{FF2B5EF4-FFF2-40B4-BE49-F238E27FC236}">
                <a16:creationId xmlns:a16="http://schemas.microsoft.com/office/drawing/2014/main" id="{8A51CC87-50CA-40EF-A961-C8CCEE20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70" b="7532"/>
          <a:stretch>
            <a:fillRect/>
          </a:stretch>
        </p:blipFill>
        <p:spPr bwMode="auto">
          <a:xfrm>
            <a:off x="457200" y="1379538"/>
            <a:ext cx="8001000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B5B2CB0-F920-4029-B416-4B0570E2F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and Wait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750683E-5DB3-4679-9C5E-72C3DB1AB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 transmits frame</a:t>
            </a:r>
          </a:p>
          <a:p>
            <a:r>
              <a:rPr lang="en-US" altLang="en-US"/>
              <a:t>Destination receives frame and replies with acknowledgement</a:t>
            </a:r>
          </a:p>
          <a:p>
            <a:r>
              <a:rPr lang="en-US" altLang="en-US"/>
              <a:t>Source waits for ACK before sending next frame</a:t>
            </a:r>
          </a:p>
          <a:p>
            <a:r>
              <a:rPr lang="en-US" altLang="en-US"/>
              <a:t>Destination can stop flow by not send ACK</a:t>
            </a:r>
          </a:p>
          <a:p>
            <a:r>
              <a:rPr lang="en-US" altLang="en-US"/>
              <a:t>Works well for a few large frames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34C03583-6762-48B1-AA1B-5FB8F4A73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Poll/Final Bit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AFE804A-CFFF-4455-8B5E-92F4A73E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depends on context</a:t>
            </a:r>
          </a:p>
          <a:p>
            <a:r>
              <a:rPr lang="en-US" altLang="en-US"/>
              <a:t>Command frame</a:t>
            </a:r>
          </a:p>
          <a:p>
            <a:pPr lvl="1"/>
            <a:r>
              <a:rPr lang="en-US" altLang="en-US"/>
              <a:t>P bit</a:t>
            </a:r>
          </a:p>
          <a:p>
            <a:pPr lvl="1"/>
            <a:r>
              <a:rPr lang="en-US" altLang="en-US"/>
              <a:t>1 to solicit (poll) response from peer</a:t>
            </a:r>
          </a:p>
          <a:p>
            <a:r>
              <a:rPr lang="en-US" altLang="en-US"/>
              <a:t>Response frame</a:t>
            </a:r>
          </a:p>
          <a:p>
            <a:pPr lvl="1"/>
            <a:r>
              <a:rPr lang="en-US" altLang="en-US"/>
              <a:t>F bit</a:t>
            </a:r>
          </a:p>
          <a:p>
            <a:pPr lvl="1"/>
            <a:r>
              <a:rPr lang="en-US" altLang="en-US"/>
              <a:t>1 indicates response to soliciting command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FFB0087-57A1-48CA-B1E9-E8AA1BA41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Field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69BD883-A7C6-47FA-8BB5-3C17B6447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Only in information and some unnumbered frames</a:t>
            </a:r>
          </a:p>
          <a:p>
            <a:r>
              <a:rPr lang="en-US" altLang="en-US"/>
              <a:t>Must contain integral number of octets</a:t>
            </a:r>
          </a:p>
          <a:p>
            <a:r>
              <a:rPr lang="en-US" altLang="en-US"/>
              <a:t>Variable length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AAA607E-3B6E-4E7C-BD96-136BDE39E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Check Sequence Field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3A480B0-8A86-4B59-A99D-253B89C4A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FCS</a:t>
            </a:r>
          </a:p>
          <a:p>
            <a:r>
              <a:rPr lang="en-US" altLang="en-US"/>
              <a:t>Error detection</a:t>
            </a:r>
          </a:p>
          <a:p>
            <a:r>
              <a:rPr lang="en-US" altLang="en-US"/>
              <a:t>16 bit CRC</a:t>
            </a:r>
          </a:p>
          <a:p>
            <a:r>
              <a:rPr lang="en-US" altLang="en-US"/>
              <a:t>Optional 32 bit CRC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C889155-7FB3-4F3C-89B4-E0970870A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HDLC Operation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593D219-EFC3-42F8-8D95-51565CEC0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Exchange of information, supervisory and unnumbered frames</a:t>
            </a:r>
          </a:p>
          <a:p>
            <a:r>
              <a:rPr lang="en-US" altLang="en-US"/>
              <a:t>Three phases</a:t>
            </a:r>
          </a:p>
          <a:p>
            <a:pPr lvl="1"/>
            <a:r>
              <a:rPr lang="en-US" altLang="en-US"/>
              <a:t>Initialization</a:t>
            </a:r>
          </a:p>
          <a:p>
            <a:pPr lvl="1"/>
            <a:r>
              <a:rPr lang="en-US" altLang="en-US"/>
              <a:t>Data transfer</a:t>
            </a:r>
          </a:p>
          <a:p>
            <a:pPr lvl="1"/>
            <a:r>
              <a:rPr lang="en-US" altLang="en-US"/>
              <a:t>Disconnect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A44DDAB3-3C6B-41EC-9CB8-3BF9EA480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Operation (1)</a:t>
            </a:r>
          </a:p>
        </p:txBody>
      </p:sp>
      <p:pic>
        <p:nvPicPr>
          <p:cNvPr id="92164" name="Picture 4">
            <a:extLst>
              <a:ext uri="{FF2B5EF4-FFF2-40B4-BE49-F238E27FC236}">
                <a16:creationId xmlns:a16="http://schemas.microsoft.com/office/drawing/2014/main" id="{95B90F14-9C24-4DE2-8473-792ED7E4B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66"/>
          <a:stretch>
            <a:fillRect/>
          </a:stretch>
        </p:blipFill>
        <p:spPr bwMode="auto">
          <a:xfrm>
            <a:off x="457200" y="1382713"/>
            <a:ext cx="8001000" cy="495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A198027-099A-408A-BE17-B109E8DB2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Operation (2)</a:t>
            </a:r>
          </a:p>
        </p:txBody>
      </p:sp>
      <p:pic>
        <p:nvPicPr>
          <p:cNvPr id="93189" name="Picture 5">
            <a:extLst>
              <a:ext uri="{FF2B5EF4-FFF2-40B4-BE49-F238E27FC236}">
                <a16:creationId xmlns:a16="http://schemas.microsoft.com/office/drawing/2014/main" id="{EC5A8F72-E74C-4307-BE14-3265AD798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55" r="17773" b="6241"/>
          <a:stretch>
            <a:fillRect/>
          </a:stretch>
        </p:blipFill>
        <p:spPr bwMode="auto">
          <a:xfrm>
            <a:off x="457200" y="1363663"/>
            <a:ext cx="6781800" cy="503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AA55DD6-1B09-49C0-A615-DB4395229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DLC Protocols (LAPB,LAPD)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B4E5BA80-4B70-49A2-9C30-6021FD68D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Link Access Procedure, Balanced (LAPB)</a:t>
            </a:r>
          </a:p>
          <a:p>
            <a:pPr lvl="1"/>
            <a:r>
              <a:rPr lang="en-US" altLang="en-US"/>
              <a:t>Part of X.25 (ITU-T)</a:t>
            </a:r>
          </a:p>
          <a:p>
            <a:pPr lvl="1"/>
            <a:r>
              <a:rPr lang="en-US" altLang="en-US"/>
              <a:t>Subset of HDLC - ABM</a:t>
            </a:r>
          </a:p>
          <a:p>
            <a:pPr lvl="1"/>
            <a:r>
              <a:rPr lang="en-US" altLang="en-US"/>
              <a:t>Point to point link between system and packet switching network node</a:t>
            </a:r>
          </a:p>
          <a:p>
            <a:r>
              <a:rPr lang="en-US" altLang="en-US"/>
              <a:t>Link Access Procedure, D-Channel</a:t>
            </a:r>
          </a:p>
          <a:p>
            <a:pPr lvl="1"/>
            <a:r>
              <a:rPr lang="en-US" altLang="en-US"/>
              <a:t>ISDN (ITU-D)</a:t>
            </a:r>
          </a:p>
          <a:p>
            <a:pPr lvl="1"/>
            <a:r>
              <a:rPr lang="en-US" altLang="en-US"/>
              <a:t>ABM</a:t>
            </a:r>
          </a:p>
          <a:p>
            <a:pPr lvl="1"/>
            <a:r>
              <a:rPr lang="en-US" altLang="en-US"/>
              <a:t>Always 7-bit sequence numbers (no 3-bit)</a:t>
            </a:r>
          </a:p>
          <a:p>
            <a:pPr lvl="1"/>
            <a:r>
              <a:rPr lang="en-US" altLang="en-US"/>
              <a:t>16 bit address field contains two sub-addresses</a:t>
            </a:r>
          </a:p>
          <a:p>
            <a:pPr lvl="2"/>
            <a:r>
              <a:rPr lang="en-US" altLang="en-US"/>
              <a:t>One for device and one for user (next layer up)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657A5F2-63E3-4294-870B-5B5E344E4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DLC Protocols (LLC)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D116DBF-AFBC-4C8D-B143-71620CA14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Logical Link Control (LLC)</a:t>
            </a:r>
          </a:p>
          <a:p>
            <a:pPr lvl="1"/>
            <a:r>
              <a:rPr lang="en-US" altLang="en-US"/>
              <a:t>IEEE 802</a:t>
            </a:r>
          </a:p>
          <a:p>
            <a:pPr lvl="1"/>
            <a:r>
              <a:rPr lang="en-US" altLang="en-US"/>
              <a:t>Different frame format</a:t>
            </a:r>
          </a:p>
          <a:p>
            <a:pPr lvl="1"/>
            <a:r>
              <a:rPr lang="en-US" altLang="en-US"/>
              <a:t>Link control split between medium access layer (MAC) and LLC (on top of MAC)</a:t>
            </a:r>
          </a:p>
          <a:p>
            <a:pPr lvl="1"/>
            <a:r>
              <a:rPr lang="en-US" altLang="en-US"/>
              <a:t>No primary and secondary - all stations are peers</a:t>
            </a:r>
          </a:p>
          <a:p>
            <a:pPr lvl="1"/>
            <a:r>
              <a:rPr lang="en-US" altLang="en-US"/>
              <a:t>Two addresses needed</a:t>
            </a:r>
          </a:p>
          <a:p>
            <a:pPr lvl="2"/>
            <a:r>
              <a:rPr lang="en-US" altLang="en-US"/>
              <a:t>Sender and receiver</a:t>
            </a:r>
          </a:p>
          <a:p>
            <a:pPr lvl="1"/>
            <a:r>
              <a:rPr lang="en-US" altLang="en-US"/>
              <a:t>Error detection at MAC layer</a:t>
            </a:r>
          </a:p>
          <a:p>
            <a:pPr lvl="2"/>
            <a:r>
              <a:rPr lang="en-US" altLang="en-US"/>
              <a:t>32 bit CRC</a:t>
            </a:r>
          </a:p>
          <a:p>
            <a:pPr lvl="1"/>
            <a:r>
              <a:rPr lang="en-US" altLang="en-US"/>
              <a:t>Destination and source access points (DSAP, SSAP)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D5A314D-BCA5-47D3-813C-41D5286F5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DLC Protocols </a:t>
            </a:r>
            <a:br>
              <a:rPr lang="en-US" altLang="en-US"/>
            </a:br>
            <a:r>
              <a:rPr lang="en-US" altLang="en-US"/>
              <a:t>(Frame Relay) (1)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F300FD1-DA58-4B07-9044-762AE3C22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Streamlined capability over high speed packet witched networks</a:t>
            </a:r>
          </a:p>
          <a:p>
            <a:r>
              <a:rPr lang="en-US" altLang="en-US"/>
              <a:t>Used in place of X.25</a:t>
            </a:r>
          </a:p>
          <a:p>
            <a:r>
              <a:rPr lang="en-US" altLang="en-US"/>
              <a:t>Uses Link Access Procedure for Frame-Mode Bearer Services (LAPF)</a:t>
            </a:r>
          </a:p>
          <a:p>
            <a:r>
              <a:rPr lang="en-US" altLang="en-US"/>
              <a:t>Two protocols</a:t>
            </a:r>
          </a:p>
          <a:p>
            <a:pPr lvl="1"/>
            <a:r>
              <a:rPr lang="en-US" altLang="en-US"/>
              <a:t>Control - similar to HDLC</a:t>
            </a:r>
          </a:p>
          <a:p>
            <a:pPr lvl="1"/>
            <a:r>
              <a:rPr lang="en-US" altLang="en-US"/>
              <a:t>Core - subset of control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FF5506C-F23E-4387-A04B-8B93275A0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DLC Protocols </a:t>
            </a:r>
            <a:br>
              <a:rPr lang="en-US" altLang="en-US"/>
            </a:br>
            <a:r>
              <a:rPr lang="en-US" altLang="en-US"/>
              <a:t>(Frame Relay) (2)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330345E-362D-4525-8349-C6510ADC1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ABM</a:t>
            </a:r>
          </a:p>
          <a:p>
            <a:r>
              <a:rPr lang="en-US" altLang="en-US"/>
              <a:t>7-bit sequence numbers</a:t>
            </a:r>
          </a:p>
          <a:p>
            <a:r>
              <a:rPr lang="en-US" altLang="en-US"/>
              <a:t>16 bit CRC</a:t>
            </a:r>
          </a:p>
          <a:p>
            <a:r>
              <a:rPr lang="en-US" altLang="en-US"/>
              <a:t>2, 3 or 4 octet address field</a:t>
            </a:r>
          </a:p>
          <a:p>
            <a:pPr lvl="1"/>
            <a:r>
              <a:rPr lang="en-US" altLang="en-US"/>
              <a:t>Data link connection identifier (DLCI)</a:t>
            </a:r>
          </a:p>
          <a:p>
            <a:pPr lvl="1"/>
            <a:r>
              <a:rPr lang="en-US" altLang="en-US"/>
              <a:t>Identifies logical connection</a:t>
            </a:r>
          </a:p>
          <a:p>
            <a:r>
              <a:rPr lang="en-US" altLang="en-US"/>
              <a:t>More on frame relay later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53BBE5D-0DB3-4009-8D7C-93183CD4F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Fragmentation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940E076-D4D7-4832-ABAC-A5EA36EF9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Large block of data may be split into small frames</a:t>
            </a:r>
          </a:p>
          <a:p>
            <a:pPr lvl="1"/>
            <a:r>
              <a:rPr lang="en-US" altLang="en-US"/>
              <a:t>Limited buffer size</a:t>
            </a:r>
          </a:p>
          <a:p>
            <a:pPr lvl="1"/>
            <a:r>
              <a:rPr lang="en-US" altLang="en-US"/>
              <a:t>Errors detected sooner (when whole frame received)</a:t>
            </a:r>
          </a:p>
          <a:p>
            <a:pPr lvl="1"/>
            <a:r>
              <a:rPr lang="en-US" altLang="en-US"/>
              <a:t>On error, retransmission of smaller frames is needed</a:t>
            </a:r>
          </a:p>
          <a:p>
            <a:pPr lvl="1"/>
            <a:r>
              <a:rPr lang="en-US" altLang="en-US"/>
              <a:t>Prevents one station occupying medium for long periods</a:t>
            </a:r>
          </a:p>
          <a:p>
            <a:r>
              <a:rPr lang="en-US" altLang="en-US"/>
              <a:t>Stop and wait becomes inadequate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52D49AF7-6358-4D9E-BA0C-3395B604B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DLC Protocols (ATM)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0760CC3-7EEB-4B0F-9811-72566879D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Asynchronous Transfer Mode</a:t>
            </a:r>
          </a:p>
          <a:p>
            <a:r>
              <a:rPr lang="en-US" altLang="en-US"/>
              <a:t>Streamlined capability across high speed networks</a:t>
            </a:r>
          </a:p>
          <a:p>
            <a:r>
              <a:rPr lang="en-US" altLang="en-US"/>
              <a:t>Not HDLC based</a:t>
            </a:r>
          </a:p>
          <a:p>
            <a:r>
              <a:rPr lang="en-US" altLang="en-US"/>
              <a:t>Frame format called “cell”</a:t>
            </a:r>
          </a:p>
          <a:p>
            <a:r>
              <a:rPr lang="en-US" altLang="en-US"/>
              <a:t>Fixed 53 octet (424 bit)</a:t>
            </a:r>
          </a:p>
          <a:p>
            <a:r>
              <a:rPr lang="en-US" altLang="en-US"/>
              <a:t>Details later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627D40FC-7ECB-4C2F-B11D-E3D4AD141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Required Reading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E0A6DE4-E455-4D04-88F3-DD0839929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Stallings chapter 7</a:t>
            </a:r>
          </a:p>
          <a:p>
            <a:r>
              <a:rPr lang="en-US" altLang="en-US"/>
              <a:t>Web sites on HDLC, frame relay, Ethernet and ATM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2CFCFCE-C86B-421F-994F-08CB2AD9A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and Wait Link Utilization</a:t>
            </a:r>
          </a:p>
        </p:txBody>
      </p:sp>
      <p:pic>
        <p:nvPicPr>
          <p:cNvPr id="47108" name="Picture 4">
            <a:extLst>
              <a:ext uri="{FF2B5EF4-FFF2-40B4-BE49-F238E27FC236}">
                <a16:creationId xmlns:a16="http://schemas.microsoft.com/office/drawing/2014/main" id="{3EB32506-B946-4906-B63D-4DCBD9A96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" b="-93"/>
          <a:stretch>
            <a:fillRect/>
          </a:stretch>
        </p:blipFill>
        <p:spPr bwMode="auto">
          <a:xfrm>
            <a:off x="1114425" y="1676400"/>
            <a:ext cx="69151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7748FAE-F995-4E06-B4AB-5D94E405F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Sliding Windows Flow Control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BDBD847-2EE2-4FAF-880B-CCFCEA4A7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Allow multiple frames to be in transit</a:t>
            </a:r>
          </a:p>
          <a:p>
            <a:r>
              <a:rPr lang="en-US" altLang="en-US"/>
              <a:t>Receiver has buffer W long</a:t>
            </a:r>
          </a:p>
          <a:p>
            <a:r>
              <a:rPr lang="en-US" altLang="en-US"/>
              <a:t>Transmitter can send up to W frames without ACK</a:t>
            </a:r>
          </a:p>
          <a:p>
            <a:r>
              <a:rPr lang="en-US" altLang="en-US"/>
              <a:t>Each frame is numbered</a:t>
            </a:r>
          </a:p>
          <a:p>
            <a:r>
              <a:rPr lang="en-US" altLang="en-US"/>
              <a:t>ACK includes number of next frame expected</a:t>
            </a:r>
          </a:p>
          <a:p>
            <a:r>
              <a:rPr lang="en-US" altLang="en-US"/>
              <a:t>Sequence number bounded by size of field (k)</a:t>
            </a:r>
          </a:p>
          <a:p>
            <a:pPr lvl="1"/>
            <a:r>
              <a:rPr lang="en-US" altLang="en-US"/>
              <a:t>Frames are numbered modulo 2</a:t>
            </a:r>
            <a:r>
              <a:rPr lang="en-US" altLang="en-US" baseline="30000"/>
              <a:t>k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F1C5227-57B1-440A-9E4D-DAC2DAF68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Sliding Window Diagram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5BDF0146-397C-42EB-A02A-FA09B987A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6"/>
          <a:stretch>
            <a:fillRect/>
          </a:stretch>
        </p:blipFill>
        <p:spPr bwMode="auto">
          <a:xfrm>
            <a:off x="1066800" y="1714500"/>
            <a:ext cx="67818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CA1D250-8B3A-4C14-84A7-44F550DC1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Sliding Window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461D2785-594A-4ADB-98E2-94844275B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6"/>
          <a:stretch>
            <a:fillRect/>
          </a:stretch>
        </p:blipFill>
        <p:spPr bwMode="auto">
          <a:xfrm>
            <a:off x="1143000" y="1704975"/>
            <a:ext cx="708660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llings data comms.pot">
  <a:themeElements>
    <a:clrScheme name="stallings data comms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 data comms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llings data comms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data comms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data comms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Designs\stallings data comms.pot</Template>
  <TotalTime>191</TotalTime>
  <Words>1494</Words>
  <Application>Microsoft Office PowerPoint</Application>
  <PresentationFormat>On-screen Show (4:3)</PresentationFormat>
  <Paragraphs>265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Times New Roman</vt:lpstr>
      <vt:lpstr>Arial Black</vt:lpstr>
      <vt:lpstr>Tahoma</vt:lpstr>
      <vt:lpstr>Monotype Sorts</vt:lpstr>
      <vt:lpstr>Arial</vt:lpstr>
      <vt:lpstr>stallings data comms.pot</vt:lpstr>
      <vt:lpstr>Pemrosesan Data Tersebar</vt:lpstr>
      <vt:lpstr>Flow Control</vt:lpstr>
      <vt:lpstr>Model of Frame Transmission</vt:lpstr>
      <vt:lpstr>Stop and Wait</vt:lpstr>
      <vt:lpstr>Fragmentation</vt:lpstr>
      <vt:lpstr>Stop and Wait Link Utilization</vt:lpstr>
      <vt:lpstr>Sliding Windows Flow Control</vt:lpstr>
      <vt:lpstr>Sliding Window Diagram</vt:lpstr>
      <vt:lpstr>Example Sliding Window</vt:lpstr>
      <vt:lpstr>Sliding Window Enhancements</vt:lpstr>
      <vt:lpstr>Error Detection</vt:lpstr>
      <vt:lpstr>Cyclic Redundancy Check</vt:lpstr>
      <vt:lpstr>Error Control</vt:lpstr>
      <vt:lpstr>Automatic Repeat Request (ARQ)</vt:lpstr>
      <vt:lpstr>Stop and Wait</vt:lpstr>
      <vt:lpstr>Stop and Wait - Diagram</vt:lpstr>
      <vt:lpstr>Stop and Wait - Pros and Cons</vt:lpstr>
      <vt:lpstr>Go Back N (1)</vt:lpstr>
      <vt:lpstr>Go Back N - Damaged Frame</vt:lpstr>
      <vt:lpstr>Go Back N - Lost Frame (1)</vt:lpstr>
      <vt:lpstr>Go Back N - Lost Frame (2)</vt:lpstr>
      <vt:lpstr>Go Back N - Damaged Acknowledgement</vt:lpstr>
      <vt:lpstr>Go Back N - Damaged Rejection</vt:lpstr>
      <vt:lpstr>Go Back N -  Diagram</vt:lpstr>
      <vt:lpstr>Selective Reject</vt:lpstr>
      <vt:lpstr>Selective Reject - Diagram</vt:lpstr>
      <vt:lpstr>High Level Data Link Control</vt:lpstr>
      <vt:lpstr>HDLC Station Types</vt:lpstr>
      <vt:lpstr>HDLC Link Configurations</vt:lpstr>
      <vt:lpstr>HDLC Transfer Modes (1)</vt:lpstr>
      <vt:lpstr>HDLC Transfer Modes (2)</vt:lpstr>
      <vt:lpstr>HDLC Transfer Modes (3)</vt:lpstr>
      <vt:lpstr>Frame Structure</vt:lpstr>
      <vt:lpstr>Frame Structure Diagram</vt:lpstr>
      <vt:lpstr>Flag Fields</vt:lpstr>
      <vt:lpstr>Bit Stuffing</vt:lpstr>
      <vt:lpstr>Address Field</vt:lpstr>
      <vt:lpstr>Control Field</vt:lpstr>
      <vt:lpstr>Control Field Diagram</vt:lpstr>
      <vt:lpstr>Poll/Final Bit</vt:lpstr>
      <vt:lpstr>Information Field</vt:lpstr>
      <vt:lpstr>Frame Check Sequence Field</vt:lpstr>
      <vt:lpstr>HDLC Operation</vt:lpstr>
      <vt:lpstr>Examples of Operation (1)</vt:lpstr>
      <vt:lpstr>Examples of Operation (2)</vt:lpstr>
      <vt:lpstr>Other DLC Protocols (LAPB,LAPD)</vt:lpstr>
      <vt:lpstr>Other DLC Protocols (LLC)</vt:lpstr>
      <vt:lpstr>Other DLC Protocols  (Frame Relay) (1)</vt:lpstr>
      <vt:lpstr>Other DLC Protocols  (Frame Relay) (2)</vt:lpstr>
      <vt:lpstr>Other DLC Protocols (ATM)</vt:lpstr>
      <vt:lpstr>Required Reading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Stallings Data and Computer Communications</dc:title>
  <dc:creator>Adrian &amp; Wendy</dc:creator>
  <cp:lastModifiedBy>Aa_Ulum</cp:lastModifiedBy>
  <cp:revision>33</cp:revision>
  <dcterms:created xsi:type="dcterms:W3CDTF">1999-09-28T07:38:10Z</dcterms:created>
  <dcterms:modified xsi:type="dcterms:W3CDTF">2017-11-07T03:16:58Z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