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32"/>
  </p:notesMasterIdLst>
  <p:handoutMasterIdLst>
    <p:handoutMasterId r:id="rId33"/>
  </p:handoutMasterIdLst>
  <p:sldIdLst>
    <p:sldId id="812" r:id="rId3"/>
    <p:sldId id="903" r:id="rId4"/>
    <p:sldId id="871" r:id="rId5"/>
    <p:sldId id="904" r:id="rId6"/>
    <p:sldId id="873" r:id="rId7"/>
    <p:sldId id="874" r:id="rId8"/>
    <p:sldId id="875" r:id="rId9"/>
    <p:sldId id="877" r:id="rId10"/>
    <p:sldId id="500" r:id="rId11"/>
    <p:sldId id="786" r:id="rId12"/>
    <p:sldId id="791" r:id="rId13"/>
    <p:sldId id="906" r:id="rId14"/>
    <p:sldId id="908" r:id="rId15"/>
    <p:sldId id="910" r:id="rId16"/>
    <p:sldId id="909" r:id="rId17"/>
    <p:sldId id="911" r:id="rId18"/>
    <p:sldId id="912" r:id="rId19"/>
    <p:sldId id="915" r:id="rId20"/>
    <p:sldId id="913" r:id="rId21"/>
    <p:sldId id="919" r:id="rId22"/>
    <p:sldId id="914" r:id="rId23"/>
    <p:sldId id="920" r:id="rId24"/>
    <p:sldId id="916" r:id="rId25"/>
    <p:sldId id="917" r:id="rId26"/>
    <p:sldId id="918" r:id="rId27"/>
    <p:sldId id="882" r:id="rId28"/>
    <p:sldId id="921" r:id="rId29"/>
    <p:sldId id="884" r:id="rId30"/>
    <p:sldId id="885" r:id="rId3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89277" autoAdjust="0"/>
  </p:normalViewPr>
  <p:slideViewPr>
    <p:cSldViewPr snapToGrid="0">
      <p:cViewPr varScale="1">
        <p:scale>
          <a:sx n="65" d="100"/>
          <a:sy n="65" d="100"/>
        </p:scale>
        <p:origin x="-113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13" Type="http://schemas.openxmlformats.org/officeDocument/2006/relationships/slide" Target="slides/slide24.xml"/><Relationship Id="rId3" Type="http://schemas.openxmlformats.org/officeDocument/2006/relationships/slide" Target="slides/slide14.xml"/><Relationship Id="rId7" Type="http://schemas.openxmlformats.org/officeDocument/2006/relationships/slide" Target="slides/slide18.xml"/><Relationship Id="rId12" Type="http://schemas.openxmlformats.org/officeDocument/2006/relationships/slide" Target="slides/slide23.xml"/><Relationship Id="rId2" Type="http://schemas.openxmlformats.org/officeDocument/2006/relationships/slide" Target="slides/slide13.xml"/><Relationship Id="rId1" Type="http://schemas.openxmlformats.org/officeDocument/2006/relationships/slide" Target="slides/slide12.xml"/><Relationship Id="rId6" Type="http://schemas.openxmlformats.org/officeDocument/2006/relationships/slide" Target="slides/slide17.xml"/><Relationship Id="rId11" Type="http://schemas.openxmlformats.org/officeDocument/2006/relationships/slide" Target="slides/slide22.xml"/><Relationship Id="rId5" Type="http://schemas.openxmlformats.org/officeDocument/2006/relationships/slide" Target="slides/slide16.xml"/><Relationship Id="rId10" Type="http://schemas.openxmlformats.org/officeDocument/2006/relationships/slide" Target="slides/slide21.xml"/><Relationship Id="rId4" Type="http://schemas.openxmlformats.org/officeDocument/2006/relationships/slide" Target="slides/slide15.xml"/><Relationship Id="rId9" Type="http://schemas.openxmlformats.org/officeDocument/2006/relationships/slide" Target="slides/slide20.xml"/><Relationship Id="rId14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xmlns="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</a:t>
            </a:r>
            <a:r>
              <a:rPr lang="en-US" b="0" dirty="0" smtClean="0"/>
              <a:t>Program</a:t>
            </a:r>
            <a:endParaRPr lang="en-US" b="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Intr</a:t>
            </a:r>
            <a:r>
              <a:rPr lang="en-US" dirty="0" smtClean="0"/>
              <a:t>oduction to the</a:t>
            </a:r>
            <a:r>
              <a:rPr lang="en-US" baseline="0" dirty="0" smtClean="0"/>
              <a:t> Internet of Things</a:t>
            </a:r>
            <a:endParaRPr lang="en-US" i="1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1300" b="0" dirty="0" smtClean="0"/>
              <a:t>Chapter 2: Elements of the IoE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xmlns="" val="339727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10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723805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marR="0" lvl="0" indent="0" algn="l" defTabSz="814388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Intr</a:t>
            </a:r>
            <a:r>
              <a:rPr lang="en-US" sz="1200" dirty="0" smtClean="0"/>
              <a:t>oduction to the Internet of Things</a:t>
            </a:r>
            <a:endParaRPr lang="en-US" sz="1200" dirty="0" smtClean="0">
              <a:solidFill>
                <a:schemeClr val="tx1"/>
              </a:solidFill>
              <a:latin typeface="Arial" charset="0"/>
            </a:endParaRPr>
          </a:p>
          <a:p>
            <a:pPr marL="0" indent="0" algn="l" defTabSz="814388">
              <a:lnSpc>
                <a:spcPct val="90000"/>
              </a:lnSpc>
              <a:buFontTx/>
              <a:buNone/>
              <a:defRPr/>
            </a:pPr>
            <a:r>
              <a:rPr lang="en-US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2: Elements of the IoE</a:t>
            </a:r>
            <a:endParaRPr lang="en-US" sz="1200" b="0" kern="0" dirty="0">
              <a:solidFill>
                <a:srgbClr val="00B0F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733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900" dirty="0" smtClean="0"/>
              <a:t>Things as an Element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2.1.1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Connecting to Traditional Computer Things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7563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900" dirty="0" smtClean="0"/>
              <a:t>Things as an Element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2.1.2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Connecting to Traditional Computers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250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900" dirty="0" smtClean="0"/>
              <a:t>Things as an Element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2.1.3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Connecting to Non-Traditional Computer</a:t>
            </a:r>
            <a:r>
              <a:rPr lang="en-US" baseline="0" dirty="0" smtClean="0"/>
              <a:t> Things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5796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900" dirty="0" smtClean="0"/>
              <a:t>Things as an Element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2.1.3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Connecting to Non-Traditional Computer</a:t>
            </a:r>
            <a:r>
              <a:rPr lang="en-US" baseline="0" dirty="0" smtClean="0"/>
              <a:t> Things</a:t>
            </a:r>
            <a:r>
              <a:rPr lang="en-US" baseline="0" dirty="0"/>
              <a:t> </a:t>
            </a:r>
            <a:r>
              <a:rPr lang="en-US" baseline="0" dirty="0" smtClean="0"/>
              <a:t>(Cont.)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63224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900" dirty="0" smtClean="0"/>
              <a:t>Data as an Element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2.2.1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Data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5198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900" dirty="0" smtClean="0"/>
              <a:t>Data as an Element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2.2.2</a:t>
            </a:r>
            <a:r>
              <a:rPr lang="en-US" baseline="0" dirty="0" smtClean="0">
                <a:latin typeface="Arial" charset="0"/>
              </a:rPr>
              <a:t> – Transportation of Data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8453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900" dirty="0" smtClean="0"/>
              <a:t>Data as an Element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2.2.2</a:t>
            </a:r>
            <a:r>
              <a:rPr lang="en-US" baseline="0" dirty="0" smtClean="0">
                <a:latin typeface="Arial" charset="0"/>
              </a:rPr>
              <a:t> – Transportation of Data (Cont.)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4805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900" dirty="0" smtClean="0"/>
              <a:t>Data as an Element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2.2.3</a:t>
            </a:r>
            <a:r>
              <a:rPr lang="en-US" baseline="0" dirty="0" smtClean="0">
                <a:latin typeface="Arial" charset="0"/>
              </a:rPr>
              <a:t> – Big Data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706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401638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900" dirty="0" smtClean="0"/>
              <a:t>Data as an Element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2.2.3</a:t>
            </a:r>
            <a:r>
              <a:rPr lang="en-US" baseline="0" dirty="0" smtClean="0">
                <a:latin typeface="Arial" charset="0"/>
              </a:rPr>
              <a:t> – Big Data (Cont.)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1409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900" dirty="0" smtClean="0"/>
              <a:t>Data as an Element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2.2.4</a:t>
            </a:r>
            <a:r>
              <a:rPr lang="en-US" baseline="0" dirty="0" smtClean="0">
                <a:latin typeface="Arial" charset="0"/>
              </a:rPr>
              <a:t> – Virtualization and Cloud Computing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4309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900" dirty="0" smtClean="0"/>
              <a:t>Data as an Element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2.2.4</a:t>
            </a:r>
            <a:r>
              <a:rPr lang="en-US" baseline="0" dirty="0" smtClean="0">
                <a:latin typeface="Arial" charset="0"/>
              </a:rPr>
              <a:t> – Virtualization and Cloud Computing (Cont.)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4431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900" dirty="0" smtClean="0"/>
              <a:t>People as an Element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2.3.1</a:t>
            </a:r>
            <a:r>
              <a:rPr lang="en-US" baseline="0" dirty="0" smtClean="0">
                <a:latin typeface="Arial" charset="0"/>
              </a:rPr>
              <a:t> – Behavior Adapts to Information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0552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900" dirty="0" smtClean="0"/>
              <a:t>People as an Element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2.3.2</a:t>
            </a:r>
            <a:r>
              <a:rPr lang="en-US" baseline="0" dirty="0" smtClean="0">
                <a:latin typeface="Arial" charset="0"/>
              </a:rPr>
              <a:t> – Organization Adapts to Information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815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900" dirty="0" smtClean="0"/>
              <a:t>Process as an Element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2.4.1</a:t>
            </a:r>
            <a:r>
              <a:rPr lang="en-US" baseline="0" dirty="0" smtClean="0">
                <a:latin typeface="Arial" charset="0"/>
              </a:rPr>
              <a:t> – The Role of Process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27927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Intr</a:t>
            </a:r>
            <a:r>
              <a:rPr lang="en-US" dirty="0" smtClean="0"/>
              <a:t>oduction to the</a:t>
            </a:r>
            <a:r>
              <a:rPr lang="en-US" baseline="0" dirty="0" smtClean="0"/>
              <a:t> Internet of Things</a:t>
            </a:r>
            <a:endParaRPr lang="en-US" i="1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1300" b="0" dirty="0" smtClean="0"/>
              <a:t>Chapter 2: Elements of the IoE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xmlns="" val="2633365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2.5.1.1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- </a:t>
            </a:r>
            <a:r>
              <a:rPr lang="en-US" dirty="0" smtClean="0">
                <a:latin typeface="Arial" charset="0"/>
              </a:rPr>
              <a:t>Summary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CE0E46-7F05-B940-8356-5580BE265E4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383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C3B40C-7774-46A0-8FD7-D0857136B16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099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97EDCD-494B-463B-94F5-50E6B57D71C3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814388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1"/>
                </a:solidFill>
                <a:latin typeface="Arial" charset="0"/>
              </a:rPr>
              <a:t>Intr</a:t>
            </a:r>
            <a:r>
              <a:rPr lang="en-US" sz="800" dirty="0" smtClean="0"/>
              <a:t>oduction to the Internet of Things</a:t>
            </a:r>
            <a:endParaRPr lang="en-US" sz="800" dirty="0" smtClean="0">
              <a:solidFill>
                <a:schemeClr val="tx1"/>
              </a:solidFill>
              <a:latin typeface="Arial" charset="0"/>
            </a:endParaRPr>
          </a:p>
          <a:p>
            <a:pPr marL="0" indent="0" algn="l" defTabSz="814388">
              <a:lnSpc>
                <a:spcPct val="90000"/>
              </a:lnSpc>
              <a:buFontTx/>
              <a:buNone/>
              <a:defRPr/>
            </a:pPr>
            <a:r>
              <a:rPr lang="en-US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2: Elements of the IoE</a:t>
            </a:r>
            <a:endParaRPr lang="en-US" sz="800" b="0" kern="0" dirty="0">
              <a:solidFill>
                <a:srgbClr val="00B0F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88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en-US"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305711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5</a:t>
            </a:fld>
            <a:endParaRPr lang="en-US" sz="800" b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178440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6</a:t>
            </a:fld>
            <a:endParaRPr lang="en-US"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368471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7</a:t>
            </a:fld>
            <a:endParaRPr lang="en-US" sz="800" b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635279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CB16DC-A265-4634-B8FE-A98AE819939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38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the Internet of Things</a:t>
            </a:r>
          </a:p>
          <a:p>
            <a:pPr>
              <a:buFontTx/>
              <a:buNone/>
            </a:pPr>
            <a:r>
              <a:rPr lang="en-US" sz="1200" b="0" dirty="0" smtClean="0"/>
              <a:t>Chapter </a:t>
            </a:r>
            <a:r>
              <a:rPr lang="en-US" sz="1200" dirty="0" smtClean="0">
                <a:latin typeface="Arial" charset="0"/>
              </a:rPr>
              <a:t>2: Elements of the IoE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xmlns="" val="47694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7F1BC4EF-034A-F647-AA58-B71D58802FDB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488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104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2285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23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437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084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085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5425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3749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6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60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193868" y="394392"/>
            <a:ext cx="87721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3075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3076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6084AB3D-AE30-934E-B0BC-A74C2CCEE444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3077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109" y="1539502"/>
            <a:ext cx="8733677" cy="49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3079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3080" name="Picture 8" descr="Rev08_Cisco_BrandBar10_060408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cisconetworkingacadem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24384" y="800403"/>
            <a:ext cx="6788150" cy="100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0" indent="0" algn="l" defTabSz="81438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None/>
              <a:defRPr sz="2000" b="1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charset="0"/>
              <a:buNone/>
            </a:pPr>
            <a:endParaRPr lang="en-US" kern="0" dirty="0"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</a:rPr>
              <a:t>Instructor Materials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Chapter 2: Elements of the IoE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150" y="4998021"/>
            <a:ext cx="4674209" cy="447841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Intr</a:t>
            </a:r>
            <a:r>
              <a:rPr lang="en-US" dirty="0" smtClean="0"/>
              <a:t>oduction </a:t>
            </a:r>
            <a:r>
              <a:rPr lang="en-US" dirty="0"/>
              <a:t>to the </a:t>
            </a:r>
            <a:r>
              <a:rPr lang="en-US" dirty="0" smtClean="0"/>
              <a:t>Internet of Things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2646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2 - Sections &amp; Objectives</a:t>
            </a:r>
            <a:endParaRPr lang="en-US" dirty="0" smtClean="0"/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2.1 Things as an Element</a:t>
            </a:r>
          </a:p>
          <a:p>
            <a:pPr lvl="1"/>
            <a:r>
              <a:rPr lang="en-CA" dirty="0" smtClean="0"/>
              <a:t> Explain things as an element of the IoE</a:t>
            </a:r>
          </a:p>
          <a:p>
            <a:r>
              <a:rPr lang="en-CA" dirty="0" smtClean="0"/>
              <a:t>2.2 Data as an Element</a:t>
            </a:r>
          </a:p>
          <a:p>
            <a:pPr lvl="1"/>
            <a:r>
              <a:rPr lang="en-CA" dirty="0" smtClean="0"/>
              <a:t> Explain data as an element of the IoE</a:t>
            </a:r>
          </a:p>
          <a:p>
            <a:r>
              <a:rPr lang="en-CA" dirty="0" smtClean="0"/>
              <a:t>2.3 People as an Element</a:t>
            </a:r>
          </a:p>
          <a:p>
            <a:pPr lvl="1"/>
            <a:r>
              <a:rPr lang="en-CA" dirty="0" smtClean="0"/>
              <a:t>Explain people as an element of the IoE</a:t>
            </a:r>
          </a:p>
          <a:p>
            <a:r>
              <a:rPr lang="en-CA" dirty="0" smtClean="0"/>
              <a:t>2.4 Process as an Element</a:t>
            </a:r>
          </a:p>
          <a:p>
            <a:pPr lvl="1"/>
            <a:r>
              <a:rPr lang="en-US" dirty="0" smtClean="0"/>
              <a:t>Explain process as an element of the IoE that manages the way things, data, and people work together.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0657108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2.</a:t>
            </a:r>
            <a:r>
              <a:rPr lang="en-US" sz="2400" dirty="0" smtClean="0"/>
              <a:t>1 Things as an Element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2212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Things as an Element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Connecting to Traditional Computer Things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387366"/>
            <a:ext cx="8733677" cy="253430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Four Elements</a:t>
            </a:r>
          </a:p>
          <a:p>
            <a:pPr lvl="1"/>
            <a:r>
              <a:rPr lang="en-US" dirty="0" smtClean="0"/>
              <a:t>People, Process, Data, and Things</a:t>
            </a:r>
          </a:p>
          <a:p>
            <a:r>
              <a:rPr lang="en-US" dirty="0" smtClean="0"/>
              <a:t>What are Things</a:t>
            </a:r>
          </a:p>
          <a:p>
            <a:pPr lvl="1"/>
            <a:r>
              <a:rPr lang="en-US" dirty="0"/>
              <a:t>contain embedded technology to interact with internal servers and the external </a:t>
            </a:r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network-capable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communicate across a secure, reliable and available network </a:t>
            </a:r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Can create </a:t>
            </a:r>
            <a:r>
              <a:rPr lang="en-US" dirty="0"/>
              <a:t>vast amounts of data.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4620" y="3921673"/>
            <a:ext cx="4815421" cy="263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99581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Things as an Element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Connecting to Traditional Computers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387366"/>
            <a:ext cx="8733677" cy="2112579"/>
          </a:xfrm>
        </p:spPr>
        <p:txBody>
          <a:bodyPr>
            <a:normAutofit/>
          </a:bodyPr>
          <a:lstStyle/>
          <a:p>
            <a:r>
              <a:rPr lang="en-US" dirty="0" smtClean="0"/>
              <a:t>Can you name a few common devices and different ways to connect them wirelessly?</a:t>
            </a:r>
          </a:p>
          <a:p>
            <a:r>
              <a:rPr lang="en-US" dirty="0" smtClean="0"/>
              <a:t>Here are some examples:</a:t>
            </a:r>
          </a:p>
          <a:p>
            <a:pPr lvl="1"/>
            <a:r>
              <a:rPr lang="en-US" dirty="0" smtClean="0"/>
              <a:t>Common devices: laptop and desktop computers</a:t>
            </a:r>
          </a:p>
          <a:p>
            <a:pPr lvl="1"/>
            <a:r>
              <a:rPr lang="en-US" dirty="0" smtClean="0"/>
              <a:t>Ways to connect: Wi-Fi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380" y="3725260"/>
            <a:ext cx="1651781" cy="1240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872" y="3867396"/>
            <a:ext cx="1971675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8621" y="5509391"/>
            <a:ext cx="1552575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2046" y="5423666"/>
            <a:ext cx="2247900" cy="123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2995" y="3757859"/>
            <a:ext cx="18478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10949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 smtClean="0"/>
              <a:t>Things as an Element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Connecting to Non-Traditional Computer </a:t>
            </a:r>
            <a:r>
              <a:rPr lang="en-US" dirty="0" smtClean="0"/>
              <a:t>Things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387366"/>
            <a:ext cx="6996987" cy="50554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Collect data from non-computers</a:t>
            </a:r>
          </a:p>
          <a:p>
            <a:pPr lvl="1"/>
            <a:r>
              <a:rPr lang="en-US" dirty="0"/>
              <a:t>convert physical aspects of our environment into electrical signals that can be processed by </a:t>
            </a:r>
            <a:r>
              <a:rPr lang="en-US" dirty="0" smtClean="0"/>
              <a:t>computers</a:t>
            </a:r>
          </a:p>
          <a:p>
            <a:pPr lvl="1"/>
            <a:r>
              <a:rPr lang="en-US" dirty="0" smtClean="0"/>
              <a:t>Some examples: soil </a:t>
            </a:r>
            <a:r>
              <a:rPr lang="en-US" dirty="0"/>
              <a:t>moisture sensors, air temperature sensors, radiation sensors, and motion </a:t>
            </a:r>
            <a:r>
              <a:rPr lang="en-US" dirty="0" smtClean="0"/>
              <a:t>sensors</a:t>
            </a:r>
          </a:p>
          <a:p>
            <a:r>
              <a:rPr lang="en-US" dirty="0" smtClean="0"/>
              <a:t>RFID – Radio frequency identification</a:t>
            </a:r>
          </a:p>
          <a:p>
            <a:pPr lvl="1"/>
            <a:r>
              <a:rPr lang="en-US" dirty="0" smtClean="0"/>
              <a:t>Communicate </a:t>
            </a:r>
            <a:r>
              <a:rPr lang="en-US" dirty="0"/>
              <a:t>information between small coded tags (RFID tags) and an RFID reader. Usually, RFID tags are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to identify and track what they are embedded </a:t>
            </a:r>
            <a:r>
              <a:rPr lang="en-US" dirty="0" smtClean="0"/>
              <a:t>into</a:t>
            </a:r>
            <a:endParaRPr lang="en-US" dirty="0"/>
          </a:p>
          <a:p>
            <a:r>
              <a:rPr lang="en-US" dirty="0" smtClean="0"/>
              <a:t>Controller</a:t>
            </a:r>
          </a:p>
          <a:p>
            <a:pPr lvl="1"/>
            <a:r>
              <a:rPr lang="en-US" dirty="0" smtClean="0"/>
              <a:t>collects </a:t>
            </a:r>
            <a:r>
              <a:rPr lang="en-US" dirty="0"/>
              <a:t>data from sensors and providing an Internet </a:t>
            </a:r>
            <a:r>
              <a:rPr lang="en-US" dirty="0" smtClean="0"/>
              <a:t>connection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have the ability to make immediate </a:t>
            </a:r>
            <a:r>
              <a:rPr lang="en-US" dirty="0" smtClean="0"/>
              <a:t>decisions or send </a:t>
            </a:r>
            <a:r>
              <a:rPr lang="en-US" dirty="0"/>
              <a:t>data to a more powerful computer for analysis. 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3278" y="1684536"/>
            <a:ext cx="1603508" cy="1574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9936" y="3988702"/>
            <a:ext cx="14668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1259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67862"/>
            <a:ext cx="8772157" cy="1001942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Things as an Element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Connecting to Non-Traditional Computer </a:t>
            </a:r>
            <a:r>
              <a:rPr lang="en-US" sz="3100" dirty="0" smtClean="0"/>
              <a:t>Things (Cont.)</a:t>
            </a:r>
            <a:endParaRPr lang="en-US" sz="3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706" y="1499628"/>
            <a:ext cx="7523182" cy="500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5729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Data as an Element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00038" y="1387366"/>
            <a:ext cx="8443912" cy="5055475"/>
          </a:xfrm>
        </p:spPr>
        <p:txBody>
          <a:bodyPr>
            <a:normAutofit/>
          </a:bodyPr>
          <a:lstStyle/>
          <a:p>
            <a:r>
              <a:rPr lang="en-US" dirty="0" smtClean="0"/>
              <a:t>What is Data?</a:t>
            </a:r>
          </a:p>
          <a:p>
            <a:pPr lvl="1"/>
            <a:r>
              <a:rPr lang="en-US" dirty="0"/>
              <a:t>Data is a value assigned to anything that is around us.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electronic communication, data is represented as 1s and </a:t>
            </a:r>
            <a:r>
              <a:rPr lang="en-US" dirty="0" smtClean="0"/>
              <a:t>0s, known </a:t>
            </a:r>
            <a:r>
              <a:rPr lang="en-US" dirty="0"/>
              <a:t>as bits (or binary digits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advantage of using digital coding is that data can be stored more efficiently and can be transmitted over long distances without the quality becoming degraded. </a:t>
            </a:r>
            <a:endParaRPr lang="en-US" dirty="0" smtClean="0"/>
          </a:p>
          <a:p>
            <a:r>
              <a:rPr lang="en-US" dirty="0" smtClean="0"/>
              <a:t>Management of Data</a:t>
            </a:r>
          </a:p>
          <a:p>
            <a:pPr lvl="1"/>
            <a:r>
              <a:rPr lang="en-US" dirty="0" smtClean="0"/>
              <a:t>Structured Data – data entered and maintained in fixed fields within a file or record</a:t>
            </a:r>
          </a:p>
          <a:p>
            <a:pPr lvl="1"/>
            <a:r>
              <a:rPr lang="en-US" dirty="0" smtClean="0"/>
              <a:t>Unstructured Data – raw data</a:t>
            </a:r>
          </a:p>
          <a:p>
            <a:r>
              <a:rPr lang="en-US" dirty="0" smtClean="0"/>
              <a:t>Data Storage – local data, centralized data, and distributed data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2409519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1862" y="2997322"/>
            <a:ext cx="4081485" cy="3616868"/>
          </a:xfrm>
          <a:prstGeom prst="rect">
            <a:avLst/>
          </a:prstGeom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Data as an Element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Transportation of Data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1" y="1387367"/>
            <a:ext cx="8650236" cy="5072048"/>
          </a:xfrm>
        </p:spPr>
        <p:txBody>
          <a:bodyPr>
            <a:normAutofit/>
          </a:bodyPr>
          <a:lstStyle/>
          <a:p>
            <a:r>
              <a:rPr lang="en-US" dirty="0" smtClean="0"/>
              <a:t>Internet Service Providers</a:t>
            </a:r>
          </a:p>
          <a:p>
            <a:pPr lvl="1"/>
            <a:r>
              <a:rPr lang="en-US" dirty="0" smtClean="0"/>
              <a:t>Forward the data across the Internet</a:t>
            </a:r>
          </a:p>
          <a:p>
            <a:pPr lvl="1"/>
            <a:r>
              <a:rPr lang="en-US" dirty="0" smtClean="0"/>
              <a:t>Supply </a:t>
            </a:r>
            <a:r>
              <a:rPr lang="en-US" dirty="0"/>
              <a:t>the connections to allow Internet access to individuals and </a:t>
            </a:r>
            <a:r>
              <a:rPr lang="en-US" dirty="0" smtClean="0"/>
              <a:t>businesses</a:t>
            </a:r>
          </a:p>
          <a:p>
            <a:pPr lvl="1"/>
            <a:r>
              <a:rPr lang="en-US" dirty="0" smtClean="0"/>
              <a:t>Interconnect </a:t>
            </a:r>
            <a:r>
              <a:rPr lang="en-US" dirty="0"/>
              <a:t>with other </a:t>
            </a:r>
            <a:r>
              <a:rPr lang="en-US" dirty="0" smtClean="0"/>
              <a:t>ISPs</a:t>
            </a:r>
          </a:p>
          <a:p>
            <a:pPr lvl="1"/>
            <a:r>
              <a:rPr lang="en-US" dirty="0" smtClean="0"/>
              <a:t>Connect networks at Point of </a:t>
            </a:r>
            <a:br>
              <a:rPr lang="en-US" dirty="0" smtClean="0"/>
            </a:br>
            <a:r>
              <a:rPr lang="en-US" dirty="0" smtClean="0"/>
              <a:t>Presence (POP)</a:t>
            </a:r>
          </a:p>
          <a:p>
            <a:pPr lvl="1"/>
            <a:r>
              <a:rPr lang="en-US" dirty="0" smtClean="0"/>
              <a:t>Form the Internet Backbone when</a:t>
            </a:r>
            <a:br>
              <a:rPr lang="en-US" dirty="0" smtClean="0"/>
            </a:br>
            <a:r>
              <a:rPr lang="en-US" dirty="0" smtClean="0"/>
              <a:t> multiple ISPs are interconnected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983761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Data as an Element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Transportation of Data 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1" y="1387367"/>
            <a:ext cx="5566366" cy="52855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IP Addressing</a:t>
            </a:r>
          </a:p>
          <a:p>
            <a:pPr lvl="1"/>
            <a:r>
              <a:rPr lang="en-US" dirty="0" smtClean="0"/>
              <a:t>IP packet must contain a valid source and destination IP address</a:t>
            </a:r>
          </a:p>
          <a:p>
            <a:pPr lvl="1"/>
            <a:r>
              <a:rPr lang="en-US" dirty="0" smtClean="0"/>
              <a:t>IP </a:t>
            </a:r>
            <a:r>
              <a:rPr lang="en-US" dirty="0"/>
              <a:t>protocol </a:t>
            </a:r>
            <a:r>
              <a:rPr lang="en-US" dirty="0" smtClean="0"/>
              <a:t>specifies </a:t>
            </a:r>
            <a:r>
              <a:rPr lang="en-US" dirty="0"/>
              <a:t>how these addresses are used in routing of </a:t>
            </a:r>
            <a:r>
              <a:rPr lang="en-US" dirty="0" smtClean="0"/>
              <a:t>packets</a:t>
            </a:r>
          </a:p>
          <a:p>
            <a:r>
              <a:rPr lang="en-US" dirty="0" smtClean="0"/>
              <a:t>IP Address Management</a:t>
            </a:r>
          </a:p>
          <a:p>
            <a:pPr lvl="1"/>
            <a:r>
              <a:rPr lang="en-US" dirty="0" smtClean="0"/>
              <a:t>Internet </a:t>
            </a:r>
            <a:r>
              <a:rPr lang="en-US" dirty="0"/>
              <a:t>Assigned Numbers Authority (</a:t>
            </a:r>
            <a:r>
              <a:rPr lang="en-US" dirty="0" smtClean="0"/>
              <a:t>IANA)</a:t>
            </a:r>
          </a:p>
          <a:p>
            <a:pPr lvl="2"/>
            <a:r>
              <a:rPr lang="en-US" dirty="0" smtClean="0"/>
              <a:t>Distributes </a:t>
            </a:r>
            <a:r>
              <a:rPr lang="en-US" dirty="0"/>
              <a:t>IP addresses so that there is no duplication. </a:t>
            </a:r>
            <a:endParaRPr lang="en-US" dirty="0" smtClean="0"/>
          </a:p>
          <a:p>
            <a:pPr lvl="2"/>
            <a:r>
              <a:rPr lang="en-US" dirty="0" smtClean="0"/>
              <a:t>Allocates </a:t>
            </a:r>
            <a:r>
              <a:rPr lang="en-US" dirty="0"/>
              <a:t>blocks of IP addresses to one of five regional Internet registries (RIR). </a:t>
            </a:r>
            <a:endParaRPr lang="en-US" dirty="0" smtClean="0"/>
          </a:p>
          <a:p>
            <a:pPr lvl="1"/>
            <a:r>
              <a:rPr lang="en-US" dirty="0" smtClean="0"/>
              <a:t>ISPs</a:t>
            </a:r>
          </a:p>
          <a:p>
            <a:pPr lvl="2"/>
            <a:r>
              <a:rPr lang="en-US" dirty="0" smtClean="0"/>
              <a:t>Obtain </a:t>
            </a:r>
            <a:r>
              <a:rPr lang="en-US" dirty="0"/>
              <a:t>blocks of IP addresses from the RIR in their geographic </a:t>
            </a:r>
            <a:r>
              <a:rPr lang="en-US" dirty="0" smtClean="0"/>
              <a:t>region.</a:t>
            </a:r>
          </a:p>
          <a:p>
            <a:pPr lvl="2"/>
            <a:r>
              <a:rPr lang="en-US" dirty="0" smtClean="0"/>
              <a:t>Manage and assign IP </a:t>
            </a:r>
            <a:r>
              <a:rPr lang="en-US" dirty="0"/>
              <a:t>addresses </a:t>
            </a:r>
            <a:r>
              <a:rPr lang="en-US" dirty="0" smtClean="0"/>
              <a:t>to </a:t>
            </a:r>
            <a:r>
              <a:rPr lang="en-US" dirty="0"/>
              <a:t>customer </a:t>
            </a:r>
            <a:r>
              <a:rPr lang="en-US" dirty="0" smtClean="0"/>
              <a:t>networks</a:t>
            </a:r>
          </a:p>
          <a:p>
            <a:pPr lvl="2"/>
            <a:r>
              <a:rPr lang="en-US" dirty="0" smtClean="0"/>
              <a:t>Determine </a:t>
            </a:r>
            <a:r>
              <a:rPr lang="en-US" dirty="0"/>
              <a:t>where to forward the </a:t>
            </a:r>
            <a:r>
              <a:rPr lang="en-US" dirty="0" smtClean="0"/>
              <a:t>traffic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9477" y="1478599"/>
            <a:ext cx="3186548" cy="2138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1877" y="4057135"/>
            <a:ext cx="2881748" cy="24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9190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Data as an Element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868" y="1228209"/>
            <a:ext cx="8752915" cy="5074619"/>
          </a:xfrm>
        </p:spPr>
        <p:txBody>
          <a:bodyPr>
            <a:normAutofit/>
          </a:bodyPr>
          <a:lstStyle/>
          <a:p>
            <a:r>
              <a:rPr lang="en-US" dirty="0" smtClean="0"/>
              <a:t>Data in Motion</a:t>
            </a:r>
          </a:p>
          <a:p>
            <a:pPr lvl="1"/>
            <a:r>
              <a:rPr lang="en-US" dirty="0" smtClean="0"/>
              <a:t>Data at rest - Collected, static data</a:t>
            </a:r>
          </a:p>
          <a:p>
            <a:pPr lvl="1"/>
            <a:r>
              <a:rPr lang="en-US" dirty="0" smtClean="0"/>
              <a:t>Data in motion - Devices</a:t>
            </a:r>
            <a:r>
              <a:rPr lang="en-US" dirty="0"/>
              <a:t>, sensors, and video on the </a:t>
            </a:r>
            <a:r>
              <a:rPr lang="en-US" dirty="0" err="1"/>
              <a:t>IoT</a:t>
            </a:r>
            <a:r>
              <a:rPr lang="en-US" dirty="0"/>
              <a:t> are a growing source of new data on a constant basis. This data provides maximum value while it is interacting in real-time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Managing Big Data</a:t>
            </a:r>
          </a:p>
          <a:p>
            <a:pPr lvl="1"/>
            <a:r>
              <a:rPr lang="en-US" dirty="0" smtClean="0"/>
              <a:t>Volume – amount of data being transported and stored</a:t>
            </a:r>
          </a:p>
          <a:p>
            <a:pPr lvl="1"/>
            <a:r>
              <a:rPr lang="en-US" dirty="0" smtClean="0"/>
              <a:t>Variety – type of data</a:t>
            </a:r>
          </a:p>
          <a:p>
            <a:pPr lvl="1"/>
            <a:r>
              <a:rPr lang="en-US" dirty="0" smtClean="0"/>
              <a:t>Velocity – rate of data movement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8137" y="4392118"/>
            <a:ext cx="4237888" cy="22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49485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50851" y="353959"/>
            <a:ext cx="8145462" cy="97339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Instructor </a:t>
            </a:r>
            <a:r>
              <a:rPr lang="en-US" dirty="0" smtClean="0">
                <a:latin typeface="Arial" charset="0"/>
              </a:rPr>
              <a:t>Materials </a:t>
            </a:r>
            <a:r>
              <a:rPr lang="en-US" dirty="0">
                <a:latin typeface="Arial" charset="0"/>
              </a:rPr>
              <a:t>- Chapter </a:t>
            </a:r>
            <a:r>
              <a:rPr lang="en-US" dirty="0" smtClean="0">
                <a:latin typeface="Arial" charset="0"/>
              </a:rPr>
              <a:t>2 Planning Guide</a:t>
            </a:r>
            <a:endParaRPr lang="en-US" dirty="0" smtClean="0"/>
          </a:p>
        </p:txBody>
      </p:sp>
      <p:sp>
        <p:nvSpPr>
          <p:cNvPr id="4099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50851" y="1327354"/>
            <a:ext cx="7940675" cy="453980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This PowerPoint deck is divided in two parts: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Instructor Planning Guide</a:t>
            </a:r>
            <a:endParaRPr lang="en-CA" sz="2000" dirty="0" smtClean="0"/>
          </a:p>
          <a:p>
            <a:pPr lvl="1">
              <a:buFont typeface="Wingdings" charset="2"/>
              <a:buChar char="§"/>
            </a:pPr>
            <a:r>
              <a:rPr lang="en-CA" sz="1600" dirty="0" smtClean="0"/>
              <a:t>Information to help you become familiar with the chapter</a:t>
            </a:r>
          </a:p>
          <a:p>
            <a:pPr lvl="1">
              <a:buFont typeface="Wingdings" charset="2"/>
              <a:buChar char="§"/>
            </a:pPr>
            <a:r>
              <a:rPr lang="en-CA" sz="1600" dirty="0" smtClean="0"/>
              <a:t>Teaching aids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Instructor </a:t>
            </a:r>
            <a:r>
              <a:rPr lang="en-CA" sz="2000" dirty="0"/>
              <a:t>Class Presentation</a:t>
            </a:r>
          </a:p>
          <a:p>
            <a:pPr lvl="1">
              <a:buFont typeface="Wingdings" charset="2"/>
              <a:buChar char="§"/>
            </a:pPr>
            <a:r>
              <a:rPr lang="en-CA" sz="1600" dirty="0"/>
              <a:t>Optional slides that </a:t>
            </a:r>
            <a:r>
              <a:rPr lang="en-CA" sz="1600" dirty="0" smtClean="0"/>
              <a:t>you </a:t>
            </a:r>
            <a:r>
              <a:rPr lang="en-CA" sz="1600" dirty="0"/>
              <a:t>can use </a:t>
            </a:r>
            <a:r>
              <a:rPr lang="en-CA" sz="1600" dirty="0" smtClean="0"/>
              <a:t>in the classroom</a:t>
            </a:r>
            <a:endParaRPr lang="en-CA" sz="1600" dirty="0"/>
          </a:p>
          <a:p>
            <a:pPr lvl="1">
              <a:buFont typeface="Wingdings" charset="2"/>
              <a:buChar char="§"/>
            </a:pPr>
            <a:r>
              <a:rPr lang="en-CA" sz="1600" dirty="0"/>
              <a:t>Begins on slide </a:t>
            </a:r>
            <a:r>
              <a:rPr lang="en-CA" sz="1600" dirty="0" smtClean="0"/>
              <a:t># 9</a:t>
            </a:r>
            <a:endParaRPr lang="en-CA" sz="1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CA" sz="2000" dirty="0" smtClean="0"/>
              <a:t>Note: Remove the Planning Guide from this presentation before sharing with anyone.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1045761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Data as an Element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Big Data (Cont.)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7788" y="4344153"/>
            <a:ext cx="3515578" cy="2112700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93867" y="1265971"/>
            <a:ext cx="8772157" cy="54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Big Data Analytics</a:t>
            </a:r>
          </a:p>
          <a:p>
            <a:pPr lvl="1"/>
            <a:r>
              <a:rPr lang="en-US" kern="0" dirty="0" smtClean="0"/>
              <a:t>Collection and analysis of vast stores of data for insights </a:t>
            </a:r>
          </a:p>
          <a:p>
            <a:pPr lvl="2"/>
            <a:r>
              <a:rPr lang="en-US" kern="0" dirty="0" smtClean="0"/>
              <a:t>How much data is generated</a:t>
            </a:r>
          </a:p>
          <a:p>
            <a:pPr lvl="2"/>
            <a:r>
              <a:rPr lang="en-US" kern="0" dirty="0" smtClean="0"/>
              <a:t>How this data is identified and managed as an asset to the organization</a:t>
            </a:r>
          </a:p>
          <a:p>
            <a:pPr lvl="2"/>
            <a:r>
              <a:rPr lang="en-US" kern="0" dirty="0" smtClean="0"/>
              <a:t>How this data is turned into usable information</a:t>
            </a:r>
          </a:p>
          <a:p>
            <a:pPr lvl="2"/>
            <a:r>
              <a:rPr lang="en-US" kern="0" dirty="0" smtClean="0"/>
              <a:t>How organizations use this data to make decisions</a:t>
            </a:r>
          </a:p>
          <a:p>
            <a:pPr lvl="1"/>
            <a:r>
              <a:rPr lang="en-US" kern="0" dirty="0"/>
              <a:t>Data sources and trends</a:t>
            </a:r>
          </a:p>
          <a:p>
            <a:pPr lvl="2"/>
            <a:r>
              <a:rPr lang="en-US" dirty="0"/>
              <a:t>Mobility - Mobile devices, events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sharing, and sensor integration</a:t>
            </a:r>
          </a:p>
          <a:p>
            <a:pPr lvl="2"/>
            <a:r>
              <a:rPr lang="en-US" dirty="0"/>
              <a:t>Data access and consumption </a:t>
            </a:r>
            <a:r>
              <a:rPr lang="en-US" dirty="0" smtClean="0"/>
              <a:t>– </a:t>
            </a:r>
            <a:br>
              <a:rPr lang="en-US" dirty="0" smtClean="0"/>
            </a:br>
            <a:r>
              <a:rPr lang="en-US" dirty="0" smtClean="0"/>
              <a:t>Internet</a:t>
            </a:r>
            <a:r>
              <a:rPr lang="en-US" dirty="0"/>
              <a:t>, interconnected systems,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social </a:t>
            </a:r>
            <a:r>
              <a:rPr lang="en-US" dirty="0"/>
              <a:t>networking, and access models</a:t>
            </a:r>
          </a:p>
          <a:p>
            <a:pPr lvl="2"/>
            <a:r>
              <a:rPr lang="en-US" dirty="0"/>
              <a:t>Ecosystem capabilities </a:t>
            </a:r>
            <a:r>
              <a:rPr lang="en-US" dirty="0" smtClean="0"/>
              <a:t>– Major</a:t>
            </a:r>
            <a:br>
              <a:rPr lang="en-US" dirty="0" smtClean="0"/>
            </a:br>
            <a:r>
              <a:rPr lang="en-US" dirty="0" smtClean="0"/>
              <a:t>changes </a:t>
            </a:r>
            <a:r>
              <a:rPr lang="en-US" dirty="0"/>
              <a:t>in the information </a:t>
            </a:r>
            <a:r>
              <a:rPr lang="en-US" dirty="0" smtClean="0"/>
              <a:t>processing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model and the availability of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</a:t>
            </a:r>
            <a:r>
              <a:rPr lang="en-US" dirty="0"/>
              <a:t>source framework</a:t>
            </a:r>
          </a:p>
          <a:p>
            <a:pPr lvl="2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xmlns="" val="27641733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Data as an Element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Virtualization and Cloud Computing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387366"/>
            <a:ext cx="8530840" cy="50554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Virtualization</a:t>
            </a:r>
          </a:p>
          <a:p>
            <a:pPr lvl="1"/>
            <a:r>
              <a:rPr lang="en-US" dirty="0" smtClean="0"/>
              <a:t>Software emulation</a:t>
            </a:r>
          </a:p>
          <a:p>
            <a:pPr lvl="1"/>
            <a:r>
              <a:rPr lang="en-US" dirty="0" smtClean="0"/>
              <a:t>Virtual computer operates independently</a:t>
            </a:r>
          </a:p>
          <a:p>
            <a:pPr lvl="1"/>
            <a:r>
              <a:rPr lang="en-US" dirty="0"/>
              <a:t>Virtual computer has its own operating system,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applications</a:t>
            </a:r>
            <a:r>
              <a:rPr lang="en-US" dirty="0"/>
              <a:t>, and dedicated hardware components.</a:t>
            </a:r>
          </a:p>
          <a:p>
            <a:r>
              <a:rPr lang="en-US" dirty="0" smtClean="0"/>
              <a:t>Cloud Computing</a:t>
            </a:r>
          </a:p>
          <a:p>
            <a:pPr lvl="1"/>
            <a:r>
              <a:rPr lang="en-US" dirty="0" smtClean="0"/>
              <a:t>Is another way to mange, store, and access data</a:t>
            </a:r>
          </a:p>
          <a:p>
            <a:pPr lvl="1"/>
            <a:r>
              <a:rPr lang="en-US" dirty="0" smtClean="0"/>
              <a:t>Involves </a:t>
            </a:r>
            <a:r>
              <a:rPr lang="en-US" dirty="0"/>
              <a:t>large numbers of computers connected through a </a:t>
            </a:r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the users to access their data anywhere and at any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a shared pool of computing resources</a:t>
            </a:r>
            <a:endParaRPr lang="en-US" dirty="0" smtClean="0"/>
          </a:p>
          <a:p>
            <a:pPr lvl="1"/>
            <a:r>
              <a:rPr lang="en-US" dirty="0" smtClean="0"/>
              <a:t>Types of cloud services: SaaS, PaaS, IaaS, </a:t>
            </a:r>
            <a:r>
              <a:rPr lang="en-US" dirty="0" err="1" smtClean="0"/>
              <a:t>ITaaS</a:t>
            </a:r>
            <a:endParaRPr lang="en-US" dirty="0" smtClean="0"/>
          </a:p>
          <a:p>
            <a:pPr lvl="1"/>
            <a:r>
              <a:rPr lang="en-US" dirty="0"/>
              <a:t>enables organizations to streamline their IT operations by subscribing only to needed services</a:t>
            </a:r>
            <a:endParaRPr lang="en-US" dirty="0" smtClean="0"/>
          </a:p>
          <a:p>
            <a:r>
              <a:rPr lang="en-US" dirty="0" smtClean="0"/>
              <a:t>Data Centers</a:t>
            </a:r>
          </a:p>
          <a:p>
            <a:pPr lvl="1"/>
            <a:r>
              <a:rPr lang="en-US" dirty="0" smtClean="0"/>
              <a:t>Are a critical enabler to cloud computing</a:t>
            </a:r>
          </a:p>
          <a:p>
            <a:pPr lvl="1"/>
            <a:r>
              <a:rPr lang="en-US" dirty="0" smtClean="0"/>
              <a:t>Provide business continuity by keeping computing services available at all times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3013" y="1387366"/>
            <a:ext cx="2553012" cy="170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7773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Data as an Element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Virtualization and Cloud Computing 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387366"/>
            <a:ext cx="8530840" cy="50554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522" y="1410774"/>
            <a:ext cx="7814847" cy="500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65274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People as an Element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Behavior Adapts to Information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387366"/>
            <a:ext cx="8530840" cy="5055475"/>
          </a:xfrm>
        </p:spPr>
        <p:txBody>
          <a:bodyPr>
            <a:normAutofit/>
          </a:bodyPr>
          <a:lstStyle/>
          <a:p>
            <a:r>
              <a:rPr lang="en-US" dirty="0" smtClean="0"/>
              <a:t>People Must be Connected</a:t>
            </a:r>
          </a:p>
          <a:p>
            <a:pPr lvl="1"/>
            <a:r>
              <a:rPr lang="en-US" dirty="0" smtClean="0"/>
              <a:t>Data transform into usable information leads to:</a:t>
            </a:r>
          </a:p>
          <a:p>
            <a:pPr lvl="2"/>
            <a:r>
              <a:rPr lang="en-US" dirty="0"/>
              <a:t>better-informed </a:t>
            </a:r>
            <a:r>
              <a:rPr lang="en-US" dirty="0" smtClean="0"/>
              <a:t>decisions</a:t>
            </a:r>
          </a:p>
          <a:p>
            <a:pPr lvl="2"/>
            <a:r>
              <a:rPr lang="en-US" dirty="0"/>
              <a:t>appropriate </a:t>
            </a:r>
            <a:r>
              <a:rPr lang="en-US" dirty="0" smtClean="0"/>
              <a:t>actions</a:t>
            </a:r>
          </a:p>
          <a:p>
            <a:r>
              <a:rPr lang="en-US" dirty="0" smtClean="0"/>
              <a:t>Information Transforms Behavior</a:t>
            </a:r>
          </a:p>
          <a:p>
            <a:pPr lvl="1"/>
            <a:r>
              <a:rPr lang="en-US" dirty="0" smtClean="0"/>
              <a:t>Allows people </a:t>
            </a:r>
            <a:r>
              <a:rPr lang="en-US" dirty="0"/>
              <a:t>to make informed decisions that bridge the differences between actual outputs and desired </a:t>
            </a:r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Feedback loop</a:t>
            </a:r>
          </a:p>
          <a:p>
            <a:pPr lvl="2"/>
            <a:r>
              <a:rPr lang="en-US" dirty="0"/>
              <a:t>real-time information based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current behavior</a:t>
            </a:r>
          </a:p>
          <a:p>
            <a:pPr lvl="2"/>
            <a:r>
              <a:rPr lang="en-US" dirty="0"/>
              <a:t>deliver actionable information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modify </a:t>
            </a:r>
            <a:r>
              <a:rPr lang="en-US" dirty="0"/>
              <a:t>that behavior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6341" y="4279442"/>
            <a:ext cx="3389684" cy="23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7306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People as an Element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Organization </a:t>
            </a:r>
            <a:r>
              <a:rPr lang="en-US" dirty="0"/>
              <a:t>Adapts to Information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387366"/>
            <a:ext cx="8530840" cy="50554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Businesses Use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creates </a:t>
            </a:r>
            <a:r>
              <a:rPr lang="en-US" dirty="0"/>
              <a:t>differentiated offerings based on customer </a:t>
            </a:r>
            <a:r>
              <a:rPr lang="en-US" dirty="0" smtClean="0"/>
              <a:t>needs</a:t>
            </a:r>
          </a:p>
          <a:p>
            <a:pPr lvl="1"/>
            <a:r>
              <a:rPr lang="en-US" dirty="0"/>
              <a:t>Target </a:t>
            </a:r>
            <a:r>
              <a:rPr lang="en-US" dirty="0" smtClean="0"/>
              <a:t>marketing</a:t>
            </a:r>
          </a:p>
          <a:p>
            <a:pPr lvl="2"/>
            <a:r>
              <a:rPr lang="en-US" dirty="0"/>
              <a:t>aimed at a specific group of people, separate from the market as a </a:t>
            </a:r>
            <a:r>
              <a:rPr lang="en-US" dirty="0" smtClean="0"/>
              <a:t>whole</a:t>
            </a:r>
          </a:p>
          <a:p>
            <a:pPr lvl="2"/>
            <a:r>
              <a:rPr lang="en-US" dirty="0" smtClean="0"/>
              <a:t>based </a:t>
            </a:r>
            <a:r>
              <a:rPr lang="en-US" dirty="0"/>
              <a:t>upon people who live in the same region, or have the same job title, or make a certain amount of </a:t>
            </a:r>
            <a:r>
              <a:rPr lang="en-US" dirty="0" smtClean="0"/>
              <a:t>money</a:t>
            </a:r>
            <a:endParaRPr lang="en-US" dirty="0"/>
          </a:p>
          <a:p>
            <a:pPr lvl="1"/>
            <a:r>
              <a:rPr lang="en-US" dirty="0" smtClean="0"/>
              <a:t>Micromarketing – more precise version of marketing by businesses</a:t>
            </a:r>
          </a:p>
          <a:p>
            <a:pPr lvl="2"/>
            <a:r>
              <a:rPr lang="en-US" dirty="0"/>
              <a:t>loyalty cards</a:t>
            </a:r>
          </a:p>
          <a:p>
            <a:pPr lvl="2"/>
            <a:r>
              <a:rPr lang="en-US" dirty="0" smtClean="0"/>
              <a:t>E-commerce</a:t>
            </a:r>
          </a:p>
          <a:p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Facilitate </a:t>
            </a:r>
            <a:r>
              <a:rPr lang="en-US" dirty="0"/>
              <a:t>innovative new offerings that realize the potential of the </a:t>
            </a:r>
            <a:r>
              <a:rPr lang="en-US" dirty="0" smtClean="0"/>
              <a:t>IoE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organizations more aware of customer needs and opportunities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organizations to identify potential problems and </a:t>
            </a:r>
            <a:r>
              <a:rPr lang="en-US" dirty="0" smtClean="0"/>
              <a:t>resolve them, foster better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45404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Process as an Element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Role of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232592"/>
            <a:ext cx="8509785" cy="534868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M2M Connections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is transferred from one machine or “thing” to another over a </a:t>
            </a:r>
            <a:r>
              <a:rPr lang="en-US" dirty="0" smtClean="0"/>
              <a:t>network.</a:t>
            </a:r>
          </a:p>
          <a:p>
            <a:pPr lvl="1"/>
            <a:r>
              <a:rPr lang="en-US" dirty="0" smtClean="0"/>
              <a:t>M2M is the </a:t>
            </a:r>
            <a:r>
              <a:rPr lang="en-US" dirty="0"/>
              <a:t>most critical part of the Internet of Things.</a:t>
            </a:r>
          </a:p>
          <a:p>
            <a:pPr lvl="1"/>
            <a:r>
              <a:rPr lang="en-US" dirty="0" smtClean="0"/>
              <a:t>Critical </a:t>
            </a:r>
            <a:r>
              <a:rPr lang="en-US" dirty="0"/>
              <a:t>components </a:t>
            </a:r>
            <a:r>
              <a:rPr lang="en-US" dirty="0" smtClean="0"/>
              <a:t>include sensors</a:t>
            </a:r>
            <a:r>
              <a:rPr lang="en-US" dirty="0"/>
              <a:t>, actuators, and </a:t>
            </a:r>
            <a:r>
              <a:rPr lang="en-US" dirty="0" smtClean="0"/>
              <a:t>controllers with network connections for communications and instructions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most well-known type of M2M communication is </a:t>
            </a:r>
            <a:r>
              <a:rPr lang="en-US" dirty="0" smtClean="0"/>
              <a:t>telemetry. </a:t>
            </a:r>
            <a:endParaRPr lang="en-US" dirty="0"/>
          </a:p>
          <a:p>
            <a:r>
              <a:rPr lang="en-US" dirty="0" smtClean="0"/>
              <a:t>M2P Connections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is transferred between a machine </a:t>
            </a:r>
            <a:r>
              <a:rPr lang="en-US" dirty="0" smtClean="0"/>
              <a:t>and </a:t>
            </a:r>
            <a:r>
              <a:rPr lang="en-US" dirty="0"/>
              <a:t>a </a:t>
            </a:r>
            <a:r>
              <a:rPr lang="en-US" dirty="0" smtClean="0"/>
              <a:t>person</a:t>
            </a:r>
          </a:p>
          <a:p>
            <a:pPr lvl="1"/>
            <a:r>
              <a:rPr lang="en-US" dirty="0" smtClean="0"/>
              <a:t>Facilitate </a:t>
            </a:r>
            <a:r>
              <a:rPr lang="en-US" dirty="0"/>
              <a:t>the movement, manipulation, and reporting of data from machines to help people make informed </a:t>
            </a:r>
            <a:r>
              <a:rPr lang="en-US" dirty="0" smtClean="0"/>
              <a:t>judgments</a:t>
            </a:r>
          </a:p>
          <a:p>
            <a:r>
              <a:rPr lang="en-US" dirty="0" smtClean="0"/>
              <a:t>P2P Connections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is transferred from </a:t>
            </a:r>
            <a:r>
              <a:rPr lang="en-US" dirty="0" smtClean="0"/>
              <a:t>one </a:t>
            </a:r>
            <a:br>
              <a:rPr lang="en-US" dirty="0" smtClean="0"/>
            </a:br>
            <a:r>
              <a:rPr lang="en-US" dirty="0" smtClean="0"/>
              <a:t>person </a:t>
            </a:r>
            <a:r>
              <a:rPr lang="en-US" dirty="0"/>
              <a:t>to </a:t>
            </a:r>
            <a:r>
              <a:rPr lang="en-US" dirty="0" smtClean="0"/>
              <a:t>another</a:t>
            </a:r>
            <a:r>
              <a:rPr lang="en-US" dirty="0"/>
              <a:t>,</a:t>
            </a:r>
            <a:r>
              <a:rPr lang="en-US" dirty="0" smtClean="0"/>
              <a:t> often </a:t>
            </a:r>
            <a:r>
              <a:rPr lang="en-US" dirty="0"/>
              <a:t>called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Collaboration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Timely and Relevant Information</a:t>
            </a:r>
          </a:p>
          <a:p>
            <a:pPr lvl="1"/>
            <a:r>
              <a:rPr lang="en-US" dirty="0" smtClean="0"/>
              <a:t>Leverages </a:t>
            </a:r>
            <a:r>
              <a:rPr lang="en-US" dirty="0"/>
              <a:t>the connections between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</a:t>
            </a:r>
            <a:r>
              <a:rPr lang="en-US" dirty="0"/>
              <a:t>, things, and people to deliver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right information, to the right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thing </a:t>
            </a:r>
            <a:r>
              <a:rPr lang="en-US" dirty="0"/>
              <a:t>or person, at the right </a:t>
            </a:r>
            <a:r>
              <a:rPr lang="en-US" dirty="0" smtClean="0"/>
              <a:t>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010" y="4315726"/>
            <a:ext cx="4409015" cy="236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67557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836" y="2263775"/>
            <a:ext cx="4358524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2.5 Chapter Summary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185535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Chapter Summary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22" y="1323475"/>
            <a:ext cx="8413477" cy="52337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four elements of the IoE are: People, Process, Data, and Things. </a:t>
            </a:r>
          </a:p>
          <a:p>
            <a:r>
              <a:rPr lang="en-US" dirty="0" smtClean="0"/>
              <a:t>Things</a:t>
            </a:r>
          </a:p>
          <a:p>
            <a:pPr lvl="1"/>
            <a:r>
              <a:rPr lang="en-US" dirty="0" smtClean="0"/>
              <a:t>Devices are connected via wires or wirelessly so that they can communicate. </a:t>
            </a:r>
          </a:p>
          <a:p>
            <a:pPr lvl="1"/>
            <a:r>
              <a:rPr lang="en-US" dirty="0" smtClean="0"/>
              <a:t>Devices that are not traditionally connected to the network require sensors, RFIDs, and controllers.</a:t>
            </a:r>
          </a:p>
          <a:p>
            <a:r>
              <a:rPr lang="en-US" dirty="0" smtClean="0"/>
              <a:t>Data </a:t>
            </a:r>
          </a:p>
          <a:p>
            <a:pPr lvl="1"/>
            <a:r>
              <a:rPr lang="en-US" dirty="0" smtClean="0"/>
              <a:t>Big Data requires new products and techniques to manage, store, and analyze the data generated by the connected devices: virtualization and cloud computing.</a:t>
            </a:r>
          </a:p>
          <a:p>
            <a:pPr lvl="1"/>
            <a:r>
              <a:rPr lang="en-US" dirty="0" smtClean="0"/>
              <a:t>Organizations collect and analyze vast stores of data for insights that can help identify trends, predict behavior, and empower decision makers. </a:t>
            </a:r>
          </a:p>
          <a:p>
            <a:r>
              <a:rPr lang="en-US" dirty="0" smtClean="0"/>
              <a:t>People </a:t>
            </a:r>
          </a:p>
          <a:p>
            <a:pPr lvl="1"/>
            <a:r>
              <a:rPr lang="en-US" dirty="0" smtClean="0"/>
              <a:t>Connected people make behavioral transformations based on their access to information, and their changed behavior affects the information that is generated. This is known as a feedback loop.</a:t>
            </a:r>
          </a:p>
          <a:p>
            <a:pPr lvl="1"/>
            <a:r>
              <a:rPr lang="en-US" dirty="0" smtClean="0"/>
              <a:t>Organizations use data generated by connected people to refine and target their marketing strategies.</a:t>
            </a:r>
          </a:p>
          <a:p>
            <a:r>
              <a:rPr lang="en-US" dirty="0" smtClean="0"/>
              <a:t>Process </a:t>
            </a:r>
          </a:p>
          <a:p>
            <a:pPr lvl="1"/>
            <a:r>
              <a:rPr lang="en-US" dirty="0" smtClean="0"/>
              <a:t>Processes occur between people, things, and data.</a:t>
            </a:r>
          </a:p>
          <a:p>
            <a:pPr lvl="1"/>
            <a:r>
              <a:rPr lang="en-US" dirty="0" smtClean="0"/>
              <a:t>The IoE brings them all together by combining M2M, M2P, and P2P connections. </a:t>
            </a:r>
          </a:p>
        </p:txBody>
      </p:sp>
    </p:spTree>
    <p:extLst>
      <p:ext uri="{BB962C8B-B14F-4D97-AF65-F5344CB8AC3E}">
        <p14:creationId xmlns:p14="http://schemas.microsoft.com/office/powerpoint/2010/main" xmlns="" val="219146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endParaRPr lang="en-US"/>
          </a:p>
        </p:txBody>
      </p:sp>
      <p:pic>
        <p:nvPicPr>
          <p:cNvPr id="121858" name="Picture 3" descr="CNA_largo-on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70368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Cisco_WHT_Log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19375"/>
            <a:ext cx="24003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0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pPr algn="ctr" eaLnBrk="0" hangingPunct="0">
              <a:lnSpc>
                <a:spcPct val="90000"/>
              </a:lnSpc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xmlns="" val="7253826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/>
          <p:cNvSpPr txBox="1">
            <a:spLocks noChangeArrowheads="1"/>
          </p:cNvSpPr>
          <p:nvPr/>
        </p:nvSpPr>
        <p:spPr bwMode="white">
          <a:xfrm>
            <a:off x="311148" y="2155592"/>
            <a:ext cx="4189413" cy="18382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l" defTabSz="814388">
              <a:defRPr/>
            </a:pPr>
            <a:r>
              <a:rPr lang="en-US" dirty="0">
                <a:solidFill>
                  <a:schemeClr val="bg1"/>
                </a:solidFill>
              </a:rPr>
              <a:t>Introduction to the Internet of </a:t>
            </a:r>
            <a:r>
              <a:rPr lang="en-US" dirty="0" smtClean="0">
                <a:solidFill>
                  <a:schemeClr val="bg1"/>
                </a:solidFill>
              </a:rPr>
              <a:t>Things</a:t>
            </a:r>
            <a:r>
              <a:rPr lang="en-US" b="0" kern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0" kern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</a:br>
            <a:r>
              <a:rPr lang="en-US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Planning Guide</a:t>
            </a:r>
          </a:p>
          <a:p>
            <a:pPr algn="l" defTabSz="814388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2: Elements of the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IoE</a:t>
            </a:r>
            <a:endParaRPr lang="en-US" b="0" kern="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9813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97150" y="35258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2: Activities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97150" y="1190783"/>
            <a:ext cx="7940675" cy="4605454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</a:pPr>
            <a:r>
              <a:rPr lang="en-US" sz="2000" dirty="0" smtClean="0"/>
              <a:t>What activities are associated with this chapter?</a:t>
            </a:r>
            <a:endParaRPr lang="en-US" sz="2000" dirty="0">
              <a:solidFill>
                <a:srgbClr val="00B0F0"/>
              </a:solidFill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7200412"/>
              </p:ext>
            </p:extLst>
          </p:nvPr>
        </p:nvGraphicFramePr>
        <p:xfrm>
          <a:off x="497150" y="1942003"/>
          <a:ext cx="8145462" cy="3072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983"/>
                <a:gridCol w="2251040"/>
                <a:gridCol w="4454439"/>
              </a:tblGrid>
              <a:tr h="671134">
                <a:tc>
                  <a:txBody>
                    <a:bodyPr/>
                    <a:lstStyle/>
                    <a:p>
                      <a:r>
                        <a:rPr lang="en-US" dirty="0" smtClean="0"/>
                        <a:t>Page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Name</a:t>
                      </a:r>
                      <a:endParaRPr lang="en-US" dirty="0"/>
                    </a:p>
                  </a:txBody>
                  <a:tcPr/>
                </a:tc>
              </a:tr>
              <a:tr h="48032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2.1.3.5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Activity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Identify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IoT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Terms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032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2.2.1.4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Activity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Identify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Data Measurements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032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2.2.2.5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Packet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Tracer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Transportation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of Data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032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2.2.4.6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Activity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Match the Cloud Computing Services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032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2.2.4.7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Install a Linux Virtual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Machine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97150" y="5632729"/>
            <a:ext cx="814546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eaLnBrk="1" hangingPunct="1">
              <a:spcBef>
                <a:spcPct val="30000"/>
              </a:spcBef>
              <a:buNone/>
            </a:pPr>
            <a:r>
              <a:rPr lang="en-US" dirty="0"/>
              <a:t>The password used in the Packet Tracer activities in this chapter is</a:t>
            </a:r>
            <a:r>
              <a:rPr lang="en-US" dirty="0" smtClean="0"/>
              <a:t>: PT_I2IoT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0047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543719" y="334297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2: Assessment</a:t>
            </a:r>
          </a:p>
        </p:txBody>
      </p:sp>
      <p:sp>
        <p:nvSpPr>
          <p:cNvPr id="7171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543719" y="1289050"/>
            <a:ext cx="7940675" cy="3571875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000" dirty="0" smtClean="0"/>
              <a:t>Students should complete Chapter </a:t>
            </a:r>
            <a:r>
              <a:rPr lang="en-US" sz="2000" dirty="0" smtClean="0"/>
              <a:t>2 </a:t>
            </a:r>
            <a:r>
              <a:rPr lang="en-US" sz="2000" dirty="0" smtClean="0"/>
              <a:t>Quiz after completing Chapter </a:t>
            </a:r>
            <a:r>
              <a:rPr lang="en-US" sz="2000" dirty="0" smtClean="0"/>
              <a:t>2.</a:t>
            </a:r>
            <a:endParaRPr lang="en-US" sz="2000" dirty="0" smtClean="0"/>
          </a:p>
          <a:p>
            <a:pPr eaLnBrk="1" hangingPunct="1">
              <a:spcBef>
                <a:spcPct val="30000"/>
              </a:spcBef>
            </a:pPr>
            <a:r>
              <a:rPr lang="en-US" sz="2000" dirty="0" smtClean="0"/>
              <a:t>Labs, Packet Tracers, and other activities can be used to informally assess student progress.</a:t>
            </a: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3030449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50851" y="1235012"/>
            <a:ext cx="7940675" cy="4906537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sz="2000" dirty="0" smtClean="0"/>
              <a:t>Prior to teaching Chapter </a:t>
            </a:r>
            <a:r>
              <a:rPr lang="en-US" sz="2000" dirty="0" smtClean="0"/>
              <a:t>2, </a:t>
            </a:r>
            <a:r>
              <a:rPr lang="en-US" sz="2000" dirty="0" smtClean="0"/>
              <a:t>the instructor should: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sz="2000" dirty="0" smtClean="0"/>
              <a:t>Read the chapter and complete all activities, including the chapter </a:t>
            </a:r>
            <a:r>
              <a:rPr lang="en-US" sz="2000" smtClean="0"/>
              <a:t>quiz</a:t>
            </a:r>
            <a:r>
              <a:rPr lang="en-US" sz="2000" smtClean="0"/>
              <a:t>.</a:t>
            </a:r>
            <a:endParaRPr lang="en-US" sz="2000" dirty="0" smtClean="0"/>
          </a:p>
        </p:txBody>
      </p:sp>
      <p:sp>
        <p:nvSpPr>
          <p:cNvPr id="4" name="Rectangle 33"/>
          <p:cNvSpPr txBox="1">
            <a:spLocks noChangeArrowheads="1"/>
          </p:cNvSpPr>
          <p:nvPr/>
        </p:nvSpPr>
        <p:spPr bwMode="auto">
          <a:xfrm>
            <a:off x="450851" y="373626"/>
            <a:ext cx="8145462" cy="7374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>
              <a:lnSpc>
                <a:spcPct val="90000"/>
              </a:lnSpc>
              <a:defRPr/>
            </a:pPr>
            <a:r>
              <a:rPr lang="en-US" sz="3200" b="1" kern="0" dirty="0" smtClean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Chapter 2: </a:t>
            </a:r>
            <a:r>
              <a:rPr lang="en-US" sz="3200" b="1" kern="0" dirty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xmlns="" val="28049452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88489" y="349347"/>
            <a:ext cx="8145462" cy="842815"/>
          </a:xfrm>
        </p:spPr>
        <p:txBody>
          <a:bodyPr/>
          <a:lstStyle/>
          <a:p>
            <a:pPr eaLnBrk="1" hangingPunct="1"/>
            <a:r>
              <a:rPr lang="en-US" dirty="0" smtClean="0"/>
              <a:t>Chapter 2: Additional Help</a:t>
            </a:r>
          </a:p>
        </p:txBody>
      </p:sp>
      <p:sp>
        <p:nvSpPr>
          <p:cNvPr id="20483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88489" y="1406013"/>
            <a:ext cx="7940675" cy="373902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30000"/>
              </a:spcBef>
              <a:defRPr/>
            </a:pPr>
            <a:r>
              <a:rPr lang="en-US" sz="2000" dirty="0"/>
              <a:t>For additional help with teaching strategies, including lesson plans, analogies for difficult concepts, and discussion topics, visit the </a:t>
            </a:r>
            <a:r>
              <a:rPr lang="en-US" sz="2000" dirty="0">
                <a:solidFill>
                  <a:schemeClr val="bg2"/>
                </a:solidFill>
              </a:rPr>
              <a:t>Facebook page for </a:t>
            </a:r>
            <a:r>
              <a:rPr lang="en-US" sz="2000" dirty="0"/>
              <a:t>community and peer support at the following: </a:t>
            </a:r>
            <a:r>
              <a:rPr lang="en-US" sz="2000" u="sng" dirty="0">
                <a:hlinkClick r:id="rId3"/>
              </a:rPr>
              <a:t>www.facebook.com/cisconetworkingacademy</a:t>
            </a:r>
            <a:r>
              <a:rPr lang="en-US" sz="2000" dirty="0"/>
              <a:t>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4025893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0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pPr algn="ctr" eaLnBrk="0" hangingPunct="0">
              <a:lnSpc>
                <a:spcPct val="90000"/>
              </a:lnSpc>
            </a:pPr>
            <a:endParaRPr lang="en-US" b="0"/>
          </a:p>
        </p:txBody>
      </p:sp>
      <p:pic>
        <p:nvPicPr>
          <p:cNvPr id="14339" name="Picture 100" descr="CNA_largo-on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92978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</a:rPr>
              <a:t>Chapter 2: Elements of the IoE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" charset="0"/>
              </a:rPr>
              <a:t>Intr</a:t>
            </a:r>
            <a:r>
              <a:rPr lang="en-US" dirty="0"/>
              <a:t>oduction to the Internet of Things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Instructor_Supplemental_Material_Template.pptx" id="{3198E07C-115F-418B-A9A8-BF9053302A35}" vid="{198B02FE-59AF-4313-B2FA-B9A3F3C1E378}"/>
    </a:ext>
  </a:ext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Instructor_Supplemental_Material_Template.pptx" id="{3198E07C-115F-418B-A9A8-BF9053302A35}" vid="{C5585B68-2BDF-41F6-9912-6E782196182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Instructor_Supplemental_Material_Template</Template>
  <TotalTime>1726</TotalTime>
  <Pages>28</Pages>
  <Words>1546</Words>
  <Application>Microsoft Office PowerPoint</Application>
  <PresentationFormat>On-screen Show (4:3)</PresentationFormat>
  <Paragraphs>265</Paragraphs>
  <Slides>29</Slides>
  <Notes>28</Notes>
  <HiddenSlides>7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PPT-TMPLT-WHT_C</vt:lpstr>
      <vt:lpstr>NetAcad-4F_PPT-WHT_060408</vt:lpstr>
      <vt:lpstr>Instructor Materials Chapter 2: Elements of the IoE</vt:lpstr>
      <vt:lpstr>Instructor Materials - Chapter 2 Planning Guide</vt:lpstr>
      <vt:lpstr>Slide 3</vt:lpstr>
      <vt:lpstr>Chapter 2: Activities</vt:lpstr>
      <vt:lpstr>Chapter 2: Assessment</vt:lpstr>
      <vt:lpstr>Slide 6</vt:lpstr>
      <vt:lpstr>Chapter 2: Additional Help</vt:lpstr>
      <vt:lpstr>Slide 8</vt:lpstr>
      <vt:lpstr>Chapter 2: Elements of the IoE</vt:lpstr>
      <vt:lpstr>Chapter 2 - Sections &amp; Objectives</vt:lpstr>
      <vt:lpstr>2.1 Things as an Element</vt:lpstr>
      <vt:lpstr>Things as an Element Connecting to Traditional Computer Things</vt:lpstr>
      <vt:lpstr>Things as an Element Connecting to Traditional Computers</vt:lpstr>
      <vt:lpstr>Things as an Element Connecting to Non-Traditional Computer Things</vt:lpstr>
      <vt:lpstr>Things as an Element Connecting to Non-Traditional Computer Things (Cont.)</vt:lpstr>
      <vt:lpstr>Data as an Element Data</vt:lpstr>
      <vt:lpstr>Data as an Element Transportation of Data</vt:lpstr>
      <vt:lpstr>Data as an Element Transportation of Data (Cont.)</vt:lpstr>
      <vt:lpstr>Data as an Element Big Data</vt:lpstr>
      <vt:lpstr>Data as an Element Big Data (Cont.)</vt:lpstr>
      <vt:lpstr>Data as an Element Virtualization and Cloud Computing</vt:lpstr>
      <vt:lpstr>Data as an Element Virtualization and Cloud Computing (Cont.)</vt:lpstr>
      <vt:lpstr>People as an Element Behavior Adapts to Information</vt:lpstr>
      <vt:lpstr>People as an Element Organization Adapts to Information</vt:lpstr>
      <vt:lpstr>Process as an Element The Role of Process</vt:lpstr>
      <vt:lpstr>2.5 Chapter Summary</vt:lpstr>
      <vt:lpstr>Chapter Summary Summary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 Materials Chapter 1 What is the Internet of Things?</dc:title>
  <dc:creator>Suk-yi Pennock</dc:creator>
  <cp:lastModifiedBy>jjohnson</cp:lastModifiedBy>
  <cp:revision>64</cp:revision>
  <cp:lastPrinted>1999-01-27T00:54:54Z</cp:lastPrinted>
  <dcterms:created xsi:type="dcterms:W3CDTF">2016-07-19T22:00:40Z</dcterms:created>
  <dcterms:modified xsi:type="dcterms:W3CDTF">2016-10-23T23:47:24Z</dcterms:modified>
</cp:coreProperties>
</file>