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2"/>
  </p:notesMasterIdLst>
  <p:handoutMasterIdLst>
    <p:handoutMasterId r:id="rId33"/>
  </p:handoutMasterIdLst>
  <p:sldIdLst>
    <p:sldId id="812" r:id="rId3"/>
    <p:sldId id="903" r:id="rId4"/>
    <p:sldId id="871" r:id="rId5"/>
    <p:sldId id="904" r:id="rId6"/>
    <p:sldId id="873" r:id="rId7"/>
    <p:sldId id="874" r:id="rId8"/>
    <p:sldId id="875" r:id="rId9"/>
    <p:sldId id="877" r:id="rId10"/>
    <p:sldId id="500" r:id="rId11"/>
    <p:sldId id="786" r:id="rId12"/>
    <p:sldId id="791" r:id="rId13"/>
    <p:sldId id="908" r:id="rId14"/>
    <p:sldId id="910" r:id="rId15"/>
    <p:sldId id="912" r:id="rId16"/>
    <p:sldId id="913" r:id="rId17"/>
    <p:sldId id="923" r:id="rId18"/>
    <p:sldId id="914" r:id="rId19"/>
    <p:sldId id="915" r:id="rId20"/>
    <p:sldId id="917" r:id="rId21"/>
    <p:sldId id="916" r:id="rId22"/>
    <p:sldId id="918" r:id="rId23"/>
    <p:sldId id="919" r:id="rId24"/>
    <p:sldId id="921" r:id="rId25"/>
    <p:sldId id="924" r:id="rId26"/>
    <p:sldId id="882" r:id="rId27"/>
    <p:sldId id="883" r:id="rId28"/>
    <p:sldId id="925" r:id="rId29"/>
    <p:sldId id="884" r:id="rId30"/>
    <p:sldId id="885" r:id="rId31"/>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89277" autoAdjust="0"/>
  </p:normalViewPr>
  <p:slideViewPr>
    <p:cSldViewPr snapToGrid="0">
      <p:cViewPr varScale="1">
        <p:scale>
          <a:sx n="65" d="100"/>
          <a:sy n="65" d="100"/>
        </p:scale>
        <p:origin x="-1138" y="-8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24.xml"/><Relationship Id="rId3" Type="http://schemas.openxmlformats.org/officeDocument/2006/relationships/slide" Target="slides/slide14.xml"/><Relationship Id="rId7" Type="http://schemas.openxmlformats.org/officeDocument/2006/relationships/slide" Target="slides/slide18.xml"/><Relationship Id="rId12" Type="http://schemas.openxmlformats.org/officeDocument/2006/relationships/slide" Target="slides/slide23.xml"/><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slide" Target="slides/slide17.xml"/><Relationship Id="rId11" Type="http://schemas.openxmlformats.org/officeDocument/2006/relationships/slide" Target="slides/slide22.xml"/><Relationship Id="rId5" Type="http://schemas.openxmlformats.org/officeDocument/2006/relationships/slide" Target="slides/slide16.xml"/><Relationship Id="rId15" Type="http://schemas.openxmlformats.org/officeDocument/2006/relationships/slide" Target="slides/slide27.xml"/><Relationship Id="rId10" Type="http://schemas.openxmlformats.org/officeDocument/2006/relationships/slide" Target="slides/slide21.xml"/><Relationship Id="rId4" Type="http://schemas.openxmlformats.org/officeDocument/2006/relationships/slide" Target="slides/slide15.xml"/><Relationship Id="rId9" Type="http://schemas.openxmlformats.org/officeDocument/2006/relationships/slide" Target="slides/slide20.xml"/><Relationship Id="rId14"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xmlns=""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a:t>Cisco Networking Academy </a:t>
            </a:r>
            <a:r>
              <a:rPr lang="en-US" b="0" dirty="0" smtClean="0"/>
              <a:t>Program</a:t>
            </a:r>
            <a:endParaRPr lang="en-US" b="0" dirty="0"/>
          </a:p>
          <a:p>
            <a:pPr marL="0" indent="0" eaLnBrk="1" hangingPunct="1">
              <a:buNone/>
            </a:pPr>
            <a:r>
              <a:rPr lang="en-US" dirty="0" smtClean="0">
                <a:solidFill>
                  <a:schemeClr val="tx1"/>
                </a:solidFill>
                <a:latin typeface="Arial" charset="0"/>
              </a:rPr>
              <a:t>Intr</a:t>
            </a:r>
            <a:r>
              <a:rPr lang="en-US" dirty="0" smtClean="0"/>
              <a:t>oduction to the Internet</a:t>
            </a:r>
            <a:r>
              <a:rPr lang="en-US" baseline="0" dirty="0" smtClean="0"/>
              <a:t> of Things</a:t>
            </a:r>
            <a:endParaRPr lang="en-US" dirty="0" smtClean="0">
              <a:solidFill>
                <a:schemeClr val="tx1"/>
              </a:solidFill>
              <a:latin typeface="Arial" charset="0"/>
            </a:endParaRPr>
          </a:p>
          <a:p>
            <a:pPr>
              <a:buFontTx/>
              <a:buNone/>
            </a:pPr>
            <a:r>
              <a:rPr lang="en-US" sz="1300" b="0" dirty="0" smtClean="0"/>
              <a:t>Chapter 3: Connecting the Unconnected</a:t>
            </a:r>
            <a:endParaRPr lang="en-GB" b="0" dirty="0"/>
          </a:p>
        </p:txBody>
      </p:sp>
    </p:spTree>
    <p:extLst>
      <p:ext uri="{BB962C8B-B14F-4D97-AF65-F5344CB8AC3E}">
        <p14:creationId xmlns:p14="http://schemas.microsoft.com/office/powerpoint/2010/main" xmlns="" val="339727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10</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72380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eaLnBrk="1" hangingPunct="1">
              <a:buFont typeface="Wingdings" charset="0"/>
              <a:buNone/>
            </a:pPr>
            <a:r>
              <a:rPr lang="en-US" dirty="0" smtClean="0">
                <a:solidFill>
                  <a:schemeClr val="tx1"/>
                </a:solidFill>
                <a:latin typeface="Arial" charset="0"/>
              </a:rPr>
              <a:t>Introduction to the Internet of Things</a:t>
            </a:r>
          </a:p>
          <a:p>
            <a:pPr>
              <a:buFontTx/>
              <a:buNone/>
            </a:pPr>
            <a:r>
              <a:rPr lang="en-US" sz="1200" b="0" dirty="0" smtClean="0"/>
              <a:t>Chapter 3: </a:t>
            </a:r>
            <a:r>
              <a:rPr lang="en-US" sz="1200" dirty="0" smtClean="0">
                <a:latin typeface="Arial" charset="0"/>
              </a:rPr>
              <a:t>Connecting the Unconnected</a:t>
            </a:r>
            <a:endParaRPr lang="en-GB" b="0" dirty="0"/>
          </a:p>
        </p:txBody>
      </p:sp>
    </p:spTree>
    <p:extLst>
      <p:ext uri="{BB962C8B-B14F-4D97-AF65-F5344CB8AC3E}">
        <p14:creationId xmlns:p14="http://schemas.microsoft.com/office/powerpoint/2010/main" xmlns="" val="286773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12</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the Cisco </a:t>
            </a:r>
            <a:r>
              <a:rPr lang="en-US" sz="900" baseline="0" dirty="0" err="1" smtClean="0"/>
              <a:t>IoT</a:t>
            </a:r>
            <a:r>
              <a:rPr lang="en-US" sz="900" baseline="0" dirty="0" smtClean="0"/>
              <a:t> System</a:t>
            </a:r>
            <a:endParaRPr lang="en-US" sz="900" dirty="0" smtClean="0"/>
          </a:p>
          <a:p>
            <a:pPr>
              <a:lnSpc>
                <a:spcPct val="80000"/>
              </a:lnSpc>
              <a:buFontTx/>
              <a:buNone/>
            </a:pPr>
            <a:r>
              <a:rPr lang="en-US" dirty="0" smtClean="0">
                <a:latin typeface="Arial" charset="0"/>
              </a:rPr>
              <a:t>3.1.1 –</a:t>
            </a:r>
            <a:r>
              <a:rPr lang="en-US" baseline="0" dirty="0" smtClean="0">
                <a:latin typeface="Arial" charset="0"/>
              </a:rPr>
              <a:t> </a:t>
            </a:r>
            <a:r>
              <a:rPr lang="en-US" dirty="0" smtClean="0"/>
              <a:t>Things</a:t>
            </a:r>
            <a:r>
              <a:rPr lang="en-US" baseline="0" dirty="0" smtClean="0"/>
              <a:t> to Connect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335696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13</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the Cisco </a:t>
            </a:r>
            <a:r>
              <a:rPr lang="en-US" sz="900" baseline="0" dirty="0" err="1" smtClean="0"/>
              <a:t>IoT</a:t>
            </a:r>
            <a:r>
              <a:rPr lang="en-US" sz="900" baseline="0" dirty="0" smtClean="0"/>
              <a:t> System</a:t>
            </a:r>
            <a:endParaRPr lang="en-US" sz="900" dirty="0" smtClean="0"/>
          </a:p>
          <a:p>
            <a:pPr>
              <a:lnSpc>
                <a:spcPct val="80000"/>
              </a:lnSpc>
              <a:buFontTx/>
              <a:buNone/>
            </a:pPr>
            <a:r>
              <a:rPr lang="en-US" dirty="0" smtClean="0">
                <a:latin typeface="Arial" charset="0"/>
              </a:rPr>
              <a:t>3.1.2 –</a:t>
            </a:r>
            <a:r>
              <a:rPr lang="en-US" baseline="0" dirty="0" smtClean="0">
                <a:latin typeface="Arial" charset="0"/>
              </a:rPr>
              <a:t> </a:t>
            </a:r>
            <a:r>
              <a:rPr lang="en-US" dirty="0" smtClean="0"/>
              <a:t>The Cisco </a:t>
            </a:r>
            <a:r>
              <a:rPr lang="en-US" dirty="0" err="1" smtClean="0"/>
              <a:t>IoT</a:t>
            </a:r>
            <a:r>
              <a:rPr lang="en-US" dirty="0" smtClean="0"/>
              <a:t> System</a:t>
            </a:r>
          </a:p>
          <a:p>
            <a:pPr>
              <a:lnSpc>
                <a:spcPct val="80000"/>
              </a:lnSpc>
              <a:buFontTx/>
              <a:buNone/>
            </a:pPr>
            <a:endParaRPr lang="en-US" dirty="0"/>
          </a:p>
        </p:txBody>
      </p:sp>
    </p:spTree>
    <p:extLst>
      <p:ext uri="{BB962C8B-B14F-4D97-AF65-F5344CB8AC3E}">
        <p14:creationId xmlns:p14="http://schemas.microsoft.com/office/powerpoint/2010/main" xmlns="" val="147829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14</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the Cisco </a:t>
            </a:r>
            <a:r>
              <a:rPr lang="en-US" sz="900" baseline="0" dirty="0" err="1" smtClean="0"/>
              <a:t>IoT</a:t>
            </a:r>
            <a:r>
              <a:rPr lang="en-US" sz="900" baseline="0" dirty="0" smtClean="0"/>
              <a:t> System</a:t>
            </a:r>
            <a:endParaRPr lang="en-US" sz="900" dirty="0" smtClean="0"/>
          </a:p>
          <a:p>
            <a:pPr>
              <a:lnSpc>
                <a:spcPct val="80000"/>
              </a:lnSpc>
              <a:buFontTx/>
              <a:buNone/>
            </a:pPr>
            <a:r>
              <a:rPr lang="en-US" dirty="0" smtClean="0">
                <a:latin typeface="Arial" charset="0"/>
              </a:rPr>
              <a:t>3.1.3 –</a:t>
            </a:r>
            <a:r>
              <a:rPr lang="en-US" baseline="0" dirty="0" smtClean="0">
                <a:latin typeface="Arial" charset="0"/>
              </a:rPr>
              <a:t> </a:t>
            </a:r>
            <a:r>
              <a:rPr lang="en-US" dirty="0" smtClean="0"/>
              <a:t>The Network Connectivity</a:t>
            </a:r>
            <a:r>
              <a:rPr lang="en-US" baseline="0" dirty="0" smtClean="0"/>
              <a:t> Pillar</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180013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15</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the Cisco </a:t>
            </a:r>
            <a:r>
              <a:rPr lang="en-US" sz="900" baseline="0" dirty="0" err="1" smtClean="0"/>
              <a:t>IoT</a:t>
            </a:r>
            <a:r>
              <a:rPr lang="en-US" sz="900" baseline="0" dirty="0" smtClean="0"/>
              <a:t> System</a:t>
            </a:r>
            <a:endParaRPr lang="en-US" sz="900" dirty="0" smtClean="0"/>
          </a:p>
          <a:p>
            <a:pPr>
              <a:lnSpc>
                <a:spcPct val="80000"/>
              </a:lnSpc>
              <a:buFontTx/>
              <a:buNone/>
            </a:pPr>
            <a:r>
              <a:rPr lang="en-US" dirty="0" smtClean="0">
                <a:latin typeface="Arial" charset="0"/>
              </a:rPr>
              <a:t>3.1.4 –</a:t>
            </a:r>
            <a:r>
              <a:rPr lang="en-US" baseline="0" dirty="0" smtClean="0">
                <a:latin typeface="Arial" charset="0"/>
              </a:rPr>
              <a:t> </a:t>
            </a:r>
            <a:r>
              <a:rPr lang="en-US" dirty="0" smtClean="0"/>
              <a:t>The Fog Computing</a:t>
            </a:r>
            <a:r>
              <a:rPr lang="en-US" baseline="0" dirty="0" smtClean="0"/>
              <a:t> Pillar</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4686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16</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the Cisco </a:t>
            </a:r>
            <a:r>
              <a:rPr lang="en-US" sz="900" baseline="0" dirty="0" err="1" smtClean="0"/>
              <a:t>IoT</a:t>
            </a:r>
            <a:r>
              <a:rPr lang="en-US" sz="900" baseline="0" dirty="0" smtClean="0"/>
              <a:t> System</a:t>
            </a:r>
            <a:endParaRPr lang="en-US" sz="900" dirty="0" smtClean="0"/>
          </a:p>
          <a:p>
            <a:pPr>
              <a:lnSpc>
                <a:spcPct val="80000"/>
              </a:lnSpc>
              <a:buFontTx/>
              <a:buNone/>
            </a:pPr>
            <a:r>
              <a:rPr lang="en-US" dirty="0" smtClean="0">
                <a:latin typeface="Arial" charset="0"/>
              </a:rPr>
              <a:t>3.1.4 –</a:t>
            </a:r>
            <a:r>
              <a:rPr lang="en-US" baseline="0" dirty="0" smtClean="0">
                <a:latin typeface="Arial" charset="0"/>
              </a:rPr>
              <a:t> </a:t>
            </a:r>
            <a:r>
              <a:rPr lang="en-US" dirty="0" smtClean="0"/>
              <a:t>The Fog Computing</a:t>
            </a:r>
            <a:r>
              <a:rPr lang="en-US" baseline="0" dirty="0" smtClean="0"/>
              <a:t> Pillar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208330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17</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3.1</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the Cisco </a:t>
            </a:r>
            <a:r>
              <a:rPr lang="en-US" sz="900" baseline="0" dirty="0" err="1" smtClean="0"/>
              <a:t>IoT</a:t>
            </a:r>
            <a:r>
              <a:rPr lang="en-US" sz="900" baseline="0" dirty="0" smtClean="0"/>
              <a:t> System</a:t>
            </a:r>
            <a:endParaRPr lang="en-US" sz="900" dirty="0" smtClean="0"/>
          </a:p>
          <a:p>
            <a:pPr>
              <a:lnSpc>
                <a:spcPct val="80000"/>
              </a:lnSpc>
              <a:buFontTx/>
              <a:buNone/>
            </a:pPr>
            <a:r>
              <a:rPr lang="en-US" dirty="0" smtClean="0">
                <a:latin typeface="Arial" charset="0"/>
              </a:rPr>
              <a:t>3.1.5 –</a:t>
            </a:r>
            <a:r>
              <a:rPr lang="en-US" baseline="0" dirty="0" smtClean="0">
                <a:latin typeface="Arial" charset="0"/>
              </a:rPr>
              <a:t> </a:t>
            </a:r>
            <a:r>
              <a:rPr lang="en-US" dirty="0" smtClean="0"/>
              <a:t>Other Cisco </a:t>
            </a:r>
            <a:r>
              <a:rPr lang="en-US" dirty="0" err="1" smtClean="0"/>
              <a:t>IoT</a:t>
            </a:r>
            <a:r>
              <a:rPr lang="en-US" dirty="0" smtClean="0"/>
              <a:t> System Pillars</a:t>
            </a:r>
          </a:p>
          <a:p>
            <a:pPr>
              <a:lnSpc>
                <a:spcPct val="80000"/>
              </a:lnSpc>
              <a:buFontTx/>
              <a:buNone/>
            </a:pPr>
            <a:endParaRPr lang="en-US" dirty="0"/>
          </a:p>
        </p:txBody>
      </p:sp>
    </p:spTree>
    <p:extLst>
      <p:ext uri="{BB962C8B-B14F-4D97-AF65-F5344CB8AC3E}">
        <p14:creationId xmlns:p14="http://schemas.microsoft.com/office/powerpoint/2010/main" xmlns="" val="4091436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18</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Configuring Things</a:t>
            </a:r>
            <a:endParaRPr lang="en-US" sz="900" dirty="0" smtClean="0"/>
          </a:p>
          <a:p>
            <a:pPr>
              <a:lnSpc>
                <a:spcPct val="80000"/>
              </a:lnSpc>
              <a:buFontTx/>
              <a:buNone/>
            </a:pPr>
            <a:r>
              <a:rPr lang="en-US" dirty="0" smtClean="0">
                <a:latin typeface="Arial" charset="0"/>
              </a:rPr>
              <a:t>3.2.1 –</a:t>
            </a:r>
            <a:r>
              <a:rPr lang="en-US" baseline="0" dirty="0" smtClean="0">
                <a:latin typeface="Arial" charset="0"/>
              </a:rPr>
              <a:t> </a:t>
            </a:r>
            <a:r>
              <a:rPr lang="en-US" dirty="0" smtClean="0"/>
              <a:t>Non-IP-Enabled Devices</a:t>
            </a:r>
            <a:r>
              <a:rPr lang="en-US" baseline="0" dirty="0" smtClean="0"/>
              <a:t> Communicate Across a Network</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8776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19</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Configuring Things</a:t>
            </a:r>
            <a:endParaRPr lang="en-US" sz="900" dirty="0" smtClean="0"/>
          </a:p>
          <a:p>
            <a:pPr>
              <a:lnSpc>
                <a:spcPct val="80000"/>
              </a:lnSpc>
              <a:buFontTx/>
              <a:buNone/>
            </a:pPr>
            <a:r>
              <a:rPr lang="en-US" dirty="0" smtClean="0">
                <a:latin typeface="Arial" charset="0"/>
              </a:rPr>
              <a:t>3.2.2</a:t>
            </a:r>
            <a:r>
              <a:rPr lang="en-US" baseline="0" dirty="0" smtClean="0">
                <a:latin typeface="Arial" charset="0"/>
              </a:rPr>
              <a:t> - Configuring IP-Enabled Devices</a:t>
            </a:r>
            <a:endParaRPr lang="en-US" dirty="0" smtClean="0"/>
          </a:p>
          <a:p>
            <a:pPr>
              <a:lnSpc>
                <a:spcPct val="80000"/>
              </a:lnSpc>
              <a:buFontTx/>
              <a:buNone/>
            </a:pPr>
            <a:endParaRPr lang="en-US" dirty="0"/>
          </a:p>
        </p:txBody>
      </p:sp>
    </p:spTree>
    <p:extLst>
      <p:ext uri="{BB962C8B-B14F-4D97-AF65-F5344CB8AC3E}">
        <p14:creationId xmlns:p14="http://schemas.microsoft.com/office/powerpoint/2010/main" xmlns="" val="301952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340163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20</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Configuring Things</a:t>
            </a:r>
            <a:endParaRPr lang="en-US" sz="900" dirty="0" smtClean="0"/>
          </a:p>
          <a:p>
            <a:pPr>
              <a:lnSpc>
                <a:spcPct val="80000"/>
              </a:lnSpc>
              <a:buFontTx/>
              <a:buNone/>
            </a:pPr>
            <a:r>
              <a:rPr lang="en-US" dirty="0" smtClean="0">
                <a:latin typeface="Arial" charset="0"/>
              </a:rPr>
              <a:t>3.2.3 –</a:t>
            </a:r>
            <a:r>
              <a:rPr lang="en-US" baseline="0" dirty="0" smtClean="0">
                <a:latin typeface="Arial" charset="0"/>
              </a:rPr>
              <a:t> </a:t>
            </a:r>
            <a:r>
              <a:rPr lang="en-US" dirty="0" smtClean="0"/>
              <a:t>Configuring Infrastructure</a:t>
            </a:r>
            <a:r>
              <a:rPr lang="en-US" baseline="0" dirty="0" smtClean="0"/>
              <a:t> Devices</a:t>
            </a:r>
            <a:endParaRPr lang="en-US" dirty="0"/>
          </a:p>
        </p:txBody>
      </p:sp>
    </p:spTree>
    <p:extLst>
      <p:ext uri="{BB962C8B-B14F-4D97-AF65-F5344CB8AC3E}">
        <p14:creationId xmlns:p14="http://schemas.microsoft.com/office/powerpoint/2010/main" xmlns="" val="294342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21</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3.2</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Introduction</a:t>
            </a:r>
            <a:r>
              <a:rPr lang="en-US" sz="900" baseline="0" dirty="0" smtClean="0"/>
              <a:t> to Configuring Things</a:t>
            </a:r>
            <a:endParaRPr lang="en-US" sz="900" dirty="0" smtClean="0"/>
          </a:p>
          <a:p>
            <a:pPr>
              <a:lnSpc>
                <a:spcPct val="80000"/>
              </a:lnSpc>
              <a:buFontTx/>
              <a:buNone/>
            </a:pPr>
            <a:r>
              <a:rPr lang="en-US" dirty="0" smtClean="0">
                <a:latin typeface="Arial" charset="0"/>
              </a:rPr>
              <a:t>3.2.4 –</a:t>
            </a:r>
            <a:r>
              <a:rPr lang="en-US" baseline="0" dirty="0" smtClean="0">
                <a:latin typeface="Arial" charset="0"/>
              </a:rPr>
              <a:t> </a:t>
            </a:r>
            <a:r>
              <a:rPr lang="en-US" dirty="0" smtClean="0"/>
              <a:t>Configuring Small</a:t>
            </a:r>
            <a:r>
              <a:rPr lang="en-US" baseline="0" dirty="0" smtClean="0"/>
              <a:t> Business Routers</a:t>
            </a:r>
            <a:endParaRPr lang="en-US" dirty="0"/>
          </a:p>
        </p:txBody>
      </p:sp>
    </p:spTree>
    <p:extLst>
      <p:ext uri="{BB962C8B-B14F-4D97-AF65-F5344CB8AC3E}">
        <p14:creationId xmlns:p14="http://schemas.microsoft.com/office/powerpoint/2010/main" xmlns="" val="261058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22</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3.3</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Programming</a:t>
            </a:r>
          </a:p>
          <a:p>
            <a:pPr>
              <a:lnSpc>
                <a:spcPct val="80000"/>
              </a:lnSpc>
              <a:buFontTx/>
              <a:buNone/>
            </a:pPr>
            <a:r>
              <a:rPr lang="en-US" dirty="0" smtClean="0">
                <a:latin typeface="Arial" charset="0"/>
              </a:rPr>
              <a:t>3.3.1</a:t>
            </a:r>
            <a:r>
              <a:rPr lang="en-US" baseline="0" dirty="0" smtClean="0">
                <a:latin typeface="Arial" charset="0"/>
              </a:rPr>
              <a:t> – What are Programs?</a:t>
            </a:r>
            <a:endParaRPr lang="en-US" dirty="0"/>
          </a:p>
        </p:txBody>
      </p:sp>
    </p:spTree>
    <p:extLst>
      <p:ext uri="{BB962C8B-B14F-4D97-AF65-F5344CB8AC3E}">
        <p14:creationId xmlns:p14="http://schemas.microsoft.com/office/powerpoint/2010/main" xmlns="" val="340039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23</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3.4</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Prototyping Your Ideas</a:t>
            </a:r>
          </a:p>
          <a:p>
            <a:pPr>
              <a:lnSpc>
                <a:spcPct val="80000"/>
              </a:lnSpc>
              <a:buFontTx/>
              <a:buNone/>
            </a:pPr>
            <a:r>
              <a:rPr lang="en-US" dirty="0" smtClean="0">
                <a:latin typeface="Arial" charset="0"/>
              </a:rPr>
              <a:t>3.4.1 – What is Prototyping?</a:t>
            </a:r>
            <a:endParaRPr lang="en-US" dirty="0"/>
          </a:p>
        </p:txBody>
      </p:sp>
    </p:spTree>
    <p:extLst>
      <p:ext uri="{BB962C8B-B14F-4D97-AF65-F5344CB8AC3E}">
        <p14:creationId xmlns:p14="http://schemas.microsoft.com/office/powerpoint/2010/main" xmlns="" val="1284634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srgbClr val="000000"/>
                </a:solidFill>
              </a:rPr>
              <a:pPr/>
              <a:t>24</a:t>
            </a:fld>
            <a:endParaRPr lang="en-US" sz="800">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3.4</a:t>
            </a:r>
            <a:r>
              <a:rPr lang="en-US" sz="1200" kern="1200" baseline="0" dirty="0" smtClean="0">
                <a:solidFill>
                  <a:schemeClr val="tx1"/>
                </a:solidFill>
                <a:latin typeface="Arial" charset="0"/>
                <a:ea typeface="ＭＳ Ｐゴシック" charset="0"/>
                <a:cs typeface="ＭＳ Ｐゴシック" charset="0"/>
              </a:rPr>
              <a:t> </a:t>
            </a:r>
            <a:r>
              <a:rPr lang="en-US" sz="1200" kern="1200" dirty="0" smtClean="0">
                <a:solidFill>
                  <a:schemeClr val="tx1"/>
                </a:solidFill>
                <a:latin typeface="Arial" charset="0"/>
                <a:ea typeface="ＭＳ Ｐゴシック" charset="0"/>
                <a:cs typeface="ＭＳ Ｐゴシック" charset="0"/>
              </a:rPr>
              <a:t>–</a:t>
            </a:r>
            <a:r>
              <a:rPr lang="en-US" sz="1200" kern="1200" baseline="0" dirty="0" smtClean="0">
                <a:solidFill>
                  <a:schemeClr val="tx1"/>
                </a:solidFill>
                <a:latin typeface="Arial" charset="0"/>
                <a:ea typeface="ＭＳ Ｐゴシック" charset="0"/>
                <a:cs typeface="ＭＳ Ｐゴシック" charset="0"/>
              </a:rPr>
              <a:t> </a:t>
            </a:r>
            <a:r>
              <a:rPr lang="en-US" sz="900" dirty="0" smtClean="0"/>
              <a:t>Prototyping Your Ideas</a:t>
            </a:r>
          </a:p>
          <a:p>
            <a:pPr>
              <a:lnSpc>
                <a:spcPct val="80000"/>
              </a:lnSpc>
              <a:buFontTx/>
              <a:buNone/>
            </a:pPr>
            <a:r>
              <a:rPr lang="en-US" dirty="0" smtClean="0">
                <a:latin typeface="Arial" charset="0"/>
              </a:rPr>
              <a:t>3.4.2 – </a:t>
            </a:r>
            <a:r>
              <a:rPr lang="en-US" dirty="0" smtClean="0"/>
              <a:t>Prototyping Resources</a:t>
            </a:r>
            <a:endParaRPr lang="en-US" dirty="0"/>
          </a:p>
        </p:txBody>
      </p:sp>
    </p:spTree>
    <p:extLst>
      <p:ext uri="{BB962C8B-B14F-4D97-AF65-F5344CB8AC3E}">
        <p14:creationId xmlns:p14="http://schemas.microsoft.com/office/powerpoint/2010/main" xmlns="" val="228396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Cisco Networking Academy Program</a:t>
            </a:r>
          </a:p>
          <a:p>
            <a:pPr eaLnBrk="1" hangingPunct="1">
              <a:buFont typeface="Wingdings" charset="0"/>
              <a:buNone/>
            </a:pPr>
            <a:r>
              <a:rPr lang="en-US" dirty="0" smtClean="0">
                <a:solidFill>
                  <a:schemeClr val="tx1"/>
                </a:solidFill>
                <a:latin typeface="Arial" charset="0"/>
              </a:rPr>
              <a:t>Introduction to the Internet of Things</a:t>
            </a:r>
          </a:p>
          <a:p>
            <a:pPr>
              <a:buFontTx/>
              <a:buNone/>
            </a:pPr>
            <a:r>
              <a:rPr lang="en-US" sz="1200" b="0" dirty="0" smtClean="0"/>
              <a:t>Chapter 3: </a:t>
            </a:r>
            <a:r>
              <a:rPr lang="en-US" sz="1200" dirty="0" smtClean="0">
                <a:latin typeface="Arial" charset="0"/>
              </a:rPr>
              <a:t>Connecting the Unconnected</a:t>
            </a:r>
            <a:endParaRPr lang="en-GB" b="0" dirty="0"/>
          </a:p>
        </p:txBody>
      </p:sp>
    </p:spTree>
    <p:extLst>
      <p:ext uri="{BB962C8B-B14F-4D97-AF65-F5344CB8AC3E}">
        <p14:creationId xmlns:p14="http://schemas.microsoft.com/office/powerpoint/2010/main" xmlns="" val="2633365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3.5.1.1</a:t>
            </a:r>
            <a:r>
              <a:rPr lang="en-US" sz="1200" kern="1200" baseline="0" dirty="0" smtClean="0">
                <a:solidFill>
                  <a:schemeClr val="tx1"/>
                </a:solidFill>
                <a:latin typeface="Arial" charset="0"/>
                <a:ea typeface="ＭＳ Ｐゴシック" charset="0"/>
                <a:cs typeface="ＭＳ Ｐゴシック" charset="0"/>
              </a:rPr>
              <a:t> - </a:t>
            </a:r>
            <a:r>
              <a:rPr lang="en-US" dirty="0" smtClean="0">
                <a:latin typeface="Arial" charset="0"/>
              </a:rPr>
              <a:t>Summary</a:t>
            </a:r>
            <a:endParaRPr lang="en-US" dirty="0"/>
          </a:p>
        </p:txBody>
      </p:sp>
    </p:spTree>
    <p:extLst>
      <p:ext uri="{BB962C8B-B14F-4D97-AF65-F5344CB8AC3E}">
        <p14:creationId xmlns:p14="http://schemas.microsoft.com/office/powerpoint/2010/main" xmlns="" val="113082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3.5.1.1</a:t>
            </a:r>
            <a:r>
              <a:rPr lang="en-US" sz="1200" kern="1200" baseline="0" dirty="0" smtClean="0">
                <a:solidFill>
                  <a:schemeClr val="tx1"/>
                </a:solidFill>
                <a:latin typeface="Arial" charset="0"/>
                <a:ea typeface="ＭＳ Ｐゴシック" charset="0"/>
                <a:cs typeface="ＭＳ Ｐゴシック" charset="0"/>
              </a:rPr>
              <a:t> – </a:t>
            </a:r>
            <a:r>
              <a:rPr lang="en-US" dirty="0" smtClean="0">
                <a:latin typeface="Arial" charset="0"/>
              </a:rPr>
              <a:t>Summary (Cont.)</a:t>
            </a:r>
            <a:endParaRPr lang="en-US" dirty="0"/>
          </a:p>
        </p:txBody>
      </p:sp>
    </p:spTree>
    <p:extLst>
      <p:ext uri="{BB962C8B-B14F-4D97-AF65-F5344CB8AC3E}">
        <p14:creationId xmlns:p14="http://schemas.microsoft.com/office/powerpoint/2010/main" xmlns="" val="2791386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AC3B40C-7774-46A0-8FD7-D0857136B166}" type="slidenum">
              <a:rPr lang="en-US" smtClean="0"/>
              <a:pPr>
                <a:defRPr/>
              </a:pPr>
              <a:t>29</a:t>
            </a:fld>
            <a:endParaRPr lang="en-US"/>
          </a:p>
        </p:txBody>
      </p:sp>
    </p:spTree>
    <p:extLst>
      <p:ext uri="{BB962C8B-B14F-4D97-AF65-F5344CB8AC3E}">
        <p14:creationId xmlns:p14="http://schemas.microsoft.com/office/powerpoint/2010/main" xmlns="" val="11809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D897EDCD-494B-463B-94F5-50E6B57D71C3}" type="slidenum">
              <a:rPr lang="en-US" smtClean="0"/>
              <a:pPr>
                <a:defRPr/>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814388" rtl="0" eaLnBrk="0" fontAlgn="base" latinLnBrk="0" hangingPunct="0">
              <a:lnSpc>
                <a:spcPct val="90000"/>
              </a:lnSpc>
              <a:spcBef>
                <a:spcPct val="50000"/>
              </a:spcBef>
              <a:spcAft>
                <a:spcPct val="0"/>
              </a:spcAft>
              <a:buClrTx/>
              <a:buSzPct val="100000"/>
              <a:buFontTx/>
              <a:buNone/>
              <a:tabLst/>
              <a:defRPr/>
            </a:pPr>
            <a:r>
              <a:rPr lang="en-US" sz="800" dirty="0" smtClean="0">
                <a:solidFill>
                  <a:schemeClr val="tx1"/>
                </a:solidFill>
                <a:latin typeface="Arial" charset="0"/>
              </a:rPr>
              <a:t>Intr</a:t>
            </a:r>
            <a:r>
              <a:rPr lang="en-US" sz="800" dirty="0" smtClean="0"/>
              <a:t>oduction to the Internet of Things</a:t>
            </a:r>
            <a:endParaRPr lang="en-US" sz="800" dirty="0" smtClean="0">
              <a:solidFill>
                <a:schemeClr val="tx1"/>
              </a:solidFill>
              <a:latin typeface="Arial" charset="0"/>
            </a:endParaRPr>
          </a:p>
          <a:p>
            <a:pPr marL="0" indent="0" algn="l" defTabSz="814388">
              <a:lnSpc>
                <a:spcPct val="90000"/>
              </a:lnSpc>
              <a:buFontTx/>
              <a:buNone/>
              <a:defRPr/>
            </a:pPr>
            <a:r>
              <a:rPr lang="en-US" b="0" dirty="0" smtClean="0">
                <a:solidFill>
                  <a:schemeClr val="bg1"/>
                </a:solidFill>
                <a:latin typeface="Arial" pitchFamily="34" charset="0"/>
                <a:cs typeface="Arial" pitchFamily="34" charset="0"/>
              </a:rPr>
              <a:t>Chapter 3: Connecting the Unconnected</a:t>
            </a:r>
            <a:endParaRPr lang="en-US" sz="800" b="0" kern="0" dirty="0">
              <a:solidFill>
                <a:srgbClr val="00B0F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5518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xmlns="" val="305711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178440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6</a:t>
            </a:fld>
            <a:endParaRPr lang="en-US"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33684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7</a:t>
            </a:fld>
            <a:endParaRPr lang="en-US" sz="800" b="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xmlns="" val="263527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8CB16DC-A265-4634-B8FE-A98AE8199390}" type="slidenum">
              <a:rPr lang="en-US" smtClean="0"/>
              <a:pPr>
                <a:defRPr/>
              </a:pPr>
              <a:t>8</a:t>
            </a:fld>
            <a:endParaRPr lang="en-US"/>
          </a:p>
        </p:txBody>
      </p:sp>
    </p:spTree>
    <p:extLst>
      <p:ext uri="{BB962C8B-B14F-4D97-AF65-F5344CB8AC3E}">
        <p14:creationId xmlns:p14="http://schemas.microsoft.com/office/powerpoint/2010/main" xmlns="" val="125038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9</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0" dirty="0" smtClean="0"/>
              <a:t>Cisco Networking Academy Program</a:t>
            </a:r>
          </a:p>
          <a:p>
            <a:pPr eaLnBrk="1" hangingPunct="1">
              <a:buFont typeface="Wingdings" charset="0"/>
              <a:buNone/>
            </a:pPr>
            <a:r>
              <a:rPr lang="en-US" dirty="0" smtClean="0">
                <a:solidFill>
                  <a:schemeClr val="tx1"/>
                </a:solidFill>
                <a:latin typeface="Arial" charset="0"/>
              </a:rPr>
              <a:t>Introduction to the Internet of Things</a:t>
            </a:r>
          </a:p>
          <a:p>
            <a:pPr>
              <a:buFontTx/>
              <a:buNone/>
            </a:pPr>
            <a:r>
              <a:rPr lang="en-US" sz="1200" b="0" dirty="0" smtClean="0"/>
              <a:t>Chapter 3: </a:t>
            </a:r>
            <a:r>
              <a:rPr lang="en-US" sz="1200" dirty="0" smtClean="0">
                <a:latin typeface="Arial" charset="0"/>
              </a:rPr>
              <a:t>Connecting the Unconnected</a:t>
            </a:r>
            <a:endParaRPr lang="en-GB" b="0" dirty="0"/>
          </a:p>
        </p:txBody>
      </p:sp>
    </p:spTree>
    <p:extLst>
      <p:ext uri="{BB962C8B-B14F-4D97-AF65-F5344CB8AC3E}">
        <p14:creationId xmlns:p14="http://schemas.microsoft.com/office/powerpoint/2010/main" xmlns="" val="476943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dirty="0"/>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xmlns=""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xmlns=""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smtClean="0"/>
              <a:t>Click to edit Master title style</a:t>
            </a:r>
            <a:endParaRPr lang="en-US" dirty="0"/>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xmlns=""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vl3pPr marL="914400" indent="-225425">
              <a:buSzPct val="75000"/>
              <a:buFont typeface="Courier New" panose="02070309020205020404" pitchFamily="49" charset="0"/>
              <a:buChar char="o"/>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1" fontAlgn="base" hangingPunct="1">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cisconetworkingacademy"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624384" y="800403"/>
            <a:ext cx="6788150" cy="1008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0" indent="0" algn="l" defTabSz="814388" rtl="0" eaLnBrk="0" fontAlgn="base" hangingPunct="0">
              <a:lnSpc>
                <a:spcPct val="90000"/>
              </a:lnSpc>
              <a:spcBef>
                <a:spcPct val="50000"/>
              </a:spcBef>
              <a:spcAft>
                <a:spcPct val="0"/>
              </a:spcAft>
              <a:buClr>
                <a:srgbClr val="708CA1"/>
              </a:buClr>
              <a:buFont typeface="Wingdings" pitchFamily="2" charset="2"/>
              <a:buNone/>
              <a:defRPr sz="2000" b="1">
                <a:solidFill>
                  <a:schemeClr val="bg2"/>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hangingPunct="1">
              <a:buFont typeface="Wingdings" charset="0"/>
              <a:buNone/>
            </a:pPr>
            <a:endParaRPr lang="en-US" kern="0" dirty="0">
              <a:latin typeface="Arial" charset="0"/>
            </a:endParaRPr>
          </a:p>
        </p:txBody>
      </p:sp>
      <p:sp>
        <p:nvSpPr>
          <p:cNvPr id="7" name="Rectangle 2"/>
          <p:cNvSpPr>
            <a:spLocks noGrp="1" noChangeArrowheads="1"/>
          </p:cNvSpPr>
          <p:nvPr>
            <p:ph type="ctrTitle"/>
          </p:nvPr>
        </p:nvSpPr>
        <p:spPr/>
        <p:txBody>
          <a:bodyPr/>
          <a:lstStyle/>
          <a:p>
            <a:pPr eaLnBrk="1" hangingPunct="1"/>
            <a:r>
              <a:rPr lang="en-US" sz="2400" dirty="0" smtClean="0">
                <a:latin typeface="Arial" charset="0"/>
              </a:rPr>
              <a:t>Instructor Materials</a:t>
            </a:r>
            <a:br>
              <a:rPr lang="en-US" sz="2400" dirty="0" smtClean="0">
                <a:latin typeface="Arial" charset="0"/>
              </a:rPr>
            </a:br>
            <a:r>
              <a:rPr lang="en-US" sz="2400" dirty="0" smtClean="0">
                <a:latin typeface="Arial" charset="0"/>
              </a:rPr>
              <a:t>Chapter 3: Connecting the Unconnected</a:t>
            </a:r>
            <a:endParaRPr lang="en-US" sz="2400" dirty="0">
              <a:solidFill>
                <a:srgbClr val="00B0F0"/>
              </a:solidFill>
              <a:latin typeface="Arial" charset="0"/>
            </a:endParaRPr>
          </a:p>
        </p:txBody>
      </p:sp>
      <p:sp>
        <p:nvSpPr>
          <p:cNvPr id="3" name="Subtitle 2"/>
          <p:cNvSpPr>
            <a:spLocks noGrp="1"/>
          </p:cNvSpPr>
          <p:nvPr>
            <p:ph type="subTitle" idx="1"/>
          </p:nvPr>
        </p:nvSpPr>
        <p:spPr>
          <a:xfrm>
            <a:off x="311149" y="5135672"/>
            <a:ext cx="4674209" cy="447841"/>
          </a:xfrm>
        </p:spPr>
        <p:txBody>
          <a:bodyPr/>
          <a:lstStyle/>
          <a:p>
            <a:pPr eaLnBrk="1" hangingPunct="1"/>
            <a:r>
              <a:rPr lang="en-US" dirty="0" smtClean="0">
                <a:solidFill>
                  <a:schemeClr val="tx1"/>
                </a:solidFill>
                <a:latin typeface="Arial" charset="0"/>
              </a:rPr>
              <a:t>Intr</a:t>
            </a:r>
            <a:r>
              <a:rPr lang="en-US" dirty="0" smtClean="0"/>
              <a:t>oduction </a:t>
            </a:r>
            <a:r>
              <a:rPr lang="en-US" dirty="0"/>
              <a:t>to the </a:t>
            </a:r>
            <a:r>
              <a:rPr lang="en-US" dirty="0" smtClean="0"/>
              <a:t>Internet of Things</a:t>
            </a:r>
            <a:endParaRPr lang="en-US" dirty="0">
              <a:solidFill>
                <a:schemeClr val="tx1"/>
              </a:solidFill>
              <a:latin typeface="Arial" charset="0"/>
            </a:endParaRPr>
          </a:p>
        </p:txBody>
      </p:sp>
    </p:spTree>
    <p:extLst>
      <p:ext uri="{BB962C8B-B14F-4D97-AF65-F5344CB8AC3E}">
        <p14:creationId xmlns:p14="http://schemas.microsoft.com/office/powerpoint/2010/main" xmlns="" val="251526465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r>
              <a:rPr lang="en-US" smtClean="0"/>
              <a:t>Chapter 3 - Sections &amp; Objectives</a:t>
            </a:r>
            <a:endParaRPr lang="en-US" dirty="0" smtClean="0"/>
          </a:p>
        </p:txBody>
      </p:sp>
      <p:sp>
        <p:nvSpPr>
          <p:cNvPr id="4099" name="Rectangle 34"/>
          <p:cNvSpPr>
            <a:spLocks noGrp="1" noChangeArrowheads="1"/>
          </p:cNvSpPr>
          <p:nvPr>
            <p:ph idx="1"/>
          </p:nvPr>
        </p:nvSpPr>
        <p:spPr/>
        <p:txBody>
          <a:bodyPr/>
          <a:lstStyle/>
          <a:p>
            <a:r>
              <a:rPr lang="en-CA" dirty="0" smtClean="0"/>
              <a:t>3.1 Introduction to the Cisco </a:t>
            </a:r>
            <a:r>
              <a:rPr lang="en-CA" dirty="0" err="1" smtClean="0"/>
              <a:t>IoT</a:t>
            </a:r>
            <a:r>
              <a:rPr lang="en-CA" dirty="0" smtClean="0"/>
              <a:t> System</a:t>
            </a:r>
          </a:p>
          <a:p>
            <a:pPr lvl="1"/>
            <a:r>
              <a:rPr lang="en-CA" dirty="0" smtClean="0"/>
              <a:t> </a:t>
            </a:r>
            <a:r>
              <a:rPr lang="en-US" dirty="0" smtClean="0"/>
              <a:t>Explain the features and functions of the Cisco </a:t>
            </a:r>
            <a:r>
              <a:rPr lang="en-US" dirty="0" err="1" smtClean="0"/>
              <a:t>IoT</a:t>
            </a:r>
            <a:r>
              <a:rPr lang="en-US" dirty="0" smtClean="0"/>
              <a:t> System.</a:t>
            </a:r>
          </a:p>
          <a:p>
            <a:r>
              <a:rPr lang="en-CA" dirty="0" smtClean="0"/>
              <a:t>3.2 Introduction to Configuring Things</a:t>
            </a:r>
          </a:p>
          <a:p>
            <a:pPr lvl="1"/>
            <a:r>
              <a:rPr lang="en-CA" dirty="0" smtClean="0"/>
              <a:t> </a:t>
            </a:r>
            <a:r>
              <a:rPr lang="en-US" dirty="0" smtClean="0"/>
              <a:t>Configure devices to communicate in the </a:t>
            </a:r>
            <a:r>
              <a:rPr lang="en-US" dirty="0" err="1" smtClean="0"/>
              <a:t>IoT</a:t>
            </a:r>
            <a:r>
              <a:rPr lang="en-US" dirty="0" smtClean="0"/>
              <a:t>.</a:t>
            </a:r>
          </a:p>
          <a:p>
            <a:r>
              <a:rPr lang="en-CA" dirty="0" smtClean="0"/>
              <a:t>3.3 Programming</a:t>
            </a:r>
          </a:p>
          <a:p>
            <a:pPr lvl="1"/>
            <a:r>
              <a:rPr lang="en-CA" dirty="0" smtClean="0"/>
              <a:t>Apply basic programming codes.</a:t>
            </a:r>
          </a:p>
          <a:p>
            <a:r>
              <a:rPr lang="en-CA" dirty="0" smtClean="0"/>
              <a:t>3.4 Prototyping Your Ideas</a:t>
            </a:r>
          </a:p>
          <a:p>
            <a:pPr lvl="1"/>
            <a:r>
              <a:rPr lang="en-CA" dirty="0" smtClean="0"/>
              <a:t>Explain prototyping and its purpose.</a:t>
            </a:r>
          </a:p>
          <a:p>
            <a:endParaRPr lang="en-CA" dirty="0"/>
          </a:p>
        </p:txBody>
      </p:sp>
    </p:spTree>
    <p:extLst>
      <p:ext uri="{BB962C8B-B14F-4D97-AF65-F5344CB8AC3E}">
        <p14:creationId xmlns:p14="http://schemas.microsoft.com/office/powerpoint/2010/main" xmlns="" val="106571089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3.1 Introduction to the Cisco </a:t>
            </a:r>
            <a:r>
              <a:rPr lang="en-US" sz="2400" dirty="0" err="1" smtClean="0"/>
              <a:t>IoT</a:t>
            </a:r>
            <a:r>
              <a:rPr lang="en-US" sz="2400" dirty="0" smtClean="0"/>
              <a:t> System</a:t>
            </a:r>
            <a:endParaRPr lang="en-US" sz="2400" dirty="0">
              <a:solidFill>
                <a:srgbClr val="00B0F0"/>
              </a:solidFill>
            </a:endParaRPr>
          </a:p>
        </p:txBody>
      </p:sp>
    </p:spTree>
    <p:extLst>
      <p:ext uri="{BB962C8B-B14F-4D97-AF65-F5344CB8AC3E}">
        <p14:creationId xmlns:p14="http://schemas.microsoft.com/office/powerpoint/2010/main" xmlns="" val="2753221210"/>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299868" y="916110"/>
            <a:ext cx="2576336" cy="2318703"/>
          </a:xfrm>
          <a:prstGeom prst="rect">
            <a:avLst/>
          </a:prstGeom>
        </p:spPr>
      </p:pic>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the Cisco </a:t>
            </a:r>
            <a:r>
              <a:rPr lang="en-US" sz="1800" dirty="0" err="1"/>
              <a:t>IoT</a:t>
            </a:r>
            <a:r>
              <a:rPr lang="en-US" sz="1800" dirty="0"/>
              <a:t> System</a:t>
            </a:r>
            <a:br>
              <a:rPr lang="en-US" sz="1800" dirty="0"/>
            </a:br>
            <a:r>
              <a:rPr lang="en-US" dirty="0" smtClean="0"/>
              <a:t>Things to Connect</a:t>
            </a:r>
            <a:endParaRPr lang="en-US" dirty="0"/>
          </a:p>
        </p:txBody>
      </p:sp>
      <p:sp>
        <p:nvSpPr>
          <p:cNvPr id="2" name="Content Placeholder 1"/>
          <p:cNvSpPr>
            <a:spLocks noGrp="1"/>
          </p:cNvSpPr>
          <p:nvPr>
            <p:ph idx="1"/>
          </p:nvPr>
        </p:nvSpPr>
        <p:spPr>
          <a:xfrm>
            <a:off x="213110" y="1387366"/>
            <a:ext cx="8752915" cy="5055475"/>
          </a:xfrm>
        </p:spPr>
        <p:txBody>
          <a:bodyPr>
            <a:normAutofit fontScale="92500" lnSpcReduction="10000"/>
          </a:bodyPr>
          <a:lstStyle/>
          <a:p>
            <a:r>
              <a:rPr lang="en-US" dirty="0" smtClean="0"/>
              <a:t>Connecting Things for Consumers</a:t>
            </a:r>
          </a:p>
          <a:p>
            <a:pPr lvl="1"/>
            <a:r>
              <a:rPr lang="en-US" dirty="0" smtClean="0"/>
              <a:t>The home network probably has a router with </a:t>
            </a:r>
            <a:br>
              <a:rPr lang="en-US" dirty="0" smtClean="0"/>
            </a:br>
            <a:r>
              <a:rPr lang="en-US" dirty="0" smtClean="0"/>
              <a:t>both wired and wireless capabilities.</a:t>
            </a:r>
          </a:p>
          <a:p>
            <a:pPr lvl="1"/>
            <a:r>
              <a:rPr lang="en-US" dirty="0" smtClean="0"/>
              <a:t>The home network connects to the Internet </a:t>
            </a:r>
            <a:br>
              <a:rPr lang="en-US" dirty="0" smtClean="0"/>
            </a:br>
            <a:r>
              <a:rPr lang="en-US" dirty="0" smtClean="0"/>
              <a:t>through a local Internet </a:t>
            </a:r>
            <a:r>
              <a:rPr lang="en-US" dirty="0"/>
              <a:t>Service Provider (ISP). </a:t>
            </a:r>
          </a:p>
          <a:p>
            <a:pPr lvl="1"/>
            <a:r>
              <a:rPr lang="en-US" dirty="0" smtClean="0"/>
              <a:t>Sensors can be part of the home network.</a:t>
            </a:r>
          </a:p>
          <a:p>
            <a:pPr lvl="1"/>
            <a:r>
              <a:rPr lang="en-US" dirty="0" smtClean="0"/>
              <a:t>These sensors are part of the M2M networks </a:t>
            </a:r>
            <a:br>
              <a:rPr lang="en-US" dirty="0" smtClean="0"/>
            </a:br>
            <a:r>
              <a:rPr lang="en-US" dirty="0" smtClean="0"/>
              <a:t>that </a:t>
            </a:r>
            <a:r>
              <a:rPr lang="en-US" dirty="0"/>
              <a:t>are unique </a:t>
            </a:r>
            <a:r>
              <a:rPr lang="en-US" dirty="0" smtClean="0"/>
              <a:t>to </a:t>
            </a:r>
            <a:r>
              <a:rPr lang="en-US" dirty="0"/>
              <a:t>the </a:t>
            </a:r>
            <a:r>
              <a:rPr lang="en-US" dirty="0" err="1"/>
              <a:t>IoT</a:t>
            </a:r>
            <a:r>
              <a:rPr lang="en-US" dirty="0"/>
              <a:t>. </a:t>
            </a:r>
            <a:r>
              <a:rPr lang="en-US" dirty="0" smtClean="0"/>
              <a:t>The sensors can </a:t>
            </a:r>
            <a:br>
              <a:rPr lang="en-US" dirty="0" smtClean="0"/>
            </a:br>
            <a:r>
              <a:rPr lang="en-US" dirty="0" smtClean="0"/>
              <a:t>communicate </a:t>
            </a:r>
            <a:r>
              <a:rPr lang="en-US" dirty="0"/>
              <a:t>with each other and send data </a:t>
            </a:r>
            <a:r>
              <a:rPr lang="en-US" dirty="0" smtClean="0"/>
              <a:t/>
            </a:r>
            <a:br>
              <a:rPr lang="en-US" dirty="0" smtClean="0"/>
            </a:br>
            <a:r>
              <a:rPr lang="en-US" dirty="0" smtClean="0"/>
              <a:t>through </a:t>
            </a:r>
            <a:r>
              <a:rPr lang="en-US" dirty="0"/>
              <a:t>the gateway router (home router), </a:t>
            </a:r>
            <a:r>
              <a:rPr lang="en-US" dirty="0" smtClean="0"/>
              <a:t>through </a:t>
            </a:r>
            <a:br>
              <a:rPr lang="en-US" dirty="0" smtClean="0"/>
            </a:br>
            <a:r>
              <a:rPr lang="en-US" dirty="0" smtClean="0"/>
              <a:t>the </a:t>
            </a:r>
            <a:r>
              <a:rPr lang="en-US" dirty="0"/>
              <a:t>ISP network, to a server </a:t>
            </a:r>
            <a:r>
              <a:rPr lang="en-US" dirty="0" smtClean="0"/>
              <a:t>environment in </a:t>
            </a:r>
            <a:r>
              <a:rPr lang="en-US" dirty="0"/>
              <a:t>the </a:t>
            </a:r>
            <a:r>
              <a:rPr lang="en-US" dirty="0" smtClean="0"/>
              <a:t/>
            </a:r>
            <a:br>
              <a:rPr lang="en-US" dirty="0" smtClean="0"/>
            </a:br>
            <a:r>
              <a:rPr lang="en-US" dirty="0" smtClean="0"/>
              <a:t>Cloud</a:t>
            </a:r>
            <a:r>
              <a:rPr lang="en-US" dirty="0"/>
              <a:t>. Here data can be accumulated and analyzed. </a:t>
            </a:r>
            <a:endParaRPr lang="en-US" dirty="0" smtClean="0"/>
          </a:p>
          <a:p>
            <a:r>
              <a:rPr lang="en-US" dirty="0" smtClean="0"/>
              <a:t>Connecting Things for Industries</a:t>
            </a:r>
          </a:p>
          <a:p>
            <a:pPr lvl="1"/>
            <a:r>
              <a:rPr lang="en-US" dirty="0" smtClean="0"/>
              <a:t>Requires reliability </a:t>
            </a:r>
            <a:r>
              <a:rPr lang="en-US" dirty="0"/>
              <a:t>and </a:t>
            </a:r>
            <a:r>
              <a:rPr lang="en-US" dirty="0" smtClean="0"/>
              <a:t>autonomy</a:t>
            </a:r>
          </a:p>
          <a:p>
            <a:pPr lvl="1"/>
            <a:r>
              <a:rPr lang="en-US" dirty="0" smtClean="0"/>
              <a:t>May </a:t>
            </a:r>
            <a:r>
              <a:rPr lang="en-US" dirty="0"/>
              <a:t>require operations and calculations that happen </a:t>
            </a:r>
            <a:r>
              <a:rPr lang="en-US" dirty="0" smtClean="0"/>
              <a:t/>
            </a:r>
            <a:br>
              <a:rPr lang="en-US" dirty="0" smtClean="0"/>
            </a:br>
            <a:r>
              <a:rPr lang="en-US" dirty="0" smtClean="0"/>
              <a:t>too </a:t>
            </a:r>
            <a:r>
              <a:rPr lang="en-US" dirty="0"/>
              <a:t>quickly to depend on human intervention.</a:t>
            </a:r>
            <a:endParaRPr lang="en-US" dirty="0" smtClean="0"/>
          </a:p>
        </p:txBody>
      </p:sp>
      <p:pic>
        <p:nvPicPr>
          <p:cNvPr id="4" name="Picture 3"/>
          <p:cNvPicPr>
            <a:picLocks noChangeAspect="1"/>
          </p:cNvPicPr>
          <p:nvPr/>
        </p:nvPicPr>
        <p:blipFill>
          <a:blip r:embed="rId4" cstate="print"/>
          <a:stretch>
            <a:fillRect/>
          </a:stretch>
        </p:blipFill>
        <p:spPr>
          <a:xfrm>
            <a:off x="7118555" y="3793008"/>
            <a:ext cx="1781638" cy="2727929"/>
          </a:xfrm>
          <a:prstGeom prst="rect">
            <a:avLst/>
          </a:prstGeom>
        </p:spPr>
      </p:pic>
    </p:spTree>
    <p:extLst>
      <p:ext uri="{BB962C8B-B14F-4D97-AF65-F5344CB8AC3E}">
        <p14:creationId xmlns:p14="http://schemas.microsoft.com/office/powerpoint/2010/main" xmlns="" val="373341604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the Cisco </a:t>
            </a:r>
            <a:r>
              <a:rPr lang="en-US" sz="1800" dirty="0" err="1"/>
              <a:t>IoT</a:t>
            </a:r>
            <a:r>
              <a:rPr lang="en-US" sz="1800" dirty="0"/>
              <a:t> System</a:t>
            </a:r>
            <a:br>
              <a:rPr lang="en-US" sz="1800" dirty="0"/>
            </a:br>
            <a:r>
              <a:rPr lang="en-US" dirty="0" smtClean="0"/>
              <a:t>The Cisco </a:t>
            </a:r>
            <a:r>
              <a:rPr lang="en-US" dirty="0" err="1" smtClean="0"/>
              <a:t>IoT</a:t>
            </a:r>
            <a:r>
              <a:rPr lang="en-US" dirty="0" smtClean="0"/>
              <a:t> System</a:t>
            </a:r>
            <a:endParaRPr lang="en-US" dirty="0"/>
          </a:p>
        </p:txBody>
      </p:sp>
      <p:sp>
        <p:nvSpPr>
          <p:cNvPr id="2" name="Content Placeholder 1"/>
          <p:cNvSpPr>
            <a:spLocks noGrp="1"/>
          </p:cNvSpPr>
          <p:nvPr>
            <p:ph idx="1"/>
          </p:nvPr>
        </p:nvSpPr>
        <p:spPr>
          <a:xfrm>
            <a:off x="254814" y="1256809"/>
            <a:ext cx="8650263" cy="2874862"/>
          </a:xfrm>
        </p:spPr>
        <p:txBody>
          <a:bodyPr>
            <a:normAutofit fontScale="77500" lnSpcReduction="20000"/>
          </a:bodyPr>
          <a:lstStyle/>
          <a:p>
            <a:r>
              <a:rPr lang="en-US" dirty="0" smtClean="0"/>
              <a:t>Challenges to Connecting Things</a:t>
            </a:r>
          </a:p>
          <a:p>
            <a:pPr lvl="1"/>
            <a:r>
              <a:rPr lang="en-US" dirty="0" smtClean="0"/>
              <a:t>Integration of </a:t>
            </a:r>
            <a:r>
              <a:rPr lang="en-US" dirty="0"/>
              <a:t>millions of things consisting of devices from different vendors each using custom applications </a:t>
            </a:r>
          </a:p>
          <a:p>
            <a:pPr lvl="1"/>
            <a:r>
              <a:rPr lang="en-US" dirty="0" smtClean="0"/>
              <a:t>Integration </a:t>
            </a:r>
            <a:r>
              <a:rPr lang="en-US" dirty="0"/>
              <a:t>new things to the existing network infrastructure</a:t>
            </a:r>
          </a:p>
          <a:p>
            <a:pPr lvl="1"/>
            <a:r>
              <a:rPr lang="en-US" dirty="0" smtClean="0"/>
              <a:t>Security of </a:t>
            </a:r>
            <a:r>
              <a:rPr lang="en-US" dirty="0"/>
              <a:t>these new devices, each configured with varying levels of security</a:t>
            </a:r>
          </a:p>
          <a:p>
            <a:r>
              <a:rPr lang="en-US" dirty="0" smtClean="0"/>
              <a:t>The Six Pillars of the Cisco </a:t>
            </a:r>
            <a:r>
              <a:rPr lang="en-US" dirty="0" err="1" smtClean="0"/>
              <a:t>IoT</a:t>
            </a:r>
            <a:r>
              <a:rPr lang="en-US" dirty="0" smtClean="0"/>
              <a:t> System</a:t>
            </a:r>
          </a:p>
          <a:p>
            <a:pPr lvl="1"/>
            <a:r>
              <a:rPr lang="en-US" dirty="0" smtClean="0"/>
              <a:t>Help </a:t>
            </a:r>
            <a:r>
              <a:rPr lang="en-US" dirty="0"/>
              <a:t>organizations and industries adopt </a:t>
            </a:r>
            <a:r>
              <a:rPr lang="en-US" dirty="0" err="1"/>
              <a:t>IoT</a:t>
            </a:r>
            <a:r>
              <a:rPr lang="en-US" dirty="0"/>
              <a:t> </a:t>
            </a:r>
            <a:r>
              <a:rPr lang="en-US" dirty="0" smtClean="0"/>
              <a:t>solutions by reducing the </a:t>
            </a:r>
            <a:r>
              <a:rPr lang="en-US" dirty="0"/>
              <a:t>complexities of </a:t>
            </a:r>
            <a:r>
              <a:rPr lang="en-US" dirty="0" smtClean="0"/>
              <a:t>digitization</a:t>
            </a:r>
            <a:endParaRPr lang="en-US" dirty="0"/>
          </a:p>
          <a:p>
            <a:pPr lvl="1"/>
            <a:r>
              <a:rPr lang="en-US" dirty="0" smtClean="0"/>
              <a:t>Provide </a:t>
            </a:r>
            <a:r>
              <a:rPr lang="en-US" dirty="0"/>
              <a:t>an infrastructure designed to manage large scale systems of very different endpoints and platforms, and the huge amount of data that they </a:t>
            </a:r>
            <a:r>
              <a:rPr lang="en-US" dirty="0" smtClean="0"/>
              <a:t>create</a:t>
            </a:r>
          </a:p>
          <a:p>
            <a:pPr lvl="1"/>
            <a:r>
              <a:rPr lang="en-US" dirty="0" smtClean="0"/>
              <a:t>Use </a:t>
            </a:r>
            <a:r>
              <a:rPr lang="en-US" dirty="0"/>
              <a:t>the concept of pillars to identify foundational </a:t>
            </a:r>
            <a:r>
              <a:rPr lang="en-US" dirty="0" smtClean="0"/>
              <a:t>elements</a:t>
            </a:r>
            <a:endParaRPr lang="en-US" dirty="0"/>
          </a:p>
        </p:txBody>
      </p:sp>
      <p:pic>
        <p:nvPicPr>
          <p:cNvPr id="4" name="Picture 3"/>
          <p:cNvPicPr>
            <a:picLocks noChangeAspect="1"/>
          </p:cNvPicPr>
          <p:nvPr/>
        </p:nvPicPr>
        <p:blipFill>
          <a:blip r:embed="rId3" cstate="print"/>
          <a:stretch>
            <a:fillRect/>
          </a:stretch>
        </p:blipFill>
        <p:spPr>
          <a:xfrm>
            <a:off x="1806208" y="4131671"/>
            <a:ext cx="5547473" cy="2512884"/>
          </a:xfrm>
          <a:prstGeom prst="rect">
            <a:avLst/>
          </a:prstGeom>
        </p:spPr>
      </p:pic>
    </p:spTree>
    <p:extLst>
      <p:ext uri="{BB962C8B-B14F-4D97-AF65-F5344CB8AC3E}">
        <p14:creationId xmlns:p14="http://schemas.microsoft.com/office/powerpoint/2010/main" xmlns="" val="270293653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the Cisco </a:t>
            </a:r>
            <a:r>
              <a:rPr lang="en-US" sz="1800" dirty="0" err="1"/>
              <a:t>IoT</a:t>
            </a:r>
            <a:r>
              <a:rPr lang="en-US" sz="1800" dirty="0"/>
              <a:t> System</a:t>
            </a:r>
            <a:br>
              <a:rPr lang="en-US" sz="1800" dirty="0"/>
            </a:br>
            <a:r>
              <a:rPr lang="en-US" dirty="0" smtClean="0"/>
              <a:t>The Network Connectivity Pillar</a:t>
            </a:r>
            <a:endParaRPr lang="en-US" dirty="0"/>
          </a:p>
        </p:txBody>
      </p:sp>
      <p:sp>
        <p:nvSpPr>
          <p:cNvPr id="2" name="Content Placeholder 1"/>
          <p:cNvSpPr>
            <a:spLocks noGrp="1"/>
          </p:cNvSpPr>
          <p:nvPr>
            <p:ph idx="1"/>
          </p:nvPr>
        </p:nvSpPr>
        <p:spPr>
          <a:xfrm>
            <a:off x="213110" y="1387366"/>
            <a:ext cx="8752915" cy="5203934"/>
          </a:xfrm>
        </p:spPr>
        <p:txBody>
          <a:bodyPr>
            <a:normAutofit/>
          </a:bodyPr>
          <a:lstStyle/>
          <a:p>
            <a:r>
              <a:rPr lang="en-US" dirty="0" smtClean="0"/>
              <a:t>Support the </a:t>
            </a:r>
            <a:r>
              <a:rPr lang="en-US" dirty="0" err="1" smtClean="0"/>
              <a:t>IoT</a:t>
            </a:r>
            <a:r>
              <a:rPr lang="en-US" dirty="0" smtClean="0"/>
              <a:t> in Industry</a:t>
            </a:r>
          </a:p>
          <a:p>
            <a:pPr lvl="1"/>
            <a:r>
              <a:rPr lang="en-US" dirty="0"/>
              <a:t>create a safe and more comfortable </a:t>
            </a:r>
            <a:r>
              <a:rPr lang="en-US" dirty="0" smtClean="0"/>
              <a:t>environment</a:t>
            </a:r>
          </a:p>
          <a:p>
            <a:pPr lvl="1"/>
            <a:r>
              <a:rPr lang="en-US" dirty="0"/>
              <a:t>provide network connectivity</a:t>
            </a:r>
          </a:p>
          <a:p>
            <a:r>
              <a:rPr lang="en-US" dirty="0" smtClean="0"/>
              <a:t>Industrial </a:t>
            </a:r>
            <a:r>
              <a:rPr lang="en-US" dirty="0" err="1" smtClean="0"/>
              <a:t>IoT</a:t>
            </a:r>
            <a:r>
              <a:rPr lang="en-US" dirty="0" smtClean="0"/>
              <a:t> Devices</a:t>
            </a:r>
          </a:p>
          <a:p>
            <a:pPr lvl="1"/>
            <a:r>
              <a:rPr lang="en-US" dirty="0" smtClean="0"/>
              <a:t>Industrial </a:t>
            </a:r>
            <a:r>
              <a:rPr lang="en-US" dirty="0"/>
              <a:t>routers </a:t>
            </a:r>
            <a:r>
              <a:rPr lang="en-US" dirty="0" smtClean="0"/>
              <a:t>– compact</a:t>
            </a:r>
            <a:r>
              <a:rPr lang="en-US" dirty="0"/>
              <a:t>, ruggedized modular platforms on which industrial organizations can build a highly secure, reliable, and scalable communications infrastructure. </a:t>
            </a:r>
            <a:endParaRPr lang="en-US" dirty="0" smtClean="0"/>
          </a:p>
          <a:p>
            <a:pPr lvl="1"/>
            <a:r>
              <a:rPr lang="en-US" dirty="0" smtClean="0"/>
              <a:t>Industrial </a:t>
            </a:r>
            <a:r>
              <a:rPr lang="en-US" dirty="0"/>
              <a:t>switches </a:t>
            </a:r>
            <a:r>
              <a:rPr lang="en-US" dirty="0" smtClean="0"/>
              <a:t>– compact</a:t>
            </a:r>
            <a:r>
              <a:rPr lang="en-US" dirty="0"/>
              <a:t>, ruggedized switches that handle security, voice, and video traffic across industrial networks</a:t>
            </a:r>
            <a:r>
              <a:rPr lang="en-US" dirty="0" smtClean="0"/>
              <a:t>.</a:t>
            </a:r>
            <a:endParaRPr lang="en-US" dirty="0"/>
          </a:p>
          <a:p>
            <a:pPr lvl="1"/>
            <a:r>
              <a:rPr lang="en-US" dirty="0"/>
              <a:t>Industrial wireless </a:t>
            </a:r>
            <a:r>
              <a:rPr lang="en-US" dirty="0" smtClean="0"/>
              <a:t>– can </a:t>
            </a:r>
            <a:r>
              <a:rPr lang="en-US" dirty="0"/>
              <a:t>be deployed in outdoor, </a:t>
            </a:r>
            <a:r>
              <a:rPr lang="en-US" dirty="0" smtClean="0"/>
              <a:t/>
            </a:r>
            <a:br>
              <a:rPr lang="en-US" dirty="0" smtClean="0"/>
            </a:br>
            <a:r>
              <a:rPr lang="en-US" dirty="0" smtClean="0"/>
              <a:t>harsh</a:t>
            </a:r>
            <a:r>
              <a:rPr lang="en-US" dirty="0"/>
              <a:t>, and hazardous </a:t>
            </a:r>
            <a:r>
              <a:rPr lang="en-US" dirty="0" smtClean="0"/>
              <a:t>environments</a:t>
            </a:r>
          </a:p>
          <a:p>
            <a:pPr lvl="1"/>
            <a:r>
              <a:rPr lang="en-US" dirty="0" smtClean="0"/>
              <a:t>Embedded </a:t>
            </a:r>
            <a:r>
              <a:rPr lang="en-US" dirty="0"/>
              <a:t>networks</a:t>
            </a:r>
            <a:r>
              <a:rPr lang="en-US" b="1" dirty="0"/>
              <a:t> </a:t>
            </a:r>
            <a:r>
              <a:rPr lang="en-US" dirty="0" smtClean="0"/>
              <a:t>– compact </a:t>
            </a:r>
            <a:r>
              <a:rPr lang="en-US" dirty="0"/>
              <a:t>form factor switch </a:t>
            </a:r>
            <a:r>
              <a:rPr lang="en-US" dirty="0" smtClean="0"/>
              <a:t/>
            </a:r>
            <a:br>
              <a:rPr lang="en-US" dirty="0" smtClean="0"/>
            </a:br>
            <a:r>
              <a:rPr lang="en-US" dirty="0" smtClean="0"/>
              <a:t>and </a:t>
            </a:r>
            <a:r>
              <a:rPr lang="en-US" dirty="0"/>
              <a:t>router </a:t>
            </a:r>
            <a:r>
              <a:rPr lang="en-US" dirty="0" smtClean="0"/>
              <a:t>cards</a:t>
            </a:r>
            <a:endParaRPr lang="en-US" dirty="0"/>
          </a:p>
        </p:txBody>
      </p:sp>
      <p:pic>
        <p:nvPicPr>
          <p:cNvPr id="8" name="Picture 7"/>
          <p:cNvPicPr>
            <a:picLocks noChangeAspect="1"/>
          </p:cNvPicPr>
          <p:nvPr/>
        </p:nvPicPr>
        <p:blipFill>
          <a:blip r:embed="rId3" cstate="print"/>
          <a:stretch>
            <a:fillRect/>
          </a:stretch>
        </p:blipFill>
        <p:spPr>
          <a:xfrm>
            <a:off x="6651450" y="4545799"/>
            <a:ext cx="2314575" cy="2200275"/>
          </a:xfrm>
          <a:prstGeom prst="rect">
            <a:avLst/>
          </a:prstGeom>
        </p:spPr>
      </p:pic>
    </p:spTree>
    <p:extLst>
      <p:ext uri="{BB962C8B-B14F-4D97-AF65-F5344CB8AC3E}">
        <p14:creationId xmlns:p14="http://schemas.microsoft.com/office/powerpoint/2010/main" xmlns="" val="1711504949"/>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the Cisco </a:t>
            </a:r>
            <a:r>
              <a:rPr lang="en-US" sz="1800" dirty="0" err="1"/>
              <a:t>IoT</a:t>
            </a:r>
            <a:r>
              <a:rPr lang="en-US" sz="1800" dirty="0"/>
              <a:t> System</a:t>
            </a:r>
            <a:br>
              <a:rPr lang="en-US" sz="1800" dirty="0"/>
            </a:br>
            <a:r>
              <a:rPr lang="en-US" dirty="0" smtClean="0"/>
              <a:t>The Fog Computing Pillar</a:t>
            </a:r>
            <a:endParaRPr lang="en-US" dirty="0"/>
          </a:p>
        </p:txBody>
      </p:sp>
      <p:sp>
        <p:nvSpPr>
          <p:cNvPr id="2" name="Content Placeholder 1"/>
          <p:cNvSpPr>
            <a:spLocks noGrp="1"/>
          </p:cNvSpPr>
          <p:nvPr>
            <p:ph idx="1"/>
          </p:nvPr>
        </p:nvSpPr>
        <p:spPr>
          <a:xfrm>
            <a:off x="213109" y="1387366"/>
            <a:ext cx="8635615" cy="5055475"/>
          </a:xfrm>
        </p:spPr>
        <p:txBody>
          <a:bodyPr>
            <a:normAutofit/>
          </a:bodyPr>
          <a:lstStyle/>
          <a:p>
            <a:r>
              <a:rPr lang="en-US" dirty="0" smtClean="0"/>
              <a:t>Network Models - describe </a:t>
            </a:r>
            <a:r>
              <a:rPr lang="en-US" dirty="0"/>
              <a:t>how data flows within a network. </a:t>
            </a:r>
            <a:endParaRPr lang="en-US" dirty="0" smtClean="0"/>
          </a:p>
          <a:p>
            <a:r>
              <a:rPr lang="en-US" dirty="0" smtClean="0"/>
              <a:t>Can you describe the models? Can you match the figures to the models?</a:t>
            </a:r>
          </a:p>
          <a:p>
            <a:pPr lvl="1"/>
            <a:endParaRPr lang="en-US" dirty="0"/>
          </a:p>
          <a:p>
            <a:pPr lvl="1"/>
            <a:endParaRPr lang="en-US" dirty="0" smtClean="0"/>
          </a:p>
          <a:p>
            <a:endParaRPr lang="en-US" dirty="0" smtClean="0"/>
          </a:p>
        </p:txBody>
      </p:sp>
      <p:pic>
        <p:nvPicPr>
          <p:cNvPr id="4" name="Picture 3"/>
          <p:cNvPicPr>
            <a:picLocks noChangeAspect="1"/>
          </p:cNvPicPr>
          <p:nvPr/>
        </p:nvPicPr>
        <p:blipFill>
          <a:blip r:embed="rId3" cstate="print"/>
          <a:stretch>
            <a:fillRect/>
          </a:stretch>
        </p:blipFill>
        <p:spPr>
          <a:xfrm>
            <a:off x="6389899" y="4456171"/>
            <a:ext cx="2448247" cy="2093429"/>
          </a:xfrm>
          <a:prstGeom prst="rect">
            <a:avLst/>
          </a:prstGeom>
        </p:spPr>
      </p:pic>
      <p:pic>
        <p:nvPicPr>
          <p:cNvPr id="7" name="Picture 6"/>
          <p:cNvPicPr>
            <a:picLocks noChangeAspect="1"/>
          </p:cNvPicPr>
          <p:nvPr/>
        </p:nvPicPr>
        <p:blipFill>
          <a:blip r:embed="rId4" cstate="print"/>
          <a:stretch>
            <a:fillRect/>
          </a:stretch>
        </p:blipFill>
        <p:spPr>
          <a:xfrm>
            <a:off x="3262593" y="2605962"/>
            <a:ext cx="3127306" cy="2097411"/>
          </a:xfrm>
          <a:prstGeom prst="rect">
            <a:avLst/>
          </a:prstGeom>
        </p:spPr>
      </p:pic>
      <p:pic>
        <p:nvPicPr>
          <p:cNvPr id="8" name="Picture 7"/>
          <p:cNvPicPr>
            <a:picLocks noChangeAspect="1"/>
          </p:cNvPicPr>
          <p:nvPr/>
        </p:nvPicPr>
        <p:blipFill>
          <a:blip r:embed="rId5" cstate="print"/>
          <a:stretch>
            <a:fillRect/>
          </a:stretch>
        </p:blipFill>
        <p:spPr>
          <a:xfrm>
            <a:off x="164052" y="4456171"/>
            <a:ext cx="3065297" cy="2141444"/>
          </a:xfrm>
          <a:prstGeom prst="rect">
            <a:avLst/>
          </a:prstGeom>
        </p:spPr>
      </p:pic>
    </p:spTree>
    <p:extLst>
      <p:ext uri="{BB962C8B-B14F-4D97-AF65-F5344CB8AC3E}">
        <p14:creationId xmlns:p14="http://schemas.microsoft.com/office/powerpoint/2010/main" xmlns="" val="282427055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the Cisco </a:t>
            </a:r>
            <a:r>
              <a:rPr lang="en-US" sz="1800" dirty="0" err="1"/>
              <a:t>IoT</a:t>
            </a:r>
            <a:r>
              <a:rPr lang="en-US" sz="1800" dirty="0"/>
              <a:t> System</a:t>
            </a:r>
            <a:br>
              <a:rPr lang="en-US" sz="1800" dirty="0"/>
            </a:br>
            <a:r>
              <a:rPr lang="en-US" dirty="0" smtClean="0"/>
              <a:t>The Fog Computing Pillar (Cont.)</a:t>
            </a:r>
            <a:endParaRPr lang="en-US" dirty="0"/>
          </a:p>
        </p:txBody>
      </p:sp>
      <p:sp>
        <p:nvSpPr>
          <p:cNvPr id="2" name="Content Placeholder 1"/>
          <p:cNvSpPr>
            <a:spLocks noGrp="1"/>
          </p:cNvSpPr>
          <p:nvPr>
            <p:ph idx="1"/>
          </p:nvPr>
        </p:nvSpPr>
        <p:spPr>
          <a:xfrm>
            <a:off x="213109" y="1387366"/>
            <a:ext cx="8635615" cy="5055475"/>
          </a:xfrm>
        </p:spPr>
        <p:txBody>
          <a:bodyPr>
            <a:normAutofit/>
          </a:bodyPr>
          <a:lstStyle/>
          <a:p>
            <a:r>
              <a:rPr lang="en-US" dirty="0" smtClean="0"/>
              <a:t>Fog Applications</a:t>
            </a:r>
          </a:p>
          <a:p>
            <a:pPr lvl="1"/>
            <a:r>
              <a:rPr lang="en-US" dirty="0"/>
              <a:t>All Fog applications monitor or analyze real-time data from network-connected things and then take </a:t>
            </a:r>
            <a:r>
              <a:rPr lang="en-US" dirty="0" smtClean="0"/>
              <a:t>action</a:t>
            </a:r>
          </a:p>
          <a:p>
            <a:pPr lvl="1"/>
            <a:r>
              <a:rPr lang="en-US" dirty="0" smtClean="0"/>
              <a:t>The </a:t>
            </a:r>
            <a:r>
              <a:rPr lang="en-US" dirty="0"/>
              <a:t>action can involve machine-to-machine (M2M) communications and machine-to-people (M2P) interaction. </a:t>
            </a:r>
          </a:p>
          <a:p>
            <a:pPr lvl="1"/>
            <a:r>
              <a:rPr lang="en-US" dirty="0" smtClean="0"/>
              <a:t>The </a:t>
            </a:r>
            <a:r>
              <a:rPr lang="en-US" dirty="0"/>
              <a:t>Fog computing pillar provides a combination of hardware and software solutions. </a:t>
            </a:r>
            <a:endParaRPr lang="en-US" dirty="0" smtClean="0"/>
          </a:p>
          <a:p>
            <a:pPr lvl="1"/>
            <a:r>
              <a:rPr lang="en-US" dirty="0" smtClean="0"/>
              <a:t>Some </a:t>
            </a:r>
            <a:r>
              <a:rPr lang="en-US" dirty="0"/>
              <a:t>Fog computing platforms support a special operating system called Cisco </a:t>
            </a:r>
            <a:r>
              <a:rPr lang="en-US" dirty="0" err="1"/>
              <a:t>IOx</a:t>
            </a:r>
            <a:r>
              <a:rPr lang="en-US" dirty="0"/>
              <a:t>. </a:t>
            </a:r>
            <a:r>
              <a:rPr lang="en-US" dirty="0" err="1" smtClean="0"/>
              <a:t>IOx</a:t>
            </a:r>
            <a:r>
              <a:rPr lang="en-US" dirty="0" smtClean="0"/>
              <a:t> </a:t>
            </a:r>
            <a:r>
              <a:rPr lang="en-US" dirty="0"/>
              <a:t>enables an </a:t>
            </a:r>
            <a:r>
              <a:rPr lang="en-US" dirty="0" err="1"/>
              <a:t>IoT</a:t>
            </a:r>
            <a:r>
              <a:rPr lang="en-US" dirty="0"/>
              <a:t> router to run IOS and a Linux-based Fog application without </a:t>
            </a:r>
            <a:r>
              <a:rPr lang="en-US" dirty="0" smtClean="0"/>
              <a:t>interaction with </a:t>
            </a:r>
            <a:r>
              <a:rPr lang="en-US" dirty="0"/>
              <a:t>the cloud</a:t>
            </a:r>
            <a:r>
              <a:rPr lang="en-US" dirty="0" smtClean="0"/>
              <a:t>.</a:t>
            </a:r>
            <a:endParaRPr lang="en-US" dirty="0"/>
          </a:p>
        </p:txBody>
      </p:sp>
    </p:spTree>
    <p:extLst>
      <p:ext uri="{BB962C8B-B14F-4D97-AF65-F5344CB8AC3E}">
        <p14:creationId xmlns:p14="http://schemas.microsoft.com/office/powerpoint/2010/main" xmlns="" val="218253449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the Cisco </a:t>
            </a:r>
            <a:r>
              <a:rPr lang="en-US" sz="1800" dirty="0" err="1"/>
              <a:t>IoT</a:t>
            </a:r>
            <a:r>
              <a:rPr lang="en-US" sz="1800" dirty="0"/>
              <a:t> System</a:t>
            </a:r>
            <a:br>
              <a:rPr lang="en-US" sz="1800" dirty="0"/>
            </a:br>
            <a:r>
              <a:rPr lang="en-US" dirty="0" smtClean="0"/>
              <a:t>Other Cisco </a:t>
            </a:r>
            <a:r>
              <a:rPr lang="en-US" dirty="0" err="1" smtClean="0"/>
              <a:t>IoT</a:t>
            </a:r>
            <a:r>
              <a:rPr lang="en-US" dirty="0" smtClean="0"/>
              <a:t> System Pillars</a:t>
            </a:r>
            <a:endParaRPr lang="en-US" dirty="0"/>
          </a:p>
        </p:txBody>
      </p:sp>
      <p:sp>
        <p:nvSpPr>
          <p:cNvPr id="2" name="Content Placeholder 1"/>
          <p:cNvSpPr>
            <a:spLocks noGrp="1"/>
          </p:cNvSpPr>
          <p:nvPr>
            <p:ph idx="1"/>
          </p:nvPr>
        </p:nvSpPr>
        <p:spPr>
          <a:xfrm>
            <a:off x="213110" y="1387366"/>
            <a:ext cx="8311765" cy="5055475"/>
          </a:xfrm>
        </p:spPr>
        <p:txBody>
          <a:bodyPr>
            <a:normAutofit fontScale="85000" lnSpcReduction="20000"/>
          </a:bodyPr>
          <a:lstStyle/>
          <a:p>
            <a:r>
              <a:rPr lang="en-US" dirty="0" smtClean="0"/>
              <a:t>Security (Cyber and Physical) Pillar</a:t>
            </a:r>
          </a:p>
          <a:p>
            <a:pPr lvl="1"/>
            <a:r>
              <a:rPr lang="en-US" dirty="0" smtClean="0"/>
              <a:t>offers </a:t>
            </a:r>
            <a:r>
              <a:rPr lang="en-US" dirty="0"/>
              <a:t>scalable cybersecurity solutions, enabling an organization to quickly and effectively discover, contain, and remediate an attack to minimize damage. </a:t>
            </a:r>
            <a:endParaRPr lang="en-US" dirty="0" smtClean="0"/>
          </a:p>
          <a:p>
            <a:pPr lvl="1"/>
            <a:r>
              <a:rPr lang="en-US" dirty="0" smtClean="0"/>
              <a:t>Cybersecurity </a:t>
            </a:r>
            <a:r>
              <a:rPr lang="en-US" dirty="0"/>
              <a:t>solutions include:</a:t>
            </a:r>
          </a:p>
          <a:p>
            <a:pPr lvl="2"/>
            <a:r>
              <a:rPr lang="en-US" dirty="0"/>
              <a:t>Operational Technology (OT) specific </a:t>
            </a:r>
            <a:r>
              <a:rPr lang="en-US" dirty="0" smtClean="0"/>
              <a:t>security </a:t>
            </a:r>
          </a:p>
          <a:p>
            <a:pPr lvl="2"/>
            <a:r>
              <a:rPr lang="en-US" dirty="0" err="1" smtClean="0"/>
              <a:t>IoT</a:t>
            </a:r>
            <a:r>
              <a:rPr lang="en-US" dirty="0" smtClean="0"/>
              <a:t> Network security </a:t>
            </a:r>
          </a:p>
          <a:p>
            <a:pPr lvl="2"/>
            <a:r>
              <a:rPr lang="en-US" dirty="0" err="1" smtClean="0"/>
              <a:t>IoT</a:t>
            </a:r>
            <a:r>
              <a:rPr lang="en-US" dirty="0" smtClean="0"/>
              <a:t> </a:t>
            </a:r>
            <a:r>
              <a:rPr lang="en-US" dirty="0"/>
              <a:t>Physical </a:t>
            </a:r>
            <a:r>
              <a:rPr lang="en-US" dirty="0" smtClean="0"/>
              <a:t>Security</a:t>
            </a:r>
          </a:p>
          <a:p>
            <a:r>
              <a:rPr lang="en-US" dirty="0" smtClean="0"/>
              <a:t>Data Analytics Pillar</a:t>
            </a:r>
          </a:p>
          <a:p>
            <a:pPr lvl="1"/>
            <a:r>
              <a:rPr lang="en-US" dirty="0" smtClean="0"/>
              <a:t>Process data rapidly </a:t>
            </a:r>
            <a:r>
              <a:rPr lang="en-US" dirty="0"/>
              <a:t>and transformed into actionable </a:t>
            </a:r>
            <a:r>
              <a:rPr lang="en-US" dirty="0" smtClean="0"/>
              <a:t>intelligence</a:t>
            </a:r>
            <a:endParaRPr lang="en-US" dirty="0"/>
          </a:p>
          <a:p>
            <a:r>
              <a:rPr lang="en-US" dirty="0" smtClean="0"/>
              <a:t>Management and Automation Pillar</a:t>
            </a:r>
          </a:p>
          <a:p>
            <a:pPr lvl="1"/>
            <a:r>
              <a:rPr lang="en-US" dirty="0" smtClean="0"/>
              <a:t>Deliver </a:t>
            </a:r>
            <a:r>
              <a:rPr lang="en-US" dirty="0"/>
              <a:t>a broad range of </a:t>
            </a:r>
            <a:r>
              <a:rPr lang="en-US" dirty="0" err="1"/>
              <a:t>IoT</a:t>
            </a:r>
            <a:r>
              <a:rPr lang="en-US" dirty="0"/>
              <a:t> management and automation capabilities throughout the extended network. </a:t>
            </a:r>
            <a:endParaRPr lang="en-US" dirty="0" smtClean="0"/>
          </a:p>
          <a:p>
            <a:pPr lvl="1"/>
            <a:r>
              <a:rPr lang="en-US" dirty="0" smtClean="0"/>
              <a:t>Can </a:t>
            </a:r>
            <a:r>
              <a:rPr lang="en-US" dirty="0"/>
              <a:t>be customized for specific industries to provide enhanced security and control and support. </a:t>
            </a:r>
          </a:p>
          <a:p>
            <a:r>
              <a:rPr lang="en-US" dirty="0" smtClean="0"/>
              <a:t>Application Enablement Platform Pillar</a:t>
            </a:r>
          </a:p>
          <a:p>
            <a:pPr lvl="1"/>
            <a:r>
              <a:rPr lang="en-US" dirty="0" smtClean="0"/>
              <a:t>Provides </a:t>
            </a:r>
            <a:r>
              <a:rPr lang="en-US" dirty="0"/>
              <a:t>the infrastructure for application hosting and application mobility between Cloud and Fog </a:t>
            </a:r>
            <a:r>
              <a:rPr lang="en-US" dirty="0" smtClean="0"/>
              <a:t>computing</a:t>
            </a:r>
            <a:endParaRPr lang="en-US" dirty="0"/>
          </a:p>
        </p:txBody>
      </p:sp>
    </p:spTree>
    <p:extLst>
      <p:ext uri="{BB962C8B-B14F-4D97-AF65-F5344CB8AC3E}">
        <p14:creationId xmlns:p14="http://schemas.microsoft.com/office/powerpoint/2010/main" xmlns="" val="340611307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992974"/>
          </a:xfrm>
        </p:spPr>
        <p:txBody>
          <a:bodyPr>
            <a:normAutofit fontScale="90000"/>
          </a:bodyPr>
          <a:lstStyle/>
          <a:p>
            <a:pPr>
              <a:lnSpc>
                <a:spcPct val="80000"/>
              </a:lnSpc>
              <a:buFontTx/>
              <a:buNone/>
            </a:pPr>
            <a:r>
              <a:rPr lang="en-US" sz="1800" dirty="0"/>
              <a:t>Introduction to Configuring Things</a:t>
            </a:r>
            <a:br>
              <a:rPr lang="en-US" sz="1800" dirty="0"/>
            </a:br>
            <a:r>
              <a:rPr lang="en-US" sz="3100" dirty="0"/>
              <a:t>Non-IP-Enabled Devices Communicate Across a </a:t>
            </a:r>
            <a:r>
              <a:rPr lang="en-US" sz="3100" dirty="0" smtClean="0"/>
              <a:t>Network</a:t>
            </a:r>
            <a:endParaRPr lang="en-US" sz="3100" dirty="0"/>
          </a:p>
        </p:txBody>
      </p:sp>
      <p:sp>
        <p:nvSpPr>
          <p:cNvPr id="2" name="Content Placeholder 1"/>
          <p:cNvSpPr>
            <a:spLocks noGrp="1"/>
          </p:cNvSpPr>
          <p:nvPr>
            <p:ph idx="1"/>
          </p:nvPr>
        </p:nvSpPr>
        <p:spPr>
          <a:xfrm>
            <a:off x="213110" y="1387366"/>
            <a:ext cx="8616565" cy="5055475"/>
          </a:xfrm>
        </p:spPr>
        <p:txBody>
          <a:bodyPr>
            <a:normAutofit fontScale="85000" lnSpcReduction="10000"/>
          </a:bodyPr>
          <a:lstStyle/>
          <a:p>
            <a:r>
              <a:rPr lang="en-US" dirty="0" smtClean="0"/>
              <a:t>Sensors</a:t>
            </a:r>
          </a:p>
          <a:p>
            <a:pPr lvl="1"/>
            <a:r>
              <a:rPr lang="en-US" dirty="0" smtClean="0"/>
              <a:t>Purchased </a:t>
            </a:r>
            <a:r>
              <a:rPr lang="en-US" dirty="0"/>
              <a:t>with pre-programmed specific </a:t>
            </a:r>
            <a:r>
              <a:rPr lang="en-US" dirty="0" smtClean="0"/>
              <a:t>instructions</a:t>
            </a:r>
          </a:p>
          <a:p>
            <a:pPr lvl="1"/>
            <a:r>
              <a:rPr lang="en-US" dirty="0" smtClean="0"/>
              <a:t>Maybe configured </a:t>
            </a:r>
            <a:r>
              <a:rPr lang="en-US" dirty="0"/>
              <a:t>to change their degree of sensitivity or the frequency of feedback. </a:t>
            </a:r>
            <a:endParaRPr lang="en-US" dirty="0" smtClean="0"/>
          </a:p>
          <a:p>
            <a:r>
              <a:rPr lang="en-US" dirty="0" smtClean="0"/>
              <a:t>Actuators</a:t>
            </a:r>
          </a:p>
          <a:p>
            <a:pPr lvl="1"/>
            <a:r>
              <a:rPr lang="en-US" dirty="0" smtClean="0"/>
              <a:t>Basic motors </a:t>
            </a:r>
            <a:r>
              <a:rPr lang="en-US" dirty="0"/>
              <a:t>that can be used to move or control a mechanism or system, based on a specific set of instructions. </a:t>
            </a:r>
            <a:r>
              <a:rPr lang="en-US" dirty="0" smtClean="0"/>
              <a:t>Three </a:t>
            </a:r>
            <a:r>
              <a:rPr lang="en-US" dirty="0"/>
              <a:t>types of actuators used in the </a:t>
            </a:r>
            <a:r>
              <a:rPr lang="en-US" dirty="0" err="1"/>
              <a:t>IoT</a:t>
            </a:r>
            <a:r>
              <a:rPr lang="en-US" dirty="0"/>
              <a:t>: </a:t>
            </a:r>
          </a:p>
          <a:p>
            <a:pPr lvl="2"/>
            <a:r>
              <a:rPr lang="en-US" dirty="0"/>
              <a:t>Hydraulic - Uses fluid pressure to perform mechanical movement. </a:t>
            </a:r>
          </a:p>
          <a:p>
            <a:pPr lvl="2"/>
            <a:r>
              <a:rPr lang="en-US" dirty="0"/>
              <a:t>Pneumatic - Uses compressed air at high pressure to enable mechanical operation. </a:t>
            </a:r>
          </a:p>
          <a:p>
            <a:pPr lvl="2"/>
            <a:r>
              <a:rPr lang="en-US" dirty="0"/>
              <a:t>Electrical - Powered by a motor that converts electrical energy to mechanical operation. </a:t>
            </a:r>
          </a:p>
          <a:p>
            <a:pPr lvl="1"/>
            <a:r>
              <a:rPr lang="en-US" dirty="0" smtClean="0"/>
              <a:t>Do not process data, only perform actions </a:t>
            </a:r>
            <a:br>
              <a:rPr lang="en-US" dirty="0" smtClean="0"/>
            </a:br>
            <a:r>
              <a:rPr lang="en-US" dirty="0" smtClean="0"/>
              <a:t>signaled by the controller</a:t>
            </a:r>
          </a:p>
          <a:p>
            <a:r>
              <a:rPr lang="en-US" dirty="0" smtClean="0"/>
              <a:t>Controllers in the Fog</a:t>
            </a:r>
          </a:p>
          <a:p>
            <a:pPr lvl="1"/>
            <a:r>
              <a:rPr lang="en-US" dirty="0" smtClean="0"/>
              <a:t>Can </a:t>
            </a:r>
            <a:r>
              <a:rPr lang="en-US" dirty="0"/>
              <a:t>forward any information gathered </a:t>
            </a:r>
            <a:r>
              <a:rPr lang="en-US" dirty="0" smtClean="0"/>
              <a:t>from </a:t>
            </a:r>
            <a:br>
              <a:rPr lang="en-US" dirty="0" smtClean="0"/>
            </a:br>
            <a:r>
              <a:rPr lang="en-US" dirty="0" smtClean="0"/>
              <a:t>the </a:t>
            </a:r>
            <a:r>
              <a:rPr lang="en-US" dirty="0"/>
              <a:t>sensors to other devices in the </a:t>
            </a:r>
            <a:r>
              <a:rPr lang="en-US" dirty="0" smtClean="0"/>
              <a:t>Fog</a:t>
            </a:r>
            <a:endParaRPr lang="en-US" dirty="0"/>
          </a:p>
          <a:p>
            <a:endParaRPr lang="en-US" dirty="0" smtClean="0"/>
          </a:p>
        </p:txBody>
      </p:sp>
      <p:pic>
        <p:nvPicPr>
          <p:cNvPr id="3" name="Picture 2"/>
          <p:cNvPicPr>
            <a:picLocks noChangeAspect="1"/>
          </p:cNvPicPr>
          <p:nvPr/>
        </p:nvPicPr>
        <p:blipFill>
          <a:blip r:embed="rId3" cstate="print"/>
          <a:stretch>
            <a:fillRect/>
          </a:stretch>
        </p:blipFill>
        <p:spPr>
          <a:xfrm>
            <a:off x="5659350" y="4765827"/>
            <a:ext cx="3306675" cy="1911197"/>
          </a:xfrm>
          <a:prstGeom prst="rect">
            <a:avLst/>
          </a:prstGeom>
        </p:spPr>
      </p:pic>
    </p:spTree>
    <p:extLst>
      <p:ext uri="{BB962C8B-B14F-4D97-AF65-F5344CB8AC3E}">
        <p14:creationId xmlns:p14="http://schemas.microsoft.com/office/powerpoint/2010/main" xmlns="" val="845662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a:lnSpc>
                <a:spcPct val="80000"/>
              </a:lnSpc>
              <a:buFontTx/>
              <a:buNone/>
            </a:pPr>
            <a:r>
              <a:rPr lang="en-US" sz="1800" dirty="0"/>
              <a:t>Introduction to </a:t>
            </a:r>
            <a:r>
              <a:rPr lang="en-US" sz="1800" dirty="0" smtClean="0"/>
              <a:t>Configuring Things</a:t>
            </a:r>
            <a:br>
              <a:rPr lang="en-US" sz="1800" dirty="0" smtClean="0"/>
            </a:br>
            <a:r>
              <a:rPr lang="en-US" dirty="0" smtClean="0"/>
              <a:t>Configuring IP-Enabled Devices</a:t>
            </a:r>
            <a:endParaRPr lang="en-US" dirty="0"/>
          </a:p>
        </p:txBody>
      </p:sp>
      <p:sp>
        <p:nvSpPr>
          <p:cNvPr id="2" name="Content Placeholder 1"/>
          <p:cNvSpPr>
            <a:spLocks noGrp="1"/>
          </p:cNvSpPr>
          <p:nvPr>
            <p:ph idx="1"/>
          </p:nvPr>
        </p:nvSpPr>
        <p:spPr>
          <a:xfrm>
            <a:off x="213110" y="1343025"/>
            <a:ext cx="8616565" cy="5099816"/>
          </a:xfrm>
        </p:spPr>
        <p:txBody>
          <a:bodyPr>
            <a:normAutofit fontScale="77500" lnSpcReduction="20000"/>
          </a:bodyPr>
          <a:lstStyle/>
          <a:p>
            <a:r>
              <a:rPr lang="en-US" dirty="0" smtClean="0"/>
              <a:t>IP-Enabled Controllers</a:t>
            </a:r>
          </a:p>
          <a:p>
            <a:pPr lvl="1"/>
            <a:r>
              <a:rPr lang="en-US" dirty="0" smtClean="0"/>
              <a:t>Forward </a:t>
            </a:r>
            <a:r>
              <a:rPr lang="en-US" dirty="0"/>
              <a:t>information across an IP </a:t>
            </a:r>
            <a:r>
              <a:rPr lang="en-US" dirty="0" smtClean="0"/>
              <a:t>network</a:t>
            </a:r>
          </a:p>
          <a:p>
            <a:pPr lvl="1"/>
            <a:r>
              <a:rPr lang="en-US" dirty="0" smtClean="0"/>
              <a:t>Allows </a:t>
            </a:r>
            <a:r>
              <a:rPr lang="en-US" dirty="0"/>
              <a:t>individuals to access the controller </a:t>
            </a:r>
            <a:r>
              <a:rPr lang="en-US" dirty="0" smtClean="0"/>
              <a:t>remotely</a:t>
            </a:r>
          </a:p>
          <a:p>
            <a:pPr lvl="1"/>
            <a:r>
              <a:rPr lang="en-US" dirty="0" smtClean="0"/>
              <a:t>May perform </a:t>
            </a:r>
            <a:r>
              <a:rPr lang="en-US" dirty="0"/>
              <a:t>more complex </a:t>
            </a:r>
            <a:r>
              <a:rPr lang="en-US" dirty="0" smtClean="0"/>
              <a:t>operations in an M2M configuration</a:t>
            </a:r>
          </a:p>
          <a:p>
            <a:pPr lvl="1"/>
            <a:r>
              <a:rPr lang="en-US" dirty="0" smtClean="0"/>
              <a:t>May consolidate </a:t>
            </a:r>
            <a:r>
              <a:rPr lang="en-US" dirty="0"/>
              <a:t>information from multiple sensors or perform basic analysis of data received. </a:t>
            </a:r>
          </a:p>
          <a:p>
            <a:r>
              <a:rPr lang="en-US" dirty="0" smtClean="0"/>
              <a:t>IP-Enabled Sensors</a:t>
            </a:r>
          </a:p>
          <a:p>
            <a:pPr lvl="1"/>
            <a:r>
              <a:rPr lang="en-US" dirty="0"/>
              <a:t>Some sensors and actuators support </a:t>
            </a:r>
            <a:r>
              <a:rPr lang="en-US" dirty="0" smtClean="0"/>
              <a:t>TCP/IP.</a:t>
            </a:r>
          </a:p>
          <a:p>
            <a:pPr lvl="1"/>
            <a:r>
              <a:rPr lang="en-US" dirty="0" smtClean="0"/>
              <a:t>The </a:t>
            </a:r>
            <a:r>
              <a:rPr lang="en-US" dirty="0"/>
              <a:t>data these devices generate can be transported </a:t>
            </a:r>
            <a:r>
              <a:rPr lang="en-US" dirty="0" smtClean="0"/>
              <a:t>remotely for further processing</a:t>
            </a:r>
          </a:p>
          <a:p>
            <a:r>
              <a:rPr lang="en-US" dirty="0" smtClean="0"/>
              <a:t>IP Addressing</a:t>
            </a:r>
          </a:p>
          <a:p>
            <a:pPr lvl="1"/>
            <a:r>
              <a:rPr lang="en-US" dirty="0" smtClean="0"/>
              <a:t>To communicate over an IP network, the</a:t>
            </a:r>
            <a:br>
              <a:rPr lang="en-US" dirty="0" smtClean="0"/>
            </a:br>
            <a:r>
              <a:rPr lang="en-US" dirty="0" smtClean="0"/>
              <a:t>IP-enabled devices must be configured with </a:t>
            </a:r>
            <a:br>
              <a:rPr lang="en-US" dirty="0" smtClean="0"/>
            </a:br>
            <a:r>
              <a:rPr lang="en-US" dirty="0" smtClean="0"/>
              <a:t>correct IP address information.</a:t>
            </a:r>
          </a:p>
          <a:p>
            <a:pPr lvl="2"/>
            <a:r>
              <a:rPr lang="en-US" dirty="0" smtClean="0"/>
              <a:t>Static IP Addressing – configured manually</a:t>
            </a:r>
          </a:p>
          <a:p>
            <a:pPr lvl="2"/>
            <a:r>
              <a:rPr lang="en-US" dirty="0" smtClean="0"/>
              <a:t>Automatic IP Addressing – assigned </a:t>
            </a:r>
            <a:br>
              <a:rPr lang="en-US" dirty="0" smtClean="0"/>
            </a:br>
            <a:r>
              <a:rPr lang="en-US" dirty="0" smtClean="0"/>
              <a:t>automatically by </a:t>
            </a:r>
            <a:r>
              <a:rPr lang="en-US" dirty="0"/>
              <a:t>Dynamic Host </a:t>
            </a:r>
            <a:r>
              <a:rPr lang="en-US" dirty="0" smtClean="0"/>
              <a:t/>
            </a:r>
            <a:br>
              <a:rPr lang="en-US" dirty="0" smtClean="0"/>
            </a:br>
            <a:r>
              <a:rPr lang="en-US" dirty="0" smtClean="0"/>
              <a:t>Configuration Protocol (DHCP) server </a:t>
            </a:r>
            <a:br>
              <a:rPr lang="en-US" dirty="0" smtClean="0"/>
            </a:br>
            <a:r>
              <a:rPr lang="en-US" dirty="0" smtClean="0"/>
              <a:t>for IPv4 or IPv6  and </a:t>
            </a:r>
            <a:r>
              <a:rPr lang="en-US" dirty="0"/>
              <a:t>Stateless </a:t>
            </a:r>
            <a:r>
              <a:rPr lang="en-US" dirty="0" smtClean="0"/>
              <a:t>Address </a:t>
            </a:r>
            <a:br>
              <a:rPr lang="en-US" dirty="0" smtClean="0"/>
            </a:br>
            <a:r>
              <a:rPr lang="en-US" dirty="0" err="1" smtClean="0"/>
              <a:t>Autoconfiguration</a:t>
            </a:r>
            <a:r>
              <a:rPr lang="en-US" dirty="0" smtClean="0"/>
              <a:t> </a:t>
            </a:r>
            <a:r>
              <a:rPr lang="en-US" dirty="0"/>
              <a:t>(SLAAC) </a:t>
            </a:r>
            <a:r>
              <a:rPr lang="en-US" dirty="0" smtClean="0"/>
              <a:t>.</a:t>
            </a:r>
            <a:endParaRPr lang="en-US" dirty="0"/>
          </a:p>
        </p:txBody>
      </p:sp>
      <p:pic>
        <p:nvPicPr>
          <p:cNvPr id="3" name="Picture 2"/>
          <p:cNvPicPr>
            <a:picLocks noChangeAspect="1"/>
          </p:cNvPicPr>
          <p:nvPr/>
        </p:nvPicPr>
        <p:blipFill>
          <a:blip r:embed="rId3" cstate="print"/>
          <a:stretch>
            <a:fillRect/>
          </a:stretch>
        </p:blipFill>
        <p:spPr>
          <a:xfrm>
            <a:off x="5177809" y="4086225"/>
            <a:ext cx="3864416" cy="2539965"/>
          </a:xfrm>
          <a:prstGeom prst="rect">
            <a:avLst/>
          </a:prstGeom>
        </p:spPr>
      </p:pic>
    </p:spTree>
    <p:extLst>
      <p:ext uri="{BB962C8B-B14F-4D97-AF65-F5344CB8AC3E}">
        <p14:creationId xmlns:p14="http://schemas.microsoft.com/office/powerpoint/2010/main" xmlns="" val="589405906"/>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idx="4294967295"/>
          </p:nvPr>
        </p:nvSpPr>
        <p:spPr>
          <a:xfrm>
            <a:off x="450851" y="353959"/>
            <a:ext cx="8145462" cy="973395"/>
          </a:xfrm>
        </p:spPr>
        <p:txBody>
          <a:bodyPr/>
          <a:lstStyle/>
          <a:p>
            <a:pPr eaLnBrk="1" hangingPunct="1"/>
            <a:r>
              <a:rPr lang="en-US" dirty="0">
                <a:latin typeface="Arial" charset="0"/>
              </a:rPr>
              <a:t>Instructor </a:t>
            </a:r>
            <a:r>
              <a:rPr lang="en-US" dirty="0" smtClean="0">
                <a:latin typeface="Arial" charset="0"/>
              </a:rPr>
              <a:t>Materials </a:t>
            </a:r>
            <a:r>
              <a:rPr lang="en-US" dirty="0">
                <a:latin typeface="Arial" charset="0"/>
              </a:rPr>
              <a:t>- Chapter 3</a:t>
            </a:r>
            <a:r>
              <a:rPr lang="en-US" dirty="0" smtClean="0">
                <a:latin typeface="Arial" charset="0"/>
              </a:rPr>
              <a:t> Planning Guide</a:t>
            </a:r>
            <a:endParaRPr lang="en-US" dirty="0" smtClean="0"/>
          </a:p>
        </p:txBody>
      </p:sp>
      <p:sp>
        <p:nvSpPr>
          <p:cNvPr id="4099" name="Rectangle 34"/>
          <p:cNvSpPr>
            <a:spLocks noGrp="1" noChangeArrowheads="1"/>
          </p:cNvSpPr>
          <p:nvPr>
            <p:ph type="body" idx="4294967295"/>
          </p:nvPr>
        </p:nvSpPr>
        <p:spPr>
          <a:xfrm>
            <a:off x="450851" y="1327354"/>
            <a:ext cx="7940675" cy="4539803"/>
          </a:xfrm>
        </p:spPr>
        <p:txBody>
          <a:bodyPr/>
          <a:lstStyle/>
          <a:p>
            <a:pPr marL="0" indent="0">
              <a:buNone/>
            </a:pPr>
            <a:r>
              <a:rPr lang="en-CA" dirty="0" smtClean="0"/>
              <a:t>This PowerPoint deck is divided in two parts:</a:t>
            </a:r>
          </a:p>
          <a:p>
            <a:pPr marL="457200" indent="-457200">
              <a:buFont typeface="+mj-lt"/>
              <a:buAutoNum type="arabicPeriod"/>
            </a:pPr>
            <a:r>
              <a:rPr lang="en-US" sz="2000" dirty="0" smtClean="0"/>
              <a:t>Instructor Planning Guide</a:t>
            </a:r>
            <a:endParaRPr lang="en-CA" sz="2000" dirty="0" smtClean="0"/>
          </a:p>
          <a:p>
            <a:pPr lvl="1">
              <a:buFont typeface="Wingdings" charset="2"/>
              <a:buChar char="§"/>
            </a:pPr>
            <a:r>
              <a:rPr lang="en-CA" sz="1600" dirty="0" smtClean="0"/>
              <a:t>Information to help you become familiar with the chapter</a:t>
            </a:r>
          </a:p>
          <a:p>
            <a:pPr lvl="1">
              <a:buFont typeface="Wingdings" charset="2"/>
              <a:buChar char="§"/>
            </a:pPr>
            <a:r>
              <a:rPr lang="en-CA" sz="1600" dirty="0" smtClean="0"/>
              <a:t>Teaching aids</a:t>
            </a:r>
          </a:p>
          <a:p>
            <a:pPr marL="457200" indent="-457200">
              <a:buFont typeface="+mj-lt"/>
              <a:buAutoNum type="arabicPeriod"/>
            </a:pPr>
            <a:r>
              <a:rPr lang="en-CA" sz="2000" dirty="0" smtClean="0"/>
              <a:t>Instructor </a:t>
            </a:r>
            <a:r>
              <a:rPr lang="en-CA" sz="2000" dirty="0"/>
              <a:t>Class Presentation</a:t>
            </a:r>
          </a:p>
          <a:p>
            <a:pPr lvl="1">
              <a:buFont typeface="Wingdings" charset="2"/>
              <a:buChar char="§"/>
            </a:pPr>
            <a:r>
              <a:rPr lang="en-CA" sz="1600" dirty="0"/>
              <a:t>Optional slides that </a:t>
            </a:r>
            <a:r>
              <a:rPr lang="en-CA" sz="1600" dirty="0" smtClean="0"/>
              <a:t>you </a:t>
            </a:r>
            <a:r>
              <a:rPr lang="en-CA" sz="1600" dirty="0"/>
              <a:t>can use </a:t>
            </a:r>
            <a:r>
              <a:rPr lang="en-CA" sz="1600" dirty="0" smtClean="0"/>
              <a:t>in the classroom</a:t>
            </a:r>
            <a:endParaRPr lang="en-CA" sz="1600" dirty="0"/>
          </a:p>
          <a:p>
            <a:pPr lvl="1">
              <a:buFont typeface="Wingdings" charset="2"/>
              <a:buChar char="§"/>
            </a:pPr>
            <a:r>
              <a:rPr lang="en-CA" sz="1600" dirty="0"/>
              <a:t>Begins on slide </a:t>
            </a:r>
            <a:r>
              <a:rPr lang="en-CA" sz="1600" dirty="0" smtClean="0"/>
              <a:t># 9</a:t>
            </a:r>
            <a:endParaRPr lang="en-CA" sz="1600" b="1" dirty="0" smtClean="0">
              <a:solidFill>
                <a:srgbClr val="00B0F0"/>
              </a:solidFill>
            </a:endParaRPr>
          </a:p>
          <a:p>
            <a:pPr marL="0" indent="0">
              <a:buNone/>
            </a:pPr>
            <a:r>
              <a:rPr lang="en-CA" sz="2000" dirty="0" smtClean="0"/>
              <a:t>Note: Remove the Planning Guide from this presentation before sharing with anyone.</a:t>
            </a:r>
            <a:endParaRPr lang="en-CA" dirty="0" smtClean="0"/>
          </a:p>
        </p:txBody>
      </p:sp>
    </p:spTree>
    <p:extLst>
      <p:ext uri="{BB962C8B-B14F-4D97-AF65-F5344CB8AC3E}">
        <p14:creationId xmlns:p14="http://schemas.microsoft.com/office/powerpoint/2010/main" xmlns="" val="104576193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172200" y="3835784"/>
            <a:ext cx="2889075" cy="2874297"/>
          </a:xfrm>
          <a:prstGeom prst="rect">
            <a:avLst/>
          </a:prstGeom>
        </p:spPr>
      </p:pic>
      <p:sp>
        <p:nvSpPr>
          <p:cNvPr id="21505" name="Rectangle 2"/>
          <p:cNvSpPr>
            <a:spLocks noGrp="1" noChangeArrowheads="1"/>
          </p:cNvSpPr>
          <p:nvPr>
            <p:ph type="title"/>
          </p:nvPr>
        </p:nvSpPr>
        <p:spPr>
          <a:xfrm>
            <a:off x="193868" y="394392"/>
            <a:ext cx="8772157" cy="728352"/>
          </a:xfrm>
        </p:spPr>
        <p:txBody>
          <a:bodyPr>
            <a:normAutofit/>
          </a:bodyPr>
          <a:lstStyle/>
          <a:p>
            <a:pPr>
              <a:lnSpc>
                <a:spcPct val="80000"/>
              </a:lnSpc>
              <a:buFontTx/>
              <a:buNone/>
            </a:pPr>
            <a:r>
              <a:rPr lang="en-US" sz="1800" dirty="0"/>
              <a:t>Introduction to Configuring Things</a:t>
            </a:r>
            <a:br>
              <a:rPr lang="en-US" sz="1800" dirty="0"/>
            </a:br>
            <a:r>
              <a:rPr lang="en-US" dirty="0"/>
              <a:t>Configuring Infrastructure Devices</a:t>
            </a:r>
          </a:p>
        </p:txBody>
      </p:sp>
      <p:sp>
        <p:nvSpPr>
          <p:cNvPr id="2" name="Content Placeholder 1"/>
          <p:cNvSpPr>
            <a:spLocks noGrp="1"/>
          </p:cNvSpPr>
          <p:nvPr>
            <p:ph idx="1"/>
          </p:nvPr>
        </p:nvSpPr>
        <p:spPr>
          <a:xfrm>
            <a:off x="213110" y="1228726"/>
            <a:ext cx="8722840" cy="5214116"/>
          </a:xfrm>
        </p:spPr>
        <p:txBody>
          <a:bodyPr>
            <a:normAutofit/>
          </a:bodyPr>
          <a:lstStyle/>
          <a:p>
            <a:r>
              <a:rPr lang="en-US" dirty="0" smtClean="0"/>
              <a:t>Role of </a:t>
            </a:r>
            <a:r>
              <a:rPr lang="en-US" dirty="0" err="1" smtClean="0"/>
              <a:t>IoT</a:t>
            </a:r>
            <a:r>
              <a:rPr lang="en-US" dirty="0" smtClean="0"/>
              <a:t> Infrastructure Devices</a:t>
            </a:r>
          </a:p>
          <a:p>
            <a:pPr lvl="1"/>
            <a:r>
              <a:rPr lang="en-US" dirty="0" smtClean="0"/>
              <a:t>Wireless </a:t>
            </a:r>
            <a:r>
              <a:rPr lang="en-US" dirty="0"/>
              <a:t>and wired connectivity </a:t>
            </a:r>
          </a:p>
          <a:p>
            <a:pPr lvl="1"/>
            <a:r>
              <a:rPr lang="en-US" dirty="0"/>
              <a:t>Quality of service </a:t>
            </a:r>
            <a:r>
              <a:rPr lang="en-US" dirty="0" smtClean="0"/>
              <a:t>queuing</a:t>
            </a:r>
          </a:p>
          <a:p>
            <a:pPr lvl="1"/>
            <a:r>
              <a:rPr lang="en-US" dirty="0" smtClean="0"/>
              <a:t>High </a:t>
            </a:r>
            <a:r>
              <a:rPr lang="en-US" dirty="0"/>
              <a:t>availability</a:t>
            </a:r>
          </a:p>
          <a:p>
            <a:pPr lvl="1"/>
            <a:r>
              <a:rPr lang="en-US" dirty="0"/>
              <a:t>Secure transfer</a:t>
            </a:r>
          </a:p>
          <a:p>
            <a:r>
              <a:rPr lang="en-US" dirty="0" smtClean="0"/>
              <a:t>Routers</a:t>
            </a:r>
          </a:p>
          <a:p>
            <a:pPr lvl="1"/>
            <a:r>
              <a:rPr lang="en-US" dirty="0" smtClean="0"/>
              <a:t>Route </a:t>
            </a:r>
            <a:r>
              <a:rPr lang="en-US" dirty="0"/>
              <a:t>traffic from the local network to devices </a:t>
            </a:r>
            <a:r>
              <a:rPr lang="en-US" dirty="0" smtClean="0"/>
              <a:t/>
            </a:r>
            <a:br>
              <a:rPr lang="en-US" dirty="0" smtClean="0"/>
            </a:br>
            <a:r>
              <a:rPr lang="en-US" dirty="0" smtClean="0"/>
              <a:t>on </a:t>
            </a:r>
            <a:r>
              <a:rPr lang="en-US" dirty="0"/>
              <a:t>remote </a:t>
            </a:r>
            <a:r>
              <a:rPr lang="en-US" dirty="0" smtClean="0"/>
              <a:t>networks</a:t>
            </a:r>
          </a:p>
          <a:p>
            <a:pPr lvl="1"/>
            <a:r>
              <a:rPr lang="en-US" dirty="0" smtClean="0"/>
              <a:t>Collect information </a:t>
            </a:r>
            <a:r>
              <a:rPr lang="en-US" dirty="0"/>
              <a:t>about the location of </a:t>
            </a:r>
            <a:r>
              <a:rPr lang="en-US" dirty="0" smtClean="0"/>
              <a:t/>
            </a:r>
            <a:br>
              <a:rPr lang="en-US" dirty="0" smtClean="0"/>
            </a:br>
            <a:r>
              <a:rPr lang="en-US" dirty="0" smtClean="0"/>
              <a:t>different networks</a:t>
            </a:r>
            <a:r>
              <a:rPr lang="en-US" dirty="0"/>
              <a:t> </a:t>
            </a:r>
            <a:r>
              <a:rPr lang="en-US" dirty="0" smtClean="0"/>
              <a:t>and determine the best path</a:t>
            </a:r>
            <a:endParaRPr lang="en-US" dirty="0"/>
          </a:p>
        </p:txBody>
      </p:sp>
      <p:pic>
        <p:nvPicPr>
          <p:cNvPr id="4" name="Picture 3"/>
          <p:cNvPicPr>
            <a:picLocks noChangeAspect="1"/>
          </p:cNvPicPr>
          <p:nvPr/>
        </p:nvPicPr>
        <p:blipFill>
          <a:blip r:embed="rId4" cstate="print"/>
          <a:stretch>
            <a:fillRect/>
          </a:stretch>
        </p:blipFill>
        <p:spPr>
          <a:xfrm>
            <a:off x="5577710" y="1196820"/>
            <a:ext cx="3358240" cy="2371725"/>
          </a:xfrm>
          <a:prstGeom prst="rect">
            <a:avLst/>
          </a:prstGeom>
        </p:spPr>
      </p:pic>
    </p:spTree>
    <p:extLst>
      <p:ext uri="{BB962C8B-B14F-4D97-AF65-F5344CB8AC3E}">
        <p14:creationId xmlns:p14="http://schemas.microsoft.com/office/powerpoint/2010/main" xmlns="" val="4073406229"/>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697875" y="4981574"/>
            <a:ext cx="2172900" cy="1621113"/>
          </a:xfrm>
          <a:prstGeom prst="rect">
            <a:avLst/>
          </a:prstGeom>
        </p:spPr>
      </p:pic>
      <p:pic>
        <p:nvPicPr>
          <p:cNvPr id="3" name="Picture 2"/>
          <p:cNvPicPr>
            <a:picLocks noChangeAspect="1"/>
          </p:cNvPicPr>
          <p:nvPr/>
        </p:nvPicPr>
        <p:blipFill>
          <a:blip r:embed="rId4" cstate="print"/>
          <a:stretch>
            <a:fillRect/>
          </a:stretch>
        </p:blipFill>
        <p:spPr>
          <a:xfrm>
            <a:off x="6515250" y="1681337"/>
            <a:ext cx="2538150" cy="1655315"/>
          </a:xfrm>
          <a:prstGeom prst="rect">
            <a:avLst/>
          </a:prstGeom>
        </p:spPr>
      </p:pic>
      <p:sp>
        <p:nvSpPr>
          <p:cNvPr id="21505" name="Rectangle 2"/>
          <p:cNvSpPr>
            <a:spLocks noGrp="1" noChangeArrowheads="1"/>
          </p:cNvSpPr>
          <p:nvPr>
            <p:ph type="title"/>
          </p:nvPr>
        </p:nvSpPr>
        <p:spPr>
          <a:xfrm>
            <a:off x="193868" y="394392"/>
            <a:ext cx="8772157" cy="728352"/>
          </a:xfrm>
        </p:spPr>
        <p:txBody>
          <a:bodyPr>
            <a:normAutofit/>
          </a:bodyPr>
          <a:lstStyle/>
          <a:p>
            <a:pPr>
              <a:lnSpc>
                <a:spcPct val="80000"/>
              </a:lnSpc>
              <a:buFontTx/>
              <a:buNone/>
            </a:pPr>
            <a:r>
              <a:rPr lang="en-US" sz="1800" dirty="0"/>
              <a:t>Introduction to Configuring Things</a:t>
            </a:r>
            <a:br>
              <a:rPr lang="en-US" sz="1800" dirty="0"/>
            </a:br>
            <a:r>
              <a:rPr lang="en-US" dirty="0"/>
              <a:t>Configuring Small Business Routers</a:t>
            </a:r>
          </a:p>
        </p:txBody>
      </p:sp>
      <p:sp>
        <p:nvSpPr>
          <p:cNvPr id="2" name="Content Placeholder 1"/>
          <p:cNvSpPr>
            <a:spLocks noGrp="1"/>
          </p:cNvSpPr>
          <p:nvPr>
            <p:ph idx="1"/>
          </p:nvPr>
        </p:nvSpPr>
        <p:spPr>
          <a:xfrm>
            <a:off x="213110" y="1387366"/>
            <a:ext cx="8578465" cy="5055475"/>
          </a:xfrm>
        </p:spPr>
        <p:txBody>
          <a:bodyPr>
            <a:normAutofit fontScale="77500" lnSpcReduction="20000"/>
          </a:bodyPr>
          <a:lstStyle/>
          <a:p>
            <a:r>
              <a:rPr lang="en-US" dirty="0" smtClean="0"/>
              <a:t>Types of Ports</a:t>
            </a:r>
          </a:p>
          <a:p>
            <a:pPr lvl="1"/>
            <a:r>
              <a:rPr lang="en-US" dirty="0"/>
              <a:t>Small business and home routers typically have two primary ports:</a:t>
            </a:r>
          </a:p>
          <a:p>
            <a:pPr lvl="1"/>
            <a:r>
              <a:rPr lang="en-US" b="1" dirty="0"/>
              <a:t>Ethernet Ports </a:t>
            </a:r>
            <a:r>
              <a:rPr lang="en-US" dirty="0"/>
              <a:t>- These ports connect to the internal </a:t>
            </a:r>
            <a:r>
              <a:rPr lang="en-US" dirty="0" smtClean="0"/>
              <a:t>switch </a:t>
            </a:r>
            <a:r>
              <a:rPr lang="en-US" dirty="0"/>
              <a:t>portion </a:t>
            </a:r>
            <a:r>
              <a:rPr lang="en-US" dirty="0" smtClean="0"/>
              <a:t/>
            </a:r>
            <a:br>
              <a:rPr lang="en-US" dirty="0" smtClean="0"/>
            </a:br>
            <a:r>
              <a:rPr lang="en-US" dirty="0" smtClean="0"/>
              <a:t>of </a:t>
            </a:r>
            <a:r>
              <a:rPr lang="en-US" dirty="0"/>
              <a:t>the router. </a:t>
            </a:r>
            <a:r>
              <a:rPr lang="en-US" dirty="0" smtClean="0"/>
              <a:t>All </a:t>
            </a:r>
            <a:r>
              <a:rPr lang="en-US" dirty="0"/>
              <a:t>devices connected to </a:t>
            </a:r>
            <a:r>
              <a:rPr lang="en-US" dirty="0" smtClean="0"/>
              <a:t>the </a:t>
            </a:r>
            <a:r>
              <a:rPr lang="en-US" dirty="0"/>
              <a:t>switch ports are on </a:t>
            </a:r>
            <a:r>
              <a:rPr lang="en-US" dirty="0" smtClean="0"/>
              <a:t/>
            </a:r>
            <a:br>
              <a:rPr lang="en-US" dirty="0" smtClean="0"/>
            </a:br>
            <a:r>
              <a:rPr lang="en-US" dirty="0" smtClean="0"/>
              <a:t>the </a:t>
            </a:r>
            <a:r>
              <a:rPr lang="en-US" dirty="0"/>
              <a:t>same local network.</a:t>
            </a:r>
          </a:p>
          <a:p>
            <a:pPr lvl="1"/>
            <a:r>
              <a:rPr lang="en-US" b="1" dirty="0"/>
              <a:t>Internet Port </a:t>
            </a:r>
            <a:r>
              <a:rPr lang="en-US" dirty="0"/>
              <a:t>- This port is used to connect the device </a:t>
            </a:r>
            <a:r>
              <a:rPr lang="en-US" dirty="0" smtClean="0"/>
              <a:t/>
            </a:r>
            <a:br>
              <a:rPr lang="en-US" dirty="0" smtClean="0"/>
            </a:br>
            <a:r>
              <a:rPr lang="en-US" dirty="0" smtClean="0"/>
              <a:t>to </a:t>
            </a:r>
            <a:r>
              <a:rPr lang="en-US" dirty="0"/>
              <a:t>another </a:t>
            </a:r>
            <a:r>
              <a:rPr lang="en-US" dirty="0" smtClean="0"/>
              <a:t>network, such as the Internet.</a:t>
            </a:r>
          </a:p>
          <a:p>
            <a:r>
              <a:rPr lang="en-US" dirty="0" smtClean="0"/>
              <a:t>Settings</a:t>
            </a:r>
          </a:p>
          <a:p>
            <a:pPr lvl="1"/>
            <a:r>
              <a:rPr lang="en-US" dirty="0" smtClean="0"/>
              <a:t>Wireless </a:t>
            </a:r>
            <a:r>
              <a:rPr lang="en-US" dirty="0"/>
              <a:t>Network Name (SSID) - Name of the WLAN </a:t>
            </a:r>
            <a:r>
              <a:rPr lang="en-US" dirty="0" smtClean="0"/>
              <a:t>network</a:t>
            </a:r>
            <a:endParaRPr lang="en-US" dirty="0"/>
          </a:p>
          <a:p>
            <a:pPr lvl="1"/>
            <a:r>
              <a:rPr lang="en-US" dirty="0"/>
              <a:t>Wireless Password - </a:t>
            </a:r>
            <a:r>
              <a:rPr lang="en-US" dirty="0" smtClean="0"/>
              <a:t>Password </a:t>
            </a:r>
            <a:r>
              <a:rPr lang="en-US" dirty="0"/>
              <a:t>clients use to connect to the wireless </a:t>
            </a:r>
            <a:r>
              <a:rPr lang="en-US" dirty="0" smtClean="0"/>
              <a:t>network</a:t>
            </a:r>
            <a:endParaRPr lang="en-US" dirty="0"/>
          </a:p>
          <a:p>
            <a:pPr lvl="1"/>
            <a:r>
              <a:rPr lang="en-US" dirty="0"/>
              <a:t>Router Password - </a:t>
            </a:r>
            <a:r>
              <a:rPr lang="en-US" dirty="0" smtClean="0"/>
              <a:t>Password </a:t>
            </a:r>
            <a:r>
              <a:rPr lang="en-US" dirty="0"/>
              <a:t>used to manage the </a:t>
            </a:r>
            <a:r>
              <a:rPr lang="en-US" dirty="0" smtClean="0"/>
              <a:t>router</a:t>
            </a:r>
            <a:endParaRPr lang="en-US" dirty="0"/>
          </a:p>
          <a:p>
            <a:pPr lvl="1"/>
            <a:r>
              <a:rPr lang="en-US" dirty="0" smtClean="0"/>
              <a:t>Wireless </a:t>
            </a:r>
            <a:r>
              <a:rPr lang="en-US" dirty="0"/>
              <a:t>router provides DHCP services to </a:t>
            </a:r>
            <a:r>
              <a:rPr lang="en-US" dirty="0" smtClean="0"/>
              <a:t>connected local </a:t>
            </a:r>
            <a:r>
              <a:rPr lang="en-US" dirty="0"/>
              <a:t>network </a:t>
            </a:r>
            <a:r>
              <a:rPr lang="en-US" dirty="0" smtClean="0"/>
              <a:t>clients when connected to the wireless router.</a:t>
            </a:r>
          </a:p>
          <a:p>
            <a:pPr lvl="1"/>
            <a:r>
              <a:rPr lang="en-US" dirty="0" smtClean="0"/>
              <a:t>What can you do secure the router?</a:t>
            </a:r>
          </a:p>
          <a:p>
            <a:r>
              <a:rPr lang="en-US" dirty="0" smtClean="0"/>
              <a:t>Gateway</a:t>
            </a:r>
          </a:p>
          <a:p>
            <a:pPr lvl="1"/>
            <a:r>
              <a:rPr lang="en-US" dirty="0" smtClean="0"/>
              <a:t>To reach a device on a different </a:t>
            </a:r>
            <a:r>
              <a:rPr lang="en-US" dirty="0"/>
              <a:t>IP network, the devices </a:t>
            </a:r>
            <a:r>
              <a:rPr lang="en-US" dirty="0" smtClean="0"/>
              <a:t/>
            </a:r>
            <a:br>
              <a:rPr lang="en-US" dirty="0" smtClean="0"/>
            </a:br>
            <a:r>
              <a:rPr lang="en-US" dirty="0" smtClean="0"/>
              <a:t>must </a:t>
            </a:r>
            <a:r>
              <a:rPr lang="en-US" dirty="0"/>
              <a:t>first forward the packet to the default gateway. </a:t>
            </a:r>
            <a:endParaRPr lang="en-US" dirty="0" smtClean="0"/>
          </a:p>
          <a:p>
            <a:pPr lvl="1"/>
            <a:r>
              <a:rPr lang="en-US" dirty="0" smtClean="0"/>
              <a:t>In </a:t>
            </a:r>
            <a:r>
              <a:rPr lang="en-US" dirty="0"/>
              <a:t>a </a:t>
            </a:r>
            <a:r>
              <a:rPr lang="en-US" dirty="0" smtClean="0"/>
              <a:t>small </a:t>
            </a:r>
            <a:r>
              <a:rPr lang="en-US" dirty="0"/>
              <a:t>business environment the default gateway is the </a:t>
            </a:r>
            <a:r>
              <a:rPr lang="en-US" dirty="0" smtClean="0"/>
              <a:t/>
            </a:r>
            <a:br>
              <a:rPr lang="en-US" dirty="0" smtClean="0"/>
            </a:br>
            <a:r>
              <a:rPr lang="en-US" dirty="0" smtClean="0"/>
              <a:t>router </a:t>
            </a:r>
            <a:r>
              <a:rPr lang="en-US" dirty="0"/>
              <a:t>used to connect the LAN to the Internet.</a:t>
            </a:r>
          </a:p>
          <a:p>
            <a:pPr lvl="1"/>
            <a:endParaRPr lang="en-US" dirty="0" smtClean="0"/>
          </a:p>
          <a:p>
            <a:endParaRPr lang="en-US" dirty="0" smtClean="0"/>
          </a:p>
        </p:txBody>
      </p:sp>
    </p:spTree>
    <p:extLst>
      <p:ext uri="{BB962C8B-B14F-4D97-AF65-F5344CB8AC3E}">
        <p14:creationId xmlns:p14="http://schemas.microsoft.com/office/powerpoint/2010/main" xmlns="" val="113706161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28352"/>
          </a:xfrm>
        </p:spPr>
        <p:txBody>
          <a:bodyPr>
            <a:normAutofit/>
          </a:bodyPr>
          <a:lstStyle/>
          <a:p>
            <a:pPr>
              <a:lnSpc>
                <a:spcPct val="80000"/>
              </a:lnSpc>
              <a:buFontTx/>
              <a:buNone/>
            </a:pPr>
            <a:r>
              <a:rPr lang="en-US" sz="1800" dirty="0" smtClean="0"/>
              <a:t>Programming</a:t>
            </a:r>
            <a:r>
              <a:rPr lang="en-US" sz="1800" dirty="0"/>
              <a:t/>
            </a:r>
            <a:br>
              <a:rPr lang="en-US" sz="1800" dirty="0"/>
            </a:br>
            <a:r>
              <a:rPr lang="en-US" dirty="0" smtClean="0"/>
              <a:t>What are Programs?</a:t>
            </a:r>
            <a:endParaRPr lang="en-US" dirty="0"/>
          </a:p>
        </p:txBody>
      </p:sp>
      <p:sp>
        <p:nvSpPr>
          <p:cNvPr id="2" name="Content Placeholder 1"/>
          <p:cNvSpPr>
            <a:spLocks noGrp="1"/>
          </p:cNvSpPr>
          <p:nvPr>
            <p:ph idx="1"/>
          </p:nvPr>
        </p:nvSpPr>
        <p:spPr>
          <a:xfrm>
            <a:off x="98810" y="1122744"/>
            <a:ext cx="8587990" cy="5382831"/>
          </a:xfrm>
        </p:spPr>
        <p:txBody>
          <a:bodyPr>
            <a:normAutofit fontScale="77500" lnSpcReduction="20000"/>
          </a:bodyPr>
          <a:lstStyle/>
          <a:p>
            <a:r>
              <a:rPr lang="en-US" dirty="0" smtClean="0"/>
              <a:t>Programming Facilitates the </a:t>
            </a:r>
            <a:r>
              <a:rPr lang="en-US" dirty="0" err="1" smtClean="0"/>
              <a:t>IoT</a:t>
            </a:r>
            <a:endParaRPr lang="en-US" dirty="0" smtClean="0"/>
          </a:p>
          <a:p>
            <a:pPr lvl="1"/>
            <a:r>
              <a:rPr lang="en-US" dirty="0" smtClean="0"/>
              <a:t>Sensors </a:t>
            </a:r>
            <a:r>
              <a:rPr lang="en-US" dirty="0"/>
              <a:t>must be told what to capture and where to send that </a:t>
            </a:r>
            <a:r>
              <a:rPr lang="en-US" dirty="0" smtClean="0"/>
              <a:t>data.</a:t>
            </a:r>
          </a:p>
          <a:p>
            <a:pPr lvl="1"/>
            <a:r>
              <a:rPr lang="en-US" dirty="0" smtClean="0"/>
              <a:t>A </a:t>
            </a:r>
            <a:r>
              <a:rPr lang="en-US" dirty="0"/>
              <a:t>controller must be programmed with a set of instructions to receive that data and decide if it should process and relay that data to another device. </a:t>
            </a:r>
            <a:endParaRPr lang="en-US" dirty="0" smtClean="0"/>
          </a:p>
          <a:p>
            <a:r>
              <a:rPr lang="en-US" dirty="0" smtClean="0"/>
              <a:t>What </a:t>
            </a:r>
            <a:r>
              <a:rPr lang="en-US" dirty="0"/>
              <a:t>is a program?</a:t>
            </a:r>
          </a:p>
          <a:p>
            <a:pPr lvl="1"/>
            <a:r>
              <a:rPr lang="en-US" dirty="0"/>
              <a:t>A computer program is a set of instructions given to a computer, to be executed in a specific </a:t>
            </a:r>
            <a:r>
              <a:rPr lang="en-US" dirty="0" smtClean="0"/>
              <a:t>order.</a:t>
            </a:r>
          </a:p>
          <a:p>
            <a:pPr lvl="1"/>
            <a:r>
              <a:rPr lang="en-US" dirty="0" smtClean="0"/>
              <a:t>Most </a:t>
            </a:r>
            <a:r>
              <a:rPr lang="en-US" dirty="0"/>
              <a:t>common logical structures found in programming languages:</a:t>
            </a:r>
          </a:p>
          <a:p>
            <a:pPr marL="685800" lvl="2"/>
            <a:r>
              <a:rPr lang="en-US" dirty="0"/>
              <a:t>IF </a:t>
            </a:r>
            <a:r>
              <a:rPr lang="en-US" i="1" dirty="0"/>
              <a:t>condition</a:t>
            </a:r>
            <a:r>
              <a:rPr lang="en-US" dirty="0"/>
              <a:t> THEN </a:t>
            </a:r>
            <a:r>
              <a:rPr lang="en-US" i="1" dirty="0"/>
              <a:t>instructions </a:t>
            </a:r>
            <a:r>
              <a:rPr lang="en-US" dirty="0"/>
              <a:t>(If/Then</a:t>
            </a:r>
            <a:r>
              <a:rPr lang="en-US" dirty="0" smtClean="0"/>
              <a:t>)</a:t>
            </a:r>
          </a:p>
          <a:p>
            <a:pPr marL="685800" lvl="2"/>
            <a:r>
              <a:rPr lang="en-US" dirty="0" smtClean="0"/>
              <a:t>FOR </a:t>
            </a:r>
            <a:r>
              <a:rPr lang="en-US" i="1" dirty="0"/>
              <a:t>expression</a:t>
            </a:r>
            <a:r>
              <a:rPr lang="en-US" dirty="0"/>
              <a:t> DO </a:t>
            </a:r>
            <a:r>
              <a:rPr lang="en-US" i="1" dirty="0"/>
              <a:t>instructions </a:t>
            </a:r>
            <a:r>
              <a:rPr lang="en-US" dirty="0"/>
              <a:t>(For/Do</a:t>
            </a:r>
            <a:r>
              <a:rPr lang="en-US" dirty="0" smtClean="0"/>
              <a:t>)</a:t>
            </a:r>
          </a:p>
          <a:p>
            <a:pPr marL="685800" lvl="2"/>
            <a:r>
              <a:rPr lang="en-US" dirty="0" smtClean="0"/>
              <a:t>WHILE </a:t>
            </a:r>
            <a:r>
              <a:rPr lang="en-US" i="1" dirty="0"/>
              <a:t>condition</a:t>
            </a:r>
            <a:r>
              <a:rPr lang="en-US" dirty="0"/>
              <a:t> DO </a:t>
            </a:r>
            <a:r>
              <a:rPr lang="en-US" i="1" dirty="0"/>
              <a:t>instructions </a:t>
            </a:r>
            <a:r>
              <a:rPr lang="en-US" dirty="0"/>
              <a:t>(While/Do</a:t>
            </a:r>
            <a:r>
              <a:rPr lang="en-US" dirty="0" smtClean="0"/>
              <a:t>)</a:t>
            </a:r>
          </a:p>
          <a:p>
            <a:r>
              <a:rPr lang="en-US" dirty="0" smtClean="0"/>
              <a:t>Types of Programs</a:t>
            </a:r>
          </a:p>
          <a:p>
            <a:pPr lvl="1"/>
            <a:r>
              <a:rPr lang="en-US" dirty="0"/>
              <a:t>Firmware </a:t>
            </a:r>
            <a:r>
              <a:rPr lang="en-US" dirty="0" smtClean="0"/>
              <a:t>contains </a:t>
            </a:r>
            <a:r>
              <a:rPr lang="en-US" dirty="0"/>
              <a:t>the instructions that the </a:t>
            </a:r>
            <a:r>
              <a:rPr lang="en-US" dirty="0" smtClean="0"/>
              <a:t/>
            </a:r>
            <a:br>
              <a:rPr lang="en-US" dirty="0" smtClean="0"/>
            </a:br>
            <a:r>
              <a:rPr lang="en-US" dirty="0" smtClean="0"/>
              <a:t>device </a:t>
            </a:r>
            <a:r>
              <a:rPr lang="en-US" dirty="0"/>
              <a:t>performs as it boots up</a:t>
            </a:r>
            <a:r>
              <a:rPr lang="en-US" dirty="0" smtClean="0"/>
              <a:t>.</a:t>
            </a:r>
          </a:p>
          <a:p>
            <a:pPr lvl="1"/>
            <a:r>
              <a:rPr lang="en-US" dirty="0" smtClean="0"/>
              <a:t>Operating </a:t>
            </a:r>
            <a:r>
              <a:rPr lang="en-US" dirty="0"/>
              <a:t>Systems </a:t>
            </a:r>
            <a:r>
              <a:rPr lang="en-US" dirty="0" smtClean="0"/>
              <a:t>allow </a:t>
            </a:r>
            <a:r>
              <a:rPr lang="en-US" dirty="0"/>
              <a:t>humans to interact </a:t>
            </a:r>
            <a:r>
              <a:rPr lang="en-US" dirty="0" smtClean="0"/>
              <a:t/>
            </a:r>
            <a:br>
              <a:rPr lang="en-US" dirty="0" smtClean="0"/>
            </a:br>
            <a:r>
              <a:rPr lang="en-US" dirty="0" smtClean="0"/>
              <a:t>with </a:t>
            </a:r>
            <a:r>
              <a:rPr lang="en-US" dirty="0"/>
              <a:t>a computer. </a:t>
            </a:r>
            <a:endParaRPr lang="en-US" dirty="0" smtClean="0"/>
          </a:p>
          <a:p>
            <a:pPr lvl="1"/>
            <a:r>
              <a:rPr lang="en-US" dirty="0" smtClean="0"/>
              <a:t>Applications are designed and written to </a:t>
            </a:r>
            <a:br>
              <a:rPr lang="en-US" dirty="0" smtClean="0"/>
            </a:br>
            <a:r>
              <a:rPr lang="en-US" dirty="0" smtClean="0"/>
              <a:t>perform a </a:t>
            </a:r>
            <a:r>
              <a:rPr lang="en-US" dirty="0"/>
              <a:t>specific task or service</a:t>
            </a:r>
            <a:r>
              <a:rPr lang="en-US" dirty="0" smtClean="0"/>
              <a:t>.</a:t>
            </a:r>
          </a:p>
          <a:p>
            <a:r>
              <a:rPr lang="en-US" dirty="0" smtClean="0"/>
              <a:t>Programming Languages</a:t>
            </a:r>
          </a:p>
          <a:p>
            <a:pPr lvl="1"/>
            <a:r>
              <a:rPr lang="en-US" dirty="0" smtClean="0"/>
              <a:t>Can you name a few?</a:t>
            </a:r>
          </a:p>
          <a:p>
            <a:endParaRPr lang="en-US" dirty="0" smtClean="0"/>
          </a:p>
          <a:p>
            <a:endParaRPr lang="en-US" dirty="0" smtClean="0"/>
          </a:p>
        </p:txBody>
      </p:sp>
      <p:pic>
        <p:nvPicPr>
          <p:cNvPr id="3" name="Picture 2"/>
          <p:cNvPicPr>
            <a:picLocks noChangeAspect="1"/>
          </p:cNvPicPr>
          <p:nvPr/>
        </p:nvPicPr>
        <p:blipFill>
          <a:blip r:embed="rId3" cstate="print"/>
          <a:stretch>
            <a:fillRect/>
          </a:stretch>
        </p:blipFill>
        <p:spPr>
          <a:xfrm>
            <a:off x="4882041" y="4043869"/>
            <a:ext cx="4261959" cy="2599325"/>
          </a:xfrm>
          <a:prstGeom prst="rect">
            <a:avLst/>
          </a:prstGeom>
        </p:spPr>
      </p:pic>
    </p:spTree>
    <p:extLst>
      <p:ext uri="{BB962C8B-B14F-4D97-AF65-F5344CB8AC3E}">
        <p14:creationId xmlns:p14="http://schemas.microsoft.com/office/powerpoint/2010/main" xmlns="" val="3480759161"/>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93868" y="394392"/>
            <a:ext cx="8772157" cy="728352"/>
          </a:xfrm>
        </p:spPr>
        <p:txBody>
          <a:bodyPr>
            <a:normAutofit/>
          </a:bodyPr>
          <a:lstStyle/>
          <a:p>
            <a:pPr>
              <a:lnSpc>
                <a:spcPct val="80000"/>
              </a:lnSpc>
              <a:buFontTx/>
              <a:buNone/>
            </a:pPr>
            <a:r>
              <a:rPr lang="en-US" sz="1800" dirty="0" smtClean="0"/>
              <a:t>Prototyping Your Ideas</a:t>
            </a:r>
            <a:r>
              <a:rPr lang="en-US" sz="1800" dirty="0"/>
              <a:t/>
            </a:r>
            <a:br>
              <a:rPr lang="en-US" sz="1800" dirty="0"/>
            </a:br>
            <a:r>
              <a:rPr lang="en-US" dirty="0"/>
              <a:t>What is Prototyping?</a:t>
            </a:r>
          </a:p>
        </p:txBody>
      </p:sp>
      <p:sp>
        <p:nvSpPr>
          <p:cNvPr id="2" name="Content Placeholder 1"/>
          <p:cNvSpPr>
            <a:spLocks noGrp="1"/>
          </p:cNvSpPr>
          <p:nvPr>
            <p:ph idx="1"/>
          </p:nvPr>
        </p:nvSpPr>
        <p:spPr>
          <a:xfrm>
            <a:off x="213110" y="1387366"/>
            <a:ext cx="8426065" cy="5055475"/>
          </a:xfrm>
        </p:spPr>
        <p:txBody>
          <a:bodyPr>
            <a:normAutofit/>
          </a:bodyPr>
          <a:lstStyle/>
          <a:p>
            <a:r>
              <a:rPr lang="en-US" dirty="0" smtClean="0"/>
              <a:t>Defining Prototyping</a:t>
            </a:r>
          </a:p>
          <a:p>
            <a:pPr lvl="1"/>
            <a:r>
              <a:rPr lang="en-US" dirty="0"/>
              <a:t>Prototyping is the process of creating a rudimentary working model of a product or system</a:t>
            </a:r>
            <a:r>
              <a:rPr lang="en-US" dirty="0" smtClean="0"/>
              <a:t>.</a:t>
            </a:r>
          </a:p>
          <a:p>
            <a:pPr lvl="1"/>
            <a:r>
              <a:rPr lang="en-US" dirty="0" smtClean="0"/>
              <a:t>Prototyping requires some design </a:t>
            </a:r>
            <a:r>
              <a:rPr lang="en-US" dirty="0"/>
              <a:t>skills, electrical skills, physical/mechanical </a:t>
            </a:r>
            <a:r>
              <a:rPr lang="en-US" dirty="0" smtClean="0"/>
              <a:t>skills, </a:t>
            </a:r>
            <a:r>
              <a:rPr lang="en-US" dirty="0"/>
              <a:t>programming skills, and to understand how TCP/IP </a:t>
            </a:r>
            <a:r>
              <a:rPr lang="en-US" dirty="0" smtClean="0"/>
              <a:t>works.</a:t>
            </a:r>
          </a:p>
          <a:p>
            <a:r>
              <a:rPr lang="en-US" dirty="0" smtClean="0"/>
              <a:t>How to Prototype</a:t>
            </a:r>
          </a:p>
          <a:p>
            <a:pPr lvl="1"/>
            <a:r>
              <a:rPr lang="en-US" dirty="0" smtClean="0"/>
              <a:t>One method is “Rapid </a:t>
            </a:r>
            <a:r>
              <a:rPr lang="en-US" dirty="0"/>
              <a:t>Prototyping Method</a:t>
            </a:r>
            <a:r>
              <a:rPr lang="en-US" dirty="0" smtClean="0"/>
              <a:t>”. Can you explain the process?</a:t>
            </a:r>
            <a:endParaRPr lang="en-US" dirty="0"/>
          </a:p>
          <a:p>
            <a:pPr lvl="1"/>
            <a:r>
              <a:rPr lang="en-US" dirty="0" smtClean="0"/>
              <a:t>Some crowd funding programs - Kickstarter</a:t>
            </a:r>
            <a:r>
              <a:rPr lang="en-US" dirty="0"/>
              <a:t>, Indiegogo, and </a:t>
            </a:r>
            <a:r>
              <a:rPr lang="en-US" dirty="0" err="1" smtClean="0"/>
              <a:t>Crowdfunder</a:t>
            </a:r>
            <a:endParaRPr lang="en-US" dirty="0" smtClean="0"/>
          </a:p>
          <a:p>
            <a:endParaRPr lang="en-US" dirty="0" smtClean="0"/>
          </a:p>
          <a:p>
            <a:endParaRPr lang="en-US" dirty="0" smtClean="0"/>
          </a:p>
        </p:txBody>
      </p:sp>
      <p:pic>
        <p:nvPicPr>
          <p:cNvPr id="3" name="Picture 2"/>
          <p:cNvPicPr>
            <a:picLocks noChangeAspect="1"/>
          </p:cNvPicPr>
          <p:nvPr/>
        </p:nvPicPr>
        <p:blipFill>
          <a:blip r:embed="rId3" cstate="print"/>
          <a:stretch>
            <a:fillRect/>
          </a:stretch>
        </p:blipFill>
        <p:spPr>
          <a:xfrm>
            <a:off x="6553200" y="5115696"/>
            <a:ext cx="2412825" cy="1591767"/>
          </a:xfrm>
          <a:prstGeom prst="rect">
            <a:avLst/>
          </a:prstGeom>
        </p:spPr>
      </p:pic>
    </p:spTree>
    <p:extLst>
      <p:ext uri="{BB962C8B-B14F-4D97-AF65-F5344CB8AC3E}">
        <p14:creationId xmlns:p14="http://schemas.microsoft.com/office/powerpoint/2010/main" xmlns="" val="2411683616"/>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099535" y="4140958"/>
            <a:ext cx="2904272" cy="1931549"/>
          </a:xfrm>
          <a:prstGeom prst="rect">
            <a:avLst/>
          </a:prstGeom>
        </p:spPr>
      </p:pic>
      <p:sp>
        <p:nvSpPr>
          <p:cNvPr id="21505" name="Rectangle 2"/>
          <p:cNvSpPr>
            <a:spLocks noGrp="1" noChangeArrowheads="1"/>
          </p:cNvSpPr>
          <p:nvPr>
            <p:ph type="title"/>
          </p:nvPr>
        </p:nvSpPr>
        <p:spPr>
          <a:xfrm>
            <a:off x="193868" y="394392"/>
            <a:ext cx="8772157" cy="728352"/>
          </a:xfrm>
        </p:spPr>
        <p:txBody>
          <a:bodyPr>
            <a:normAutofit/>
          </a:bodyPr>
          <a:lstStyle/>
          <a:p>
            <a:pPr>
              <a:lnSpc>
                <a:spcPct val="80000"/>
              </a:lnSpc>
              <a:buFontTx/>
              <a:buNone/>
            </a:pPr>
            <a:r>
              <a:rPr lang="en-US" sz="1800" dirty="0" smtClean="0"/>
              <a:t>Prototyping Your Ideas</a:t>
            </a:r>
            <a:r>
              <a:rPr lang="en-US" sz="1800" dirty="0"/>
              <a:t/>
            </a:r>
            <a:br>
              <a:rPr lang="en-US" sz="1800" dirty="0"/>
            </a:br>
            <a:r>
              <a:rPr lang="en-US" dirty="0" smtClean="0"/>
              <a:t>Prototyping Resources</a:t>
            </a:r>
            <a:endParaRPr lang="en-US" dirty="0"/>
          </a:p>
        </p:txBody>
      </p:sp>
      <p:sp>
        <p:nvSpPr>
          <p:cNvPr id="2" name="Content Placeholder 1"/>
          <p:cNvSpPr>
            <a:spLocks noGrp="1"/>
          </p:cNvSpPr>
          <p:nvPr>
            <p:ph idx="1"/>
          </p:nvPr>
        </p:nvSpPr>
        <p:spPr>
          <a:xfrm>
            <a:off x="213110" y="1190626"/>
            <a:ext cx="8602117" cy="5252216"/>
          </a:xfrm>
        </p:spPr>
        <p:txBody>
          <a:bodyPr>
            <a:normAutofit fontScale="85000" lnSpcReduction="10000"/>
          </a:bodyPr>
          <a:lstStyle/>
          <a:p>
            <a:r>
              <a:rPr lang="en-US" dirty="0" smtClean="0"/>
              <a:t>Physical Materials</a:t>
            </a:r>
          </a:p>
          <a:p>
            <a:pPr lvl="1"/>
            <a:r>
              <a:rPr lang="en-US" dirty="0" smtClean="0"/>
              <a:t>What materials would you use to prototype your ideas?</a:t>
            </a:r>
          </a:p>
          <a:p>
            <a:r>
              <a:rPr lang="en-US" dirty="0" smtClean="0"/>
              <a:t>Electronic Toolkits</a:t>
            </a:r>
          </a:p>
          <a:p>
            <a:pPr lvl="1"/>
            <a:r>
              <a:rPr lang="en-US" dirty="0"/>
              <a:t>Arduino </a:t>
            </a:r>
            <a:r>
              <a:rPr lang="en-US" dirty="0" smtClean="0"/>
              <a:t>- </a:t>
            </a:r>
            <a:r>
              <a:rPr lang="en-US" dirty="0"/>
              <a:t>an open-source physical computing platform based on a simple microcontroller </a:t>
            </a:r>
            <a:r>
              <a:rPr lang="en-US" dirty="0" smtClean="0"/>
              <a:t>board </a:t>
            </a:r>
            <a:r>
              <a:rPr lang="en-US" dirty="0"/>
              <a:t>and a development environment for writing software for the </a:t>
            </a:r>
            <a:r>
              <a:rPr lang="en-US" dirty="0" smtClean="0"/>
              <a:t>board to interact with a </a:t>
            </a:r>
            <a:r>
              <a:rPr lang="en-US" dirty="0"/>
              <a:t>variety of switches or sensors to control lights, motors, and other physical objects. </a:t>
            </a:r>
            <a:endParaRPr lang="en-US" dirty="0" smtClean="0"/>
          </a:p>
          <a:p>
            <a:pPr lvl="1"/>
            <a:r>
              <a:rPr lang="en-US" dirty="0" smtClean="0"/>
              <a:t>Raspberry </a:t>
            </a:r>
            <a:r>
              <a:rPr lang="en-US" dirty="0"/>
              <a:t>Pi is a low cost, credit-card-sized computer that plugs into a computer monitor or </a:t>
            </a:r>
            <a:r>
              <a:rPr lang="en-US" dirty="0" smtClean="0"/>
              <a:t>TV and can be operated with </a:t>
            </a:r>
            <a:r>
              <a:rPr lang="en-US" dirty="0"/>
              <a:t>a standard keyboard and </a:t>
            </a:r>
            <a:r>
              <a:rPr lang="en-US" dirty="0" smtClean="0"/>
              <a:t>mouse. </a:t>
            </a:r>
          </a:p>
          <a:p>
            <a:pPr lvl="1"/>
            <a:r>
              <a:rPr lang="en-US" dirty="0" smtClean="0"/>
              <a:t>The </a:t>
            </a:r>
            <a:r>
              <a:rPr lang="en-US" dirty="0" err="1"/>
              <a:t>Beaglebone</a:t>
            </a:r>
            <a:r>
              <a:rPr lang="en-US" dirty="0"/>
              <a:t> </a:t>
            </a:r>
            <a:r>
              <a:rPr lang="en-US" dirty="0" smtClean="0"/>
              <a:t>- </a:t>
            </a:r>
            <a:r>
              <a:rPr lang="en-US" dirty="0"/>
              <a:t>very similar to the Raspberry Pi in size, power requirements, and </a:t>
            </a:r>
            <a:r>
              <a:rPr lang="en-US" dirty="0" smtClean="0"/>
              <a:t>application, but it has more processing power.</a:t>
            </a:r>
          </a:p>
          <a:p>
            <a:r>
              <a:rPr lang="en-US" dirty="0" smtClean="0"/>
              <a:t>Programming Resources</a:t>
            </a:r>
          </a:p>
          <a:p>
            <a:pPr lvl="1"/>
            <a:r>
              <a:rPr lang="en-US" dirty="0" smtClean="0"/>
              <a:t>Khan </a:t>
            </a:r>
            <a:r>
              <a:rPr lang="en-US" dirty="0"/>
              <a:t>Academy is a non-profit educational website </a:t>
            </a:r>
            <a:r>
              <a:rPr lang="en-US" dirty="0" smtClean="0"/>
              <a:t/>
            </a:r>
            <a:br>
              <a:rPr lang="en-US" dirty="0" smtClean="0"/>
            </a:br>
            <a:r>
              <a:rPr lang="en-US" dirty="0" smtClean="0"/>
              <a:t>that provides </a:t>
            </a:r>
            <a:r>
              <a:rPr lang="en-US" dirty="0"/>
              <a:t>“a free, world-class education for </a:t>
            </a:r>
            <a:r>
              <a:rPr lang="en-US" dirty="0" smtClean="0"/>
              <a:t/>
            </a:r>
            <a:br>
              <a:rPr lang="en-US" dirty="0" smtClean="0"/>
            </a:br>
            <a:r>
              <a:rPr lang="en-US" dirty="0" smtClean="0"/>
              <a:t>anyone</a:t>
            </a:r>
            <a:r>
              <a:rPr lang="en-US" dirty="0"/>
              <a:t>, anywhere”. </a:t>
            </a:r>
            <a:endParaRPr lang="en-US" dirty="0" smtClean="0"/>
          </a:p>
          <a:p>
            <a:pPr lvl="1"/>
            <a:r>
              <a:rPr lang="en-US" dirty="0" smtClean="0"/>
              <a:t>Code </a:t>
            </a:r>
            <a:r>
              <a:rPr lang="en-US" dirty="0"/>
              <a:t>Academy </a:t>
            </a:r>
            <a:r>
              <a:rPr lang="en-US" dirty="0" smtClean="0"/>
              <a:t>relies </a:t>
            </a:r>
            <a:r>
              <a:rPr lang="en-US" dirty="0"/>
              <a:t>on interactivity to </a:t>
            </a:r>
            <a:r>
              <a:rPr lang="en-US" dirty="0" smtClean="0"/>
              <a:t>teach </a:t>
            </a:r>
            <a:br>
              <a:rPr lang="en-US" dirty="0" smtClean="0"/>
            </a:br>
            <a:r>
              <a:rPr lang="en-US" dirty="0" smtClean="0"/>
              <a:t>computer programming.</a:t>
            </a:r>
          </a:p>
          <a:p>
            <a:r>
              <a:rPr lang="en-US" dirty="0" smtClean="0"/>
              <a:t>What workshops are available in your community?</a:t>
            </a:r>
          </a:p>
        </p:txBody>
      </p:sp>
    </p:spTree>
    <p:extLst>
      <p:ext uri="{BB962C8B-B14F-4D97-AF65-F5344CB8AC3E}">
        <p14:creationId xmlns:p14="http://schemas.microsoft.com/office/powerpoint/2010/main" xmlns="" val="938536627"/>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5836" y="2263775"/>
            <a:ext cx="4358524" cy="1481138"/>
          </a:xfrm>
        </p:spPr>
        <p:txBody>
          <a:bodyPr/>
          <a:lstStyle/>
          <a:p>
            <a:pPr eaLnBrk="1" hangingPunct="1"/>
            <a:r>
              <a:rPr lang="en-US" sz="2400" dirty="0" smtClean="0"/>
              <a:t>3.5 Chapter Summary</a:t>
            </a:r>
            <a:endParaRPr lang="en-US" sz="2400" dirty="0"/>
          </a:p>
        </p:txBody>
      </p:sp>
    </p:spTree>
    <p:extLst>
      <p:ext uri="{BB962C8B-B14F-4D97-AF65-F5344CB8AC3E}">
        <p14:creationId xmlns:p14="http://schemas.microsoft.com/office/powerpoint/2010/main" xmlns="" val="181855358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Chapter Summary</a:t>
            </a:r>
            <a:r>
              <a:rPr lang="en-US" dirty="0" smtClean="0"/>
              <a:t/>
            </a:r>
            <a:br>
              <a:rPr lang="en-US" dirty="0" smtClean="0"/>
            </a:br>
            <a:r>
              <a:rPr lang="en-US" dirty="0" err="1" smtClean="0"/>
              <a:t>Summary</a:t>
            </a:r>
            <a:endParaRPr lang="en-US" dirty="0"/>
          </a:p>
        </p:txBody>
      </p:sp>
      <p:sp>
        <p:nvSpPr>
          <p:cNvPr id="6" name="Content Placeholder 5"/>
          <p:cNvSpPr>
            <a:spLocks noGrp="1"/>
          </p:cNvSpPr>
          <p:nvPr>
            <p:ph idx="1"/>
          </p:nvPr>
        </p:nvSpPr>
        <p:spPr>
          <a:xfrm>
            <a:off x="232349" y="1232594"/>
            <a:ext cx="8531508" cy="5250093"/>
          </a:xfrm>
        </p:spPr>
        <p:txBody>
          <a:bodyPr>
            <a:normAutofit fontScale="92500" lnSpcReduction="10000"/>
          </a:bodyPr>
          <a:lstStyle/>
          <a:p>
            <a:r>
              <a:rPr lang="en-US" dirty="0" smtClean="0"/>
              <a:t>The </a:t>
            </a:r>
            <a:r>
              <a:rPr lang="en-US" dirty="0" err="1" smtClean="0"/>
              <a:t>IoT</a:t>
            </a:r>
            <a:r>
              <a:rPr lang="en-US" dirty="0" smtClean="0"/>
              <a:t> is made up of a loose collection of disparate, use-specific networks. The M2M connection is a network type that is unique to the </a:t>
            </a:r>
            <a:r>
              <a:rPr lang="en-US" dirty="0" err="1" smtClean="0"/>
              <a:t>IoT</a:t>
            </a:r>
            <a:r>
              <a:rPr lang="en-US" dirty="0" smtClean="0"/>
              <a:t>. </a:t>
            </a:r>
          </a:p>
          <a:p>
            <a:r>
              <a:rPr lang="en-US" dirty="0" smtClean="0"/>
              <a:t>Cisco introduced an approach to the </a:t>
            </a:r>
            <a:r>
              <a:rPr lang="en-US" dirty="0" err="1" smtClean="0"/>
              <a:t>IoT</a:t>
            </a:r>
            <a:r>
              <a:rPr lang="en-US" dirty="0" smtClean="0"/>
              <a:t> which is named the Cisco </a:t>
            </a:r>
            <a:r>
              <a:rPr lang="en-US" dirty="0" err="1" smtClean="0"/>
              <a:t>IoT</a:t>
            </a:r>
            <a:r>
              <a:rPr lang="en-US" dirty="0" smtClean="0"/>
              <a:t> System. The six pillars of Cisco’s </a:t>
            </a:r>
            <a:r>
              <a:rPr lang="en-US" dirty="0" err="1" smtClean="0"/>
              <a:t>IoT</a:t>
            </a:r>
            <a:r>
              <a:rPr lang="en-US" dirty="0" smtClean="0"/>
              <a:t> System are:</a:t>
            </a:r>
          </a:p>
          <a:p>
            <a:pPr lvl="1"/>
            <a:r>
              <a:rPr lang="en-US" dirty="0" smtClean="0"/>
              <a:t>Network Connectivity</a:t>
            </a:r>
          </a:p>
          <a:p>
            <a:pPr lvl="1"/>
            <a:r>
              <a:rPr lang="en-US" dirty="0" smtClean="0"/>
              <a:t>Fog Computing</a:t>
            </a:r>
          </a:p>
          <a:p>
            <a:pPr lvl="1"/>
            <a:r>
              <a:rPr lang="en-US" dirty="0" smtClean="0"/>
              <a:t>Security (Cyber and Physical)</a:t>
            </a:r>
          </a:p>
          <a:p>
            <a:pPr lvl="1"/>
            <a:r>
              <a:rPr lang="en-US" dirty="0" smtClean="0"/>
              <a:t>Data Analytics</a:t>
            </a:r>
          </a:p>
          <a:p>
            <a:pPr lvl="1"/>
            <a:r>
              <a:rPr lang="en-US" dirty="0" smtClean="0"/>
              <a:t>Management and Automation</a:t>
            </a:r>
          </a:p>
          <a:p>
            <a:pPr lvl="1"/>
            <a:r>
              <a:rPr lang="en-US" dirty="0" smtClean="0"/>
              <a:t>Application Enablement</a:t>
            </a:r>
          </a:p>
          <a:p>
            <a:r>
              <a:rPr lang="en-US" dirty="0" smtClean="0"/>
              <a:t>Protocols refer to the rules of communication that devices use and are specific to the characteristics of the conversation.</a:t>
            </a:r>
          </a:p>
          <a:p>
            <a:r>
              <a:rPr lang="en-US" dirty="0" smtClean="0"/>
              <a:t>A group of interrelated protocols is called a protocol suite, which helps ensure interoperability between network devices.</a:t>
            </a:r>
          </a:p>
          <a:p>
            <a:endParaRPr lang="en-US" dirty="0"/>
          </a:p>
        </p:txBody>
      </p:sp>
    </p:spTree>
    <p:extLst>
      <p:ext uri="{BB962C8B-B14F-4D97-AF65-F5344CB8AC3E}">
        <p14:creationId xmlns:p14="http://schemas.microsoft.com/office/powerpoint/2010/main" xmlns="" val="2497760924"/>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800" dirty="0" smtClean="0"/>
              <a:t>Chapter Summary</a:t>
            </a:r>
            <a:r>
              <a:rPr lang="en-US" dirty="0" smtClean="0"/>
              <a:t/>
            </a:r>
            <a:br>
              <a:rPr lang="en-US" dirty="0" smtClean="0"/>
            </a:br>
            <a:r>
              <a:rPr lang="en-US" dirty="0" err="1" smtClean="0"/>
              <a:t>Summary</a:t>
            </a:r>
            <a:r>
              <a:rPr lang="en-US" dirty="0" smtClean="0"/>
              <a:t> (Cont.)</a:t>
            </a:r>
            <a:endParaRPr lang="en-US" dirty="0"/>
          </a:p>
        </p:txBody>
      </p:sp>
      <p:sp>
        <p:nvSpPr>
          <p:cNvPr id="6" name="Content Placeholder 5"/>
          <p:cNvSpPr>
            <a:spLocks noGrp="1"/>
          </p:cNvSpPr>
          <p:nvPr>
            <p:ph idx="1"/>
          </p:nvPr>
        </p:nvSpPr>
        <p:spPr>
          <a:xfrm>
            <a:off x="232349" y="1232594"/>
            <a:ext cx="8531508" cy="5331979"/>
          </a:xfrm>
        </p:spPr>
        <p:txBody>
          <a:bodyPr>
            <a:normAutofit fontScale="85000" lnSpcReduction="20000"/>
          </a:bodyPr>
          <a:lstStyle/>
          <a:p>
            <a:r>
              <a:rPr lang="en-US" dirty="0" smtClean="0"/>
              <a:t>Cloud computing is a type of client-server model in which servers and services are dispersed all over the globe in distributed data centers. Fog computing extends Cloud computing and services to the edge of the network.</a:t>
            </a:r>
          </a:p>
          <a:p>
            <a:r>
              <a:rPr lang="en-US" dirty="0" smtClean="0"/>
              <a:t>End devices, sensors, RFID tags, and actuators can use controllers that are in the Fog. These IP-enabled controllers are able to forward information across an IP network, and allow individuals to access the controller remotely. </a:t>
            </a:r>
          </a:p>
          <a:p>
            <a:r>
              <a:rPr lang="en-US" dirty="0" smtClean="0"/>
              <a:t>Infrastructure devices are primarily responsible for moving data between the controller devices and other end devices across the network. </a:t>
            </a:r>
          </a:p>
          <a:p>
            <a:r>
              <a:rPr lang="en-US" dirty="0" smtClean="0"/>
              <a:t>Sensors must be told what data to capture and where to send that data. A controller must be programmed to receive that data and decide if it should relay a message to another device. </a:t>
            </a:r>
          </a:p>
          <a:p>
            <a:r>
              <a:rPr lang="en-US" dirty="0" smtClean="0"/>
              <a:t>A computer program is a set of instructions given to a computer, to be executed in a specific order. These languages allow humans to write instructions in a way that computers can understand.</a:t>
            </a:r>
          </a:p>
          <a:p>
            <a:r>
              <a:rPr lang="en-US" dirty="0" smtClean="0"/>
              <a:t>Programming is critical to the IoE. There are many other free resources that can help you get started with programming. Three of the most popular platforms are Arduino, Raspberry PI, and </a:t>
            </a:r>
            <a:r>
              <a:rPr lang="en-US" dirty="0" err="1" smtClean="0"/>
              <a:t>Beaglebone</a:t>
            </a:r>
            <a:r>
              <a:rPr lang="en-US" dirty="0" smtClean="0"/>
              <a:t>. </a:t>
            </a:r>
            <a:endParaRPr lang="en-US" dirty="0"/>
          </a:p>
        </p:txBody>
      </p:sp>
    </p:spTree>
    <p:extLst>
      <p:ext uri="{BB962C8B-B14F-4D97-AF65-F5344CB8AC3E}">
        <p14:creationId xmlns:p14="http://schemas.microsoft.com/office/powerpoint/2010/main" xmlns="" val="376429124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703681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isco_WHT_Logo.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2619375"/>
            <a:ext cx="24003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spTree>
    <p:extLst>
      <p:ext uri="{BB962C8B-B14F-4D97-AF65-F5344CB8AC3E}">
        <p14:creationId xmlns:p14="http://schemas.microsoft.com/office/powerpoint/2010/main" xmlns="" val="72538262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33"/>
          <p:cNvSpPr txBox="1">
            <a:spLocks noChangeArrowheads="1"/>
          </p:cNvSpPr>
          <p:nvPr/>
        </p:nvSpPr>
        <p:spPr bwMode="white">
          <a:xfrm>
            <a:off x="311148" y="2155592"/>
            <a:ext cx="4189413" cy="1838248"/>
          </a:xfrm>
          <a:prstGeom prst="rect">
            <a:avLst/>
          </a:prstGeom>
          <a:noFill/>
          <a:ln w="9525" algn="ctr">
            <a:noFill/>
            <a:miter lim="800000"/>
            <a:headEnd/>
            <a:tailEnd/>
          </a:ln>
        </p:spPr>
        <p:txBody>
          <a:bodyPr lIns="82124" tIns="41061" rIns="82124" bIns="41061" anchor="ctr"/>
          <a:lstStyle/>
          <a:p>
            <a:pPr algn="l" defTabSz="814388">
              <a:defRPr/>
            </a:pPr>
            <a:r>
              <a:rPr lang="en-US" dirty="0">
                <a:solidFill>
                  <a:schemeClr val="bg1"/>
                </a:solidFill>
              </a:rPr>
              <a:t>Introduction to the Internet of </a:t>
            </a:r>
            <a:r>
              <a:rPr lang="en-US" dirty="0" smtClean="0">
                <a:solidFill>
                  <a:schemeClr val="bg1"/>
                </a:solidFill>
              </a:rPr>
              <a:t>Things</a:t>
            </a:r>
            <a:r>
              <a:rPr lang="en-US" b="0" kern="0" dirty="0">
                <a:solidFill>
                  <a:srgbClr val="00B0F0"/>
                </a:solidFill>
                <a:latin typeface="+mj-lt"/>
                <a:ea typeface="+mj-ea"/>
                <a:cs typeface="+mj-cs"/>
              </a:rPr>
              <a:t/>
            </a:r>
            <a:br>
              <a:rPr lang="en-US" b="0" kern="0" dirty="0">
                <a:solidFill>
                  <a:srgbClr val="00B0F0"/>
                </a:solidFill>
                <a:latin typeface="+mj-lt"/>
                <a:ea typeface="+mj-ea"/>
                <a:cs typeface="+mj-cs"/>
              </a:rPr>
            </a:br>
            <a:r>
              <a:rPr lang="en-US" b="0" kern="0" dirty="0" smtClean="0">
                <a:solidFill>
                  <a:schemeClr val="bg1"/>
                </a:solidFill>
                <a:latin typeface="+mj-lt"/>
                <a:ea typeface="+mj-ea"/>
                <a:cs typeface="+mj-cs"/>
              </a:rPr>
              <a:t>Planning Guide</a:t>
            </a:r>
          </a:p>
          <a:p>
            <a:pPr algn="l" defTabSz="814388">
              <a:defRPr/>
            </a:pPr>
            <a:r>
              <a:rPr lang="en-US" dirty="0">
                <a:solidFill>
                  <a:schemeClr val="bg1"/>
                </a:solidFill>
                <a:latin typeface="Arial" pitchFamily="34" charset="0"/>
                <a:cs typeface="Arial" pitchFamily="34" charset="0"/>
              </a:rPr>
              <a:t>Chapter 3: Connecting the Unconnected</a:t>
            </a:r>
            <a:endParaRPr lang="en-US" b="0" kern="0" dirty="0">
              <a:solidFill>
                <a:srgbClr val="00B0F0"/>
              </a:solidFill>
              <a:latin typeface="+mj-lt"/>
              <a:ea typeface="+mj-ea"/>
              <a:cs typeface="+mj-cs"/>
            </a:endParaRPr>
          </a:p>
        </p:txBody>
      </p:sp>
    </p:spTree>
    <p:extLst>
      <p:ext uri="{BB962C8B-B14F-4D97-AF65-F5344CB8AC3E}">
        <p14:creationId xmlns:p14="http://schemas.microsoft.com/office/powerpoint/2010/main" xmlns="" val="372598134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idx="4294967295"/>
          </p:nvPr>
        </p:nvSpPr>
        <p:spPr>
          <a:xfrm>
            <a:off x="497150" y="352583"/>
            <a:ext cx="8145462" cy="700713"/>
          </a:xfrm>
        </p:spPr>
        <p:txBody>
          <a:bodyPr/>
          <a:lstStyle/>
          <a:p>
            <a:pPr eaLnBrk="1" hangingPunct="1"/>
            <a:r>
              <a:rPr lang="en-US" dirty="0" smtClean="0"/>
              <a:t>Chapter 3: Activities</a:t>
            </a:r>
          </a:p>
        </p:txBody>
      </p:sp>
      <p:sp>
        <p:nvSpPr>
          <p:cNvPr id="6147" name="Rectangle 34"/>
          <p:cNvSpPr>
            <a:spLocks noGrp="1" noChangeArrowheads="1"/>
          </p:cNvSpPr>
          <p:nvPr>
            <p:ph type="body" idx="4294967295"/>
          </p:nvPr>
        </p:nvSpPr>
        <p:spPr>
          <a:xfrm>
            <a:off x="497150" y="1053296"/>
            <a:ext cx="7940675" cy="405114"/>
          </a:xfrm>
        </p:spPr>
        <p:txBody>
          <a:bodyPr/>
          <a:lstStyle/>
          <a:p>
            <a:pPr marL="0" indent="0" eaLnBrk="1" hangingPunct="1">
              <a:spcBef>
                <a:spcPct val="30000"/>
              </a:spcBef>
              <a:buNone/>
            </a:pPr>
            <a:r>
              <a:rPr lang="en-US" sz="2000" dirty="0" smtClean="0"/>
              <a:t>What activities are associated with this chapter?</a:t>
            </a:r>
            <a:endParaRPr lang="en-US" sz="2000" dirty="0">
              <a:solidFill>
                <a:srgbClr val="00B0F0"/>
              </a:solidFill>
            </a:endParaRPr>
          </a:p>
          <a:p>
            <a:pPr marL="0" indent="0" eaLnBrk="1" hangingPunct="1">
              <a:spcBef>
                <a:spcPct val="30000"/>
              </a:spcBef>
              <a:buNone/>
            </a:pPr>
            <a:endParaRPr lang="en-US" sz="2000" dirty="0" smtClean="0"/>
          </a:p>
          <a:p>
            <a:pPr marL="119063" indent="0" eaLnBrk="1" hangingPunct="1">
              <a:spcBef>
                <a:spcPct val="30000"/>
              </a:spcBef>
              <a:buNone/>
            </a:pPr>
            <a:endParaRPr lang="en-US" sz="2000" dirty="0" smtClean="0"/>
          </a:p>
          <a:p>
            <a:pPr marL="119063" indent="0" eaLnBrk="1" hangingPunct="1">
              <a:spcBef>
                <a:spcPct val="30000"/>
              </a:spcBef>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3533754079"/>
              </p:ext>
            </p:extLst>
          </p:nvPr>
        </p:nvGraphicFramePr>
        <p:xfrm>
          <a:off x="497150" y="1458410"/>
          <a:ext cx="8369058" cy="4629871"/>
        </p:xfrm>
        <a:graphic>
          <a:graphicData uri="http://schemas.openxmlformats.org/drawingml/2006/table">
            <a:tbl>
              <a:tblPr firstRow="1" bandRow="1">
                <a:tableStyleId>{5C22544A-7EE6-4342-B048-85BDC9FD1C3A}</a:tableStyleId>
              </a:tblPr>
              <a:tblGrid>
                <a:gridCol w="930906"/>
                <a:gridCol w="1847579"/>
                <a:gridCol w="4548851"/>
                <a:gridCol w="1041722"/>
              </a:tblGrid>
              <a:tr h="504244">
                <a:tc>
                  <a:txBody>
                    <a:bodyPr/>
                    <a:lstStyle/>
                    <a:p>
                      <a:r>
                        <a:rPr lang="en-US" sz="1600" dirty="0" smtClean="0"/>
                        <a:t>Page #</a:t>
                      </a:r>
                      <a:endParaRPr lang="en-US" sz="1600" dirty="0"/>
                    </a:p>
                  </a:txBody>
                  <a:tcPr/>
                </a:tc>
                <a:tc>
                  <a:txBody>
                    <a:bodyPr/>
                    <a:lstStyle/>
                    <a:p>
                      <a:r>
                        <a:rPr lang="en-US" sz="1600" dirty="0" smtClean="0"/>
                        <a:t>Activity Type</a:t>
                      </a:r>
                      <a:endParaRPr lang="en-US" sz="1600" dirty="0"/>
                    </a:p>
                  </a:txBody>
                  <a:tcPr/>
                </a:tc>
                <a:tc>
                  <a:txBody>
                    <a:bodyPr/>
                    <a:lstStyle/>
                    <a:p>
                      <a:r>
                        <a:rPr lang="en-US" sz="1600" dirty="0" smtClean="0"/>
                        <a:t>Activity Name</a:t>
                      </a:r>
                      <a:endParaRPr lang="en-US" sz="1600" dirty="0"/>
                    </a:p>
                  </a:txBody>
                  <a:tcPr/>
                </a:tc>
                <a:tc>
                  <a:txBody>
                    <a:bodyPr/>
                    <a:lstStyle/>
                    <a:p>
                      <a:r>
                        <a:rPr lang="en-US" sz="1600" dirty="0" smtClean="0"/>
                        <a:t>Optional</a:t>
                      </a:r>
                      <a:endParaRPr lang="en-US" sz="1600" dirty="0"/>
                    </a:p>
                  </a:txBody>
                  <a:tcPr/>
                </a:tc>
              </a:tr>
              <a:tr h="458403">
                <a:tc>
                  <a:txBody>
                    <a:bodyPr/>
                    <a:lstStyle/>
                    <a:p>
                      <a:r>
                        <a:rPr lang="en-US" sz="1600" dirty="0" smtClean="0">
                          <a:solidFill>
                            <a:schemeClr val="tx1"/>
                          </a:solidFill>
                        </a:rPr>
                        <a:t>3.1.5.5</a:t>
                      </a:r>
                      <a:endParaRPr lang="en-US" sz="1600" dirty="0">
                        <a:solidFill>
                          <a:schemeClr val="tx1"/>
                        </a:solidFill>
                      </a:endParaRPr>
                    </a:p>
                  </a:txBody>
                  <a:tcPr/>
                </a:tc>
                <a:tc>
                  <a:txBody>
                    <a:bodyPr/>
                    <a:lstStyle/>
                    <a:p>
                      <a:r>
                        <a:rPr lang="en-US" sz="1600" dirty="0" smtClean="0">
                          <a:solidFill>
                            <a:schemeClr val="tx1"/>
                          </a:solidFill>
                        </a:rPr>
                        <a:t>Interactive Activity</a:t>
                      </a:r>
                      <a:endParaRPr lang="en-US" sz="1600" dirty="0">
                        <a:solidFill>
                          <a:schemeClr val="tx1"/>
                        </a:solidFill>
                      </a:endParaRPr>
                    </a:p>
                  </a:txBody>
                  <a:tcPr/>
                </a:tc>
                <a:tc>
                  <a:txBody>
                    <a:bodyPr/>
                    <a:lstStyle/>
                    <a:p>
                      <a:r>
                        <a:rPr lang="en-US" sz="1600" dirty="0" smtClean="0">
                          <a:solidFill>
                            <a:schemeClr val="tx1"/>
                          </a:solidFill>
                        </a:rPr>
                        <a:t>Match Each Pillar to its Description</a:t>
                      </a:r>
                      <a:endParaRPr lang="en-US" sz="1600" dirty="0">
                        <a:solidFill>
                          <a:schemeClr val="tx1"/>
                        </a:solidFill>
                      </a:endParaRPr>
                    </a:p>
                  </a:txBody>
                  <a:tcPr/>
                </a:tc>
                <a:tc>
                  <a:txBody>
                    <a:bodyPr/>
                    <a:lstStyle/>
                    <a:p>
                      <a:endParaRPr lang="en-US" sz="1600" dirty="0">
                        <a:solidFill>
                          <a:schemeClr val="tx1"/>
                        </a:solidFill>
                      </a:endParaRPr>
                    </a:p>
                  </a:txBody>
                  <a:tcPr/>
                </a:tc>
              </a:tr>
              <a:tr h="458403">
                <a:tc>
                  <a:txBody>
                    <a:bodyPr/>
                    <a:lstStyle/>
                    <a:p>
                      <a:r>
                        <a:rPr lang="en-US" sz="1600" dirty="0" smtClean="0">
                          <a:solidFill>
                            <a:schemeClr val="tx1"/>
                          </a:solidFill>
                        </a:rPr>
                        <a:t>3.2.2.5</a:t>
                      </a:r>
                      <a:endParaRPr lang="en-US" sz="1600" dirty="0">
                        <a:solidFill>
                          <a:schemeClr val="tx1"/>
                        </a:solidFill>
                      </a:endParaRPr>
                    </a:p>
                  </a:txBody>
                  <a:tcPr/>
                </a:tc>
                <a:tc>
                  <a:txBody>
                    <a:bodyPr/>
                    <a:lstStyle/>
                    <a:p>
                      <a:r>
                        <a:rPr lang="en-US" sz="1600" dirty="0" smtClean="0">
                          <a:solidFill>
                            <a:schemeClr val="tx1"/>
                          </a:solidFill>
                        </a:rPr>
                        <a:t>Packet</a:t>
                      </a:r>
                      <a:r>
                        <a:rPr lang="en-US" sz="1600" baseline="0" dirty="0" smtClean="0">
                          <a:solidFill>
                            <a:schemeClr val="tx1"/>
                          </a:solidFill>
                        </a:rPr>
                        <a:t> Tracer</a:t>
                      </a:r>
                      <a:endParaRPr lang="en-US" sz="1600" dirty="0">
                        <a:solidFill>
                          <a:schemeClr val="tx1"/>
                        </a:solidFill>
                      </a:endParaRPr>
                    </a:p>
                  </a:txBody>
                  <a:tcPr/>
                </a:tc>
                <a:tc>
                  <a:txBody>
                    <a:bodyPr/>
                    <a:lstStyle/>
                    <a:p>
                      <a:r>
                        <a:rPr lang="en-US" sz="1600" dirty="0" smtClean="0">
                          <a:solidFill>
                            <a:schemeClr val="tx1"/>
                          </a:solidFill>
                        </a:rPr>
                        <a:t>Install and Configure</a:t>
                      </a:r>
                      <a:r>
                        <a:rPr lang="en-US" sz="1600" baseline="0" dirty="0" smtClean="0">
                          <a:solidFill>
                            <a:schemeClr val="tx1"/>
                          </a:solidFill>
                        </a:rPr>
                        <a:t> </a:t>
                      </a:r>
                      <a:r>
                        <a:rPr lang="en-US" sz="1600" baseline="0" dirty="0" err="1" smtClean="0">
                          <a:solidFill>
                            <a:schemeClr val="tx1"/>
                          </a:solidFill>
                        </a:rPr>
                        <a:t>IoT</a:t>
                      </a:r>
                      <a:r>
                        <a:rPr lang="en-US" sz="1600" baseline="0" dirty="0" smtClean="0">
                          <a:solidFill>
                            <a:schemeClr val="tx1"/>
                          </a:solidFill>
                        </a:rPr>
                        <a:t> Devices</a:t>
                      </a:r>
                      <a:endParaRPr lang="en-US" sz="1600" dirty="0">
                        <a:solidFill>
                          <a:schemeClr val="tx1"/>
                        </a:solidFill>
                      </a:endParaRPr>
                    </a:p>
                  </a:txBody>
                  <a:tcPr/>
                </a:tc>
                <a:tc>
                  <a:txBody>
                    <a:bodyPr/>
                    <a:lstStyle/>
                    <a:p>
                      <a:endParaRPr lang="en-US" sz="1600" dirty="0">
                        <a:solidFill>
                          <a:schemeClr val="tx1"/>
                        </a:solidFill>
                      </a:endParaRPr>
                    </a:p>
                  </a:txBody>
                  <a:tcPr/>
                </a:tc>
              </a:tr>
              <a:tr h="458403">
                <a:tc>
                  <a:txBody>
                    <a:bodyPr/>
                    <a:lstStyle/>
                    <a:p>
                      <a:r>
                        <a:rPr lang="en-US" sz="1600" dirty="0" smtClean="0">
                          <a:solidFill>
                            <a:schemeClr val="tx1"/>
                          </a:solidFill>
                        </a:rPr>
                        <a:t>3.2.4.5</a:t>
                      </a:r>
                      <a:endParaRPr lang="en-US" sz="1600" dirty="0">
                        <a:solidFill>
                          <a:schemeClr val="tx1"/>
                        </a:solidFill>
                      </a:endParaRPr>
                    </a:p>
                  </a:txBody>
                  <a:tcPr/>
                </a:tc>
                <a:tc>
                  <a:txBody>
                    <a:bodyPr/>
                    <a:lstStyle/>
                    <a:p>
                      <a:r>
                        <a:rPr lang="en-US" sz="1600" dirty="0" smtClean="0">
                          <a:solidFill>
                            <a:schemeClr val="tx1"/>
                          </a:solidFill>
                        </a:rPr>
                        <a:t>Packet Tracer</a:t>
                      </a:r>
                      <a:endParaRPr lang="en-US" sz="1600" dirty="0">
                        <a:solidFill>
                          <a:schemeClr val="tx1"/>
                        </a:solidFill>
                      </a:endParaRPr>
                    </a:p>
                  </a:txBody>
                  <a:tcPr/>
                </a:tc>
                <a:tc>
                  <a:txBody>
                    <a:bodyPr/>
                    <a:lstStyle/>
                    <a:p>
                      <a:r>
                        <a:rPr lang="en-US" sz="1600" dirty="0" smtClean="0">
                          <a:solidFill>
                            <a:schemeClr val="tx1"/>
                          </a:solidFill>
                        </a:rPr>
                        <a:t>Home </a:t>
                      </a:r>
                      <a:r>
                        <a:rPr lang="en-US" sz="1600" dirty="0" err="1" smtClean="0">
                          <a:solidFill>
                            <a:schemeClr val="tx1"/>
                          </a:solidFill>
                        </a:rPr>
                        <a:t>IoT</a:t>
                      </a:r>
                      <a:r>
                        <a:rPr lang="en-US" sz="1600" dirty="0" smtClean="0">
                          <a:solidFill>
                            <a:schemeClr val="tx1"/>
                          </a:solidFill>
                        </a:rPr>
                        <a:t> Implementation</a:t>
                      </a:r>
                      <a:endParaRPr lang="en-US" sz="1600" dirty="0">
                        <a:solidFill>
                          <a:schemeClr val="tx1"/>
                        </a:solidFill>
                      </a:endParaRPr>
                    </a:p>
                  </a:txBody>
                  <a:tcPr/>
                </a:tc>
                <a:tc>
                  <a:txBody>
                    <a:bodyPr/>
                    <a:lstStyle/>
                    <a:p>
                      <a:endParaRPr lang="en-US" sz="1600" dirty="0">
                        <a:solidFill>
                          <a:schemeClr val="tx1"/>
                        </a:solidFill>
                      </a:endParaRPr>
                    </a:p>
                  </a:txBody>
                  <a:tcPr/>
                </a:tc>
              </a:tr>
              <a:tr h="458403">
                <a:tc>
                  <a:txBody>
                    <a:bodyPr/>
                    <a:lstStyle/>
                    <a:p>
                      <a:r>
                        <a:rPr lang="en-US" sz="1600" dirty="0" smtClean="0">
                          <a:solidFill>
                            <a:schemeClr val="tx1"/>
                          </a:solidFill>
                        </a:rPr>
                        <a:t>3.3.1.5</a:t>
                      </a:r>
                      <a:endParaRPr lang="en-US" sz="1600" dirty="0">
                        <a:solidFill>
                          <a:schemeClr val="tx1"/>
                        </a:solidFill>
                      </a:endParaRPr>
                    </a:p>
                  </a:txBody>
                  <a:tcPr/>
                </a:tc>
                <a:tc>
                  <a:txBody>
                    <a:bodyPr/>
                    <a:lstStyle/>
                    <a:p>
                      <a:r>
                        <a:rPr lang="en-US" sz="1600" dirty="0" smtClean="0">
                          <a:solidFill>
                            <a:schemeClr val="tx1"/>
                          </a:solidFill>
                        </a:rPr>
                        <a:t>Interactive</a:t>
                      </a:r>
                      <a:r>
                        <a:rPr lang="en-US" sz="1600" baseline="0" dirty="0" smtClean="0">
                          <a:solidFill>
                            <a:schemeClr val="tx1"/>
                          </a:solidFill>
                        </a:rPr>
                        <a:t> Activity</a:t>
                      </a:r>
                      <a:endParaRPr lang="en-US" sz="1600" dirty="0">
                        <a:solidFill>
                          <a:schemeClr val="tx1"/>
                        </a:solidFill>
                      </a:endParaRPr>
                    </a:p>
                  </a:txBody>
                  <a:tcPr/>
                </a:tc>
                <a:tc>
                  <a:txBody>
                    <a:bodyPr/>
                    <a:lstStyle/>
                    <a:p>
                      <a:r>
                        <a:rPr lang="en-US" sz="1600" dirty="0" smtClean="0">
                          <a:solidFill>
                            <a:schemeClr val="tx1"/>
                          </a:solidFill>
                        </a:rPr>
                        <a:t>Identify</a:t>
                      </a:r>
                      <a:r>
                        <a:rPr lang="en-US" sz="1600" baseline="0" dirty="0" smtClean="0">
                          <a:solidFill>
                            <a:schemeClr val="tx1"/>
                          </a:solidFill>
                        </a:rPr>
                        <a:t> Program Terms</a:t>
                      </a:r>
                      <a:endParaRPr lang="en-US" sz="1600" dirty="0">
                        <a:solidFill>
                          <a:schemeClr val="tx1"/>
                        </a:solidFill>
                      </a:endParaRPr>
                    </a:p>
                  </a:txBody>
                  <a:tcPr/>
                </a:tc>
                <a:tc>
                  <a:txBody>
                    <a:bodyPr/>
                    <a:lstStyle/>
                    <a:p>
                      <a:endParaRPr lang="en-US" sz="1600" dirty="0">
                        <a:solidFill>
                          <a:schemeClr val="tx1"/>
                        </a:solidFill>
                      </a:endParaRPr>
                    </a:p>
                  </a:txBody>
                  <a:tcPr/>
                </a:tc>
              </a:tr>
              <a:tr h="458403">
                <a:tc>
                  <a:txBody>
                    <a:bodyPr/>
                    <a:lstStyle/>
                    <a:p>
                      <a:r>
                        <a:rPr lang="en-US" sz="1600" dirty="0" smtClean="0">
                          <a:solidFill>
                            <a:schemeClr val="tx1"/>
                          </a:solidFill>
                        </a:rPr>
                        <a:t>3.3.2.4</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r>
                        <a:rPr lang="en-US" sz="1600" dirty="0" smtClean="0">
                          <a:solidFill>
                            <a:schemeClr val="tx1"/>
                          </a:solidFill>
                        </a:rPr>
                        <a:t>Create</a:t>
                      </a:r>
                      <a:r>
                        <a:rPr lang="en-US" sz="1600" baseline="0" dirty="0" smtClean="0">
                          <a:solidFill>
                            <a:schemeClr val="tx1"/>
                          </a:solidFill>
                        </a:rPr>
                        <a:t> a Program with </a:t>
                      </a:r>
                      <a:r>
                        <a:rPr lang="en-US" sz="1600" baseline="0" dirty="0" err="1" smtClean="0">
                          <a:solidFill>
                            <a:schemeClr val="tx1"/>
                          </a:solidFill>
                        </a:rPr>
                        <a:t>Blockly</a:t>
                      </a:r>
                      <a:endParaRPr lang="en-US" sz="1600" dirty="0">
                        <a:solidFill>
                          <a:schemeClr val="tx1"/>
                        </a:solidFill>
                      </a:endParaRPr>
                    </a:p>
                  </a:txBody>
                  <a:tcPr/>
                </a:tc>
                <a:tc>
                  <a:txBody>
                    <a:bodyPr/>
                    <a:lstStyle/>
                    <a:p>
                      <a:endParaRPr lang="en-US" sz="1600" dirty="0">
                        <a:solidFill>
                          <a:schemeClr val="tx1"/>
                        </a:solidFill>
                      </a:endParaRPr>
                    </a:p>
                  </a:txBody>
                  <a:tcPr/>
                </a:tc>
              </a:tr>
              <a:tr h="458403">
                <a:tc>
                  <a:txBody>
                    <a:bodyPr/>
                    <a:lstStyle/>
                    <a:p>
                      <a:r>
                        <a:rPr lang="en-US" sz="1600" dirty="0" smtClean="0">
                          <a:solidFill>
                            <a:schemeClr val="tx1"/>
                          </a:solidFill>
                        </a:rPr>
                        <a:t>3.3.2.5</a:t>
                      </a:r>
                      <a:endParaRPr lang="en-US" sz="1600" dirty="0">
                        <a:solidFill>
                          <a:schemeClr val="tx1"/>
                        </a:solidFill>
                      </a:endParaRPr>
                    </a:p>
                  </a:txBody>
                  <a:tcPr/>
                </a:tc>
                <a:tc>
                  <a:txBody>
                    <a:bodyPr/>
                    <a:lstStyle/>
                    <a:p>
                      <a:r>
                        <a:rPr lang="en-US" sz="1600" dirty="0" smtClean="0">
                          <a:solidFill>
                            <a:schemeClr val="tx1"/>
                          </a:solidFill>
                        </a:rPr>
                        <a:t>Lab</a:t>
                      </a:r>
                      <a:endParaRPr lang="en-US" sz="1600" dirty="0">
                        <a:solidFill>
                          <a:schemeClr val="tx1"/>
                        </a:solidFill>
                      </a:endParaRPr>
                    </a:p>
                  </a:txBody>
                  <a:tcPr/>
                </a:tc>
                <a:tc>
                  <a:txBody>
                    <a:bodyPr/>
                    <a:lstStyle/>
                    <a:p>
                      <a:r>
                        <a:rPr lang="en-US" sz="1600" dirty="0" smtClean="0">
                          <a:solidFill>
                            <a:schemeClr val="tx1"/>
                          </a:solidFill>
                        </a:rPr>
                        <a:t>Learn about Python</a:t>
                      </a:r>
                      <a:endParaRPr lang="en-US" sz="1600" dirty="0">
                        <a:solidFill>
                          <a:schemeClr val="tx1"/>
                        </a:solidFill>
                      </a:endParaRPr>
                    </a:p>
                  </a:txBody>
                  <a:tcPr/>
                </a:tc>
                <a:tc>
                  <a:txBody>
                    <a:bodyPr/>
                    <a:lstStyle/>
                    <a:p>
                      <a:endParaRPr lang="en-US" sz="1600" dirty="0">
                        <a:solidFill>
                          <a:schemeClr val="tx1"/>
                        </a:solidFill>
                      </a:endParaRPr>
                    </a:p>
                  </a:txBody>
                  <a:tcPr/>
                </a:tc>
              </a:tr>
              <a:tr h="458403">
                <a:tc>
                  <a:txBody>
                    <a:bodyPr/>
                    <a:lstStyle/>
                    <a:p>
                      <a:r>
                        <a:rPr lang="en-US" sz="1600" dirty="0" smtClean="0">
                          <a:solidFill>
                            <a:schemeClr val="tx1"/>
                          </a:solidFill>
                        </a:rPr>
                        <a:t>3.4.2.5</a:t>
                      </a:r>
                      <a:endParaRPr lang="en-US" sz="1600" dirty="0">
                        <a:solidFill>
                          <a:schemeClr val="tx1"/>
                        </a:solidFill>
                      </a:endParaRPr>
                    </a:p>
                  </a:txBody>
                  <a:tcPr/>
                </a:tc>
                <a:tc>
                  <a:txBody>
                    <a:bodyPr/>
                    <a:lstStyle/>
                    <a:p>
                      <a:r>
                        <a:rPr lang="en-US" sz="1600" dirty="0" smtClean="0">
                          <a:solidFill>
                            <a:schemeClr val="tx1"/>
                          </a:solidFill>
                        </a:rPr>
                        <a:t>Challenge</a:t>
                      </a:r>
                      <a:r>
                        <a:rPr lang="en-US" sz="1600" baseline="0" dirty="0" smtClean="0">
                          <a:solidFill>
                            <a:schemeClr val="tx1"/>
                          </a:solidFill>
                        </a:rPr>
                        <a:t> Lab</a:t>
                      </a:r>
                      <a:endParaRPr lang="en-US" sz="1600" dirty="0">
                        <a:solidFill>
                          <a:schemeClr val="tx1"/>
                        </a:solidFill>
                      </a:endParaRPr>
                    </a:p>
                  </a:txBody>
                  <a:tcPr/>
                </a:tc>
                <a:tc>
                  <a:txBody>
                    <a:bodyPr/>
                    <a:lstStyle/>
                    <a:p>
                      <a:r>
                        <a:rPr lang="en-US" sz="1600" dirty="0" smtClean="0">
                          <a:solidFill>
                            <a:schemeClr val="tx1"/>
                          </a:solidFill>
                        </a:rPr>
                        <a:t>Learn</a:t>
                      </a:r>
                      <a:r>
                        <a:rPr lang="en-US" sz="1600" baseline="0" dirty="0" smtClean="0">
                          <a:solidFill>
                            <a:schemeClr val="tx1"/>
                          </a:solidFill>
                        </a:rPr>
                        <a:t> about </a:t>
                      </a:r>
                      <a:r>
                        <a:rPr lang="en-US" sz="1600" baseline="0" dirty="0" err="1" smtClean="0">
                          <a:solidFill>
                            <a:schemeClr val="tx1"/>
                          </a:solidFill>
                        </a:rPr>
                        <a:t>Wyliodrin</a:t>
                      </a:r>
                      <a:endParaRPr lang="en-US" sz="1600" dirty="0">
                        <a:solidFill>
                          <a:schemeClr val="tx1"/>
                        </a:solidFill>
                      </a:endParaRPr>
                    </a:p>
                  </a:txBody>
                  <a:tcPr/>
                </a:tc>
                <a:tc>
                  <a:txBody>
                    <a:bodyPr/>
                    <a:lstStyle/>
                    <a:p>
                      <a:r>
                        <a:rPr lang="en-US" sz="1600" dirty="0" smtClean="0">
                          <a:solidFill>
                            <a:schemeClr val="tx1"/>
                          </a:solidFill>
                        </a:rPr>
                        <a:t>Yes</a:t>
                      </a:r>
                      <a:endParaRPr lang="en-US" sz="1600" dirty="0">
                        <a:solidFill>
                          <a:schemeClr val="tx1"/>
                        </a:solidFill>
                      </a:endParaRPr>
                    </a:p>
                  </a:txBody>
                  <a:tcPr/>
                </a:tc>
              </a:tr>
              <a:tr h="458403">
                <a:tc>
                  <a:txBody>
                    <a:bodyPr/>
                    <a:lstStyle/>
                    <a:p>
                      <a:r>
                        <a:rPr lang="en-US" sz="1600" dirty="0" smtClean="0">
                          <a:solidFill>
                            <a:schemeClr val="tx1"/>
                          </a:solidFill>
                        </a:rPr>
                        <a:t>3.4.2.6</a:t>
                      </a:r>
                      <a:endParaRPr lang="en-US" sz="1600" dirty="0">
                        <a:solidFill>
                          <a:schemeClr val="tx1"/>
                        </a:solidFill>
                      </a:endParaRPr>
                    </a:p>
                  </a:txBody>
                  <a:tcPr/>
                </a:tc>
                <a:tc>
                  <a:txBody>
                    <a:bodyPr/>
                    <a:lstStyle/>
                    <a:p>
                      <a:r>
                        <a:rPr lang="en-US" sz="1600" dirty="0" smtClean="0">
                          <a:solidFill>
                            <a:schemeClr val="tx1"/>
                          </a:solidFill>
                        </a:rPr>
                        <a:t>Challenge Lab</a:t>
                      </a:r>
                      <a:endParaRPr lang="en-US" sz="1600" dirty="0">
                        <a:solidFill>
                          <a:schemeClr val="tx1"/>
                        </a:solidFill>
                      </a:endParaRPr>
                    </a:p>
                  </a:txBody>
                  <a:tcPr/>
                </a:tc>
                <a:tc>
                  <a:txBody>
                    <a:bodyPr/>
                    <a:lstStyle/>
                    <a:p>
                      <a:r>
                        <a:rPr lang="en-US" sz="1600" dirty="0" smtClean="0">
                          <a:solidFill>
                            <a:schemeClr val="tx1"/>
                          </a:solidFill>
                        </a:rPr>
                        <a:t>Introduction to the Raspberry Pi</a:t>
                      </a:r>
                      <a:endParaRPr lang="en-US" sz="1600" dirty="0">
                        <a:solidFill>
                          <a:schemeClr val="tx1"/>
                        </a:solidFill>
                      </a:endParaRPr>
                    </a:p>
                  </a:txBody>
                  <a:tcPr/>
                </a:tc>
                <a:tc>
                  <a:txBody>
                    <a:bodyPr/>
                    <a:lstStyle/>
                    <a:p>
                      <a:r>
                        <a:rPr lang="en-US" sz="1600" dirty="0" smtClean="0">
                          <a:solidFill>
                            <a:schemeClr val="tx1"/>
                          </a:solidFill>
                        </a:rPr>
                        <a:t>Yes</a:t>
                      </a:r>
                      <a:endParaRPr lang="en-US" sz="1600" dirty="0">
                        <a:solidFill>
                          <a:schemeClr val="tx1"/>
                        </a:solidFill>
                      </a:endParaRPr>
                    </a:p>
                  </a:txBody>
                  <a:tcPr/>
                </a:tc>
              </a:tr>
              <a:tr h="458403">
                <a:tc>
                  <a:txBody>
                    <a:bodyPr/>
                    <a:lstStyle/>
                    <a:p>
                      <a:r>
                        <a:rPr lang="en-US" sz="1600" dirty="0" smtClean="0">
                          <a:solidFill>
                            <a:schemeClr val="tx1"/>
                          </a:solidFill>
                        </a:rPr>
                        <a:t>3.4.2.7</a:t>
                      </a:r>
                      <a:endParaRPr lang="en-US" sz="1600" dirty="0">
                        <a:solidFill>
                          <a:schemeClr val="tx1"/>
                        </a:solidFill>
                      </a:endParaRPr>
                    </a:p>
                  </a:txBody>
                  <a:tcPr/>
                </a:tc>
                <a:tc>
                  <a:txBody>
                    <a:bodyPr/>
                    <a:lstStyle/>
                    <a:p>
                      <a:r>
                        <a:rPr lang="en-US" sz="1600" dirty="0" smtClean="0">
                          <a:solidFill>
                            <a:schemeClr val="tx1"/>
                          </a:solidFill>
                        </a:rPr>
                        <a:t>Challenge Lab</a:t>
                      </a:r>
                      <a:endParaRPr lang="en-US" sz="1600" dirty="0">
                        <a:solidFill>
                          <a:schemeClr val="tx1"/>
                        </a:solidFill>
                      </a:endParaRPr>
                    </a:p>
                  </a:txBody>
                  <a:tcPr/>
                </a:tc>
                <a:tc>
                  <a:txBody>
                    <a:bodyPr/>
                    <a:lstStyle/>
                    <a:p>
                      <a:r>
                        <a:rPr lang="en-US" sz="1600" dirty="0" smtClean="0">
                          <a:solidFill>
                            <a:schemeClr val="tx1"/>
                          </a:solidFill>
                        </a:rPr>
                        <a:t>Introduction to Arduino</a:t>
                      </a:r>
                      <a:endParaRPr lang="en-US" sz="1600" dirty="0">
                        <a:solidFill>
                          <a:schemeClr val="tx1"/>
                        </a:solidFill>
                      </a:endParaRPr>
                    </a:p>
                  </a:txBody>
                  <a:tcPr/>
                </a:tc>
                <a:tc>
                  <a:txBody>
                    <a:bodyPr/>
                    <a:lstStyle/>
                    <a:p>
                      <a:r>
                        <a:rPr lang="en-US" sz="1600" dirty="0" smtClean="0">
                          <a:solidFill>
                            <a:schemeClr val="tx1"/>
                          </a:solidFill>
                        </a:rPr>
                        <a:t>Yes</a:t>
                      </a:r>
                      <a:endParaRPr lang="en-US" sz="1600" dirty="0">
                        <a:solidFill>
                          <a:schemeClr val="tx1"/>
                        </a:solidFill>
                      </a:endParaRPr>
                    </a:p>
                  </a:txBody>
                  <a:tcPr/>
                </a:tc>
              </a:tr>
            </a:tbl>
          </a:graphicData>
        </a:graphic>
      </p:graphicFrame>
      <p:sp>
        <p:nvSpPr>
          <p:cNvPr id="3" name="Rectangle 2"/>
          <p:cNvSpPr/>
          <p:nvPr/>
        </p:nvSpPr>
        <p:spPr>
          <a:xfrm>
            <a:off x="497150" y="6354642"/>
            <a:ext cx="8145462" cy="358027"/>
          </a:xfrm>
          <a:prstGeom prst="rect">
            <a:avLst/>
          </a:prstGeom>
        </p:spPr>
        <p:txBody>
          <a:bodyPr wrap="square">
            <a:normAutofit fontScale="70000" lnSpcReduction="20000"/>
          </a:bodyPr>
          <a:lstStyle/>
          <a:p>
            <a:pPr marL="0" indent="0" algn="l" eaLnBrk="1" hangingPunct="1">
              <a:spcBef>
                <a:spcPct val="30000"/>
              </a:spcBef>
              <a:buNone/>
            </a:pPr>
            <a:r>
              <a:rPr lang="en-US" dirty="0"/>
              <a:t>The password used in the Packet Tracer activities in this chapter is</a:t>
            </a:r>
            <a:r>
              <a:rPr lang="en-US" dirty="0" smtClean="0"/>
              <a:t>: PT_I2IoT</a:t>
            </a:r>
            <a:endParaRPr lang="en-US" dirty="0">
              <a:solidFill>
                <a:srgbClr val="00B0F0"/>
              </a:solidFill>
            </a:endParaRPr>
          </a:p>
        </p:txBody>
      </p:sp>
    </p:spTree>
    <p:extLst>
      <p:ext uri="{BB962C8B-B14F-4D97-AF65-F5344CB8AC3E}">
        <p14:creationId xmlns:p14="http://schemas.microsoft.com/office/powerpoint/2010/main" xmlns="" val="33070047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idx="4294967295"/>
          </p:nvPr>
        </p:nvSpPr>
        <p:spPr>
          <a:xfrm>
            <a:off x="543719" y="334297"/>
            <a:ext cx="8145462" cy="838200"/>
          </a:xfrm>
        </p:spPr>
        <p:txBody>
          <a:bodyPr/>
          <a:lstStyle/>
          <a:p>
            <a:pPr eaLnBrk="1" hangingPunct="1"/>
            <a:r>
              <a:rPr lang="en-US" dirty="0" smtClean="0"/>
              <a:t>Chapter 3: Assessment</a:t>
            </a:r>
          </a:p>
        </p:txBody>
      </p:sp>
      <p:sp>
        <p:nvSpPr>
          <p:cNvPr id="7171" name="Rectangle 34"/>
          <p:cNvSpPr>
            <a:spLocks noGrp="1" noChangeArrowheads="1"/>
          </p:cNvSpPr>
          <p:nvPr>
            <p:ph type="body" idx="4294967295"/>
          </p:nvPr>
        </p:nvSpPr>
        <p:spPr>
          <a:xfrm>
            <a:off x="543719" y="1289050"/>
            <a:ext cx="7940675" cy="3571875"/>
          </a:xfrm>
        </p:spPr>
        <p:txBody>
          <a:bodyPr/>
          <a:lstStyle/>
          <a:p>
            <a:pPr eaLnBrk="1" hangingPunct="1">
              <a:spcBef>
                <a:spcPct val="30000"/>
              </a:spcBef>
            </a:pPr>
            <a:r>
              <a:rPr lang="en-US" sz="2000" dirty="0" smtClean="0"/>
              <a:t>Students should complete Chapter </a:t>
            </a:r>
            <a:r>
              <a:rPr lang="en-US" sz="2000" dirty="0" smtClean="0"/>
              <a:t>3 </a:t>
            </a:r>
            <a:r>
              <a:rPr lang="en-US" sz="2000" dirty="0" smtClean="0"/>
              <a:t>Quiz after completing Chapter </a:t>
            </a:r>
            <a:r>
              <a:rPr lang="en-US" sz="2000" dirty="0" smtClean="0"/>
              <a:t>3.</a:t>
            </a:r>
            <a:endParaRPr lang="en-US" sz="2000" dirty="0" smtClean="0"/>
          </a:p>
          <a:p>
            <a:pPr eaLnBrk="1" hangingPunct="1">
              <a:spcBef>
                <a:spcPct val="30000"/>
              </a:spcBef>
            </a:pPr>
            <a:r>
              <a:rPr lang="en-US" sz="2000" dirty="0" smtClean="0"/>
              <a:t>Labs, Packet Tracers, and other activities can be used to informally assess student progress.</a:t>
            </a:r>
          </a:p>
          <a:p>
            <a:pPr marL="0" indent="0" eaLnBrk="1" hangingPunct="1">
              <a:spcBef>
                <a:spcPct val="30000"/>
              </a:spcBef>
              <a:buNone/>
            </a:pPr>
            <a:endParaRPr lang="en-US" sz="1600" dirty="0" smtClean="0"/>
          </a:p>
        </p:txBody>
      </p:sp>
    </p:spTree>
    <p:extLst>
      <p:ext uri="{BB962C8B-B14F-4D97-AF65-F5344CB8AC3E}">
        <p14:creationId xmlns:p14="http://schemas.microsoft.com/office/powerpoint/2010/main" xmlns="" val="330304491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type="body" idx="4294967295"/>
          </p:nvPr>
        </p:nvSpPr>
        <p:spPr>
          <a:xfrm>
            <a:off x="450851" y="1235012"/>
            <a:ext cx="7940675" cy="4906537"/>
          </a:xfrm>
        </p:spPr>
        <p:txBody>
          <a:bodyPr/>
          <a:lstStyle/>
          <a:p>
            <a:pPr marL="0" indent="0" eaLnBrk="1" hangingPunct="1">
              <a:lnSpc>
                <a:spcPct val="85000"/>
              </a:lnSpc>
              <a:spcBef>
                <a:spcPct val="30000"/>
              </a:spcBef>
              <a:buNone/>
            </a:pPr>
            <a:r>
              <a:rPr lang="en-US" sz="2000" dirty="0" smtClean="0"/>
              <a:t>Prior to teaching Chapter </a:t>
            </a:r>
            <a:r>
              <a:rPr lang="en-US" sz="2000" dirty="0" smtClean="0"/>
              <a:t>3, </a:t>
            </a:r>
            <a:r>
              <a:rPr lang="en-US" sz="2000" dirty="0" smtClean="0"/>
              <a:t>the instructor should:</a:t>
            </a:r>
          </a:p>
          <a:p>
            <a:pPr eaLnBrk="1" hangingPunct="1">
              <a:lnSpc>
                <a:spcPct val="85000"/>
              </a:lnSpc>
              <a:spcBef>
                <a:spcPct val="30000"/>
              </a:spcBef>
            </a:pPr>
            <a:r>
              <a:rPr lang="en-US" sz="2000" dirty="0" smtClean="0"/>
              <a:t>Read the chapter and complete all activities, including the chapter quiz</a:t>
            </a:r>
            <a:r>
              <a:rPr lang="en-US" sz="2000" dirty="0" smtClean="0"/>
              <a:t>.</a:t>
            </a:r>
            <a:endParaRPr lang="en-US" sz="2000" b="1" dirty="0">
              <a:solidFill>
                <a:srgbClr val="FF0000"/>
              </a:solidFill>
            </a:endParaRPr>
          </a:p>
          <a:p>
            <a:pPr eaLnBrk="1" hangingPunct="1">
              <a:lnSpc>
                <a:spcPct val="85000"/>
              </a:lnSpc>
              <a:spcBef>
                <a:spcPct val="30000"/>
              </a:spcBef>
            </a:pPr>
            <a:endParaRPr lang="en-US" dirty="0" smtClean="0"/>
          </a:p>
        </p:txBody>
      </p:sp>
      <p:sp>
        <p:nvSpPr>
          <p:cNvPr id="4" name="Rectangle 33"/>
          <p:cNvSpPr txBox="1">
            <a:spLocks noChangeArrowheads="1"/>
          </p:cNvSpPr>
          <p:nvPr/>
        </p:nvSpPr>
        <p:spPr bwMode="auto">
          <a:xfrm>
            <a:off x="450851" y="373626"/>
            <a:ext cx="8145462" cy="737419"/>
          </a:xfrm>
          <a:prstGeom prst="rect">
            <a:avLst/>
          </a:prstGeom>
          <a:noFill/>
          <a:ln w="9525" algn="ctr">
            <a:noFill/>
            <a:miter lim="800000"/>
            <a:headEnd/>
            <a:tailEnd/>
          </a:ln>
        </p:spPr>
        <p:txBody>
          <a:bodyPr lIns="82124" tIns="41061" rIns="82124" bIns="41061" anchor="b"/>
          <a:lstStyle/>
          <a:p>
            <a:pPr algn="l" defTabSz="814388">
              <a:lnSpc>
                <a:spcPct val="90000"/>
              </a:lnSpc>
              <a:defRPr/>
            </a:pPr>
            <a:r>
              <a:rPr lang="en-US" sz="3200" b="1" kern="0" dirty="0" smtClean="0">
                <a:solidFill>
                  <a:srgbClr val="708CA1"/>
                </a:solidFill>
                <a:latin typeface="+mj-lt"/>
                <a:ea typeface="+mj-ea"/>
                <a:cs typeface="+mj-cs"/>
              </a:rPr>
              <a:t>Chapter 3: </a:t>
            </a:r>
            <a:r>
              <a:rPr lang="en-US" sz="3200" b="1" kern="0" dirty="0">
                <a:solidFill>
                  <a:srgbClr val="708CA1"/>
                </a:solidFill>
                <a:latin typeface="+mj-lt"/>
                <a:ea typeface="+mj-ea"/>
                <a:cs typeface="+mj-cs"/>
              </a:rPr>
              <a:t>Best Practices</a:t>
            </a:r>
          </a:p>
        </p:txBody>
      </p:sp>
    </p:spTree>
    <p:extLst>
      <p:ext uri="{BB962C8B-B14F-4D97-AF65-F5344CB8AC3E}">
        <p14:creationId xmlns:p14="http://schemas.microsoft.com/office/powerpoint/2010/main" xmlns="" val="280494528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3"/>
          <p:cNvSpPr>
            <a:spLocks noGrp="1" noChangeArrowheads="1"/>
          </p:cNvSpPr>
          <p:nvPr>
            <p:ph type="title" idx="4294967295"/>
          </p:nvPr>
        </p:nvSpPr>
        <p:spPr>
          <a:xfrm>
            <a:off x="488489" y="349347"/>
            <a:ext cx="8145462" cy="842815"/>
          </a:xfrm>
        </p:spPr>
        <p:txBody>
          <a:bodyPr/>
          <a:lstStyle/>
          <a:p>
            <a:pPr eaLnBrk="1" hangingPunct="1"/>
            <a:r>
              <a:rPr lang="en-US" dirty="0" smtClean="0"/>
              <a:t>Chapter 3: Additional Help</a:t>
            </a:r>
          </a:p>
        </p:txBody>
      </p:sp>
      <p:sp>
        <p:nvSpPr>
          <p:cNvPr id="20483" name="Rectangle 34"/>
          <p:cNvSpPr>
            <a:spLocks noGrp="1" noChangeArrowheads="1"/>
          </p:cNvSpPr>
          <p:nvPr>
            <p:ph type="body" idx="4294967295"/>
          </p:nvPr>
        </p:nvSpPr>
        <p:spPr>
          <a:xfrm>
            <a:off x="488489" y="1406013"/>
            <a:ext cx="7940675" cy="3739025"/>
          </a:xfrm>
        </p:spPr>
        <p:txBody>
          <a:bodyPr/>
          <a:lstStyle/>
          <a:p>
            <a:pPr eaLnBrk="1" hangingPunct="1">
              <a:lnSpc>
                <a:spcPct val="85000"/>
              </a:lnSpc>
              <a:spcBef>
                <a:spcPct val="30000"/>
              </a:spcBef>
              <a:defRPr/>
            </a:pPr>
            <a:r>
              <a:rPr lang="en-US" sz="2000" dirty="0"/>
              <a:t>For additional help with teaching strategies, including lesson plans, analogies for difficult concepts, and discussion topics, visit the </a:t>
            </a:r>
            <a:r>
              <a:rPr lang="en-US" sz="2000" dirty="0">
                <a:solidFill>
                  <a:schemeClr val="bg2"/>
                </a:solidFill>
              </a:rPr>
              <a:t>Facebook page for </a:t>
            </a:r>
            <a:r>
              <a:rPr lang="en-US" sz="2000" dirty="0"/>
              <a:t>community and peer support at the following: </a:t>
            </a:r>
            <a:r>
              <a:rPr lang="en-US" sz="2000" u="sng" dirty="0">
                <a:hlinkClick r:id="rId3"/>
              </a:rPr>
              <a:t>www.facebook.com/cisconetworkingacademy</a:t>
            </a:r>
            <a:r>
              <a:rPr lang="en-US" sz="2000" dirty="0" smtClean="0"/>
              <a:t>.</a:t>
            </a:r>
            <a:endParaRPr lang="en-US" sz="2000" dirty="0"/>
          </a:p>
        </p:txBody>
      </p:sp>
    </p:spTree>
    <p:extLst>
      <p:ext uri="{BB962C8B-B14F-4D97-AF65-F5344CB8AC3E}">
        <p14:creationId xmlns:p14="http://schemas.microsoft.com/office/powerpoint/2010/main" xmlns="" val="140258930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70"/>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lIns="82124" tIns="41061" rIns="82124" bIns="41061" anchor="ctr"/>
          <a:lstStyle/>
          <a:p>
            <a:pPr algn="ctr" eaLnBrk="0" hangingPunct="0">
              <a:lnSpc>
                <a:spcPct val="90000"/>
              </a:lnSpc>
            </a:pPr>
            <a:endParaRPr lang="en-US" b="0"/>
          </a:p>
        </p:txBody>
      </p:sp>
      <p:pic>
        <p:nvPicPr>
          <p:cNvPr id="14339" name="Picture 100" descr="CNA_largo-onwhit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929787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400" dirty="0">
                <a:latin typeface="Arial" charset="0"/>
              </a:rPr>
              <a:t>Chapter 3 Connecting the </a:t>
            </a:r>
            <a:r>
              <a:rPr lang="en-US" sz="2400" dirty="0" smtClean="0">
                <a:latin typeface="Arial" charset="0"/>
              </a:rPr>
              <a:t>Unconnected</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dirty="0" smtClean="0">
                <a:solidFill>
                  <a:schemeClr val="tx1"/>
                </a:solidFill>
                <a:latin typeface="Arial" charset="0"/>
              </a:rPr>
              <a:t>Introduction to the Internet of Things</a:t>
            </a:r>
            <a:endParaRPr lang="en-US" dirty="0">
              <a:solidFill>
                <a:schemeClr val="tx1"/>
              </a:solidFill>
              <a:latin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198B02FE-59AF-4313-B2FA-B9A3F3C1E378}"/>
    </a:ext>
  </a:ext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nstructor_Supplemental_Material_Template.pptx" id="{3198E07C-115F-418B-A9A8-BF9053302A35}" vid="{C5585B68-2BDF-41F6-9912-6E782196182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Instructor_Supplemental_Material_Template</Template>
  <TotalTime>2112</TotalTime>
  <Pages>28</Pages>
  <Words>1916</Words>
  <Application>Microsoft Office PowerPoint</Application>
  <PresentationFormat>On-screen Show (4:3)</PresentationFormat>
  <Paragraphs>293</Paragraphs>
  <Slides>29</Slides>
  <Notes>28</Notes>
  <HiddenSlides>7</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PPT-TMPLT-WHT_C</vt:lpstr>
      <vt:lpstr>NetAcad-4F_PPT-WHT_060408</vt:lpstr>
      <vt:lpstr>Instructor Materials Chapter 3: Connecting the Unconnected</vt:lpstr>
      <vt:lpstr>Instructor Materials - Chapter 3 Planning Guide</vt:lpstr>
      <vt:lpstr>Slide 3</vt:lpstr>
      <vt:lpstr>Chapter 3: Activities</vt:lpstr>
      <vt:lpstr>Chapter 3: Assessment</vt:lpstr>
      <vt:lpstr>Slide 6</vt:lpstr>
      <vt:lpstr>Chapter 3: Additional Help</vt:lpstr>
      <vt:lpstr>Slide 8</vt:lpstr>
      <vt:lpstr>Chapter 3 Connecting the Unconnected</vt:lpstr>
      <vt:lpstr>Chapter 3 - Sections &amp; Objectives</vt:lpstr>
      <vt:lpstr>3.1 Introduction to the Cisco IoT System</vt:lpstr>
      <vt:lpstr>Introduction to the Cisco IoT System Things to Connect</vt:lpstr>
      <vt:lpstr>Introduction to the Cisco IoT System The Cisco IoT System</vt:lpstr>
      <vt:lpstr>Introduction to the Cisco IoT System The Network Connectivity Pillar</vt:lpstr>
      <vt:lpstr>Introduction to the Cisco IoT System The Fog Computing Pillar</vt:lpstr>
      <vt:lpstr>Introduction to the Cisco IoT System The Fog Computing Pillar (Cont.)</vt:lpstr>
      <vt:lpstr>Introduction to the Cisco IoT System Other Cisco IoT System Pillars</vt:lpstr>
      <vt:lpstr>Introduction to Configuring Things Non-IP-Enabled Devices Communicate Across a Network</vt:lpstr>
      <vt:lpstr>Introduction to Configuring Things Configuring IP-Enabled Devices</vt:lpstr>
      <vt:lpstr>Introduction to Configuring Things Configuring Infrastructure Devices</vt:lpstr>
      <vt:lpstr>Introduction to Configuring Things Configuring Small Business Routers</vt:lpstr>
      <vt:lpstr>Programming What are Programs?</vt:lpstr>
      <vt:lpstr>Prototyping Your Ideas What is Prototyping?</vt:lpstr>
      <vt:lpstr>Prototyping Your Ideas Prototyping Resources</vt:lpstr>
      <vt:lpstr>3.5 Chapter Summary</vt:lpstr>
      <vt:lpstr>Chapter Summary Summary</vt:lpstr>
      <vt:lpstr>Chapter Summary Summary (Cont.)</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Materials Chapter 1 What is the Internet of Things?</dc:title>
  <dc:creator>Suk-yi Pennock</dc:creator>
  <cp:lastModifiedBy>jjohnson</cp:lastModifiedBy>
  <cp:revision>65</cp:revision>
  <cp:lastPrinted>1999-01-27T00:54:54Z</cp:lastPrinted>
  <dcterms:created xsi:type="dcterms:W3CDTF">2016-07-19T22:00:40Z</dcterms:created>
  <dcterms:modified xsi:type="dcterms:W3CDTF">2016-10-23T23:49:48Z</dcterms:modified>
</cp:coreProperties>
</file>