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29"/>
  </p:notesMasterIdLst>
  <p:handoutMasterIdLst>
    <p:handoutMasterId r:id="rId30"/>
  </p:handoutMasterIdLst>
  <p:sldIdLst>
    <p:sldId id="812" r:id="rId3"/>
    <p:sldId id="903" r:id="rId4"/>
    <p:sldId id="871" r:id="rId5"/>
    <p:sldId id="904" r:id="rId6"/>
    <p:sldId id="873" r:id="rId7"/>
    <p:sldId id="874" r:id="rId8"/>
    <p:sldId id="875" r:id="rId9"/>
    <p:sldId id="877" r:id="rId10"/>
    <p:sldId id="500" r:id="rId11"/>
    <p:sldId id="786" r:id="rId12"/>
    <p:sldId id="791" r:id="rId13"/>
    <p:sldId id="908" r:id="rId14"/>
    <p:sldId id="909" r:id="rId15"/>
    <p:sldId id="918" r:id="rId16"/>
    <p:sldId id="910" r:id="rId17"/>
    <p:sldId id="912" r:id="rId18"/>
    <p:sldId id="913" r:id="rId19"/>
    <p:sldId id="914" r:id="rId20"/>
    <p:sldId id="915" r:id="rId21"/>
    <p:sldId id="919" r:id="rId22"/>
    <p:sldId id="916" r:id="rId23"/>
    <p:sldId id="917" r:id="rId24"/>
    <p:sldId id="882" r:id="rId25"/>
    <p:sldId id="883" r:id="rId26"/>
    <p:sldId id="884" r:id="rId27"/>
    <p:sldId id="885" r:id="rId2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2" autoAdjust="0"/>
    <p:restoredTop sz="89277" autoAdjust="0"/>
  </p:normalViewPr>
  <p:slideViewPr>
    <p:cSldViewPr snapToGrid="0">
      <p:cViewPr varScale="1">
        <p:scale>
          <a:sx n="65" d="100"/>
          <a:sy n="65" d="100"/>
        </p:scale>
        <p:origin x="-1147" y="-8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14.xml"/><Relationship Id="rId7" Type="http://schemas.openxmlformats.org/officeDocument/2006/relationships/slide" Target="slides/slide18.xml"/><Relationship Id="rId12" Type="http://schemas.openxmlformats.org/officeDocument/2006/relationships/slide" Target="slides/slide24.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17.xml"/><Relationship Id="rId11" Type="http://schemas.openxmlformats.org/officeDocument/2006/relationships/slide" Target="slides/slide22.xml"/><Relationship Id="rId5" Type="http://schemas.openxmlformats.org/officeDocument/2006/relationships/slide" Target="slides/slide16.xml"/><Relationship Id="rId10" Type="http://schemas.openxmlformats.org/officeDocument/2006/relationships/slide" Target="slides/slide21.xml"/><Relationship Id="rId4" Type="http://schemas.openxmlformats.org/officeDocument/2006/relationships/slide" Target="slides/slide15.xml"/><Relationship Id="rId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xmlns=""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Intr</a:t>
            </a:r>
            <a:r>
              <a:rPr lang="en-US" dirty="0" smtClean="0"/>
              <a:t>oduction to the Internet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4: Transitioning to the IoE</a:t>
            </a:r>
            <a:endParaRPr lang="en-GB" b="0" dirty="0"/>
          </a:p>
        </p:txBody>
      </p:sp>
    </p:spTree>
    <p:extLst>
      <p:ext uri="{BB962C8B-B14F-4D97-AF65-F5344CB8AC3E}">
        <p14:creationId xmlns:p14="http://schemas.microsoft.com/office/powerpoint/2010/main" xmlns=""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10</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72380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4: Transitioning to the IoE</a:t>
            </a:r>
            <a:endParaRPr lang="en-GB" b="0" dirty="0"/>
          </a:p>
        </p:txBody>
      </p:sp>
    </p:spTree>
    <p:extLst>
      <p:ext uri="{BB962C8B-B14F-4D97-AF65-F5344CB8AC3E}">
        <p14:creationId xmlns:p14="http://schemas.microsoft.com/office/powerpoint/2010/main" xmlns="" val="286773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12</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The IoE Connections</a:t>
            </a:r>
          </a:p>
          <a:p>
            <a:pPr>
              <a:lnSpc>
                <a:spcPct val="80000"/>
              </a:lnSpc>
              <a:buFontTx/>
              <a:buNone/>
            </a:pPr>
            <a:r>
              <a:rPr lang="en-US" dirty="0" smtClean="0">
                <a:latin typeface="Arial" charset="0"/>
              </a:rPr>
              <a:t>4.1.1 –</a:t>
            </a:r>
            <a:r>
              <a:rPr lang="en-US" baseline="0" dirty="0" smtClean="0">
                <a:latin typeface="Arial" charset="0"/>
              </a:rPr>
              <a:t> IT and OT in IoE</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228784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13</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The IoE Connections</a:t>
            </a:r>
          </a:p>
          <a:p>
            <a:pPr>
              <a:lnSpc>
                <a:spcPct val="80000"/>
              </a:lnSpc>
              <a:buFontTx/>
              <a:buNone/>
            </a:pPr>
            <a:r>
              <a:rPr lang="en-US" dirty="0" smtClean="0">
                <a:latin typeface="Arial" charset="0"/>
              </a:rPr>
              <a:t>4.1.2 –</a:t>
            </a:r>
            <a:r>
              <a:rPr lang="en-US" baseline="0" dirty="0" smtClean="0">
                <a:latin typeface="Arial" charset="0"/>
              </a:rPr>
              <a:t> </a:t>
            </a:r>
            <a:r>
              <a:rPr lang="en-US" dirty="0" smtClean="0"/>
              <a:t>M2M, M2P, and P2P Interactions in an IoE Solution</a:t>
            </a:r>
            <a:endParaRPr lang="en-US" dirty="0"/>
          </a:p>
        </p:txBody>
      </p:sp>
    </p:spTree>
    <p:extLst>
      <p:ext uri="{BB962C8B-B14F-4D97-AF65-F5344CB8AC3E}">
        <p14:creationId xmlns:p14="http://schemas.microsoft.com/office/powerpoint/2010/main" xmlns="" val="41934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14</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Implementing an IoE Solution</a:t>
            </a:r>
          </a:p>
          <a:p>
            <a:pPr>
              <a:lnSpc>
                <a:spcPct val="80000"/>
              </a:lnSpc>
              <a:buFontTx/>
              <a:buNone/>
            </a:pPr>
            <a:r>
              <a:rPr lang="en-US" dirty="0" smtClean="0">
                <a:latin typeface="Arial" charset="0"/>
              </a:rPr>
              <a:t>4.2.1 –</a:t>
            </a:r>
            <a:r>
              <a:rPr lang="en-US" baseline="0" dirty="0" smtClean="0">
                <a:latin typeface="Arial" charset="0"/>
              </a:rPr>
              <a:t> Preparing for the Transition to the IoE</a:t>
            </a:r>
            <a:endParaRPr lang="en-US" dirty="0"/>
          </a:p>
        </p:txBody>
      </p:sp>
    </p:spTree>
    <p:extLst>
      <p:ext uri="{BB962C8B-B14F-4D97-AF65-F5344CB8AC3E}">
        <p14:creationId xmlns:p14="http://schemas.microsoft.com/office/powerpoint/2010/main" xmlns="" val="374829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15</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Implementing an IoE Solution</a:t>
            </a:r>
          </a:p>
          <a:p>
            <a:pPr>
              <a:lnSpc>
                <a:spcPct val="80000"/>
              </a:lnSpc>
              <a:buFontTx/>
              <a:buNone/>
            </a:pPr>
            <a:r>
              <a:rPr lang="en-US" dirty="0" smtClean="0">
                <a:latin typeface="Arial" charset="0"/>
              </a:rPr>
              <a:t>4.2.1 –</a:t>
            </a:r>
            <a:r>
              <a:rPr lang="en-US" baseline="0" dirty="0" smtClean="0">
                <a:latin typeface="Arial" charset="0"/>
              </a:rPr>
              <a:t> Preparing for the Transition to the IoE (Cont.)</a:t>
            </a:r>
            <a:endParaRPr lang="en-US" dirty="0"/>
          </a:p>
        </p:txBody>
      </p:sp>
    </p:spTree>
    <p:extLst>
      <p:ext uri="{BB962C8B-B14F-4D97-AF65-F5344CB8AC3E}">
        <p14:creationId xmlns:p14="http://schemas.microsoft.com/office/powerpoint/2010/main" xmlns="" val="269637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16</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Implementing an IoE Solution</a:t>
            </a:r>
          </a:p>
          <a:p>
            <a:pPr>
              <a:lnSpc>
                <a:spcPct val="80000"/>
              </a:lnSpc>
              <a:buFontTx/>
              <a:buNone/>
            </a:pPr>
            <a:r>
              <a:rPr lang="en-US" dirty="0" smtClean="0">
                <a:latin typeface="Arial" charset="0"/>
              </a:rPr>
              <a:t>4.2.2 –</a:t>
            </a:r>
            <a:r>
              <a:rPr lang="en-US" baseline="0" dirty="0" smtClean="0">
                <a:latin typeface="Arial" charset="0"/>
              </a:rPr>
              <a:t> </a:t>
            </a:r>
            <a:r>
              <a:rPr lang="en-US" dirty="0" smtClean="0">
                <a:latin typeface="Arial" charset="0"/>
              </a:rPr>
              <a:t>Planning an IoE Solution</a:t>
            </a:r>
            <a:endParaRPr lang="en-US" dirty="0"/>
          </a:p>
        </p:txBody>
      </p:sp>
    </p:spTree>
    <p:extLst>
      <p:ext uri="{BB962C8B-B14F-4D97-AF65-F5344CB8AC3E}">
        <p14:creationId xmlns:p14="http://schemas.microsoft.com/office/powerpoint/2010/main" xmlns="" val="248825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17</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Implementing an IoE Solution</a:t>
            </a:r>
          </a:p>
          <a:p>
            <a:pPr>
              <a:lnSpc>
                <a:spcPct val="80000"/>
              </a:lnSpc>
              <a:buFontTx/>
              <a:buNone/>
            </a:pPr>
            <a:r>
              <a:rPr lang="en-US" dirty="0" smtClean="0">
                <a:latin typeface="Arial" charset="0"/>
              </a:rPr>
              <a:t>4.2.3 –</a:t>
            </a:r>
            <a:r>
              <a:rPr lang="en-US" baseline="0" dirty="0" smtClean="0">
                <a:latin typeface="Arial" charset="0"/>
              </a:rPr>
              <a:t> </a:t>
            </a:r>
            <a:r>
              <a:rPr lang="en-US" dirty="0" smtClean="0">
                <a:latin typeface="Arial" charset="0"/>
              </a:rPr>
              <a:t>IoE Examples Across Industries</a:t>
            </a:r>
            <a:endParaRPr lang="en-US" dirty="0"/>
          </a:p>
        </p:txBody>
      </p:sp>
    </p:spTree>
    <p:extLst>
      <p:ext uri="{BB962C8B-B14F-4D97-AF65-F5344CB8AC3E}">
        <p14:creationId xmlns:p14="http://schemas.microsoft.com/office/powerpoint/2010/main" xmlns="" val="3684804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18</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Implementing an IoE Solution</a:t>
            </a:r>
          </a:p>
          <a:p>
            <a:pPr>
              <a:lnSpc>
                <a:spcPct val="80000"/>
              </a:lnSpc>
              <a:buFontTx/>
              <a:buNone/>
            </a:pPr>
            <a:r>
              <a:rPr lang="en-US" dirty="0" smtClean="0">
                <a:latin typeface="Arial" charset="0"/>
              </a:rPr>
              <a:t>4.2.4 – Challenges to Implementing IoE Solutions</a:t>
            </a:r>
            <a:endParaRPr lang="en-US" dirty="0"/>
          </a:p>
        </p:txBody>
      </p:sp>
    </p:spTree>
    <p:extLst>
      <p:ext uri="{BB962C8B-B14F-4D97-AF65-F5344CB8AC3E}">
        <p14:creationId xmlns:p14="http://schemas.microsoft.com/office/powerpoint/2010/main" xmlns="" val="403441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19</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Security</a:t>
            </a:r>
            <a:r>
              <a:rPr lang="en-US" sz="900" baseline="0" dirty="0" smtClean="0"/>
              <a:t> and the IoE</a:t>
            </a:r>
            <a:endParaRPr lang="en-US" sz="900" dirty="0" smtClean="0"/>
          </a:p>
          <a:p>
            <a:pPr>
              <a:lnSpc>
                <a:spcPct val="80000"/>
              </a:lnSpc>
              <a:buFontTx/>
              <a:buNone/>
            </a:pPr>
            <a:r>
              <a:rPr lang="en-US" dirty="0" smtClean="0">
                <a:latin typeface="Arial" charset="0"/>
              </a:rPr>
              <a:t>4.3.1 – IoE Security</a:t>
            </a:r>
            <a:endParaRPr lang="en-US" dirty="0"/>
          </a:p>
        </p:txBody>
      </p:sp>
    </p:spTree>
    <p:extLst>
      <p:ext uri="{BB962C8B-B14F-4D97-AF65-F5344CB8AC3E}">
        <p14:creationId xmlns:p14="http://schemas.microsoft.com/office/powerpoint/2010/main" xmlns="" val="364391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20</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Security</a:t>
            </a:r>
            <a:r>
              <a:rPr lang="en-US" sz="900" baseline="0" dirty="0" smtClean="0"/>
              <a:t> and the IoE</a:t>
            </a:r>
            <a:endParaRPr lang="en-US" sz="900" dirty="0" smtClean="0"/>
          </a:p>
          <a:p>
            <a:pPr>
              <a:lnSpc>
                <a:spcPct val="80000"/>
              </a:lnSpc>
              <a:buFontTx/>
              <a:buNone/>
            </a:pPr>
            <a:r>
              <a:rPr lang="en-US" dirty="0" smtClean="0">
                <a:latin typeface="Arial" charset="0"/>
              </a:rPr>
              <a:t>4.3.1 – IoE Security (Cont.)</a:t>
            </a:r>
            <a:endParaRPr lang="en-US" dirty="0"/>
          </a:p>
        </p:txBody>
      </p:sp>
    </p:spTree>
    <p:extLst>
      <p:ext uri="{BB962C8B-B14F-4D97-AF65-F5344CB8AC3E}">
        <p14:creationId xmlns:p14="http://schemas.microsoft.com/office/powerpoint/2010/main" xmlns="" val="35256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21</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Security</a:t>
            </a:r>
            <a:r>
              <a:rPr lang="en-US" sz="900" baseline="0" dirty="0" smtClean="0"/>
              <a:t> and the IoE</a:t>
            </a:r>
            <a:endParaRPr lang="en-US" sz="900" dirty="0" smtClean="0"/>
          </a:p>
          <a:p>
            <a:pPr>
              <a:lnSpc>
                <a:spcPct val="80000"/>
              </a:lnSpc>
              <a:buFontTx/>
              <a:buNone/>
            </a:pPr>
            <a:r>
              <a:rPr lang="en-US" dirty="0" smtClean="0">
                <a:latin typeface="Arial" charset="0"/>
              </a:rPr>
              <a:t>4.3.2 – Security Measures</a:t>
            </a:r>
            <a:endParaRPr lang="en-US" dirty="0"/>
          </a:p>
        </p:txBody>
      </p:sp>
    </p:spTree>
    <p:extLst>
      <p:ext uri="{BB962C8B-B14F-4D97-AF65-F5344CB8AC3E}">
        <p14:creationId xmlns:p14="http://schemas.microsoft.com/office/powerpoint/2010/main" xmlns="" val="392867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22</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Security</a:t>
            </a:r>
            <a:r>
              <a:rPr lang="en-US" sz="900" baseline="0" dirty="0" smtClean="0"/>
              <a:t> and the IoE</a:t>
            </a:r>
            <a:endParaRPr lang="en-US" sz="900" dirty="0" smtClean="0"/>
          </a:p>
          <a:p>
            <a:pPr>
              <a:lnSpc>
                <a:spcPct val="80000"/>
              </a:lnSpc>
              <a:buFontTx/>
              <a:buNone/>
            </a:pPr>
            <a:r>
              <a:rPr lang="en-US" dirty="0" smtClean="0">
                <a:latin typeface="Arial" charset="0"/>
              </a:rPr>
              <a:t>4.3.3</a:t>
            </a:r>
            <a:r>
              <a:rPr lang="en-US" baseline="0" dirty="0" smtClean="0">
                <a:latin typeface="Arial" charset="0"/>
              </a:rPr>
              <a:t> – People and the IoE</a:t>
            </a:r>
            <a:endParaRPr lang="en-US" dirty="0"/>
          </a:p>
        </p:txBody>
      </p:sp>
    </p:spTree>
    <p:extLst>
      <p:ext uri="{BB962C8B-B14F-4D97-AF65-F5344CB8AC3E}">
        <p14:creationId xmlns:p14="http://schemas.microsoft.com/office/powerpoint/2010/main" xmlns="" val="248472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4: Transitioning to the IoE</a:t>
            </a:r>
            <a:endParaRPr lang="en-GB" b="0" dirty="0"/>
          </a:p>
        </p:txBody>
      </p:sp>
    </p:spTree>
    <p:extLst>
      <p:ext uri="{BB962C8B-B14F-4D97-AF65-F5344CB8AC3E}">
        <p14:creationId xmlns:p14="http://schemas.microsoft.com/office/powerpoint/2010/main" xmlns="" val="2633365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4.4.1.1</a:t>
            </a:r>
            <a:r>
              <a:rPr lang="en-US" sz="1200" kern="1200" baseline="0" dirty="0" smtClean="0">
                <a:solidFill>
                  <a:schemeClr val="tx1"/>
                </a:solidFill>
                <a:latin typeface="Arial" charset="0"/>
                <a:ea typeface="ＭＳ Ｐゴシック" charset="0"/>
                <a:cs typeface="ＭＳ Ｐゴシック" charset="0"/>
              </a:rPr>
              <a:t> - </a:t>
            </a:r>
            <a:r>
              <a:rPr lang="en-US" dirty="0" smtClean="0">
                <a:latin typeface="Arial" charset="0"/>
              </a:rPr>
              <a:t>Summary</a:t>
            </a:r>
            <a:endParaRPr lang="en-US" dirty="0"/>
          </a:p>
        </p:txBody>
      </p:sp>
    </p:spTree>
    <p:extLst>
      <p:ext uri="{BB962C8B-B14F-4D97-AF65-F5344CB8AC3E}">
        <p14:creationId xmlns:p14="http://schemas.microsoft.com/office/powerpoint/2010/main" xmlns="" val="113082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26</a:t>
            </a:fld>
            <a:endParaRPr lang="en-US"/>
          </a:p>
        </p:txBody>
      </p:sp>
    </p:spTree>
    <p:extLst>
      <p:ext uri="{BB962C8B-B14F-4D97-AF65-F5344CB8AC3E}">
        <p14:creationId xmlns:p14="http://schemas.microsoft.com/office/powerpoint/2010/main" xmlns=""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814388" rtl="0" eaLnBrk="0" fontAlgn="base" latinLnBrk="0" hangingPunct="0">
              <a:lnSpc>
                <a:spcPct val="90000"/>
              </a:lnSpc>
              <a:spcBef>
                <a:spcPct val="50000"/>
              </a:spcBef>
              <a:spcAft>
                <a:spcPct val="0"/>
              </a:spcAft>
              <a:buClrTx/>
              <a:buSzPct val="100000"/>
              <a:buFontTx/>
              <a:buNone/>
              <a:tabLst/>
              <a:defRPr/>
            </a:pPr>
            <a:r>
              <a:rPr lang="en-US" sz="800" dirty="0" smtClean="0">
                <a:solidFill>
                  <a:schemeClr val="tx1"/>
                </a:solidFill>
                <a:latin typeface="Arial" charset="0"/>
              </a:rPr>
              <a:t>Intr</a:t>
            </a:r>
            <a:r>
              <a:rPr lang="en-US" sz="800" dirty="0" smtClean="0"/>
              <a:t>oduction to the Internet of Things</a:t>
            </a:r>
            <a:endParaRPr lang="en-US" sz="800" dirty="0" smtClean="0">
              <a:solidFill>
                <a:schemeClr val="tx1"/>
              </a:solidFill>
              <a:latin typeface="Arial" charset="0"/>
            </a:endParaRPr>
          </a:p>
          <a:p>
            <a:pPr marL="0" indent="0" algn="l" defTabSz="814388">
              <a:lnSpc>
                <a:spcPct val="90000"/>
              </a:lnSpc>
              <a:buFontTx/>
              <a:buNone/>
              <a:defRPr/>
            </a:pPr>
            <a:r>
              <a:rPr lang="en-US" b="0" dirty="0" smtClean="0">
                <a:solidFill>
                  <a:schemeClr val="bg1"/>
                </a:solidFill>
                <a:latin typeface="Arial" pitchFamily="34" charset="0"/>
                <a:cs typeface="Arial" pitchFamily="34" charset="0"/>
              </a:rPr>
              <a:t>Chapter 4: Transitioning to the IoE</a:t>
            </a:r>
            <a:endParaRPr lang="en-US" sz="800" b="0" kern="0" dirty="0">
              <a:solidFill>
                <a:srgbClr val="00B0F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33684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7</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263527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8</a:t>
            </a:fld>
            <a:endParaRPr lang="en-US"/>
          </a:p>
        </p:txBody>
      </p:sp>
    </p:spTree>
    <p:extLst>
      <p:ext uri="{BB962C8B-B14F-4D97-AF65-F5344CB8AC3E}">
        <p14:creationId xmlns:p14="http://schemas.microsoft.com/office/powerpoint/2010/main" xmlns="" val="125038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9</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smtClean="0"/>
              <a:t>Cisco Networking Academy Program</a:t>
            </a:r>
          </a:p>
          <a:p>
            <a:pPr marL="0" indent="0" eaLnBrk="1" hangingPunct="1">
              <a:buNone/>
            </a:pPr>
            <a:r>
              <a:rPr lang="en-US" dirty="0" smtClean="0">
                <a:solidFill>
                  <a:schemeClr val="tx1"/>
                </a:solidFill>
                <a:latin typeface="Arial" charset="0"/>
              </a:rPr>
              <a:t>Intr</a:t>
            </a:r>
            <a:r>
              <a:rPr lang="en-US" dirty="0" smtClean="0"/>
              <a:t>oduction to the Internet of Things</a:t>
            </a:r>
            <a:endParaRPr lang="en-US" dirty="0" smtClean="0">
              <a:solidFill>
                <a:schemeClr val="tx1"/>
              </a:solidFill>
              <a:latin typeface="Arial" charset="0"/>
            </a:endParaRPr>
          </a:p>
          <a:p>
            <a:pPr>
              <a:buFontTx/>
              <a:buNone/>
            </a:pPr>
            <a:r>
              <a:rPr lang="en-US" sz="1300" b="0" dirty="0" smtClean="0"/>
              <a:t>Chapter </a:t>
            </a:r>
            <a:r>
              <a:rPr lang="en-US" sz="1400" dirty="0" smtClean="0">
                <a:latin typeface="Arial" charset="0"/>
              </a:rPr>
              <a:t>4: Transitioning to the IoE</a:t>
            </a:r>
            <a:endParaRPr lang="en-GB" b="0" dirty="0"/>
          </a:p>
        </p:txBody>
      </p:sp>
    </p:spTree>
    <p:extLst>
      <p:ext uri="{BB962C8B-B14F-4D97-AF65-F5344CB8AC3E}">
        <p14:creationId xmlns:p14="http://schemas.microsoft.com/office/powerpoint/2010/main" xmlns="" val="47694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xmlns=""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xmlns=""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4: Transitioning to the IoE</a:t>
            </a:r>
            <a:endParaRPr lang="en-US" sz="2400" dirty="0">
              <a:solidFill>
                <a:srgbClr val="00B0F0"/>
              </a:solidFill>
              <a:latin typeface="Arial" charset="0"/>
            </a:endParaRPr>
          </a:p>
        </p:txBody>
      </p:sp>
      <p:sp>
        <p:nvSpPr>
          <p:cNvPr id="3" name="Subtitle 2"/>
          <p:cNvSpPr>
            <a:spLocks noGrp="1"/>
          </p:cNvSpPr>
          <p:nvPr>
            <p:ph type="subTitle" idx="1"/>
          </p:nvPr>
        </p:nvSpPr>
        <p:spPr>
          <a:xfrm>
            <a:off x="311149" y="5135672"/>
            <a:ext cx="4674209" cy="447841"/>
          </a:xfrm>
        </p:spPr>
        <p:txBody>
          <a:bodyPr/>
          <a:lstStyle/>
          <a:p>
            <a:pPr eaLnBrk="1" hangingPunct="1"/>
            <a:r>
              <a:rPr lang="en-US" dirty="0" smtClean="0">
                <a:solidFill>
                  <a:schemeClr val="tx1"/>
                </a:solidFill>
                <a:latin typeface="Arial" charset="0"/>
              </a:rPr>
              <a:t>Intr</a:t>
            </a:r>
            <a:r>
              <a:rPr lang="en-US" dirty="0" smtClean="0"/>
              <a:t>oduction to the Internet of Things</a:t>
            </a:r>
            <a:endParaRPr lang="en-US" dirty="0">
              <a:solidFill>
                <a:schemeClr val="tx1"/>
              </a:solidFill>
              <a:latin typeface="Arial" charset="0"/>
            </a:endParaRPr>
          </a:p>
        </p:txBody>
      </p:sp>
    </p:spTree>
    <p:extLst>
      <p:ext uri="{BB962C8B-B14F-4D97-AF65-F5344CB8AC3E}">
        <p14:creationId xmlns:p14="http://schemas.microsoft.com/office/powerpoint/2010/main" xmlns=""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smtClean="0"/>
              <a:t>Chapter 4 - Sections &amp; Objectives</a:t>
            </a:r>
            <a:endParaRPr lang="en-US" dirty="0" smtClean="0"/>
          </a:p>
        </p:txBody>
      </p:sp>
      <p:sp>
        <p:nvSpPr>
          <p:cNvPr id="4099" name="Rectangle 34"/>
          <p:cNvSpPr>
            <a:spLocks noGrp="1" noChangeArrowheads="1"/>
          </p:cNvSpPr>
          <p:nvPr>
            <p:ph idx="1"/>
          </p:nvPr>
        </p:nvSpPr>
        <p:spPr/>
        <p:txBody>
          <a:bodyPr/>
          <a:lstStyle/>
          <a:p>
            <a:r>
              <a:rPr lang="en-CA" dirty="0" smtClean="0"/>
              <a:t>4.1 The IoE Connections</a:t>
            </a:r>
          </a:p>
          <a:p>
            <a:pPr lvl="1"/>
            <a:r>
              <a:rPr lang="en-US" dirty="0" smtClean="0"/>
              <a:t>Explain the characteristics of given IoE solutions.</a:t>
            </a:r>
            <a:endParaRPr lang="en-CA" dirty="0" smtClean="0"/>
          </a:p>
          <a:p>
            <a:r>
              <a:rPr lang="en-CA" dirty="0" smtClean="0"/>
              <a:t>4.2 Implementing an IoE Solution</a:t>
            </a:r>
          </a:p>
          <a:p>
            <a:pPr lvl="1"/>
            <a:r>
              <a:rPr lang="en-US" dirty="0" smtClean="0"/>
              <a:t>Explain an IoE solution to address real-world opportunities.</a:t>
            </a:r>
            <a:endParaRPr lang="en-CA" dirty="0" smtClean="0"/>
          </a:p>
          <a:p>
            <a:r>
              <a:rPr lang="en-CA" dirty="0" smtClean="0"/>
              <a:t>4.3 IoE Security</a:t>
            </a:r>
            <a:endParaRPr lang="en-CA" dirty="0"/>
          </a:p>
          <a:p>
            <a:pPr lvl="1"/>
            <a:r>
              <a:rPr lang="en-US" dirty="0" smtClean="0"/>
              <a:t>Explain how the IoE increases the need for additional security measures.</a:t>
            </a:r>
          </a:p>
        </p:txBody>
      </p:sp>
    </p:spTree>
    <p:extLst>
      <p:ext uri="{BB962C8B-B14F-4D97-AF65-F5344CB8AC3E}">
        <p14:creationId xmlns:p14="http://schemas.microsoft.com/office/powerpoint/2010/main" xmlns="" val="106571089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4.1 The IoE Connections</a:t>
            </a:r>
            <a:endParaRPr lang="en-US" sz="2400" dirty="0">
              <a:solidFill>
                <a:srgbClr val="00B0F0"/>
              </a:solidFill>
            </a:endParaRPr>
          </a:p>
        </p:txBody>
      </p:sp>
    </p:spTree>
    <p:extLst>
      <p:ext uri="{BB962C8B-B14F-4D97-AF65-F5344CB8AC3E}">
        <p14:creationId xmlns:p14="http://schemas.microsoft.com/office/powerpoint/2010/main" xmlns="" val="275322121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The IoE </a:t>
            </a:r>
            <a:r>
              <a:rPr lang="en-US" sz="1800" dirty="0" smtClean="0"/>
              <a:t>Connections</a:t>
            </a:r>
            <a:br>
              <a:rPr lang="en-US" sz="1800" dirty="0" smtClean="0"/>
            </a:br>
            <a:r>
              <a:rPr lang="en-US" dirty="0" smtClean="0">
                <a:latin typeface="Arial" charset="0"/>
              </a:rPr>
              <a:t>IT </a:t>
            </a:r>
            <a:r>
              <a:rPr lang="en-US" dirty="0">
                <a:latin typeface="Arial" charset="0"/>
              </a:rPr>
              <a:t>and OT in </a:t>
            </a:r>
            <a:r>
              <a:rPr lang="en-US" dirty="0" smtClean="0">
                <a:latin typeface="Arial" charset="0"/>
              </a:rPr>
              <a:t>IoE</a:t>
            </a:r>
            <a:endParaRPr lang="en-US" dirty="0"/>
          </a:p>
        </p:txBody>
      </p:sp>
      <p:sp>
        <p:nvSpPr>
          <p:cNvPr id="2" name="Content Placeholder 1"/>
          <p:cNvSpPr>
            <a:spLocks noGrp="1"/>
          </p:cNvSpPr>
          <p:nvPr>
            <p:ph idx="1"/>
          </p:nvPr>
        </p:nvSpPr>
        <p:spPr>
          <a:xfrm>
            <a:off x="213111" y="1387366"/>
            <a:ext cx="5830502" cy="5203934"/>
          </a:xfrm>
        </p:spPr>
        <p:txBody>
          <a:bodyPr>
            <a:normAutofit/>
          </a:bodyPr>
          <a:lstStyle/>
          <a:p>
            <a:r>
              <a:rPr lang="en-US" dirty="0" smtClean="0"/>
              <a:t>IT and OT</a:t>
            </a:r>
          </a:p>
          <a:p>
            <a:pPr lvl="1"/>
            <a:r>
              <a:rPr lang="en-US" dirty="0" smtClean="0"/>
              <a:t>IT - The </a:t>
            </a:r>
            <a:r>
              <a:rPr lang="en-US" dirty="0"/>
              <a:t>network infrastructure, telecommunications, and software </a:t>
            </a:r>
            <a:r>
              <a:rPr lang="en-US" dirty="0" smtClean="0"/>
              <a:t>applications that allows the exchange </a:t>
            </a:r>
            <a:r>
              <a:rPr lang="en-US" dirty="0"/>
              <a:t>of </a:t>
            </a:r>
            <a:r>
              <a:rPr lang="en-US" dirty="0" smtClean="0"/>
              <a:t>information </a:t>
            </a:r>
            <a:r>
              <a:rPr lang="en-US" dirty="0"/>
              <a:t>between humans. </a:t>
            </a:r>
            <a:endParaRPr lang="en-US" dirty="0" smtClean="0"/>
          </a:p>
          <a:p>
            <a:pPr lvl="1"/>
            <a:r>
              <a:rPr lang="en-US" dirty="0"/>
              <a:t>OT </a:t>
            </a:r>
            <a:r>
              <a:rPr lang="en-US" dirty="0" smtClean="0"/>
              <a:t>- Industrial </a:t>
            </a:r>
            <a:r>
              <a:rPr lang="en-US" dirty="0"/>
              <a:t>control and automation </a:t>
            </a:r>
            <a:r>
              <a:rPr lang="en-US" dirty="0" smtClean="0"/>
              <a:t>infrastructure that allows communications between machines.</a:t>
            </a:r>
            <a:endParaRPr lang="en-US" dirty="0"/>
          </a:p>
          <a:p>
            <a:r>
              <a:rPr lang="en-US" dirty="0" smtClean="0"/>
              <a:t>Converging IT and OT</a:t>
            </a:r>
          </a:p>
          <a:p>
            <a:pPr lvl="1"/>
            <a:r>
              <a:rPr lang="en-US" dirty="0" smtClean="0"/>
              <a:t>Simplify </a:t>
            </a:r>
            <a:r>
              <a:rPr lang="en-US" dirty="0"/>
              <a:t>the Infrastructure (Simple</a:t>
            </a:r>
            <a:r>
              <a:rPr lang="en-US" dirty="0" smtClean="0"/>
              <a:t>) </a:t>
            </a:r>
            <a:endParaRPr lang="en-US" dirty="0"/>
          </a:p>
          <a:p>
            <a:pPr lvl="1"/>
            <a:r>
              <a:rPr lang="en-US" dirty="0"/>
              <a:t>Create Intelligence and Agility (</a:t>
            </a:r>
            <a:r>
              <a:rPr lang="en-US" dirty="0" smtClean="0"/>
              <a:t>Smart)</a:t>
            </a:r>
          </a:p>
          <a:p>
            <a:pPr lvl="1"/>
            <a:r>
              <a:rPr lang="en-US" dirty="0" smtClean="0"/>
              <a:t>Deliver </a:t>
            </a:r>
            <a:r>
              <a:rPr lang="en-US" dirty="0"/>
              <a:t>End-to-End Security (Secure</a:t>
            </a:r>
            <a:r>
              <a:rPr lang="en-US" dirty="0" smtClean="0"/>
              <a:t>)</a:t>
            </a:r>
            <a:endParaRPr lang="en-US" dirty="0"/>
          </a:p>
        </p:txBody>
      </p:sp>
      <p:pic>
        <p:nvPicPr>
          <p:cNvPr id="3" name="Picture 2"/>
          <p:cNvPicPr>
            <a:picLocks noChangeAspect="1"/>
          </p:cNvPicPr>
          <p:nvPr/>
        </p:nvPicPr>
        <p:blipFill>
          <a:blip r:embed="rId3" cstate="print"/>
          <a:stretch>
            <a:fillRect/>
          </a:stretch>
        </p:blipFill>
        <p:spPr>
          <a:xfrm>
            <a:off x="6043612" y="1989083"/>
            <a:ext cx="2886075" cy="2000250"/>
          </a:xfrm>
          <a:prstGeom prst="rect">
            <a:avLst/>
          </a:prstGeom>
        </p:spPr>
      </p:pic>
      <p:pic>
        <p:nvPicPr>
          <p:cNvPr id="4" name="Picture 3"/>
          <p:cNvPicPr>
            <a:picLocks noChangeAspect="1"/>
          </p:cNvPicPr>
          <p:nvPr/>
        </p:nvPicPr>
        <p:blipFill>
          <a:blip r:embed="rId4" cstate="print"/>
          <a:stretch>
            <a:fillRect/>
          </a:stretch>
        </p:blipFill>
        <p:spPr>
          <a:xfrm>
            <a:off x="6015037" y="4348511"/>
            <a:ext cx="2914650" cy="2019300"/>
          </a:xfrm>
          <a:prstGeom prst="rect">
            <a:avLst/>
          </a:prstGeom>
        </p:spPr>
      </p:pic>
    </p:spTree>
    <p:extLst>
      <p:ext uri="{BB962C8B-B14F-4D97-AF65-F5344CB8AC3E}">
        <p14:creationId xmlns:p14="http://schemas.microsoft.com/office/powerpoint/2010/main" xmlns="" val="223919696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992974"/>
          </a:xfrm>
        </p:spPr>
        <p:txBody>
          <a:bodyPr>
            <a:normAutofit fontScale="90000"/>
          </a:bodyPr>
          <a:lstStyle/>
          <a:p>
            <a:pPr>
              <a:lnSpc>
                <a:spcPct val="80000"/>
              </a:lnSpc>
            </a:pPr>
            <a:r>
              <a:rPr lang="en-US" sz="1800" dirty="0"/>
              <a:t>The IoE </a:t>
            </a:r>
            <a:r>
              <a:rPr lang="en-US" sz="1800" dirty="0" smtClean="0"/>
              <a:t>Connections</a:t>
            </a:r>
            <a:br>
              <a:rPr lang="en-US" sz="1800" dirty="0" smtClean="0"/>
            </a:br>
            <a:r>
              <a:rPr lang="en-US" dirty="0"/>
              <a:t>M2M, M2P, and P2P Interactions in an IoE </a:t>
            </a:r>
            <a:r>
              <a:rPr lang="en-US" dirty="0" smtClean="0"/>
              <a:t>Solution</a:t>
            </a:r>
            <a:endParaRPr lang="en-US" dirty="0"/>
          </a:p>
        </p:txBody>
      </p:sp>
      <p:sp>
        <p:nvSpPr>
          <p:cNvPr id="2" name="Content Placeholder 1"/>
          <p:cNvSpPr>
            <a:spLocks noGrp="1"/>
          </p:cNvSpPr>
          <p:nvPr>
            <p:ph idx="1"/>
          </p:nvPr>
        </p:nvSpPr>
        <p:spPr>
          <a:xfrm>
            <a:off x="213110" y="1387366"/>
            <a:ext cx="8752915" cy="5203934"/>
          </a:xfrm>
        </p:spPr>
        <p:txBody>
          <a:bodyPr>
            <a:normAutofit fontScale="92500" lnSpcReduction="20000"/>
          </a:bodyPr>
          <a:lstStyle/>
          <a:p>
            <a:r>
              <a:rPr lang="en-US" dirty="0" smtClean="0"/>
              <a:t>M2M Connections</a:t>
            </a:r>
          </a:p>
          <a:p>
            <a:pPr lvl="1"/>
            <a:r>
              <a:rPr lang="en-US" dirty="0" smtClean="0"/>
              <a:t>sensors</a:t>
            </a:r>
            <a:r>
              <a:rPr lang="en-US" dirty="0"/>
              <a:t>, actuators, and </a:t>
            </a:r>
            <a:r>
              <a:rPr lang="en-US" dirty="0" smtClean="0"/>
              <a:t>controllers</a:t>
            </a:r>
          </a:p>
          <a:p>
            <a:pPr lvl="1"/>
            <a:r>
              <a:rPr lang="en-US" dirty="0" smtClean="0"/>
              <a:t>a </a:t>
            </a:r>
            <a:r>
              <a:rPr lang="en-US" dirty="0"/>
              <a:t>network communications </a:t>
            </a:r>
            <a:r>
              <a:rPr lang="en-US" dirty="0" smtClean="0"/>
              <a:t>link</a:t>
            </a:r>
          </a:p>
          <a:p>
            <a:pPr lvl="1"/>
            <a:r>
              <a:rPr lang="en-US" dirty="0" smtClean="0"/>
              <a:t>programming </a:t>
            </a:r>
            <a:r>
              <a:rPr lang="en-US" dirty="0"/>
              <a:t>that instructs a device how to interpret data, and based on predefined parameters, forward that data. </a:t>
            </a:r>
            <a:endParaRPr lang="en-US" dirty="0" smtClean="0"/>
          </a:p>
          <a:p>
            <a:r>
              <a:rPr lang="en-US" dirty="0" smtClean="0"/>
              <a:t>M2P Connections</a:t>
            </a:r>
          </a:p>
          <a:p>
            <a:pPr lvl="1"/>
            <a:r>
              <a:rPr lang="en-US" dirty="0" smtClean="0"/>
              <a:t>People </a:t>
            </a:r>
            <a:r>
              <a:rPr lang="en-US" dirty="0"/>
              <a:t>can send information to technical systems and receive information from these systems</a:t>
            </a:r>
            <a:r>
              <a:rPr lang="en-US" dirty="0" smtClean="0"/>
              <a:t>.</a:t>
            </a:r>
          </a:p>
          <a:p>
            <a:pPr lvl="1"/>
            <a:r>
              <a:rPr lang="en-US" dirty="0" smtClean="0"/>
              <a:t>The gathered intelligence from M2M connections allows people to make optimal decisions.</a:t>
            </a:r>
            <a:endParaRPr lang="en-US" dirty="0"/>
          </a:p>
          <a:p>
            <a:r>
              <a:rPr lang="en-US" dirty="0" smtClean="0"/>
              <a:t>P2P Connections</a:t>
            </a:r>
          </a:p>
          <a:p>
            <a:pPr lvl="1"/>
            <a:r>
              <a:rPr lang="en-US" dirty="0" smtClean="0"/>
              <a:t>Collaboration via voice, video, and data</a:t>
            </a:r>
          </a:p>
          <a:p>
            <a:r>
              <a:rPr lang="en-US" dirty="0" smtClean="0"/>
              <a:t>P2P </a:t>
            </a:r>
            <a:r>
              <a:rPr lang="en-US" dirty="0"/>
              <a:t>Interactions in IoE </a:t>
            </a:r>
            <a:r>
              <a:rPr lang="en-US" dirty="0" smtClean="0"/>
              <a:t>Solutions</a:t>
            </a:r>
          </a:p>
          <a:p>
            <a:r>
              <a:rPr lang="en-US" dirty="0" smtClean="0"/>
              <a:t>M2M, M2P, P2P Interacting to Form Solutions</a:t>
            </a:r>
          </a:p>
          <a:p>
            <a:pPr lvl="1"/>
            <a:r>
              <a:rPr lang="en-US" dirty="0" smtClean="0"/>
              <a:t>Provides </a:t>
            </a:r>
            <a:r>
              <a:rPr lang="en-US" dirty="0"/>
              <a:t>organizations and individuals with actionable insights and seamless automation. </a:t>
            </a:r>
          </a:p>
          <a:p>
            <a:endParaRPr lang="en-US" dirty="0"/>
          </a:p>
        </p:txBody>
      </p:sp>
    </p:spTree>
    <p:extLst>
      <p:ext uri="{BB962C8B-B14F-4D97-AF65-F5344CB8AC3E}">
        <p14:creationId xmlns:p14="http://schemas.microsoft.com/office/powerpoint/2010/main" xmlns="" val="90500395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Implementing an IoE Solution</a:t>
            </a:r>
            <a:br>
              <a:rPr lang="en-US" sz="1800" dirty="0"/>
            </a:br>
            <a:r>
              <a:rPr lang="en-US" dirty="0">
                <a:latin typeface="Arial" charset="0"/>
              </a:rPr>
              <a:t>Preparing for the Transition to the IoE</a:t>
            </a:r>
            <a:endParaRPr lang="en-US" dirty="0"/>
          </a:p>
        </p:txBody>
      </p:sp>
      <p:sp>
        <p:nvSpPr>
          <p:cNvPr id="2" name="Content Placeholder 1"/>
          <p:cNvSpPr>
            <a:spLocks noGrp="1"/>
          </p:cNvSpPr>
          <p:nvPr>
            <p:ph idx="1"/>
          </p:nvPr>
        </p:nvSpPr>
        <p:spPr>
          <a:xfrm>
            <a:off x="213110" y="1387366"/>
            <a:ext cx="8752915" cy="5203934"/>
          </a:xfrm>
        </p:spPr>
        <p:txBody>
          <a:bodyPr>
            <a:normAutofit fontScale="92500" lnSpcReduction="10000"/>
          </a:bodyPr>
          <a:lstStyle/>
          <a:p>
            <a:r>
              <a:rPr lang="en-US" dirty="0" smtClean="0"/>
              <a:t>Understanding Existing Business Processes</a:t>
            </a:r>
          </a:p>
          <a:p>
            <a:pPr lvl="1"/>
            <a:r>
              <a:rPr lang="en-US" dirty="0"/>
              <a:t>Who their suppliers and customers are</a:t>
            </a:r>
          </a:p>
          <a:p>
            <a:pPr lvl="1"/>
            <a:r>
              <a:rPr lang="en-US" dirty="0"/>
              <a:t>What their customers need</a:t>
            </a:r>
          </a:p>
          <a:p>
            <a:pPr lvl="1"/>
            <a:r>
              <a:rPr lang="en-US" dirty="0"/>
              <a:t>What the schedule and process steps are for creating and delivering an offering </a:t>
            </a:r>
            <a:endParaRPr lang="en-US" dirty="0" smtClean="0"/>
          </a:p>
          <a:p>
            <a:r>
              <a:rPr lang="en-US" dirty="0"/>
              <a:t>Understanding Existing </a:t>
            </a:r>
            <a:r>
              <a:rPr lang="en-US" dirty="0" smtClean="0"/>
              <a:t>IT and OT Networks</a:t>
            </a:r>
          </a:p>
          <a:p>
            <a:pPr lvl="1"/>
            <a:r>
              <a:rPr lang="en-US" dirty="0" smtClean="0"/>
              <a:t>Understand how IT </a:t>
            </a:r>
            <a:r>
              <a:rPr lang="en-US" dirty="0"/>
              <a:t>network users interact with the network resources and </a:t>
            </a:r>
            <a:r>
              <a:rPr lang="en-US" dirty="0" smtClean="0"/>
              <a:t>services</a:t>
            </a:r>
          </a:p>
          <a:p>
            <a:pPr lvl="1"/>
            <a:r>
              <a:rPr lang="en-US" dirty="0"/>
              <a:t>G</a:t>
            </a:r>
            <a:r>
              <a:rPr lang="en-US" dirty="0" smtClean="0"/>
              <a:t>ather </a:t>
            </a:r>
            <a:r>
              <a:rPr lang="en-US" dirty="0"/>
              <a:t>information about all internal and external access to the existing network infrastructure. </a:t>
            </a:r>
            <a:endParaRPr lang="en-US" dirty="0" smtClean="0"/>
          </a:p>
          <a:p>
            <a:pPr lvl="1"/>
            <a:r>
              <a:rPr lang="en-US" dirty="0" smtClean="0"/>
              <a:t>Understand </a:t>
            </a:r>
            <a:r>
              <a:rPr lang="en-US" dirty="0"/>
              <a:t>how current networks of OT systems operate</a:t>
            </a:r>
            <a:r>
              <a:rPr lang="en-US" dirty="0" smtClean="0"/>
              <a:t>.</a:t>
            </a:r>
            <a:endParaRPr lang="en-US" dirty="0"/>
          </a:p>
          <a:p>
            <a:r>
              <a:rPr lang="en-US" dirty="0" smtClean="0"/>
              <a:t>Business Goals and Opportunities </a:t>
            </a:r>
          </a:p>
          <a:p>
            <a:pPr lvl="1"/>
            <a:r>
              <a:rPr lang="en-US" dirty="0" smtClean="0"/>
              <a:t>Profitability</a:t>
            </a:r>
            <a:endParaRPr lang="en-US" dirty="0"/>
          </a:p>
          <a:p>
            <a:pPr lvl="1"/>
            <a:r>
              <a:rPr lang="en-US" dirty="0"/>
              <a:t>Business growth and market </a:t>
            </a:r>
            <a:r>
              <a:rPr lang="en-US" dirty="0" smtClean="0"/>
              <a:t>share</a:t>
            </a:r>
          </a:p>
          <a:p>
            <a:pPr lvl="1"/>
            <a:r>
              <a:rPr lang="en-US" dirty="0" smtClean="0"/>
              <a:t>Customer </a:t>
            </a:r>
            <a:r>
              <a:rPr lang="en-US" dirty="0"/>
              <a:t>satisfaction</a:t>
            </a:r>
          </a:p>
          <a:p>
            <a:endParaRPr lang="en-US" dirty="0"/>
          </a:p>
        </p:txBody>
      </p:sp>
    </p:spTree>
    <p:extLst>
      <p:ext uri="{BB962C8B-B14F-4D97-AF65-F5344CB8AC3E}">
        <p14:creationId xmlns:p14="http://schemas.microsoft.com/office/powerpoint/2010/main" xmlns="" val="301802820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950132" cy="838200"/>
          </a:xfrm>
        </p:spPr>
        <p:txBody>
          <a:bodyPr>
            <a:normAutofit/>
          </a:bodyPr>
          <a:lstStyle/>
          <a:p>
            <a:pPr>
              <a:lnSpc>
                <a:spcPct val="80000"/>
              </a:lnSpc>
            </a:pPr>
            <a:r>
              <a:rPr lang="en-US" sz="1800" dirty="0"/>
              <a:t>Implementing an IoE Solution</a:t>
            </a:r>
            <a:br>
              <a:rPr lang="en-US" sz="1800" dirty="0"/>
            </a:br>
            <a:r>
              <a:rPr lang="en-US" dirty="0">
                <a:latin typeface="Arial" charset="0"/>
              </a:rPr>
              <a:t>Preparing for the Transition to the </a:t>
            </a:r>
            <a:r>
              <a:rPr lang="en-US" dirty="0" smtClean="0">
                <a:latin typeface="Arial" charset="0"/>
              </a:rPr>
              <a:t>IoE (Cont.)</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Technical Requirements and Potential Constraints</a:t>
            </a:r>
            <a:endParaRPr lang="en-US" dirty="0"/>
          </a:p>
          <a:p>
            <a:endParaRPr lang="en-US" dirty="0"/>
          </a:p>
        </p:txBody>
      </p:sp>
      <p:pic>
        <p:nvPicPr>
          <p:cNvPr id="3" name="Picture 2"/>
          <p:cNvPicPr>
            <a:picLocks noChangeAspect="1"/>
          </p:cNvPicPr>
          <p:nvPr/>
        </p:nvPicPr>
        <p:blipFill>
          <a:blip r:embed="rId3" cstate="print"/>
          <a:stretch>
            <a:fillRect/>
          </a:stretch>
        </p:blipFill>
        <p:spPr>
          <a:xfrm>
            <a:off x="4589567" y="2371725"/>
            <a:ext cx="4210050" cy="4219575"/>
          </a:xfrm>
          <a:prstGeom prst="rect">
            <a:avLst/>
          </a:prstGeom>
        </p:spPr>
      </p:pic>
      <p:pic>
        <p:nvPicPr>
          <p:cNvPr id="4" name="Picture 3"/>
          <p:cNvPicPr>
            <a:picLocks noChangeAspect="1"/>
          </p:cNvPicPr>
          <p:nvPr/>
        </p:nvPicPr>
        <p:blipFill>
          <a:blip r:embed="rId4" cstate="print"/>
          <a:stretch>
            <a:fillRect/>
          </a:stretch>
        </p:blipFill>
        <p:spPr>
          <a:xfrm>
            <a:off x="193868" y="2371725"/>
            <a:ext cx="4191000" cy="4238625"/>
          </a:xfrm>
          <a:prstGeom prst="rect">
            <a:avLst/>
          </a:prstGeom>
        </p:spPr>
      </p:pic>
    </p:spTree>
    <p:extLst>
      <p:ext uri="{BB962C8B-B14F-4D97-AF65-F5344CB8AC3E}">
        <p14:creationId xmlns:p14="http://schemas.microsoft.com/office/powerpoint/2010/main" xmlns="" val="283120128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Implementing an IoE Solution</a:t>
            </a:r>
            <a:br>
              <a:rPr lang="en-US" sz="1800" dirty="0"/>
            </a:br>
            <a:r>
              <a:rPr lang="en-US" dirty="0" smtClean="0">
                <a:latin typeface="Arial" charset="0"/>
              </a:rPr>
              <a:t>Planning an IoE Solution</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The IoE Architectural Approach</a:t>
            </a:r>
          </a:p>
          <a:p>
            <a:pPr lvl="1"/>
            <a:r>
              <a:rPr lang="en-US" dirty="0" smtClean="0"/>
              <a:t>Application Layer</a:t>
            </a:r>
          </a:p>
          <a:p>
            <a:pPr lvl="1"/>
            <a:r>
              <a:rPr lang="en-US" dirty="0" smtClean="0"/>
              <a:t>Platform Layer</a:t>
            </a:r>
          </a:p>
          <a:p>
            <a:pPr lvl="1"/>
            <a:r>
              <a:rPr lang="en-US" dirty="0" smtClean="0"/>
              <a:t>Infrastructure Layer</a:t>
            </a:r>
          </a:p>
          <a:p>
            <a:r>
              <a:rPr lang="en-US" dirty="0" smtClean="0"/>
              <a:t>Adjusting Technologies</a:t>
            </a:r>
          </a:p>
          <a:p>
            <a:pPr lvl="1"/>
            <a:r>
              <a:rPr lang="en-US" dirty="0" smtClean="0"/>
              <a:t>Standard Infrastructure</a:t>
            </a:r>
          </a:p>
          <a:p>
            <a:pPr lvl="1"/>
            <a:r>
              <a:rPr lang="en-US" dirty="0" smtClean="0"/>
              <a:t>Responsive Software</a:t>
            </a:r>
          </a:p>
          <a:p>
            <a:pPr lvl="1"/>
            <a:r>
              <a:rPr lang="en-US" dirty="0" smtClean="0"/>
              <a:t>Holistic Security</a:t>
            </a:r>
          </a:p>
          <a:p>
            <a:r>
              <a:rPr lang="en-US" dirty="0" smtClean="0"/>
              <a:t>Connecting Processes</a:t>
            </a:r>
          </a:p>
          <a:p>
            <a:pPr lvl="1"/>
            <a:r>
              <a:rPr lang="en-US" dirty="0" smtClean="0"/>
              <a:t>Interaction between people, data, and things</a:t>
            </a:r>
          </a:p>
          <a:p>
            <a:pPr lvl="1"/>
            <a:r>
              <a:rPr lang="en-US" dirty="0" smtClean="0"/>
              <a:t>Visibility into new processes</a:t>
            </a:r>
            <a:endParaRPr lang="en-US" dirty="0"/>
          </a:p>
          <a:p>
            <a:endParaRPr lang="en-US" dirty="0"/>
          </a:p>
        </p:txBody>
      </p:sp>
    </p:spTree>
    <p:extLst>
      <p:ext uri="{BB962C8B-B14F-4D97-AF65-F5344CB8AC3E}">
        <p14:creationId xmlns:p14="http://schemas.microsoft.com/office/powerpoint/2010/main" xmlns="" val="108101641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Implementing an IoE Solution</a:t>
            </a:r>
            <a:br>
              <a:rPr lang="en-US" sz="1800" dirty="0"/>
            </a:br>
            <a:r>
              <a:rPr lang="en-US" dirty="0" smtClean="0">
                <a:latin typeface="Arial" charset="0"/>
              </a:rPr>
              <a:t>IoE Examples Across Industries</a:t>
            </a:r>
            <a:endParaRPr lang="en-US" dirty="0"/>
          </a:p>
        </p:txBody>
      </p:sp>
      <p:sp>
        <p:nvSpPr>
          <p:cNvPr id="2" name="Content Placeholder 1"/>
          <p:cNvSpPr>
            <a:spLocks noGrp="1"/>
          </p:cNvSpPr>
          <p:nvPr>
            <p:ph idx="1"/>
          </p:nvPr>
        </p:nvSpPr>
        <p:spPr>
          <a:xfrm>
            <a:off x="213110" y="1387366"/>
            <a:ext cx="8752915" cy="5203934"/>
          </a:xfrm>
        </p:spPr>
        <p:txBody>
          <a:bodyPr>
            <a:normAutofit lnSpcReduction="10000"/>
          </a:bodyPr>
          <a:lstStyle/>
          <a:p>
            <a:r>
              <a:rPr lang="en-US" dirty="0" smtClean="0"/>
              <a:t>The IoE in Retail</a:t>
            </a:r>
          </a:p>
          <a:p>
            <a:pPr lvl="1"/>
            <a:r>
              <a:rPr lang="en-US" dirty="0" smtClean="0"/>
              <a:t>Retailers </a:t>
            </a:r>
            <a:r>
              <a:rPr lang="en-US" dirty="0"/>
              <a:t>have the opportunity to create new and better connections in their stores, corporate offices, distribution centers, and other environments. </a:t>
            </a:r>
            <a:endParaRPr lang="en-US" dirty="0" smtClean="0"/>
          </a:p>
          <a:p>
            <a:r>
              <a:rPr lang="en-US" dirty="0" smtClean="0"/>
              <a:t>The IoE in Manufacturing</a:t>
            </a:r>
          </a:p>
          <a:p>
            <a:pPr lvl="1"/>
            <a:r>
              <a:rPr lang="en-US" dirty="0" smtClean="0"/>
              <a:t>Products </a:t>
            </a:r>
            <a:r>
              <a:rPr lang="en-US" dirty="0"/>
              <a:t>and services can include embedded sensors that provide manufacturers with constant data and feedback.</a:t>
            </a:r>
            <a:endParaRPr lang="en-US" dirty="0" smtClean="0"/>
          </a:p>
          <a:p>
            <a:r>
              <a:rPr lang="en-US" dirty="0" smtClean="0"/>
              <a:t>The IoE in the Public Sector</a:t>
            </a:r>
          </a:p>
          <a:p>
            <a:pPr lvl="1"/>
            <a:r>
              <a:rPr lang="en-US" dirty="0" smtClean="0"/>
              <a:t>Create new and better connections with the public</a:t>
            </a:r>
          </a:p>
          <a:p>
            <a:r>
              <a:rPr lang="en-US" dirty="0" smtClean="0"/>
              <a:t>The IoE for Service Providers</a:t>
            </a:r>
          </a:p>
          <a:p>
            <a:pPr lvl="1"/>
            <a:r>
              <a:rPr lang="en-US" dirty="0" smtClean="0"/>
              <a:t>Deliver rich, new services to the customers</a:t>
            </a:r>
          </a:p>
          <a:p>
            <a:r>
              <a:rPr lang="en-US" dirty="0" smtClean="0"/>
              <a:t>The Cisco </a:t>
            </a:r>
            <a:r>
              <a:rPr lang="en-US" dirty="0" err="1" smtClean="0"/>
              <a:t>IoT</a:t>
            </a:r>
            <a:r>
              <a:rPr lang="en-US" dirty="0" smtClean="0"/>
              <a:t> System in IoE Solutions</a:t>
            </a:r>
          </a:p>
          <a:p>
            <a:pPr lvl="1"/>
            <a:r>
              <a:rPr lang="en-US" dirty="0" smtClean="0"/>
              <a:t>Critical part to the IoE solutions</a:t>
            </a:r>
          </a:p>
          <a:p>
            <a:endParaRPr lang="en-US" dirty="0"/>
          </a:p>
        </p:txBody>
      </p:sp>
    </p:spTree>
    <p:extLst>
      <p:ext uri="{BB962C8B-B14F-4D97-AF65-F5344CB8AC3E}">
        <p14:creationId xmlns:p14="http://schemas.microsoft.com/office/powerpoint/2010/main" xmlns="" val="227128945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Implementing an IoE Solution</a:t>
            </a:r>
            <a:br>
              <a:rPr lang="en-US" sz="1800" dirty="0"/>
            </a:br>
            <a:r>
              <a:rPr lang="en-US" dirty="0">
                <a:latin typeface="Arial" charset="0"/>
              </a:rPr>
              <a:t>Challenges to Implementing IoE Solutions</a:t>
            </a:r>
            <a:endParaRPr lang="en-US" dirty="0"/>
          </a:p>
        </p:txBody>
      </p:sp>
      <p:sp>
        <p:nvSpPr>
          <p:cNvPr id="2" name="Content Placeholder 1"/>
          <p:cNvSpPr>
            <a:spLocks noGrp="1"/>
          </p:cNvSpPr>
          <p:nvPr>
            <p:ph idx="1"/>
          </p:nvPr>
        </p:nvSpPr>
        <p:spPr>
          <a:xfrm>
            <a:off x="213110" y="1387366"/>
            <a:ext cx="8752915" cy="5203934"/>
          </a:xfrm>
        </p:spPr>
        <p:txBody>
          <a:bodyPr>
            <a:normAutofit fontScale="70000" lnSpcReduction="20000"/>
          </a:bodyPr>
          <a:lstStyle/>
          <a:p>
            <a:r>
              <a:rPr lang="en-US" dirty="0" smtClean="0"/>
              <a:t>Proprietary Ecosystems = Proprietary Protocols</a:t>
            </a:r>
          </a:p>
          <a:p>
            <a:pPr lvl="1"/>
            <a:r>
              <a:rPr lang="en-US" dirty="0" smtClean="0"/>
              <a:t>convert </a:t>
            </a:r>
            <a:r>
              <a:rPr lang="en-US" dirty="0"/>
              <a:t>proprietary networks to IP-based </a:t>
            </a:r>
            <a:r>
              <a:rPr lang="en-US" dirty="0" smtClean="0"/>
              <a:t>networks</a:t>
            </a:r>
            <a:endParaRPr lang="en-US" dirty="0"/>
          </a:p>
          <a:p>
            <a:pPr lvl="1"/>
            <a:r>
              <a:rPr lang="en-US" dirty="0" smtClean="0"/>
              <a:t>proprietary </a:t>
            </a:r>
            <a:r>
              <a:rPr lang="en-US" dirty="0"/>
              <a:t>protocols can communicate through a </a:t>
            </a:r>
            <a:r>
              <a:rPr lang="en-US" dirty="0" smtClean="0"/>
              <a:t>translator</a:t>
            </a:r>
          </a:p>
          <a:p>
            <a:r>
              <a:rPr lang="en-US" dirty="0" smtClean="0"/>
              <a:t>Accelerated Technological Growth</a:t>
            </a:r>
          </a:p>
          <a:p>
            <a:r>
              <a:rPr lang="en-US" dirty="0" smtClean="0"/>
              <a:t>Growth Relevancy to IoE</a:t>
            </a:r>
          </a:p>
          <a:p>
            <a:pPr lvl="1"/>
            <a:r>
              <a:rPr lang="en-US" dirty="0" smtClean="0"/>
              <a:t>Moore’s and Metcalfe’s Laws allows the prediction of:</a:t>
            </a:r>
          </a:p>
          <a:p>
            <a:pPr marL="692150" lvl="2"/>
            <a:r>
              <a:rPr lang="en-US" dirty="0" smtClean="0"/>
              <a:t>Computing powers</a:t>
            </a:r>
          </a:p>
          <a:p>
            <a:pPr marL="692150" lvl="2"/>
            <a:r>
              <a:rPr lang="en-US" dirty="0" smtClean="0"/>
              <a:t>Availability of new technology</a:t>
            </a:r>
          </a:p>
          <a:p>
            <a:pPr marL="692150" lvl="2"/>
            <a:r>
              <a:rPr lang="en-US" dirty="0" smtClean="0"/>
              <a:t>Advances of competitors</a:t>
            </a:r>
          </a:p>
          <a:p>
            <a:r>
              <a:rPr lang="en-US" dirty="0" smtClean="0"/>
              <a:t>Big Data Challenges</a:t>
            </a:r>
          </a:p>
          <a:p>
            <a:pPr lvl="1"/>
            <a:r>
              <a:rPr lang="en-US" dirty="0" smtClean="0"/>
              <a:t>Bandwidth capacity</a:t>
            </a:r>
          </a:p>
          <a:p>
            <a:pPr lvl="1"/>
            <a:r>
              <a:rPr lang="en-US" dirty="0" smtClean="0"/>
              <a:t>User data privacy</a:t>
            </a:r>
          </a:p>
          <a:p>
            <a:pPr lvl="1"/>
            <a:r>
              <a:rPr lang="en-US" dirty="0" smtClean="0"/>
              <a:t>Data Management</a:t>
            </a:r>
          </a:p>
          <a:p>
            <a:pPr lvl="1"/>
            <a:r>
              <a:rPr lang="en-US" dirty="0" smtClean="0"/>
              <a:t>Selection and analysis of appropriate data</a:t>
            </a:r>
          </a:p>
          <a:p>
            <a:r>
              <a:rPr lang="en-US" dirty="0" smtClean="0"/>
              <a:t>More connected things = Bandwidth Requirements </a:t>
            </a:r>
          </a:p>
          <a:p>
            <a:r>
              <a:rPr lang="en-US" dirty="0" smtClean="0"/>
              <a:t>Cloud vs Fog Computing</a:t>
            </a:r>
          </a:p>
          <a:p>
            <a:pPr lvl="1"/>
            <a:r>
              <a:rPr lang="en-US" dirty="0" smtClean="0"/>
              <a:t>Where should the data be processed? – away (cloud computing) or close to the source (fog computing)</a:t>
            </a:r>
          </a:p>
          <a:p>
            <a:r>
              <a:rPr lang="en-US" dirty="0" smtClean="0"/>
              <a:t>The Learning Society – Training is necessary to take advantage of the opportunities in IoE</a:t>
            </a:r>
            <a:endParaRPr lang="en-US" dirty="0"/>
          </a:p>
          <a:p>
            <a:endParaRPr lang="en-US" dirty="0"/>
          </a:p>
        </p:txBody>
      </p:sp>
      <p:pic>
        <p:nvPicPr>
          <p:cNvPr id="3" name="Picture 2"/>
          <p:cNvPicPr>
            <a:picLocks noChangeAspect="1"/>
          </p:cNvPicPr>
          <p:nvPr/>
        </p:nvPicPr>
        <p:blipFill>
          <a:blip r:embed="rId3" cstate="print"/>
          <a:stretch>
            <a:fillRect/>
          </a:stretch>
        </p:blipFill>
        <p:spPr>
          <a:xfrm>
            <a:off x="5583413" y="1973766"/>
            <a:ext cx="3460671" cy="2881861"/>
          </a:xfrm>
          <a:prstGeom prst="rect">
            <a:avLst/>
          </a:prstGeom>
        </p:spPr>
      </p:pic>
    </p:spTree>
    <p:extLst>
      <p:ext uri="{BB962C8B-B14F-4D97-AF65-F5344CB8AC3E}">
        <p14:creationId xmlns:p14="http://schemas.microsoft.com/office/powerpoint/2010/main" xmlns="" val="2607760043"/>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Security and the IoE</a:t>
            </a:r>
            <a:br>
              <a:rPr lang="en-US" sz="1800" dirty="0"/>
            </a:br>
            <a:r>
              <a:rPr lang="en-US" dirty="0" err="1" smtClean="0">
                <a:latin typeface="Arial" charset="0"/>
              </a:rPr>
              <a:t>IoE</a:t>
            </a:r>
            <a:r>
              <a:rPr lang="en-US" dirty="0" smtClean="0">
                <a:latin typeface="Arial" charset="0"/>
              </a:rPr>
              <a:t> Security</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Need for Additional Security</a:t>
            </a:r>
          </a:p>
          <a:p>
            <a:pPr lvl="1"/>
            <a:r>
              <a:rPr lang="en-US" dirty="0" smtClean="0"/>
              <a:t>Increased amount of connected devices and data = increased demand for security of data</a:t>
            </a:r>
            <a:endParaRPr lang="en-US" dirty="0"/>
          </a:p>
          <a:p>
            <a:pPr lvl="1"/>
            <a:r>
              <a:rPr lang="en-US" dirty="0" smtClean="0"/>
              <a:t>Hacking </a:t>
            </a:r>
            <a:r>
              <a:rPr lang="en-US" dirty="0"/>
              <a:t>attacks are a daily </a:t>
            </a:r>
            <a:r>
              <a:rPr lang="en-US" dirty="0" smtClean="0"/>
              <a:t>occurrence</a:t>
            </a:r>
          </a:p>
          <a:p>
            <a:pPr lvl="1"/>
            <a:r>
              <a:rPr lang="en-US" dirty="0" smtClean="0"/>
              <a:t>No </a:t>
            </a:r>
            <a:r>
              <a:rPr lang="en-US" dirty="0"/>
              <a:t>organization is </a:t>
            </a:r>
            <a:r>
              <a:rPr lang="en-US" dirty="0" smtClean="0"/>
              <a:t>immune</a:t>
            </a:r>
          </a:p>
          <a:p>
            <a:r>
              <a:rPr lang="en-US" dirty="0" smtClean="0"/>
              <a:t>Security Strategy</a:t>
            </a:r>
          </a:p>
          <a:p>
            <a:pPr lvl="1"/>
            <a:r>
              <a:rPr lang="en-US" dirty="0" smtClean="0"/>
              <a:t>Adaptable &amp; Real-Time Security</a:t>
            </a:r>
          </a:p>
          <a:p>
            <a:pPr lvl="1"/>
            <a:r>
              <a:rPr lang="en-US" dirty="0" smtClean="0"/>
              <a:t>Secure &amp; Dynamic Connections</a:t>
            </a:r>
          </a:p>
          <a:p>
            <a:pPr lvl="1"/>
            <a:r>
              <a:rPr lang="en-US" dirty="0" smtClean="0"/>
              <a:t>Protecting Customer &amp; Brand Trust</a:t>
            </a:r>
            <a:endParaRPr lang="en-US" dirty="0"/>
          </a:p>
          <a:p>
            <a:pPr lvl="1"/>
            <a:endParaRPr lang="en-US" dirty="0"/>
          </a:p>
        </p:txBody>
      </p:sp>
      <p:pic>
        <p:nvPicPr>
          <p:cNvPr id="5" name="Picture 4"/>
          <p:cNvPicPr>
            <a:picLocks noChangeAspect="1"/>
          </p:cNvPicPr>
          <p:nvPr/>
        </p:nvPicPr>
        <p:blipFill>
          <a:blip r:embed="rId3" cstate="print"/>
          <a:stretch>
            <a:fillRect/>
          </a:stretch>
        </p:blipFill>
        <p:spPr>
          <a:xfrm>
            <a:off x="5832087" y="4557254"/>
            <a:ext cx="3133937" cy="2034046"/>
          </a:xfrm>
          <a:prstGeom prst="rect">
            <a:avLst/>
          </a:prstGeom>
        </p:spPr>
      </p:pic>
    </p:spTree>
    <p:extLst>
      <p:ext uri="{BB962C8B-B14F-4D97-AF65-F5344CB8AC3E}">
        <p14:creationId xmlns:p14="http://schemas.microsoft.com/office/powerpoint/2010/main" xmlns="" val="89456210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Chapter </a:t>
            </a:r>
            <a:r>
              <a:rPr lang="en-US" dirty="0" smtClean="0">
                <a:latin typeface="Arial" charset="0"/>
              </a:rPr>
              <a:t>4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9</a:t>
            </a:r>
            <a:endParaRPr lang="en-CA" sz="1600" b="1" dirty="0">
              <a:solidFill>
                <a:srgbClr val="00B0F0"/>
              </a:solidFill>
            </a:endParaRPr>
          </a:p>
          <a:p>
            <a:pPr marL="0" indent="0">
              <a:buNone/>
            </a:pPr>
            <a:r>
              <a:rPr lang="en-CA" sz="2000" dirty="0" smtClean="0"/>
              <a:t>Note: Remove the Planning Guide from this presentation before sharing with anyone.</a:t>
            </a:r>
            <a:endParaRPr lang="en-CA" dirty="0" smtClean="0"/>
          </a:p>
        </p:txBody>
      </p:sp>
    </p:spTree>
    <p:extLst>
      <p:ext uri="{BB962C8B-B14F-4D97-AF65-F5344CB8AC3E}">
        <p14:creationId xmlns:p14="http://schemas.microsoft.com/office/powerpoint/2010/main" xmlns=""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Security and the IoE</a:t>
            </a:r>
            <a:br>
              <a:rPr lang="en-US" sz="1800" dirty="0"/>
            </a:br>
            <a:r>
              <a:rPr lang="en-US" dirty="0" err="1" smtClean="0">
                <a:latin typeface="Arial" charset="0"/>
              </a:rPr>
              <a:t>IoE</a:t>
            </a:r>
            <a:r>
              <a:rPr lang="en-US" dirty="0" smtClean="0">
                <a:latin typeface="Arial" charset="0"/>
              </a:rPr>
              <a:t> Security (Cont.)</a:t>
            </a:r>
            <a:endParaRPr lang="en-US" dirty="0"/>
          </a:p>
        </p:txBody>
      </p:sp>
      <p:sp>
        <p:nvSpPr>
          <p:cNvPr id="2" name="Content Placeholder 1"/>
          <p:cNvSpPr>
            <a:spLocks noGrp="1"/>
          </p:cNvSpPr>
          <p:nvPr>
            <p:ph idx="1"/>
          </p:nvPr>
        </p:nvSpPr>
        <p:spPr>
          <a:xfrm>
            <a:off x="203488" y="1232592"/>
            <a:ext cx="8752915" cy="5203934"/>
          </a:xfrm>
        </p:spPr>
        <p:txBody>
          <a:bodyPr>
            <a:normAutofit/>
          </a:bodyPr>
          <a:lstStyle/>
          <a:p>
            <a:r>
              <a:rPr lang="en-US" dirty="0" smtClean="0"/>
              <a:t>Pervasive security solution avoids disjointed security implementations.</a:t>
            </a:r>
          </a:p>
          <a:p>
            <a:pPr lvl="1"/>
            <a:r>
              <a:rPr lang="en-US" dirty="0" smtClean="0"/>
              <a:t>Consistent, automated, and extend to secured boundaries across organizations</a:t>
            </a:r>
          </a:p>
          <a:p>
            <a:pPr lvl="1"/>
            <a:r>
              <a:rPr lang="en-US" dirty="0" smtClean="0"/>
              <a:t>Dynamic, to better recognize security threats through real-time predictive analytics</a:t>
            </a:r>
          </a:p>
          <a:p>
            <a:pPr lvl="1"/>
            <a:r>
              <a:rPr lang="en-US" dirty="0" smtClean="0"/>
              <a:t>Intelligent, providing visibility across all connections, and elements of the infrastructure </a:t>
            </a:r>
          </a:p>
          <a:p>
            <a:pPr lvl="1"/>
            <a:r>
              <a:rPr lang="en-US" dirty="0" smtClean="0"/>
              <a:t>Scalable, to meet the needs of a growing organization</a:t>
            </a:r>
          </a:p>
          <a:p>
            <a:pPr lvl="1"/>
            <a:r>
              <a:rPr lang="en-US" dirty="0" smtClean="0"/>
              <a:t>Agile, able to react in real-time</a:t>
            </a:r>
          </a:p>
          <a:p>
            <a:pPr lvl="1"/>
            <a:r>
              <a:rPr lang="en-US" dirty="0" smtClean="0"/>
              <a:t>Comprehensive, end-to-end solution </a:t>
            </a:r>
          </a:p>
          <a:p>
            <a:pPr lvl="1"/>
            <a:endParaRPr lang="en-US" dirty="0"/>
          </a:p>
          <a:p>
            <a:pPr lvl="1"/>
            <a:endParaRPr lang="en-US" dirty="0"/>
          </a:p>
        </p:txBody>
      </p:sp>
      <p:pic>
        <p:nvPicPr>
          <p:cNvPr id="3" name="Picture 2"/>
          <p:cNvPicPr>
            <a:picLocks noChangeAspect="1"/>
          </p:cNvPicPr>
          <p:nvPr/>
        </p:nvPicPr>
        <p:blipFill>
          <a:blip r:embed="rId3" cstate="print"/>
          <a:stretch>
            <a:fillRect/>
          </a:stretch>
        </p:blipFill>
        <p:spPr>
          <a:xfrm>
            <a:off x="5832087" y="4557254"/>
            <a:ext cx="3133937" cy="2034046"/>
          </a:xfrm>
          <a:prstGeom prst="rect">
            <a:avLst/>
          </a:prstGeom>
        </p:spPr>
      </p:pic>
    </p:spTree>
    <p:extLst>
      <p:ext uri="{BB962C8B-B14F-4D97-AF65-F5344CB8AC3E}">
        <p14:creationId xmlns:p14="http://schemas.microsoft.com/office/powerpoint/2010/main" xmlns="" val="186854733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Security and the IoE</a:t>
            </a:r>
            <a:br>
              <a:rPr lang="en-US" sz="1800" dirty="0"/>
            </a:br>
            <a:r>
              <a:rPr lang="en-US" dirty="0" smtClean="0">
                <a:latin typeface="Arial" charset="0"/>
              </a:rPr>
              <a:t>Security Measures</a:t>
            </a:r>
            <a:endParaRPr lang="en-US" dirty="0"/>
          </a:p>
        </p:txBody>
      </p:sp>
      <p:sp>
        <p:nvSpPr>
          <p:cNvPr id="2" name="Content Placeholder 1"/>
          <p:cNvSpPr>
            <a:spLocks noGrp="1"/>
          </p:cNvSpPr>
          <p:nvPr>
            <p:ph idx="1"/>
          </p:nvPr>
        </p:nvSpPr>
        <p:spPr>
          <a:xfrm>
            <a:off x="213110" y="1387366"/>
            <a:ext cx="8752915" cy="5203934"/>
          </a:xfrm>
        </p:spPr>
        <p:txBody>
          <a:bodyPr>
            <a:normAutofit fontScale="85000" lnSpcReduction="20000"/>
          </a:bodyPr>
          <a:lstStyle/>
          <a:p>
            <a:r>
              <a:rPr lang="en-US" dirty="0" smtClean="0"/>
              <a:t>Security Architecture</a:t>
            </a:r>
          </a:p>
          <a:p>
            <a:pPr lvl="1"/>
            <a:r>
              <a:rPr lang="en-US" dirty="0" smtClean="0"/>
              <a:t>Access Control</a:t>
            </a:r>
          </a:p>
          <a:p>
            <a:pPr lvl="1"/>
            <a:r>
              <a:rPr lang="en-US" dirty="0" smtClean="0"/>
              <a:t>Context-Aware Policies</a:t>
            </a:r>
          </a:p>
          <a:p>
            <a:pPr lvl="1"/>
            <a:r>
              <a:rPr lang="en-US" dirty="0" smtClean="0"/>
              <a:t>Context-Aware Inspection and Enforcement</a:t>
            </a:r>
          </a:p>
          <a:p>
            <a:pPr lvl="1"/>
            <a:r>
              <a:rPr lang="en-US" dirty="0" smtClean="0"/>
              <a:t>Network and Global Intelligence</a:t>
            </a:r>
          </a:p>
          <a:p>
            <a:r>
              <a:rPr lang="en-US" dirty="0" smtClean="0"/>
              <a:t>Security Devices</a:t>
            </a:r>
          </a:p>
          <a:p>
            <a:pPr lvl="1"/>
            <a:r>
              <a:rPr lang="en-US" dirty="0" smtClean="0"/>
              <a:t>Firewalls</a:t>
            </a:r>
          </a:p>
          <a:p>
            <a:pPr lvl="1"/>
            <a:r>
              <a:rPr lang="en-US" dirty="0" smtClean="0"/>
              <a:t>Intrusion Prevention System (IPS)</a:t>
            </a:r>
          </a:p>
          <a:p>
            <a:r>
              <a:rPr lang="en-US" dirty="0"/>
              <a:t>Application-Centric </a:t>
            </a:r>
            <a:r>
              <a:rPr lang="en-US" dirty="0" smtClean="0"/>
              <a:t>Security</a:t>
            </a:r>
          </a:p>
          <a:p>
            <a:pPr lvl="1"/>
            <a:r>
              <a:rPr lang="en-US" dirty="0" smtClean="0"/>
              <a:t>protect </a:t>
            </a:r>
            <a:r>
              <a:rPr lang="en-US" dirty="0"/>
              <a:t>environments by fully integrating customized security technologies for the needs of a specific application</a:t>
            </a:r>
            <a:endParaRPr lang="en-US" dirty="0" smtClean="0"/>
          </a:p>
          <a:p>
            <a:r>
              <a:rPr lang="en-US" dirty="0" smtClean="0"/>
              <a:t>Wireless Security – What security would you implement at the access point?</a:t>
            </a:r>
          </a:p>
          <a:p>
            <a:r>
              <a:rPr lang="en-US" dirty="0" smtClean="0"/>
              <a:t>Redundancy and High Availability</a:t>
            </a:r>
          </a:p>
          <a:p>
            <a:pPr lvl="1"/>
            <a:r>
              <a:rPr lang="en-US" dirty="0" smtClean="0"/>
              <a:t>Redundant equipment and network connections</a:t>
            </a:r>
          </a:p>
          <a:p>
            <a:pPr lvl="1"/>
            <a:r>
              <a:rPr lang="en-US" dirty="0" smtClean="0"/>
              <a:t>Load sharing</a:t>
            </a:r>
          </a:p>
          <a:p>
            <a:pPr lvl="1"/>
            <a:r>
              <a:rPr lang="en-US" dirty="0" smtClean="0"/>
              <a:t>Secured backups of data in an encrypted format</a:t>
            </a:r>
            <a:endParaRPr lang="en-US" dirty="0"/>
          </a:p>
          <a:p>
            <a:endParaRPr lang="en-US" dirty="0"/>
          </a:p>
        </p:txBody>
      </p:sp>
      <p:pic>
        <p:nvPicPr>
          <p:cNvPr id="3" name="Picture 2"/>
          <p:cNvPicPr>
            <a:picLocks noChangeAspect="1"/>
          </p:cNvPicPr>
          <p:nvPr/>
        </p:nvPicPr>
        <p:blipFill>
          <a:blip r:embed="rId3" cstate="print"/>
          <a:stretch>
            <a:fillRect/>
          </a:stretch>
        </p:blipFill>
        <p:spPr>
          <a:xfrm>
            <a:off x="5463516" y="1232592"/>
            <a:ext cx="3324225" cy="2371725"/>
          </a:xfrm>
          <a:prstGeom prst="rect">
            <a:avLst/>
          </a:prstGeom>
        </p:spPr>
      </p:pic>
    </p:spTree>
    <p:extLst>
      <p:ext uri="{BB962C8B-B14F-4D97-AF65-F5344CB8AC3E}">
        <p14:creationId xmlns:p14="http://schemas.microsoft.com/office/powerpoint/2010/main" xmlns="" val="46967511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pPr>
            <a:r>
              <a:rPr lang="en-US" sz="1800" dirty="0"/>
              <a:t>Security and the IoE</a:t>
            </a:r>
            <a:br>
              <a:rPr lang="en-US" sz="1800" dirty="0"/>
            </a:br>
            <a:r>
              <a:rPr lang="en-US" dirty="0">
                <a:latin typeface="Arial" charset="0"/>
              </a:rPr>
              <a:t>People and the </a:t>
            </a:r>
            <a:r>
              <a:rPr lang="en-US" dirty="0" smtClean="0">
                <a:latin typeface="Arial" charset="0"/>
              </a:rPr>
              <a:t>IoE</a:t>
            </a:r>
            <a:endParaRPr lang="en-US" dirty="0"/>
          </a:p>
        </p:txBody>
      </p:sp>
      <p:sp>
        <p:nvSpPr>
          <p:cNvPr id="2" name="Content Placeholder 1"/>
          <p:cNvSpPr>
            <a:spLocks noGrp="1"/>
          </p:cNvSpPr>
          <p:nvPr>
            <p:ph idx="1"/>
          </p:nvPr>
        </p:nvSpPr>
        <p:spPr>
          <a:xfrm>
            <a:off x="213110" y="1387366"/>
            <a:ext cx="8752915" cy="5203934"/>
          </a:xfrm>
        </p:spPr>
        <p:txBody>
          <a:bodyPr>
            <a:normAutofit lnSpcReduction="10000"/>
          </a:bodyPr>
          <a:lstStyle/>
          <a:p>
            <a:r>
              <a:rPr lang="en-US" dirty="0" smtClean="0"/>
              <a:t>People are the Weakest Link</a:t>
            </a:r>
          </a:p>
          <a:p>
            <a:pPr lvl="1"/>
            <a:r>
              <a:rPr lang="en-US" dirty="0" smtClean="0"/>
              <a:t>Malicious intent</a:t>
            </a:r>
          </a:p>
          <a:p>
            <a:pPr lvl="1"/>
            <a:r>
              <a:rPr lang="en-US" dirty="0" smtClean="0"/>
              <a:t>Mistakes or follow unsecure practices</a:t>
            </a:r>
          </a:p>
          <a:p>
            <a:r>
              <a:rPr lang="en-US" dirty="0" smtClean="0"/>
              <a:t>Security Policy – rules, regulations, and procedure</a:t>
            </a:r>
          </a:p>
          <a:p>
            <a:pPr lvl="1"/>
            <a:r>
              <a:rPr lang="en-US" dirty="0" smtClean="0"/>
              <a:t>Remote Access Policy</a:t>
            </a:r>
          </a:p>
          <a:p>
            <a:pPr lvl="1"/>
            <a:r>
              <a:rPr lang="en-US" dirty="0" smtClean="0"/>
              <a:t>Information Privacy</a:t>
            </a:r>
            <a:r>
              <a:rPr lang="en-US" dirty="0"/>
              <a:t> Policy</a:t>
            </a:r>
            <a:endParaRPr lang="en-US" dirty="0" smtClean="0"/>
          </a:p>
          <a:p>
            <a:pPr lvl="1"/>
            <a:r>
              <a:rPr lang="en-US" dirty="0" smtClean="0"/>
              <a:t>Computer Security</a:t>
            </a:r>
            <a:r>
              <a:rPr lang="en-US" dirty="0"/>
              <a:t> Policy</a:t>
            </a:r>
            <a:endParaRPr lang="en-US" dirty="0" smtClean="0"/>
          </a:p>
          <a:p>
            <a:pPr lvl="1"/>
            <a:r>
              <a:rPr lang="en-US" dirty="0" smtClean="0"/>
              <a:t>Physical Security</a:t>
            </a:r>
            <a:r>
              <a:rPr lang="en-US" dirty="0"/>
              <a:t> Policy</a:t>
            </a:r>
            <a:endParaRPr lang="en-US" dirty="0" smtClean="0"/>
          </a:p>
          <a:p>
            <a:pPr lvl="1"/>
            <a:r>
              <a:rPr lang="en-US" dirty="0" smtClean="0"/>
              <a:t>Password</a:t>
            </a:r>
            <a:r>
              <a:rPr lang="en-US" dirty="0"/>
              <a:t> Policy</a:t>
            </a:r>
            <a:endParaRPr lang="en-US" dirty="0" smtClean="0"/>
          </a:p>
          <a:p>
            <a:r>
              <a:rPr lang="en-US" dirty="0" smtClean="0"/>
              <a:t>Personal Data and the IoE</a:t>
            </a:r>
          </a:p>
          <a:p>
            <a:pPr lvl="1"/>
            <a:r>
              <a:rPr lang="en-US" dirty="0" smtClean="0"/>
              <a:t>Volunteered</a:t>
            </a:r>
          </a:p>
          <a:p>
            <a:pPr lvl="1"/>
            <a:r>
              <a:rPr lang="en-US" dirty="0" smtClean="0"/>
              <a:t>Observed</a:t>
            </a:r>
          </a:p>
          <a:p>
            <a:pPr lvl="1"/>
            <a:r>
              <a:rPr lang="en-US" dirty="0" smtClean="0"/>
              <a:t>Inferred</a:t>
            </a:r>
            <a:endParaRPr lang="en-US" dirty="0"/>
          </a:p>
          <a:p>
            <a:endParaRPr lang="en-US" dirty="0"/>
          </a:p>
        </p:txBody>
      </p:sp>
    </p:spTree>
    <p:extLst>
      <p:ext uri="{BB962C8B-B14F-4D97-AF65-F5344CB8AC3E}">
        <p14:creationId xmlns:p14="http://schemas.microsoft.com/office/powerpoint/2010/main" xmlns="" val="1269071876"/>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smtClean="0"/>
              <a:t>4.4 Chapter Summary</a:t>
            </a:r>
            <a:endParaRPr lang="en-US" sz="2400" dirty="0"/>
          </a:p>
        </p:txBody>
      </p:sp>
    </p:spTree>
    <p:extLst>
      <p:ext uri="{BB962C8B-B14F-4D97-AF65-F5344CB8AC3E}">
        <p14:creationId xmlns:p14="http://schemas.microsoft.com/office/powerpoint/2010/main" xmlns="" val="181855358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365508" y="1539502"/>
            <a:ext cx="8600517" cy="474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1600" dirty="0"/>
              <a:t>The IoE requires a convergence of the OT and IT systems that an organization has in place.</a:t>
            </a:r>
          </a:p>
          <a:p>
            <a:r>
              <a:rPr lang="en-US" sz="1600" dirty="0"/>
              <a:t>M2M refers to any technology that enables networked devices to exchange information and perform actions without the manual assistance of humans. In M2P connections, technical systems interact with individuals and organizations to provide or receive information. P2P connections are collaborative solutions that leverage the existing network infrastructure, devices, and applications, to allow seamless communication and collaboration between people. Each of these types of connections is transactional.</a:t>
            </a:r>
          </a:p>
          <a:p>
            <a:r>
              <a:rPr lang="en-US" sz="1600" dirty="0" smtClean="0"/>
              <a:t>Steps in </a:t>
            </a:r>
            <a:r>
              <a:rPr lang="en-US" sz="1600" dirty="0"/>
              <a:t>implementing an IoE solution </a:t>
            </a:r>
            <a:r>
              <a:rPr lang="en-US" sz="1600" dirty="0" smtClean="0"/>
              <a:t>are </a:t>
            </a:r>
            <a:r>
              <a:rPr lang="en-US" sz="1600" dirty="0"/>
              <a:t>to understand current processes and </a:t>
            </a:r>
            <a:r>
              <a:rPr lang="en-US" sz="1600" dirty="0" smtClean="0"/>
              <a:t>procedures and </a:t>
            </a:r>
            <a:r>
              <a:rPr lang="en-US" sz="1600" dirty="0"/>
              <a:t>consider the existing IT network infrastructure, network operations, and network management tools.</a:t>
            </a:r>
          </a:p>
          <a:p>
            <a:r>
              <a:rPr lang="en-US" sz="1600" dirty="0" smtClean="0"/>
              <a:t>Security </a:t>
            </a:r>
            <a:r>
              <a:rPr lang="en-US" sz="1600" dirty="0"/>
              <a:t>must be able to react in real-time, so it must be high-performance and scalable. </a:t>
            </a:r>
            <a:r>
              <a:rPr lang="en-US" sz="1600" dirty="0" smtClean="0"/>
              <a:t>A </a:t>
            </a:r>
            <a:r>
              <a:rPr lang="en-US" sz="1600" dirty="0"/>
              <a:t>security policy defines all of the rules, regulations, and procedures that must be followed to keep an organization, people, and systems secure.</a:t>
            </a:r>
          </a:p>
          <a:p>
            <a:r>
              <a:rPr lang="en-US" sz="1600" dirty="0"/>
              <a:t>The definition of personal data is evolving. </a:t>
            </a:r>
          </a:p>
        </p:txBody>
      </p:sp>
      <p:sp>
        <p:nvSpPr>
          <p:cNvPr id="21505" name="Rectangle 2"/>
          <p:cNvSpPr>
            <a:spLocks noGrp="1" noChangeArrowheads="1"/>
          </p:cNvSpPr>
          <p:nvPr>
            <p:ph type="title"/>
          </p:nvPr>
        </p:nvSpPr>
        <p:spPr/>
        <p:txBody>
          <a:bodyPr/>
          <a:lstStyle/>
          <a:p>
            <a:pPr eaLnBrk="1" hangingPunct="1"/>
            <a:r>
              <a:rPr lang="en-US" sz="1800" dirty="0" smtClean="0">
                <a:latin typeface="Arial" charset="0"/>
              </a:rPr>
              <a:t>Chapter Summary</a:t>
            </a:r>
            <a:r>
              <a:rPr lang="en-US" dirty="0" smtClean="0">
                <a:latin typeface="Arial" charset="0"/>
              </a:rPr>
              <a:t/>
            </a:r>
            <a:br>
              <a:rPr lang="en-US" dirty="0" smtClean="0">
                <a:latin typeface="Arial" charset="0"/>
              </a:rPr>
            </a:br>
            <a:r>
              <a:rPr lang="en-US" dirty="0" smtClean="0">
                <a:latin typeface="Arial" charset="0"/>
              </a:rPr>
              <a:t>Summary</a:t>
            </a:r>
            <a:endParaRPr lang="en-US" dirty="0">
              <a:latin typeface="Arial" charset="0"/>
            </a:endParaRPr>
          </a:p>
        </p:txBody>
      </p:sp>
    </p:spTree>
    <p:extLst>
      <p:ext uri="{BB962C8B-B14F-4D97-AF65-F5344CB8AC3E}">
        <p14:creationId xmlns:p14="http://schemas.microsoft.com/office/powerpoint/2010/main" xmlns="" val="249776092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7036819"/>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xmlns="" val="7253826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Introduction to the Internet of </a:t>
            </a:r>
            <a:r>
              <a:rPr lang="en-US" dirty="0" smtClean="0">
                <a:solidFill>
                  <a:schemeClr val="bg1"/>
                </a:solidFill>
              </a:rPr>
              <a:t>Things</a:t>
            </a:r>
            <a:r>
              <a:rPr lang="en-US" b="0" kern="0" dirty="0">
                <a:solidFill>
                  <a:srgbClr val="00B0F0"/>
                </a:solidFill>
                <a:latin typeface="+mj-lt"/>
                <a:ea typeface="+mj-ea"/>
                <a:cs typeface="+mj-cs"/>
              </a:rPr>
              <a:t/>
            </a:r>
            <a:br>
              <a:rPr lang="en-US" b="0" kern="0" dirty="0">
                <a:solidFill>
                  <a:srgbClr val="00B0F0"/>
                </a:solidFill>
                <a:latin typeface="+mj-lt"/>
                <a:ea typeface="+mj-ea"/>
                <a:cs typeface="+mj-cs"/>
              </a:rPr>
            </a:br>
            <a:r>
              <a:rPr lang="en-US" b="0" kern="0" dirty="0" smtClean="0">
                <a:solidFill>
                  <a:schemeClr val="bg1"/>
                </a:solidFill>
                <a:latin typeface="+mj-lt"/>
                <a:ea typeface="+mj-ea"/>
                <a:cs typeface="+mj-cs"/>
              </a:rPr>
              <a:t>Planning Guide</a:t>
            </a:r>
          </a:p>
          <a:p>
            <a:pPr algn="l" defTabSz="814388">
              <a:defRPr/>
            </a:pPr>
            <a:r>
              <a:rPr lang="en-US" dirty="0">
                <a:solidFill>
                  <a:schemeClr val="bg1"/>
                </a:solidFill>
                <a:latin typeface="Arial" pitchFamily="34" charset="0"/>
                <a:cs typeface="Arial" pitchFamily="34" charset="0"/>
              </a:rPr>
              <a:t>Chapter 4: Transitioning to the </a:t>
            </a:r>
            <a:r>
              <a:rPr lang="en-US" dirty="0" smtClean="0">
                <a:solidFill>
                  <a:schemeClr val="bg1"/>
                </a:solidFill>
                <a:latin typeface="Arial" pitchFamily="34" charset="0"/>
                <a:cs typeface="Arial" pitchFamily="34" charset="0"/>
              </a:rPr>
              <a:t>IoE</a:t>
            </a:r>
            <a:endParaRPr lang="en-US" b="0" kern="0" dirty="0">
              <a:solidFill>
                <a:srgbClr val="00B0F0"/>
              </a:solidFill>
              <a:latin typeface="+mj-lt"/>
              <a:ea typeface="+mj-ea"/>
              <a:cs typeface="+mj-cs"/>
            </a:endParaRPr>
          </a:p>
        </p:txBody>
      </p:sp>
    </p:spTree>
    <p:extLst>
      <p:ext uri="{BB962C8B-B14F-4D97-AF65-F5344CB8AC3E}">
        <p14:creationId xmlns:p14="http://schemas.microsoft.com/office/powerpoint/2010/main" xmlns="" val="37259813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838200"/>
          </a:xfrm>
        </p:spPr>
        <p:txBody>
          <a:bodyPr/>
          <a:lstStyle/>
          <a:p>
            <a:pPr eaLnBrk="1" hangingPunct="1"/>
            <a:r>
              <a:rPr lang="en-US" dirty="0" smtClean="0"/>
              <a:t>Chapter 4: Activities</a:t>
            </a:r>
          </a:p>
        </p:txBody>
      </p:sp>
      <p:sp>
        <p:nvSpPr>
          <p:cNvPr id="6147" name="Rectangle 34"/>
          <p:cNvSpPr>
            <a:spLocks noGrp="1" noChangeArrowheads="1"/>
          </p:cNvSpPr>
          <p:nvPr>
            <p:ph type="body" idx="4294967295"/>
          </p:nvPr>
        </p:nvSpPr>
        <p:spPr>
          <a:xfrm>
            <a:off x="497150" y="1190783"/>
            <a:ext cx="7940675" cy="3682300"/>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4021602347"/>
              </p:ext>
            </p:extLst>
          </p:nvPr>
        </p:nvGraphicFramePr>
        <p:xfrm>
          <a:off x="497150" y="1942003"/>
          <a:ext cx="8145462" cy="2112097"/>
        </p:xfrm>
        <a:graphic>
          <a:graphicData uri="http://schemas.openxmlformats.org/drawingml/2006/table">
            <a:tbl>
              <a:tblPr firstRow="1" bandRow="1">
                <a:tableStyleId>{5C22544A-7EE6-4342-B048-85BDC9FD1C3A}</a:tableStyleId>
              </a:tblPr>
              <a:tblGrid>
                <a:gridCol w="1056228"/>
                <a:gridCol w="2082188"/>
                <a:gridCol w="5007046"/>
              </a:tblGrid>
              <a:tr h="671134">
                <a:tc>
                  <a:txBody>
                    <a:bodyPr/>
                    <a:lstStyle/>
                    <a:p>
                      <a:r>
                        <a:rPr lang="en-US" dirty="0" smtClean="0"/>
                        <a:t>Page #</a:t>
                      </a:r>
                      <a:endParaRPr lang="en-US" dirty="0"/>
                    </a:p>
                  </a:txBody>
                  <a:tcPr/>
                </a:tc>
                <a:tc>
                  <a:txBody>
                    <a:bodyPr/>
                    <a:lstStyle/>
                    <a:p>
                      <a:r>
                        <a:rPr lang="en-US" dirty="0" smtClean="0"/>
                        <a:t>Activity Type</a:t>
                      </a:r>
                      <a:endParaRPr lang="en-US" dirty="0"/>
                    </a:p>
                  </a:txBody>
                  <a:tcPr/>
                </a:tc>
                <a:tc>
                  <a:txBody>
                    <a:bodyPr/>
                    <a:lstStyle/>
                    <a:p>
                      <a:r>
                        <a:rPr lang="en-US" dirty="0" smtClean="0"/>
                        <a:t>Activity Name</a:t>
                      </a:r>
                      <a:endParaRPr lang="en-US" dirty="0"/>
                    </a:p>
                  </a:txBody>
                  <a:tcPr/>
                </a:tc>
              </a:tr>
              <a:tr h="480321">
                <a:tc>
                  <a:txBody>
                    <a:bodyPr/>
                    <a:lstStyle/>
                    <a:p>
                      <a:r>
                        <a:rPr lang="en-US" sz="1600" dirty="0" smtClean="0">
                          <a:solidFill>
                            <a:schemeClr val="tx1"/>
                          </a:solidFill>
                        </a:rPr>
                        <a:t>4.1.2.8</a:t>
                      </a:r>
                      <a:endParaRPr lang="en-US" sz="1600" dirty="0">
                        <a:solidFill>
                          <a:schemeClr val="tx1"/>
                        </a:solidFill>
                      </a:endParaRPr>
                    </a:p>
                  </a:txBody>
                  <a:tcPr/>
                </a:tc>
                <a:tc>
                  <a:txBody>
                    <a:bodyPr/>
                    <a:lstStyle/>
                    <a:p>
                      <a:r>
                        <a:rPr lang="en-US" sz="1600" dirty="0" smtClean="0">
                          <a:solidFill>
                            <a:schemeClr val="tx1"/>
                          </a:solidFill>
                        </a:rPr>
                        <a:t>Interactive</a:t>
                      </a:r>
                      <a:r>
                        <a:rPr lang="en-US" sz="1600" baseline="0" dirty="0" smtClean="0">
                          <a:solidFill>
                            <a:schemeClr val="tx1"/>
                          </a:solidFill>
                        </a:rPr>
                        <a:t> Activity</a:t>
                      </a:r>
                      <a:endParaRPr lang="en-US" sz="1600" dirty="0">
                        <a:solidFill>
                          <a:schemeClr val="tx1"/>
                        </a:solidFill>
                      </a:endParaRPr>
                    </a:p>
                  </a:txBody>
                  <a:tcPr/>
                </a:tc>
                <a:tc>
                  <a:txBody>
                    <a:bodyPr/>
                    <a:lstStyle/>
                    <a:p>
                      <a:r>
                        <a:rPr lang="en-US" sz="1600" dirty="0" smtClean="0">
                          <a:solidFill>
                            <a:schemeClr val="tx1"/>
                          </a:solidFill>
                        </a:rPr>
                        <a:t>Identify</a:t>
                      </a:r>
                      <a:r>
                        <a:rPr lang="en-US" sz="1600" baseline="0" dirty="0" smtClean="0">
                          <a:solidFill>
                            <a:schemeClr val="tx1"/>
                          </a:solidFill>
                        </a:rPr>
                        <a:t> the Interaction</a:t>
                      </a:r>
                      <a:endParaRPr lang="en-US" sz="1600" dirty="0">
                        <a:solidFill>
                          <a:schemeClr val="tx1"/>
                        </a:solidFill>
                      </a:endParaRPr>
                    </a:p>
                  </a:txBody>
                  <a:tcPr/>
                </a:tc>
              </a:tr>
              <a:tr h="480321">
                <a:tc>
                  <a:txBody>
                    <a:bodyPr/>
                    <a:lstStyle/>
                    <a:p>
                      <a:r>
                        <a:rPr lang="en-US" sz="1600" dirty="0" smtClean="0">
                          <a:solidFill>
                            <a:schemeClr val="tx1"/>
                          </a:solidFill>
                        </a:rPr>
                        <a:t>4.2.1.7</a:t>
                      </a:r>
                      <a:endParaRPr lang="en-US" sz="1600" dirty="0">
                        <a:solidFill>
                          <a:schemeClr val="tx1"/>
                        </a:solidFill>
                      </a:endParaRPr>
                    </a:p>
                  </a:txBody>
                  <a:tcPr/>
                </a:tc>
                <a:tc>
                  <a:txBody>
                    <a:bodyPr/>
                    <a:lstStyle/>
                    <a:p>
                      <a:r>
                        <a:rPr lang="en-US" sz="1600" dirty="0" smtClean="0">
                          <a:solidFill>
                            <a:schemeClr val="tx1"/>
                          </a:solidFill>
                        </a:rPr>
                        <a:t>Interactive Activity</a:t>
                      </a:r>
                      <a:endParaRPr lang="en-US" sz="1600" dirty="0">
                        <a:solidFill>
                          <a:schemeClr val="tx1"/>
                        </a:solidFill>
                      </a:endParaRPr>
                    </a:p>
                  </a:txBody>
                  <a:tcPr/>
                </a:tc>
                <a:tc>
                  <a:txBody>
                    <a:bodyPr/>
                    <a:lstStyle/>
                    <a:p>
                      <a:r>
                        <a:rPr lang="en-US" sz="1600" dirty="0" smtClean="0">
                          <a:solidFill>
                            <a:schemeClr val="tx1"/>
                          </a:solidFill>
                        </a:rPr>
                        <a:t>Match the Technical</a:t>
                      </a:r>
                      <a:r>
                        <a:rPr lang="en-US" sz="1600" baseline="0" dirty="0" smtClean="0">
                          <a:solidFill>
                            <a:schemeClr val="tx1"/>
                          </a:solidFill>
                        </a:rPr>
                        <a:t> Requirement to its Description</a:t>
                      </a:r>
                      <a:endParaRPr lang="en-US" sz="1600" dirty="0">
                        <a:solidFill>
                          <a:schemeClr val="tx1"/>
                        </a:solidFill>
                      </a:endParaRPr>
                    </a:p>
                  </a:txBody>
                  <a:tcPr/>
                </a:tc>
              </a:tr>
              <a:tr h="480321">
                <a:tc>
                  <a:txBody>
                    <a:bodyPr/>
                    <a:lstStyle/>
                    <a:p>
                      <a:r>
                        <a:rPr lang="en-US" sz="1600" dirty="0" smtClean="0">
                          <a:solidFill>
                            <a:schemeClr val="tx1"/>
                          </a:solidFill>
                        </a:rPr>
                        <a:t>4.2.1.8</a:t>
                      </a:r>
                      <a:endParaRPr lang="en-US" sz="1600" dirty="0">
                        <a:solidFill>
                          <a:schemeClr val="tx1"/>
                        </a:solidFill>
                      </a:endParaRPr>
                    </a:p>
                  </a:txBody>
                  <a:tcPr/>
                </a:tc>
                <a:tc>
                  <a:txBody>
                    <a:bodyPr/>
                    <a:lstStyle/>
                    <a:p>
                      <a:r>
                        <a:rPr lang="en-US" sz="1600" dirty="0" smtClean="0">
                          <a:solidFill>
                            <a:schemeClr val="tx1"/>
                          </a:solidFill>
                        </a:rPr>
                        <a:t>Interactive</a:t>
                      </a:r>
                      <a:r>
                        <a:rPr lang="en-US" sz="1600" baseline="0" dirty="0" smtClean="0">
                          <a:solidFill>
                            <a:schemeClr val="tx1"/>
                          </a:solidFill>
                        </a:rPr>
                        <a:t> Activity</a:t>
                      </a:r>
                      <a:endParaRPr lang="en-US" sz="1600" dirty="0">
                        <a:solidFill>
                          <a:schemeClr val="tx1"/>
                        </a:solidFill>
                      </a:endParaRPr>
                    </a:p>
                  </a:txBody>
                  <a:tcPr/>
                </a:tc>
                <a:tc>
                  <a:txBody>
                    <a:bodyPr/>
                    <a:lstStyle/>
                    <a:p>
                      <a:r>
                        <a:rPr lang="en-US" sz="1600" dirty="0" smtClean="0">
                          <a:solidFill>
                            <a:schemeClr val="tx1"/>
                          </a:solidFill>
                        </a:rPr>
                        <a:t>Match the Potential Constraint to its Description</a:t>
                      </a:r>
                      <a:endParaRPr lang="en-US" sz="1600" dirty="0">
                        <a:solidFill>
                          <a:schemeClr val="tx1"/>
                        </a:solidFill>
                      </a:endParaRPr>
                    </a:p>
                  </a:txBody>
                  <a:tcPr/>
                </a:tc>
              </a:tr>
            </a:tbl>
          </a:graphicData>
        </a:graphic>
      </p:graphicFrame>
    </p:spTree>
    <p:extLst>
      <p:ext uri="{BB962C8B-B14F-4D97-AF65-F5344CB8AC3E}">
        <p14:creationId xmlns:p14="http://schemas.microsoft.com/office/powerpoint/2010/main" xmlns=""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idx="4294967295"/>
          </p:nvPr>
        </p:nvSpPr>
        <p:spPr>
          <a:xfrm>
            <a:off x="543719" y="334297"/>
            <a:ext cx="8145462" cy="838200"/>
          </a:xfrm>
        </p:spPr>
        <p:txBody>
          <a:bodyPr/>
          <a:lstStyle/>
          <a:p>
            <a:pPr eaLnBrk="1" hangingPunct="1"/>
            <a:r>
              <a:rPr lang="en-US" dirty="0" smtClean="0"/>
              <a:t>Chapter 4: Assessment</a:t>
            </a:r>
          </a:p>
        </p:txBody>
      </p:sp>
      <p:sp>
        <p:nvSpPr>
          <p:cNvPr id="7171" name="Rectangle 34"/>
          <p:cNvSpPr>
            <a:spLocks noGrp="1" noChangeArrowheads="1"/>
          </p:cNvSpPr>
          <p:nvPr>
            <p:ph type="body" idx="4294967295"/>
          </p:nvPr>
        </p:nvSpPr>
        <p:spPr>
          <a:xfrm>
            <a:off x="543719" y="1289050"/>
            <a:ext cx="7940675" cy="3571875"/>
          </a:xfrm>
        </p:spPr>
        <p:txBody>
          <a:bodyPr/>
          <a:lstStyle/>
          <a:p>
            <a:pPr eaLnBrk="1" hangingPunct="1">
              <a:spcBef>
                <a:spcPct val="30000"/>
              </a:spcBef>
            </a:pPr>
            <a:r>
              <a:rPr lang="en-US" sz="2000" dirty="0" smtClean="0"/>
              <a:t>Students should complete Chapter </a:t>
            </a:r>
            <a:r>
              <a:rPr lang="en-US" sz="2000" dirty="0" smtClean="0"/>
              <a:t>4 </a:t>
            </a:r>
            <a:r>
              <a:rPr lang="en-US" sz="2000" dirty="0" smtClean="0"/>
              <a:t>Quiz after completing Chapter </a:t>
            </a:r>
            <a:r>
              <a:rPr lang="en-US" sz="2000" dirty="0" smtClean="0"/>
              <a:t>4.</a:t>
            </a:r>
            <a:endParaRPr lang="en-US" sz="2000" dirty="0" smtClean="0"/>
          </a:p>
          <a:p>
            <a:pPr eaLnBrk="1" hangingPunct="1">
              <a:spcBef>
                <a:spcPct val="30000"/>
              </a:spcBef>
            </a:pPr>
            <a:r>
              <a:rPr lang="en-US" sz="2000" dirty="0" smtClean="0"/>
              <a:t>Labs, Packet Tracers, and other activities can be used to informally assess student progress.</a:t>
            </a:r>
            <a:endParaRPr lang="en-US" sz="2000" dirty="0" smtClean="0"/>
          </a:p>
        </p:txBody>
      </p:sp>
    </p:spTree>
    <p:extLst>
      <p:ext uri="{BB962C8B-B14F-4D97-AF65-F5344CB8AC3E}">
        <p14:creationId xmlns:p14="http://schemas.microsoft.com/office/powerpoint/2010/main" xmlns="" val="33030449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type="body" idx="4294967295"/>
          </p:nvPr>
        </p:nvSpPr>
        <p:spPr>
          <a:xfrm>
            <a:off x="450851" y="1235012"/>
            <a:ext cx="7940675" cy="4906537"/>
          </a:xfrm>
        </p:spPr>
        <p:txBody>
          <a:bodyPr/>
          <a:lstStyle/>
          <a:p>
            <a:pPr marL="0" indent="0" eaLnBrk="1" hangingPunct="1">
              <a:lnSpc>
                <a:spcPct val="85000"/>
              </a:lnSpc>
              <a:spcBef>
                <a:spcPct val="30000"/>
              </a:spcBef>
              <a:buNone/>
            </a:pPr>
            <a:r>
              <a:rPr lang="en-US" sz="2000" dirty="0" smtClean="0"/>
              <a:t>Prior to teaching Chapter </a:t>
            </a:r>
            <a:r>
              <a:rPr lang="en-US" sz="2000" dirty="0" smtClean="0"/>
              <a:t>4, </a:t>
            </a:r>
            <a:r>
              <a:rPr lang="en-US" sz="2000" dirty="0" smtClean="0"/>
              <a:t>the instructor should:</a:t>
            </a:r>
          </a:p>
          <a:p>
            <a:pPr eaLnBrk="1" hangingPunct="1">
              <a:lnSpc>
                <a:spcPct val="85000"/>
              </a:lnSpc>
              <a:spcBef>
                <a:spcPct val="30000"/>
              </a:spcBef>
            </a:pPr>
            <a:r>
              <a:rPr lang="en-US" sz="2000" dirty="0" smtClean="0"/>
              <a:t>Read the chapter and complete all activities, including the chapter quiz</a:t>
            </a:r>
            <a:r>
              <a:rPr lang="en-US" sz="2000" dirty="0" smtClean="0"/>
              <a:t>.</a:t>
            </a:r>
            <a:endParaRPr lang="en-US" sz="2000" b="1" dirty="0">
              <a:solidFill>
                <a:srgbClr val="FF0000"/>
              </a:solidFill>
            </a:endParaRPr>
          </a:p>
          <a:p>
            <a:pPr eaLnBrk="1" hangingPunct="1">
              <a:lnSpc>
                <a:spcPct val="85000"/>
              </a:lnSpc>
              <a:spcBef>
                <a:spcPct val="30000"/>
              </a:spcBef>
            </a:pPr>
            <a:endParaRPr lang="en-US" dirty="0" smtClean="0"/>
          </a:p>
        </p:txBody>
      </p:sp>
      <p:sp>
        <p:nvSpPr>
          <p:cNvPr id="4" name="Rectangle 33"/>
          <p:cNvSpPr txBox="1">
            <a:spLocks noChangeArrowheads="1"/>
          </p:cNvSpPr>
          <p:nvPr/>
        </p:nvSpPr>
        <p:spPr bwMode="auto">
          <a:xfrm>
            <a:off x="450851" y="373626"/>
            <a:ext cx="8145462" cy="737419"/>
          </a:xfrm>
          <a:prstGeom prst="rect">
            <a:avLst/>
          </a:prstGeom>
          <a:noFill/>
          <a:ln w="9525" algn="ctr">
            <a:noFill/>
            <a:miter lim="800000"/>
            <a:headEnd/>
            <a:tailEnd/>
          </a:ln>
        </p:spPr>
        <p:txBody>
          <a:bodyPr lIns="82124" tIns="41061" rIns="82124" bIns="41061" anchor="b"/>
          <a:lstStyle/>
          <a:p>
            <a:pPr algn="l" defTabSz="814388">
              <a:lnSpc>
                <a:spcPct val="90000"/>
              </a:lnSpc>
              <a:defRPr/>
            </a:pPr>
            <a:r>
              <a:rPr lang="en-US" sz="3200" b="1" kern="0" dirty="0" smtClean="0">
                <a:solidFill>
                  <a:srgbClr val="708CA1"/>
                </a:solidFill>
                <a:latin typeface="+mj-lt"/>
                <a:ea typeface="+mj-ea"/>
                <a:cs typeface="+mj-cs"/>
              </a:rPr>
              <a:t>Chapter 4: </a:t>
            </a:r>
            <a:r>
              <a:rPr lang="en-US" sz="3200" b="1" kern="0" dirty="0">
                <a:solidFill>
                  <a:srgbClr val="708CA1"/>
                </a:solidFill>
                <a:latin typeface="+mj-lt"/>
                <a:ea typeface="+mj-ea"/>
                <a:cs typeface="+mj-cs"/>
              </a:rPr>
              <a:t>Best Practices</a:t>
            </a:r>
          </a:p>
        </p:txBody>
      </p:sp>
    </p:spTree>
    <p:extLst>
      <p:ext uri="{BB962C8B-B14F-4D97-AF65-F5344CB8AC3E}">
        <p14:creationId xmlns:p14="http://schemas.microsoft.com/office/powerpoint/2010/main" xmlns="" val="280494528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idx="4294967295"/>
          </p:nvPr>
        </p:nvSpPr>
        <p:spPr>
          <a:xfrm>
            <a:off x="488489" y="349347"/>
            <a:ext cx="8145462" cy="842815"/>
          </a:xfrm>
        </p:spPr>
        <p:txBody>
          <a:bodyPr/>
          <a:lstStyle/>
          <a:p>
            <a:pPr eaLnBrk="1" hangingPunct="1"/>
            <a:r>
              <a:rPr lang="en-US" dirty="0" smtClean="0"/>
              <a:t>Chapter 4: Additional Help</a:t>
            </a:r>
          </a:p>
        </p:txBody>
      </p:sp>
      <p:sp>
        <p:nvSpPr>
          <p:cNvPr id="20483" name="Rectangle 34"/>
          <p:cNvSpPr>
            <a:spLocks noGrp="1" noChangeArrowheads="1"/>
          </p:cNvSpPr>
          <p:nvPr>
            <p:ph type="body" idx="4294967295"/>
          </p:nvPr>
        </p:nvSpPr>
        <p:spPr>
          <a:xfrm>
            <a:off x="488489" y="1406013"/>
            <a:ext cx="7940675" cy="3739025"/>
          </a:xfrm>
        </p:spPr>
        <p:txBody>
          <a:bodyPr/>
          <a:lstStyle/>
          <a:p>
            <a:pPr eaLnBrk="1" hangingPunct="1">
              <a:lnSpc>
                <a:spcPct val="85000"/>
              </a:lnSpc>
              <a:spcBef>
                <a:spcPct val="30000"/>
              </a:spcBef>
              <a:defRPr/>
            </a:pPr>
            <a:r>
              <a:rPr lang="en-US" sz="2000" dirty="0"/>
              <a:t>For additional help with teaching strategies, including lesson plans, analogies for difficult concepts, and discussion topics, visit the </a:t>
            </a:r>
            <a:r>
              <a:rPr lang="en-US" sz="2000" dirty="0">
                <a:solidFill>
                  <a:schemeClr val="bg2"/>
                </a:solidFill>
              </a:rPr>
              <a:t>Facebook page for </a:t>
            </a:r>
            <a:r>
              <a:rPr lang="en-US" sz="2000" dirty="0"/>
              <a:t>community and peer support at the following: </a:t>
            </a:r>
            <a:r>
              <a:rPr lang="en-US" sz="2000" u="sng" dirty="0">
                <a:hlinkClick r:id="rId3"/>
              </a:rPr>
              <a:t>www.facebook.com/cisconetworkingacademy</a:t>
            </a:r>
            <a:r>
              <a:rPr lang="en-US" sz="2000" dirty="0"/>
              <a:t>.</a:t>
            </a:r>
          </a:p>
        </p:txBody>
      </p:sp>
    </p:spTree>
    <p:extLst>
      <p:ext uri="{BB962C8B-B14F-4D97-AF65-F5344CB8AC3E}">
        <p14:creationId xmlns:p14="http://schemas.microsoft.com/office/powerpoint/2010/main" xmlns="" val="140258930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92978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latin typeface="Arial" charset="0"/>
              </a:rPr>
              <a:t>Chapter </a:t>
            </a:r>
            <a:r>
              <a:rPr lang="en-US" sz="2400" dirty="0" smtClean="0">
                <a:latin typeface="Arial" charset="0"/>
              </a:rPr>
              <a:t>4: Transitioning to the IoE</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solidFill>
                  <a:schemeClr val="tx1"/>
                </a:solidFill>
                <a:latin typeface="Arial" charset="0"/>
              </a:rPr>
              <a:t>Introduction to the Internet of Things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323</TotalTime>
  <Pages>28</Pages>
  <Words>1446</Words>
  <Application>Microsoft Office PowerPoint</Application>
  <PresentationFormat>On-screen Show (4:3)</PresentationFormat>
  <Paragraphs>240</Paragraphs>
  <Slides>26</Slides>
  <Notes>25</Notes>
  <HiddenSlides>7</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PPT-TMPLT-WHT_C</vt:lpstr>
      <vt:lpstr>NetAcad-4F_PPT-WHT_060408</vt:lpstr>
      <vt:lpstr>Instructor Materials Chapter 4: Transitioning to the IoE</vt:lpstr>
      <vt:lpstr>Instructor Materials - Chapter 4 Planning Guide</vt:lpstr>
      <vt:lpstr>Slide 3</vt:lpstr>
      <vt:lpstr>Chapter 4: Activities</vt:lpstr>
      <vt:lpstr>Chapter 4: Assessment</vt:lpstr>
      <vt:lpstr>Slide 6</vt:lpstr>
      <vt:lpstr>Chapter 4: Additional Help</vt:lpstr>
      <vt:lpstr>Slide 8</vt:lpstr>
      <vt:lpstr>Chapter 4: Transitioning to the IoE</vt:lpstr>
      <vt:lpstr>Chapter 4 - Sections &amp; Objectives</vt:lpstr>
      <vt:lpstr>4.1 The IoE Connections</vt:lpstr>
      <vt:lpstr>The IoE Connections IT and OT in IoE</vt:lpstr>
      <vt:lpstr>The IoE Connections M2M, M2P, and P2P Interactions in an IoE Solution</vt:lpstr>
      <vt:lpstr>Implementing an IoE Solution Preparing for the Transition to the IoE</vt:lpstr>
      <vt:lpstr>Implementing an IoE Solution Preparing for the Transition to the IoE (Cont.)</vt:lpstr>
      <vt:lpstr>Implementing an IoE Solution Planning an IoE Solution</vt:lpstr>
      <vt:lpstr>Implementing an IoE Solution IoE Examples Across Industries</vt:lpstr>
      <vt:lpstr>Implementing an IoE Solution Challenges to Implementing IoE Solutions</vt:lpstr>
      <vt:lpstr>Security and the IoE IoE Security</vt:lpstr>
      <vt:lpstr>Security and the IoE IoE Security (Cont.)</vt:lpstr>
      <vt:lpstr>Security and the IoE Security Measures</vt:lpstr>
      <vt:lpstr>Security and the IoE People and the IoE</vt:lpstr>
      <vt:lpstr>4.4 Chapter Summary</vt:lpstr>
      <vt:lpstr>Chapter Summary Summary</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jjohnson</cp:lastModifiedBy>
  <cp:revision>31</cp:revision>
  <cp:lastPrinted>1999-01-27T00:54:54Z</cp:lastPrinted>
  <dcterms:created xsi:type="dcterms:W3CDTF">2016-07-19T22:00:40Z</dcterms:created>
  <dcterms:modified xsi:type="dcterms:W3CDTF">2016-10-23T23:54:16Z</dcterms:modified>
</cp:coreProperties>
</file>