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23"/>
  </p:notesMasterIdLst>
  <p:handoutMasterIdLst>
    <p:handoutMasterId r:id="rId24"/>
  </p:handoutMasterIdLst>
  <p:sldIdLst>
    <p:sldId id="812" r:id="rId3"/>
    <p:sldId id="903" r:id="rId4"/>
    <p:sldId id="871" r:id="rId5"/>
    <p:sldId id="904" r:id="rId6"/>
    <p:sldId id="873" r:id="rId7"/>
    <p:sldId id="874" r:id="rId8"/>
    <p:sldId id="875" r:id="rId9"/>
    <p:sldId id="877" r:id="rId10"/>
    <p:sldId id="500" r:id="rId11"/>
    <p:sldId id="786" r:id="rId12"/>
    <p:sldId id="791" r:id="rId13"/>
    <p:sldId id="908" r:id="rId14"/>
    <p:sldId id="909" r:id="rId15"/>
    <p:sldId id="910" r:id="rId16"/>
    <p:sldId id="911" r:id="rId17"/>
    <p:sldId id="912" r:id="rId18"/>
    <p:sldId id="882" r:id="rId19"/>
    <p:sldId id="883" r:id="rId20"/>
    <p:sldId id="884" r:id="rId21"/>
    <p:sldId id="885" r:id="rId2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9277" autoAdjust="0"/>
  </p:normalViewPr>
  <p:slideViewPr>
    <p:cSldViewPr snapToGrid="0">
      <p:cViewPr varScale="1">
        <p:scale>
          <a:sx n="65" d="100"/>
          <a:sy n="65" d="100"/>
        </p:scale>
        <p:origin x="-1138" y="-8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18.xml"/><Relationship Id="rId5" Type="http://schemas.openxmlformats.org/officeDocument/2006/relationships/slide" Target="slides/slide16.xml"/><Relationship Id="rId4"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xmlns=""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Intr</a:t>
            </a:r>
            <a:r>
              <a:rPr lang="en-US" dirty="0" smtClean="0"/>
              <a:t>oduction to the Internet</a:t>
            </a:r>
            <a:r>
              <a:rPr lang="en-US" baseline="0" dirty="0" smtClean="0"/>
              <a: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5: Bringing it all Together</a:t>
            </a:r>
            <a:endParaRPr lang="en-GB" b="0" dirty="0"/>
          </a:p>
        </p:txBody>
      </p:sp>
    </p:spTree>
    <p:extLst>
      <p:ext uri="{BB962C8B-B14F-4D97-AF65-F5344CB8AC3E}">
        <p14:creationId xmlns:p14="http://schemas.microsoft.com/office/powerpoint/2010/main" xmlns=""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10</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72380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a:t>
            </a:r>
            <a:r>
              <a:rPr lang="en-US" baseline="0" dirty="0" smtClean="0"/>
              <a: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5: Bringing it all Together</a:t>
            </a:r>
            <a:endParaRPr lang="en-GB" b="0" dirty="0"/>
          </a:p>
        </p:txBody>
      </p:sp>
    </p:spTree>
    <p:extLst>
      <p:ext uri="{BB962C8B-B14F-4D97-AF65-F5344CB8AC3E}">
        <p14:creationId xmlns:p14="http://schemas.microsoft.com/office/powerpoint/2010/main" xmlns="" val="286773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12</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Modeling an IoE Solution</a:t>
            </a:r>
          </a:p>
          <a:p>
            <a:pPr>
              <a:lnSpc>
                <a:spcPct val="80000"/>
              </a:lnSpc>
              <a:buFontTx/>
              <a:buNone/>
            </a:pPr>
            <a:r>
              <a:rPr lang="en-US" dirty="0" smtClean="0">
                <a:latin typeface="Arial" charset="0"/>
              </a:rPr>
              <a:t>5.1.1 – IoE Interactions in a Healthcare Model</a:t>
            </a:r>
            <a:endParaRPr lang="en-US" dirty="0"/>
          </a:p>
        </p:txBody>
      </p:sp>
    </p:spTree>
    <p:extLst>
      <p:ext uri="{BB962C8B-B14F-4D97-AF65-F5344CB8AC3E}">
        <p14:creationId xmlns:p14="http://schemas.microsoft.com/office/powerpoint/2010/main" xmlns="" val="162792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13</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Modeling an IoE Solution</a:t>
            </a:r>
          </a:p>
          <a:p>
            <a:pPr>
              <a:lnSpc>
                <a:spcPct val="80000"/>
              </a:lnSpc>
              <a:buFontTx/>
              <a:buNone/>
            </a:pPr>
            <a:r>
              <a:rPr lang="en-US" dirty="0" smtClean="0">
                <a:latin typeface="Arial" charset="0"/>
              </a:rPr>
              <a:t>5.1.2 – Modeling</a:t>
            </a:r>
            <a:endParaRPr lang="en-US" dirty="0"/>
          </a:p>
        </p:txBody>
      </p:sp>
    </p:spTree>
    <p:extLst>
      <p:ext uri="{BB962C8B-B14F-4D97-AF65-F5344CB8AC3E}">
        <p14:creationId xmlns:p14="http://schemas.microsoft.com/office/powerpoint/2010/main" xmlns="" val="160893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14</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Digitally Transforming</a:t>
            </a:r>
            <a:r>
              <a:rPr lang="en-US" sz="900" baseline="0" dirty="0" smtClean="0"/>
              <a:t> Everything</a:t>
            </a:r>
            <a:endParaRPr lang="en-US" sz="900" dirty="0" smtClean="0"/>
          </a:p>
          <a:p>
            <a:pPr>
              <a:lnSpc>
                <a:spcPct val="80000"/>
              </a:lnSpc>
              <a:buFontTx/>
              <a:buNone/>
            </a:pPr>
            <a:r>
              <a:rPr lang="en-US" dirty="0" smtClean="0">
                <a:latin typeface="Arial" charset="0"/>
              </a:rPr>
              <a:t>5.2.1</a:t>
            </a:r>
            <a:r>
              <a:rPr lang="en-US" baseline="0" dirty="0" smtClean="0">
                <a:latin typeface="Arial" charset="0"/>
              </a:rPr>
              <a:t> – The Path is Clear</a:t>
            </a:r>
            <a:endParaRPr lang="en-US" dirty="0"/>
          </a:p>
        </p:txBody>
      </p:sp>
    </p:spTree>
    <p:extLst>
      <p:ext uri="{BB962C8B-B14F-4D97-AF65-F5344CB8AC3E}">
        <p14:creationId xmlns:p14="http://schemas.microsoft.com/office/powerpoint/2010/main" xmlns="" val="415120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15</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Want to</a:t>
            </a:r>
            <a:r>
              <a:rPr lang="en-US" sz="900" baseline="0" dirty="0" smtClean="0"/>
              <a:t> Go Further?</a:t>
            </a:r>
            <a:endParaRPr lang="en-US" sz="900" dirty="0" smtClean="0"/>
          </a:p>
          <a:p>
            <a:pPr>
              <a:lnSpc>
                <a:spcPct val="80000"/>
              </a:lnSpc>
              <a:buFontTx/>
              <a:buNone/>
            </a:pPr>
            <a:r>
              <a:rPr lang="en-US" dirty="0" smtClean="0">
                <a:latin typeface="Arial" charset="0"/>
              </a:rPr>
              <a:t>5.3.1</a:t>
            </a:r>
            <a:r>
              <a:rPr lang="en-US" baseline="0" dirty="0" smtClean="0">
                <a:latin typeface="Arial" charset="0"/>
              </a:rPr>
              <a:t> – Learning Opportunities</a:t>
            </a:r>
            <a:endParaRPr lang="en-US" dirty="0"/>
          </a:p>
        </p:txBody>
      </p:sp>
    </p:spTree>
    <p:extLst>
      <p:ext uri="{BB962C8B-B14F-4D97-AF65-F5344CB8AC3E}">
        <p14:creationId xmlns:p14="http://schemas.microsoft.com/office/powerpoint/2010/main" xmlns="" val="81114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16</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Want to</a:t>
            </a:r>
            <a:r>
              <a:rPr lang="en-US" sz="900" baseline="0" dirty="0" smtClean="0"/>
              <a:t> Go Further?</a:t>
            </a:r>
            <a:endParaRPr lang="en-US" sz="900" dirty="0" smtClean="0"/>
          </a:p>
          <a:p>
            <a:pPr>
              <a:lnSpc>
                <a:spcPct val="80000"/>
              </a:lnSpc>
              <a:buFontTx/>
              <a:buNone/>
            </a:pPr>
            <a:r>
              <a:rPr lang="en-US" dirty="0" smtClean="0">
                <a:latin typeface="Arial" charset="0"/>
              </a:rPr>
              <a:t>5.3.1</a:t>
            </a:r>
            <a:r>
              <a:rPr lang="en-US" baseline="0" dirty="0" smtClean="0">
                <a:latin typeface="Arial" charset="0"/>
              </a:rPr>
              <a:t> – IoE Occupations</a:t>
            </a:r>
            <a:endParaRPr lang="en-US" dirty="0"/>
          </a:p>
        </p:txBody>
      </p:sp>
    </p:spTree>
    <p:extLst>
      <p:ext uri="{BB962C8B-B14F-4D97-AF65-F5344CB8AC3E}">
        <p14:creationId xmlns:p14="http://schemas.microsoft.com/office/powerpoint/2010/main" xmlns="" val="115813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a:t>
            </a:r>
            <a:r>
              <a:rPr lang="en-US" baseline="0" dirty="0" smtClean="0"/>
              <a: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5: Bringing it all Together</a:t>
            </a:r>
            <a:endParaRPr lang="en-GB" b="0" dirty="0"/>
          </a:p>
        </p:txBody>
      </p:sp>
    </p:spTree>
    <p:extLst>
      <p:ext uri="{BB962C8B-B14F-4D97-AF65-F5344CB8AC3E}">
        <p14:creationId xmlns:p14="http://schemas.microsoft.com/office/powerpoint/2010/main" xmlns="" val="263336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5.4.1.1</a:t>
            </a:r>
            <a:r>
              <a:rPr lang="en-US" sz="1200" kern="1200" baseline="0" dirty="0" smtClean="0">
                <a:solidFill>
                  <a:schemeClr val="tx1"/>
                </a:solidFill>
                <a:latin typeface="Arial" charset="0"/>
                <a:ea typeface="ＭＳ Ｐゴシック" charset="0"/>
                <a:cs typeface="ＭＳ Ｐゴシック" charset="0"/>
              </a:rPr>
              <a:t> - </a:t>
            </a:r>
            <a:r>
              <a:rPr lang="en-US" dirty="0" smtClean="0">
                <a:latin typeface="Arial" charset="0"/>
              </a:rPr>
              <a:t>Summary</a:t>
            </a:r>
            <a:endParaRPr lang="en-US" dirty="0"/>
          </a:p>
        </p:txBody>
      </p:sp>
    </p:spTree>
    <p:extLst>
      <p:ext uri="{BB962C8B-B14F-4D97-AF65-F5344CB8AC3E}">
        <p14:creationId xmlns:p14="http://schemas.microsoft.com/office/powerpoint/2010/main" xmlns="" val="113082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20</a:t>
            </a:fld>
            <a:endParaRPr lang="en-US"/>
          </a:p>
        </p:txBody>
      </p:sp>
    </p:spTree>
    <p:extLst>
      <p:ext uri="{BB962C8B-B14F-4D97-AF65-F5344CB8AC3E}">
        <p14:creationId xmlns:p14="http://schemas.microsoft.com/office/powerpoint/2010/main" xmlns="" val="118099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340163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814388" rtl="0" eaLnBrk="0" fontAlgn="base" latinLnBrk="0" hangingPunct="0">
              <a:lnSpc>
                <a:spcPct val="90000"/>
              </a:lnSpc>
              <a:spcBef>
                <a:spcPct val="50000"/>
              </a:spcBef>
              <a:spcAft>
                <a:spcPct val="0"/>
              </a:spcAft>
              <a:buClrTx/>
              <a:buSzPct val="100000"/>
              <a:buFontTx/>
              <a:buNone/>
              <a:tabLst/>
              <a:defRPr/>
            </a:pPr>
            <a:r>
              <a:rPr lang="en-US" sz="800" dirty="0" smtClean="0">
                <a:solidFill>
                  <a:schemeClr val="tx1"/>
                </a:solidFill>
                <a:latin typeface="Arial" charset="0"/>
              </a:rPr>
              <a:t>Intr</a:t>
            </a:r>
            <a:r>
              <a:rPr lang="en-US" sz="800" dirty="0" smtClean="0"/>
              <a:t>oduction to the Internet of Things</a:t>
            </a:r>
            <a:endParaRPr lang="en-US" sz="800" dirty="0" smtClean="0">
              <a:solidFill>
                <a:schemeClr val="tx1"/>
              </a:solidFill>
              <a:latin typeface="Arial" charset="0"/>
            </a:endParaRPr>
          </a:p>
          <a:p>
            <a:pPr marL="0" indent="0" algn="l" defTabSz="814388">
              <a:lnSpc>
                <a:spcPct val="90000"/>
              </a:lnSpc>
              <a:buFontTx/>
              <a:buNone/>
              <a:defRPr/>
            </a:pPr>
            <a:r>
              <a:rPr lang="en-US" b="0" dirty="0" smtClean="0">
                <a:solidFill>
                  <a:schemeClr val="bg1"/>
                </a:solidFill>
                <a:latin typeface="Arial" pitchFamily="34" charset="0"/>
                <a:cs typeface="Arial" pitchFamily="34" charset="0"/>
              </a:rPr>
              <a:t>Chapter 5: Bringing it all Together</a:t>
            </a:r>
            <a:endParaRPr lang="en-US" sz="800" b="0" kern="0" dirty="0">
              <a:solidFill>
                <a:srgbClr val="00B0F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33684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7</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263527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8</a:t>
            </a:fld>
            <a:endParaRPr lang="en-US"/>
          </a:p>
        </p:txBody>
      </p:sp>
    </p:spTree>
    <p:extLst>
      <p:ext uri="{BB962C8B-B14F-4D97-AF65-F5344CB8AC3E}">
        <p14:creationId xmlns:p14="http://schemas.microsoft.com/office/powerpoint/2010/main" xmlns="" val="125038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9</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a:t>
            </a:r>
            <a:r>
              <a:rPr lang="en-US" baseline="0" dirty="0" smtClean="0"/>
              <a: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5: Bringing it all Together</a:t>
            </a:r>
            <a:endParaRPr lang="en-GB" b="0" dirty="0"/>
          </a:p>
        </p:txBody>
      </p:sp>
    </p:spTree>
    <p:extLst>
      <p:ext uri="{BB962C8B-B14F-4D97-AF65-F5344CB8AC3E}">
        <p14:creationId xmlns:p14="http://schemas.microsoft.com/office/powerpoint/2010/main" xmlns="" val="47694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xmlns=""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xmlns=""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5: Bringing it all Together</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985360"/>
            <a:ext cx="4674209" cy="801665"/>
          </a:xfrm>
        </p:spPr>
        <p:txBody>
          <a:bodyPr/>
          <a:lstStyle/>
          <a:p>
            <a:pPr eaLnBrk="1" hangingPunct="1"/>
            <a:r>
              <a:rPr lang="en-US" dirty="0" smtClean="0">
                <a:solidFill>
                  <a:schemeClr val="tx1"/>
                </a:solidFill>
                <a:latin typeface="Arial" charset="0"/>
              </a:rPr>
              <a:t>Intr</a:t>
            </a:r>
            <a:r>
              <a:rPr lang="en-US" dirty="0" smtClean="0"/>
              <a:t>oduction </a:t>
            </a:r>
            <a:r>
              <a:rPr lang="en-US" dirty="0"/>
              <a:t>to the </a:t>
            </a:r>
            <a:r>
              <a:rPr lang="en-US" dirty="0" smtClean="0"/>
              <a:t>Internet of Things</a:t>
            </a:r>
            <a:endParaRPr lang="en-US" dirty="0">
              <a:solidFill>
                <a:schemeClr val="tx1"/>
              </a:solidFill>
              <a:latin typeface="Arial" charset="0"/>
            </a:endParaRPr>
          </a:p>
        </p:txBody>
      </p:sp>
    </p:spTree>
    <p:extLst>
      <p:ext uri="{BB962C8B-B14F-4D97-AF65-F5344CB8AC3E}">
        <p14:creationId xmlns:p14="http://schemas.microsoft.com/office/powerpoint/2010/main" xmlns=""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smtClean="0"/>
              <a:t>Chapter 5 - Sections &amp; Objectives</a:t>
            </a:r>
            <a:endParaRPr lang="en-US" dirty="0" smtClean="0"/>
          </a:p>
        </p:txBody>
      </p:sp>
      <p:sp>
        <p:nvSpPr>
          <p:cNvPr id="4099" name="Rectangle 34"/>
          <p:cNvSpPr>
            <a:spLocks noGrp="1" noChangeArrowheads="1"/>
          </p:cNvSpPr>
          <p:nvPr>
            <p:ph idx="1"/>
          </p:nvPr>
        </p:nvSpPr>
        <p:spPr/>
        <p:txBody>
          <a:bodyPr/>
          <a:lstStyle/>
          <a:p>
            <a:r>
              <a:rPr lang="en-CA" dirty="0" smtClean="0"/>
              <a:t>5.1 Modeling an IoE Solution</a:t>
            </a:r>
          </a:p>
          <a:p>
            <a:pPr lvl="1"/>
            <a:r>
              <a:rPr lang="en-CA" dirty="0" smtClean="0"/>
              <a:t> </a:t>
            </a:r>
            <a:r>
              <a:rPr lang="en-US" dirty="0" smtClean="0"/>
              <a:t>Explain a given IoE solution.</a:t>
            </a:r>
          </a:p>
          <a:p>
            <a:r>
              <a:rPr lang="en-CA" dirty="0" smtClean="0"/>
              <a:t>5.2 Digitally  Transforming Everything</a:t>
            </a:r>
          </a:p>
          <a:p>
            <a:pPr lvl="1"/>
            <a:r>
              <a:rPr lang="en-CA" dirty="0" smtClean="0"/>
              <a:t> </a:t>
            </a:r>
            <a:r>
              <a:rPr lang="en-US" dirty="0"/>
              <a:t>Explain the advantages of digitization</a:t>
            </a:r>
            <a:r>
              <a:rPr lang="en-US" dirty="0" smtClean="0"/>
              <a:t>.</a:t>
            </a:r>
          </a:p>
          <a:p>
            <a:r>
              <a:rPr lang="en-US" dirty="0" smtClean="0"/>
              <a:t>5.3 Want to Go Further?</a:t>
            </a:r>
          </a:p>
          <a:p>
            <a:pPr lvl="1"/>
            <a:r>
              <a:rPr lang="en-US" dirty="0"/>
              <a:t>Explain IoE educational and employment opportunities.</a:t>
            </a:r>
            <a:endParaRPr lang="en-CA" dirty="0" smtClean="0"/>
          </a:p>
        </p:txBody>
      </p:sp>
    </p:spTree>
    <p:extLst>
      <p:ext uri="{BB962C8B-B14F-4D97-AF65-F5344CB8AC3E}">
        <p14:creationId xmlns:p14="http://schemas.microsoft.com/office/powerpoint/2010/main" xmlns="" val="106571089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5.1 Modeling an IoE Solution</a:t>
            </a:r>
            <a:endParaRPr lang="en-US" sz="2400" dirty="0">
              <a:solidFill>
                <a:srgbClr val="00B0F0"/>
              </a:solidFill>
            </a:endParaRPr>
          </a:p>
        </p:txBody>
      </p:sp>
    </p:spTree>
    <p:extLst>
      <p:ext uri="{BB962C8B-B14F-4D97-AF65-F5344CB8AC3E}">
        <p14:creationId xmlns:p14="http://schemas.microsoft.com/office/powerpoint/2010/main" xmlns="" val="275322121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Modeling an IoE </a:t>
            </a:r>
            <a:r>
              <a:rPr lang="en-US" sz="1800" dirty="0" smtClean="0"/>
              <a:t>Solution</a:t>
            </a:r>
            <a:r>
              <a:rPr lang="en-US" sz="1800" dirty="0"/>
              <a:t/>
            </a:r>
            <a:br>
              <a:rPr lang="en-US" sz="1800" dirty="0"/>
            </a:br>
            <a:r>
              <a:rPr lang="en-US" dirty="0">
                <a:latin typeface="Arial" charset="0"/>
              </a:rPr>
              <a:t>IoE Interactions in a Healthcare </a:t>
            </a:r>
            <a:r>
              <a:rPr lang="en-US" dirty="0" smtClean="0">
                <a:latin typeface="Arial" charset="0"/>
              </a:rPr>
              <a:t>Model</a:t>
            </a:r>
            <a:endParaRPr lang="en-US" dirty="0"/>
          </a:p>
        </p:txBody>
      </p:sp>
      <p:sp>
        <p:nvSpPr>
          <p:cNvPr id="2" name="Content Placeholder 1"/>
          <p:cNvSpPr>
            <a:spLocks noGrp="1"/>
          </p:cNvSpPr>
          <p:nvPr>
            <p:ph idx="1"/>
          </p:nvPr>
        </p:nvSpPr>
        <p:spPr>
          <a:xfrm>
            <a:off x="213110" y="1387366"/>
            <a:ext cx="8752915" cy="5203934"/>
          </a:xfrm>
        </p:spPr>
        <p:txBody>
          <a:bodyPr>
            <a:normAutofit fontScale="85000" lnSpcReduction="10000"/>
          </a:bodyPr>
          <a:lstStyle/>
          <a:p>
            <a:r>
              <a:rPr lang="en-US" dirty="0"/>
              <a:t>A Diabetic Patient Healthcare Solution Model</a:t>
            </a:r>
          </a:p>
          <a:p>
            <a:pPr lvl="1"/>
            <a:r>
              <a:rPr lang="en-US" dirty="0" smtClean="0"/>
              <a:t>M2M Interactions – The traffic signal changes as mobile treatment center is approaching.</a:t>
            </a:r>
          </a:p>
          <a:p>
            <a:pPr lvl="1"/>
            <a:r>
              <a:rPr lang="en-US" dirty="0" smtClean="0"/>
              <a:t>M2P Interactions – The health monitor company collects the data to allow for better treatment</a:t>
            </a:r>
          </a:p>
          <a:p>
            <a:pPr lvl="1"/>
            <a:r>
              <a:rPr lang="en-US" dirty="0" smtClean="0"/>
              <a:t>P2P Interactions – Doctor to patient interaction</a:t>
            </a:r>
          </a:p>
          <a:p>
            <a:r>
              <a:rPr lang="en-US" dirty="0" smtClean="0"/>
              <a:t>Analytical Tools</a:t>
            </a:r>
          </a:p>
          <a:p>
            <a:pPr lvl="1"/>
            <a:r>
              <a:rPr lang="en-US" dirty="0"/>
              <a:t>Descriptive - Uses historical data to create reports designed to facilitate understanding</a:t>
            </a:r>
          </a:p>
          <a:p>
            <a:pPr lvl="1"/>
            <a:r>
              <a:rPr lang="en-US" dirty="0"/>
              <a:t>Predictive - Uses data mining and modeling </a:t>
            </a:r>
            <a:r>
              <a:rPr lang="en-US" dirty="0" smtClean="0"/>
              <a:t/>
            </a:r>
            <a:br>
              <a:rPr lang="en-US" dirty="0" smtClean="0"/>
            </a:br>
            <a:r>
              <a:rPr lang="en-US" dirty="0" smtClean="0"/>
              <a:t>techniques to </a:t>
            </a:r>
            <a:r>
              <a:rPr lang="en-US" dirty="0"/>
              <a:t>determine what could happen </a:t>
            </a:r>
            <a:r>
              <a:rPr lang="en-US" dirty="0" smtClean="0"/>
              <a:t>next</a:t>
            </a:r>
            <a:endParaRPr lang="en-US" dirty="0"/>
          </a:p>
          <a:p>
            <a:pPr lvl="1"/>
            <a:r>
              <a:rPr lang="en-US" dirty="0"/>
              <a:t>Prescriptive - Uses simulation, business rules, </a:t>
            </a:r>
            <a:r>
              <a:rPr lang="en-US" dirty="0" smtClean="0"/>
              <a:t/>
            </a:r>
            <a:br>
              <a:rPr lang="en-US" dirty="0" smtClean="0"/>
            </a:br>
            <a:r>
              <a:rPr lang="en-US" dirty="0" smtClean="0"/>
              <a:t>and </a:t>
            </a:r>
            <a:r>
              <a:rPr lang="en-US" dirty="0"/>
              <a:t>machine learning to recommend a course </a:t>
            </a:r>
            <a:r>
              <a:rPr lang="en-US" dirty="0" smtClean="0"/>
              <a:t/>
            </a:r>
            <a:br>
              <a:rPr lang="en-US" dirty="0" smtClean="0"/>
            </a:br>
            <a:r>
              <a:rPr lang="en-US" dirty="0" smtClean="0"/>
              <a:t>of </a:t>
            </a:r>
            <a:r>
              <a:rPr lang="en-US" dirty="0"/>
              <a:t>action and </a:t>
            </a:r>
            <a:r>
              <a:rPr lang="en-US" dirty="0" smtClean="0"/>
              <a:t>predict the possible outcome</a:t>
            </a:r>
            <a:endParaRPr lang="en-US" dirty="0"/>
          </a:p>
          <a:p>
            <a:r>
              <a:rPr lang="en-US" dirty="0" smtClean="0"/>
              <a:t>Analytics in Healthcare</a:t>
            </a:r>
          </a:p>
          <a:p>
            <a:pPr lvl="1"/>
            <a:r>
              <a:rPr lang="en-US" dirty="0" smtClean="0"/>
              <a:t>Monitor patient‘s health by analyzing the stream </a:t>
            </a:r>
            <a:br>
              <a:rPr lang="en-US" dirty="0" smtClean="0"/>
            </a:br>
            <a:r>
              <a:rPr lang="en-US" dirty="0" smtClean="0"/>
              <a:t>of data gathered from sensors</a:t>
            </a:r>
          </a:p>
          <a:p>
            <a:pPr lvl="1"/>
            <a:r>
              <a:rPr lang="en-US" dirty="0" smtClean="0"/>
              <a:t>Other uses: faster response time in an emergency</a:t>
            </a:r>
          </a:p>
          <a:p>
            <a:endParaRPr lang="en-US" dirty="0"/>
          </a:p>
        </p:txBody>
      </p:sp>
      <p:pic>
        <p:nvPicPr>
          <p:cNvPr id="3" name="Picture 2"/>
          <p:cNvPicPr>
            <a:picLocks noChangeAspect="1"/>
          </p:cNvPicPr>
          <p:nvPr/>
        </p:nvPicPr>
        <p:blipFill>
          <a:blip r:embed="rId3" cstate="print"/>
          <a:stretch>
            <a:fillRect/>
          </a:stretch>
        </p:blipFill>
        <p:spPr>
          <a:xfrm>
            <a:off x="5705475" y="4114065"/>
            <a:ext cx="3260550" cy="2632010"/>
          </a:xfrm>
          <a:prstGeom prst="rect">
            <a:avLst/>
          </a:prstGeom>
        </p:spPr>
      </p:pic>
    </p:spTree>
    <p:extLst>
      <p:ext uri="{BB962C8B-B14F-4D97-AF65-F5344CB8AC3E}">
        <p14:creationId xmlns:p14="http://schemas.microsoft.com/office/powerpoint/2010/main" xmlns="" val="283127030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Modeling an IoE </a:t>
            </a:r>
            <a:r>
              <a:rPr lang="en-US" sz="1800" dirty="0" smtClean="0"/>
              <a:t>Solution</a:t>
            </a:r>
            <a:r>
              <a:rPr lang="en-US" sz="1800" dirty="0"/>
              <a:t/>
            </a:r>
            <a:br>
              <a:rPr lang="en-US" sz="1800" dirty="0"/>
            </a:br>
            <a:r>
              <a:rPr lang="en-US" dirty="0" smtClean="0">
                <a:latin typeface="Arial" charset="0"/>
              </a:rPr>
              <a:t>Modeling</a:t>
            </a:r>
            <a:endParaRPr lang="en-US" dirty="0"/>
          </a:p>
        </p:txBody>
      </p:sp>
      <p:sp>
        <p:nvSpPr>
          <p:cNvPr id="2" name="Content Placeholder 1"/>
          <p:cNvSpPr>
            <a:spLocks noGrp="1"/>
          </p:cNvSpPr>
          <p:nvPr>
            <p:ph idx="1"/>
          </p:nvPr>
        </p:nvSpPr>
        <p:spPr>
          <a:xfrm>
            <a:off x="213110" y="1387366"/>
            <a:ext cx="8752915" cy="2850913"/>
          </a:xfrm>
        </p:spPr>
        <p:txBody>
          <a:bodyPr>
            <a:normAutofit fontScale="85000" lnSpcReduction="20000"/>
          </a:bodyPr>
          <a:lstStyle/>
          <a:p>
            <a:r>
              <a:rPr lang="en-US" dirty="0" smtClean="0"/>
              <a:t>What are the benefits of good modeling?</a:t>
            </a:r>
          </a:p>
          <a:p>
            <a:r>
              <a:rPr lang="en-US" dirty="0" smtClean="0"/>
              <a:t>Can you name and describe these symbols in a flowchart?</a:t>
            </a:r>
          </a:p>
          <a:p>
            <a:endParaRPr lang="en-US" dirty="0" smtClean="0"/>
          </a:p>
          <a:p>
            <a:r>
              <a:rPr lang="en-US" dirty="0" smtClean="0"/>
              <a:t>Network Topology – Map that identifies various elements of a computer network</a:t>
            </a:r>
          </a:p>
          <a:p>
            <a:pPr lvl="1"/>
            <a:r>
              <a:rPr lang="en-US" dirty="0" smtClean="0"/>
              <a:t>Physical Topology - Displays </a:t>
            </a:r>
            <a:r>
              <a:rPr lang="en-US" dirty="0"/>
              <a:t>the layout and location of all of the </a:t>
            </a:r>
            <a:r>
              <a:rPr lang="en-US" dirty="0" smtClean="0"/>
              <a:t>devices and how they are connected</a:t>
            </a:r>
          </a:p>
          <a:p>
            <a:pPr lvl="1"/>
            <a:r>
              <a:rPr lang="en-US" dirty="0" smtClean="0"/>
              <a:t>Logical Topology – Represents how the data flows through the network</a:t>
            </a:r>
          </a:p>
          <a:p>
            <a:pPr lvl="1"/>
            <a:r>
              <a:rPr lang="en-US" dirty="0" smtClean="0"/>
              <a:t>Can you the type of network topology represented below?</a:t>
            </a:r>
          </a:p>
          <a:p>
            <a:pPr lvl="1"/>
            <a:endParaRPr lang="en-US" dirty="0" smtClean="0"/>
          </a:p>
          <a:p>
            <a:endParaRPr lang="en-US" dirty="0"/>
          </a:p>
        </p:txBody>
      </p:sp>
      <p:sp>
        <p:nvSpPr>
          <p:cNvPr id="4" name="Flowchart: Data 3"/>
          <p:cNvSpPr/>
          <p:nvPr/>
        </p:nvSpPr>
        <p:spPr bwMode="auto">
          <a:xfrm>
            <a:off x="1327497" y="2105025"/>
            <a:ext cx="870749" cy="333375"/>
          </a:xfrm>
          <a:prstGeom prst="flowChartInputOutput">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Flowchart: Stored Data 4"/>
          <p:cNvSpPr/>
          <p:nvPr/>
        </p:nvSpPr>
        <p:spPr bwMode="auto">
          <a:xfrm>
            <a:off x="3053252" y="2098621"/>
            <a:ext cx="765886" cy="333375"/>
          </a:xfrm>
          <a:prstGeom prst="flowChartOnlineStorage">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Flowchart: Process 5"/>
          <p:cNvSpPr/>
          <p:nvPr/>
        </p:nvSpPr>
        <p:spPr bwMode="auto">
          <a:xfrm>
            <a:off x="6005751" y="2105025"/>
            <a:ext cx="690324" cy="333375"/>
          </a:xfrm>
          <a:prstGeom prst="flowChartProcess">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 name="Straight Connector 7"/>
          <p:cNvCxnSpPr/>
          <p:nvPr/>
        </p:nvCxnSpPr>
        <p:spPr bwMode="auto">
          <a:xfrm>
            <a:off x="4651682" y="2273143"/>
            <a:ext cx="56771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pic>
        <p:nvPicPr>
          <p:cNvPr id="9" name="Picture 8"/>
          <p:cNvPicPr>
            <a:picLocks noChangeAspect="1"/>
          </p:cNvPicPr>
          <p:nvPr/>
        </p:nvPicPr>
        <p:blipFill>
          <a:blip r:embed="rId3" cstate="print"/>
          <a:stretch>
            <a:fillRect/>
          </a:stretch>
        </p:blipFill>
        <p:spPr>
          <a:xfrm>
            <a:off x="5708078" y="4238279"/>
            <a:ext cx="2814433" cy="2430407"/>
          </a:xfrm>
          <a:prstGeom prst="rect">
            <a:avLst/>
          </a:prstGeom>
        </p:spPr>
      </p:pic>
      <p:pic>
        <p:nvPicPr>
          <p:cNvPr id="10" name="Picture 9"/>
          <p:cNvPicPr>
            <a:picLocks noChangeAspect="1"/>
          </p:cNvPicPr>
          <p:nvPr/>
        </p:nvPicPr>
        <p:blipFill>
          <a:blip r:embed="rId4" cstate="print"/>
          <a:stretch>
            <a:fillRect/>
          </a:stretch>
        </p:blipFill>
        <p:spPr>
          <a:xfrm>
            <a:off x="559492" y="4238279"/>
            <a:ext cx="3873115" cy="2430407"/>
          </a:xfrm>
          <a:prstGeom prst="rect">
            <a:avLst/>
          </a:prstGeom>
        </p:spPr>
      </p:pic>
    </p:spTree>
    <p:extLst>
      <p:ext uri="{BB962C8B-B14F-4D97-AF65-F5344CB8AC3E}">
        <p14:creationId xmlns:p14="http://schemas.microsoft.com/office/powerpoint/2010/main" xmlns="" val="169838556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Digitally Transforming </a:t>
            </a:r>
            <a:r>
              <a:rPr lang="en-US" sz="1800" dirty="0" smtClean="0"/>
              <a:t>Everything</a:t>
            </a:r>
            <a:br>
              <a:rPr lang="en-US" sz="1800" dirty="0" smtClean="0"/>
            </a:br>
            <a:r>
              <a:rPr lang="en-US" dirty="0" smtClean="0">
                <a:latin typeface="Arial" charset="0"/>
              </a:rPr>
              <a:t>The Path is Clear</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Let’s get Digital</a:t>
            </a:r>
          </a:p>
          <a:p>
            <a:pPr lvl="1"/>
            <a:r>
              <a:rPr lang="en-US" dirty="0" smtClean="0"/>
              <a:t>IoE – When people, process, data, and things are all intelligently connected.</a:t>
            </a:r>
          </a:p>
          <a:p>
            <a:pPr lvl="1"/>
            <a:r>
              <a:rPr lang="en-US" dirty="0" smtClean="0"/>
              <a:t>Digitization – The process by which an organization becomes digital.</a:t>
            </a:r>
          </a:p>
          <a:p>
            <a:pPr lvl="1"/>
            <a:r>
              <a:rPr lang="en-US" dirty="0" smtClean="0"/>
              <a:t>Digital – An ideal end-state whereby an enterprise is fully technology-enabled and optimized</a:t>
            </a:r>
          </a:p>
          <a:p>
            <a:r>
              <a:rPr lang="en-US" dirty="0" smtClean="0"/>
              <a:t>What are some of the</a:t>
            </a:r>
            <a:r>
              <a:rPr lang="en-US" dirty="0"/>
              <a:t> </a:t>
            </a:r>
            <a:r>
              <a:rPr lang="en-US" dirty="0" smtClean="0"/>
              <a:t>benefits of Digital Transformation?</a:t>
            </a:r>
          </a:p>
          <a:p>
            <a:endParaRPr lang="en-US" dirty="0"/>
          </a:p>
        </p:txBody>
      </p:sp>
      <p:pic>
        <p:nvPicPr>
          <p:cNvPr id="4" name="Picture 3"/>
          <p:cNvPicPr>
            <a:picLocks noChangeAspect="1"/>
          </p:cNvPicPr>
          <p:nvPr/>
        </p:nvPicPr>
        <p:blipFill>
          <a:blip r:embed="rId3" cstate="print"/>
          <a:stretch>
            <a:fillRect/>
          </a:stretch>
        </p:blipFill>
        <p:spPr>
          <a:xfrm>
            <a:off x="5410200" y="4276364"/>
            <a:ext cx="3555825" cy="2314936"/>
          </a:xfrm>
          <a:prstGeom prst="rect">
            <a:avLst/>
          </a:prstGeom>
        </p:spPr>
      </p:pic>
    </p:spTree>
    <p:extLst>
      <p:ext uri="{BB962C8B-B14F-4D97-AF65-F5344CB8AC3E}">
        <p14:creationId xmlns:p14="http://schemas.microsoft.com/office/powerpoint/2010/main" xmlns="" val="203559184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Want to Go Further?</a:t>
            </a:r>
            <a:br>
              <a:rPr lang="en-US" sz="1800" dirty="0"/>
            </a:br>
            <a:r>
              <a:rPr lang="en-US" dirty="0" smtClean="0">
                <a:latin typeface="Arial" charset="0"/>
              </a:rPr>
              <a:t>Learning Opportunities</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The Cisco Networking Academy Program</a:t>
            </a:r>
          </a:p>
          <a:p>
            <a:pPr lvl="1"/>
            <a:r>
              <a:rPr lang="en-US" dirty="0" smtClean="0"/>
              <a:t>Prepares individuals for information </a:t>
            </a:r>
            <a:r>
              <a:rPr lang="en-US" dirty="0"/>
              <a:t>and communication technology (ICT) </a:t>
            </a:r>
            <a:r>
              <a:rPr lang="en-US" dirty="0" smtClean="0"/>
              <a:t>careers</a:t>
            </a:r>
          </a:p>
          <a:p>
            <a:pPr lvl="1"/>
            <a:r>
              <a:rPr lang="en-US" dirty="0" smtClean="0"/>
              <a:t>Addresses </a:t>
            </a:r>
            <a:r>
              <a:rPr lang="en-US" dirty="0"/>
              <a:t>the growing demand for ICT </a:t>
            </a:r>
            <a:r>
              <a:rPr lang="en-US" dirty="0" smtClean="0"/>
              <a:t>professionals</a:t>
            </a:r>
          </a:p>
          <a:p>
            <a:r>
              <a:rPr lang="en-US" dirty="0" smtClean="0"/>
              <a:t>IT Industrial Certifications</a:t>
            </a:r>
          </a:p>
          <a:p>
            <a:pPr lvl="1"/>
            <a:r>
              <a:rPr lang="en-US" dirty="0" smtClean="0"/>
              <a:t>Vendor neutral</a:t>
            </a:r>
          </a:p>
          <a:p>
            <a:pPr lvl="1"/>
            <a:r>
              <a:rPr lang="en-US" dirty="0" smtClean="0"/>
              <a:t>Vendor specific</a:t>
            </a:r>
          </a:p>
          <a:p>
            <a:r>
              <a:rPr lang="en-US" dirty="0" smtClean="0"/>
              <a:t>Name a few other learning </a:t>
            </a:r>
            <a:br>
              <a:rPr lang="en-US" dirty="0" smtClean="0"/>
            </a:br>
            <a:r>
              <a:rPr lang="en-US" dirty="0" smtClean="0"/>
              <a:t>opportunities.</a:t>
            </a:r>
          </a:p>
          <a:p>
            <a:endParaRPr lang="en-US" dirty="0"/>
          </a:p>
        </p:txBody>
      </p:sp>
      <p:pic>
        <p:nvPicPr>
          <p:cNvPr id="5" name="Picture 4"/>
          <p:cNvPicPr>
            <a:picLocks noChangeAspect="1"/>
          </p:cNvPicPr>
          <p:nvPr/>
        </p:nvPicPr>
        <p:blipFill>
          <a:blip r:embed="rId3" cstate="print"/>
          <a:stretch>
            <a:fillRect/>
          </a:stretch>
        </p:blipFill>
        <p:spPr>
          <a:xfrm>
            <a:off x="5060775" y="3857625"/>
            <a:ext cx="3905250" cy="2733675"/>
          </a:xfrm>
          <a:prstGeom prst="rect">
            <a:avLst/>
          </a:prstGeom>
        </p:spPr>
      </p:pic>
    </p:spTree>
    <p:extLst>
      <p:ext uri="{BB962C8B-B14F-4D97-AF65-F5344CB8AC3E}">
        <p14:creationId xmlns:p14="http://schemas.microsoft.com/office/powerpoint/2010/main" xmlns="" val="318327593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Want to Go Further?</a:t>
            </a:r>
            <a:br>
              <a:rPr lang="en-US" sz="1800" dirty="0"/>
            </a:br>
            <a:r>
              <a:rPr lang="en-US" dirty="0" smtClean="0">
                <a:latin typeface="Arial" charset="0"/>
              </a:rPr>
              <a:t>IoE Occupations</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IT Industry Jobs for the IoE</a:t>
            </a:r>
          </a:p>
          <a:p>
            <a:pPr lvl="1"/>
            <a:r>
              <a:rPr lang="en-US" dirty="0" smtClean="0"/>
              <a:t>Process development</a:t>
            </a:r>
          </a:p>
          <a:p>
            <a:pPr lvl="1"/>
            <a:r>
              <a:rPr lang="en-US" dirty="0" smtClean="0"/>
              <a:t>Specialization</a:t>
            </a:r>
          </a:p>
          <a:p>
            <a:pPr lvl="1"/>
            <a:r>
              <a:rPr lang="en-US" dirty="0" smtClean="0"/>
              <a:t>Computer </a:t>
            </a:r>
            <a:r>
              <a:rPr lang="en-US" dirty="0"/>
              <a:t>science, computer </a:t>
            </a:r>
            <a:r>
              <a:rPr lang="en-US" dirty="0" smtClean="0"/>
              <a:t>engineering</a:t>
            </a:r>
          </a:p>
          <a:p>
            <a:pPr lvl="1"/>
            <a:r>
              <a:rPr lang="en-US" dirty="0"/>
              <a:t>S</a:t>
            </a:r>
            <a:r>
              <a:rPr lang="en-US" dirty="0" smtClean="0"/>
              <a:t>oftware </a:t>
            </a:r>
            <a:r>
              <a:rPr lang="en-US" dirty="0"/>
              <a:t>engineering </a:t>
            </a:r>
            <a:endParaRPr lang="en-US" dirty="0" smtClean="0"/>
          </a:p>
          <a:p>
            <a:r>
              <a:rPr lang="en-US" dirty="0" smtClean="0"/>
              <a:t>Create Your Own IoE Job</a:t>
            </a:r>
          </a:p>
          <a:p>
            <a:pPr lvl="1"/>
            <a:r>
              <a:rPr lang="en-US" dirty="0" smtClean="0"/>
              <a:t>New </a:t>
            </a:r>
            <a:r>
              <a:rPr lang="en-US" dirty="0"/>
              <a:t>kind of IT </a:t>
            </a:r>
            <a:r>
              <a:rPr lang="en-US" dirty="0" smtClean="0"/>
              <a:t>specialist</a:t>
            </a:r>
          </a:p>
          <a:p>
            <a:pPr lvl="1"/>
            <a:r>
              <a:rPr lang="en-US" dirty="0"/>
              <a:t>S</a:t>
            </a:r>
            <a:r>
              <a:rPr lang="en-US" dirty="0" smtClean="0"/>
              <a:t>killsets </a:t>
            </a:r>
            <a:r>
              <a:rPr lang="en-US" dirty="0"/>
              <a:t>to create new products and </a:t>
            </a:r>
            <a:r>
              <a:rPr lang="en-US" dirty="0" smtClean="0"/>
              <a:t/>
            </a:r>
            <a:br>
              <a:rPr lang="en-US" dirty="0" smtClean="0"/>
            </a:br>
            <a:r>
              <a:rPr lang="en-US" dirty="0" smtClean="0"/>
              <a:t>process </a:t>
            </a:r>
            <a:r>
              <a:rPr lang="en-US" dirty="0"/>
              <a:t>the </a:t>
            </a:r>
            <a:r>
              <a:rPr lang="en-US" dirty="0" smtClean="0"/>
              <a:t>data</a:t>
            </a:r>
            <a:endParaRPr lang="en-US" dirty="0"/>
          </a:p>
        </p:txBody>
      </p:sp>
      <p:pic>
        <p:nvPicPr>
          <p:cNvPr id="7" name="Picture 6"/>
          <p:cNvPicPr>
            <a:picLocks noChangeAspect="1"/>
          </p:cNvPicPr>
          <p:nvPr/>
        </p:nvPicPr>
        <p:blipFill>
          <a:blip r:embed="rId3" cstate="print"/>
          <a:stretch>
            <a:fillRect/>
          </a:stretch>
        </p:blipFill>
        <p:spPr>
          <a:xfrm>
            <a:off x="5353051" y="4143989"/>
            <a:ext cx="3612974" cy="2447311"/>
          </a:xfrm>
          <a:prstGeom prst="rect">
            <a:avLst/>
          </a:prstGeom>
        </p:spPr>
      </p:pic>
    </p:spTree>
    <p:extLst>
      <p:ext uri="{BB962C8B-B14F-4D97-AF65-F5344CB8AC3E}">
        <p14:creationId xmlns:p14="http://schemas.microsoft.com/office/powerpoint/2010/main" xmlns="" val="50448718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smtClean="0"/>
              <a:t>5.4 Chapter Summary</a:t>
            </a:r>
            <a:endParaRPr lang="en-US" sz="2400" dirty="0"/>
          </a:p>
        </p:txBody>
      </p:sp>
    </p:spTree>
    <p:extLst>
      <p:ext uri="{BB962C8B-B14F-4D97-AF65-F5344CB8AC3E}">
        <p14:creationId xmlns:p14="http://schemas.microsoft.com/office/powerpoint/2010/main" xmlns="" val="181855358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2"/>
            <a:ext cx="8600517" cy="2485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1600" dirty="0"/>
              <a:t>The Healthcare model that is used in this chapter details M2M, M2P, and P2P interactions. It models every aspect of patient monitoring from basic vital signs to dispatching healthcare professionals to treat patients.</a:t>
            </a:r>
          </a:p>
          <a:p>
            <a:r>
              <a:rPr lang="en-US" sz="1600" dirty="0"/>
              <a:t>Descriptive, predictive, and prescriptive analytics help shape how a business functions.</a:t>
            </a:r>
          </a:p>
          <a:p>
            <a:r>
              <a:rPr lang="en-US" sz="1600" dirty="0"/>
              <a:t>Modeling the potential IoE solution identifies the changes in the organization’s processes. A flowchart uses symbols to represent workflows and decisions.</a:t>
            </a:r>
          </a:p>
          <a:p>
            <a:r>
              <a:rPr lang="en-US" sz="1600" dirty="0"/>
              <a:t>A network topology is a kind of map. There are two types of network topologies, physical and logical. The physical topology displays the layout and location of all of the devices that comprise the network. The logical topology represents the way data flows through the network. </a:t>
            </a:r>
          </a:p>
          <a:p>
            <a:r>
              <a:rPr lang="en-US" sz="1600" dirty="0"/>
              <a:t>To prototype ideas for the IoE, it helps to have design skills, electrical skills, physical/mechanical skills, programming skills, and an understanding of how TCP/IP works.</a:t>
            </a:r>
          </a:p>
          <a:p>
            <a:r>
              <a:rPr lang="en-US" sz="1600" dirty="0"/>
              <a:t>The Cisco Networking Academy helps individuals prepare for industry-recognized certifications and entry-level information and communication technology (ICT) careers in virtually every type of industry. The Internet of Everything is creating demand for a broad spectrum of IT jobs, and creating opportunities for exciting new jobs in emerging fields. </a:t>
            </a:r>
          </a:p>
        </p:txBody>
      </p:sp>
      <p:sp>
        <p:nvSpPr>
          <p:cNvPr id="21505" name="Rectangle 2"/>
          <p:cNvSpPr>
            <a:spLocks noGrp="1" noChangeArrowheads="1"/>
          </p:cNvSpPr>
          <p:nvPr>
            <p:ph type="title"/>
          </p:nvPr>
        </p:nvSpPr>
        <p:spPr/>
        <p:txBody>
          <a:bodyPr/>
          <a:lstStyle/>
          <a:p>
            <a:pPr eaLnBrk="1" hangingPunct="1"/>
            <a:r>
              <a:rPr lang="en-US" sz="1800" dirty="0" smtClean="0">
                <a:latin typeface="Arial" charset="0"/>
              </a:rPr>
              <a:t>Chapter Summary</a:t>
            </a:r>
            <a:r>
              <a:rPr lang="en-US" dirty="0" smtClean="0">
                <a:latin typeface="Arial" charset="0"/>
              </a:rPr>
              <a:t/>
            </a:r>
            <a:br>
              <a:rPr lang="en-US" dirty="0" smtClean="0">
                <a:latin typeface="Arial" charset="0"/>
              </a:rPr>
            </a:br>
            <a:r>
              <a:rPr lang="en-US" dirty="0" smtClean="0">
                <a:latin typeface="Arial" charset="0"/>
              </a:rPr>
              <a:t>Summary</a:t>
            </a:r>
            <a:endParaRPr lang="en-US" dirty="0">
              <a:latin typeface="Arial" charset="0"/>
            </a:endParaRPr>
          </a:p>
        </p:txBody>
      </p:sp>
    </p:spTree>
    <p:extLst>
      <p:ext uri="{BB962C8B-B14F-4D97-AF65-F5344CB8AC3E}">
        <p14:creationId xmlns:p14="http://schemas.microsoft.com/office/powerpoint/2010/main" xmlns="" val="2497760924"/>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703681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Chapter </a:t>
            </a:r>
            <a:r>
              <a:rPr lang="en-US" dirty="0" smtClean="0">
                <a:latin typeface="Arial" charset="0"/>
              </a:rPr>
              <a:t>5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9</a:t>
            </a:r>
            <a:endParaRPr lang="en-CA" sz="1600" b="1" dirty="0">
              <a:solidFill>
                <a:srgbClr val="00B0F0"/>
              </a:solidFill>
            </a:endParaRPr>
          </a:p>
          <a:p>
            <a:pPr marL="0" indent="0">
              <a:buNone/>
            </a:pPr>
            <a:r>
              <a:rPr lang="en-CA" sz="2000" dirty="0" smtClean="0"/>
              <a:t>Note: Remove the Planning Guide from this presentation before sharing with anyone.</a:t>
            </a:r>
            <a:endParaRPr lang="en-CA" dirty="0" smtClean="0"/>
          </a:p>
        </p:txBody>
      </p:sp>
    </p:spTree>
    <p:extLst>
      <p:ext uri="{BB962C8B-B14F-4D97-AF65-F5344CB8AC3E}">
        <p14:creationId xmlns:p14="http://schemas.microsoft.com/office/powerpoint/2010/main" xmlns=""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xmlns="" val="7253826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Introduction to the Internet of </a:t>
            </a:r>
            <a:r>
              <a:rPr lang="en-US" dirty="0" smtClean="0">
                <a:solidFill>
                  <a:schemeClr val="bg1"/>
                </a:solidFill>
              </a:rPr>
              <a:t>Things</a:t>
            </a:r>
            <a:r>
              <a:rPr lang="en-US" b="0" kern="0" dirty="0">
                <a:solidFill>
                  <a:srgbClr val="00B0F0"/>
                </a:solidFill>
                <a:latin typeface="+mj-lt"/>
                <a:ea typeface="+mj-ea"/>
                <a:cs typeface="+mj-cs"/>
              </a:rPr>
              <a:t/>
            </a:r>
            <a:br>
              <a:rPr lang="en-US" b="0" kern="0" dirty="0">
                <a:solidFill>
                  <a:srgbClr val="00B0F0"/>
                </a:solidFill>
                <a:latin typeface="+mj-lt"/>
                <a:ea typeface="+mj-ea"/>
                <a:cs typeface="+mj-cs"/>
              </a:rPr>
            </a:br>
            <a:r>
              <a:rPr lang="en-US" b="0" kern="0" dirty="0" smtClean="0">
                <a:solidFill>
                  <a:schemeClr val="bg1"/>
                </a:solidFill>
                <a:latin typeface="+mj-lt"/>
                <a:ea typeface="+mj-ea"/>
                <a:cs typeface="+mj-cs"/>
              </a:rPr>
              <a:t>Planning Guide</a:t>
            </a:r>
          </a:p>
          <a:p>
            <a:pPr algn="l" defTabSz="814388">
              <a:defRPr/>
            </a:pPr>
            <a:r>
              <a:rPr lang="en-US" dirty="0">
                <a:solidFill>
                  <a:schemeClr val="bg1"/>
                </a:solidFill>
                <a:latin typeface="Arial" pitchFamily="34" charset="0"/>
                <a:cs typeface="Arial" pitchFamily="34" charset="0"/>
              </a:rPr>
              <a:t>Chapter 5: Bringing it all Together</a:t>
            </a:r>
            <a:endParaRPr lang="en-US" b="0" kern="0" dirty="0">
              <a:solidFill>
                <a:srgbClr val="00B0F0"/>
              </a:solidFill>
              <a:latin typeface="+mj-lt"/>
              <a:ea typeface="+mj-ea"/>
              <a:cs typeface="+mj-cs"/>
            </a:endParaRPr>
          </a:p>
        </p:txBody>
      </p:sp>
    </p:spTree>
    <p:extLst>
      <p:ext uri="{BB962C8B-B14F-4D97-AF65-F5344CB8AC3E}">
        <p14:creationId xmlns:p14="http://schemas.microsoft.com/office/powerpoint/2010/main" xmlns="" val="37259813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5: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2582616652"/>
              </p:ext>
            </p:extLst>
          </p:nvPr>
        </p:nvGraphicFramePr>
        <p:xfrm>
          <a:off x="497150" y="1942003"/>
          <a:ext cx="8145462" cy="1631776"/>
        </p:xfrm>
        <a:graphic>
          <a:graphicData uri="http://schemas.openxmlformats.org/drawingml/2006/table">
            <a:tbl>
              <a:tblPr firstRow="1" bandRow="1">
                <a:tableStyleId>{5C22544A-7EE6-4342-B048-85BDC9FD1C3A}</a:tableStyleId>
              </a:tblPr>
              <a:tblGrid>
                <a:gridCol w="1439983"/>
                <a:gridCol w="2251040"/>
                <a:gridCol w="4454439"/>
              </a:tblGrid>
              <a:tr h="671134">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480321">
                <a:tc>
                  <a:txBody>
                    <a:bodyPr/>
                    <a:lstStyle/>
                    <a:p>
                      <a:r>
                        <a:rPr lang="en-US" sz="1600" dirty="0" smtClean="0">
                          <a:solidFill>
                            <a:schemeClr val="tx1"/>
                          </a:solidFill>
                        </a:rPr>
                        <a:t>5.1.1.8</a:t>
                      </a:r>
                      <a:endParaRPr lang="en-US" sz="1600" dirty="0">
                        <a:solidFill>
                          <a:schemeClr val="tx1"/>
                        </a:solidFill>
                      </a:endParaRPr>
                    </a:p>
                  </a:txBody>
                  <a:tcPr/>
                </a:tc>
                <a:tc>
                  <a:txBody>
                    <a:bodyPr/>
                    <a:lstStyle/>
                    <a:p>
                      <a:r>
                        <a:rPr lang="en-US" sz="1600" dirty="0" smtClean="0">
                          <a:solidFill>
                            <a:schemeClr val="tx1"/>
                          </a:solidFill>
                        </a:rPr>
                        <a:t>Interactive</a:t>
                      </a:r>
                      <a:r>
                        <a:rPr lang="en-US" sz="1600" baseline="0" dirty="0" smtClean="0">
                          <a:solidFill>
                            <a:schemeClr val="tx1"/>
                          </a:solidFill>
                        </a:rPr>
                        <a:t> Activity</a:t>
                      </a:r>
                      <a:endParaRPr lang="en-US" sz="1600" dirty="0">
                        <a:solidFill>
                          <a:schemeClr val="tx1"/>
                        </a:solidFill>
                      </a:endParaRPr>
                    </a:p>
                  </a:txBody>
                  <a:tcPr/>
                </a:tc>
                <a:tc>
                  <a:txBody>
                    <a:bodyPr/>
                    <a:lstStyle/>
                    <a:p>
                      <a:r>
                        <a:rPr lang="en-US" sz="1600" dirty="0" smtClean="0">
                          <a:solidFill>
                            <a:schemeClr val="tx1"/>
                          </a:solidFill>
                        </a:rPr>
                        <a:t>Identify the Analytic Type</a:t>
                      </a:r>
                      <a:endParaRPr lang="en-US" sz="1600" dirty="0">
                        <a:solidFill>
                          <a:schemeClr val="tx1"/>
                        </a:solidFill>
                      </a:endParaRPr>
                    </a:p>
                  </a:txBody>
                  <a:tcPr/>
                </a:tc>
              </a:tr>
              <a:tr h="480321">
                <a:tc>
                  <a:txBody>
                    <a:bodyPr/>
                    <a:lstStyle/>
                    <a:p>
                      <a:r>
                        <a:rPr lang="en-US" sz="1600" dirty="0" smtClean="0">
                          <a:solidFill>
                            <a:schemeClr val="tx1"/>
                          </a:solidFill>
                        </a:rPr>
                        <a:t>5.1.1.9</a:t>
                      </a:r>
                      <a:endParaRPr lang="en-US" sz="1600" dirty="0">
                        <a:solidFill>
                          <a:schemeClr val="tx1"/>
                        </a:solidFill>
                      </a:endParaRPr>
                    </a:p>
                  </a:txBody>
                  <a:tcPr/>
                </a:tc>
                <a:tc>
                  <a:txBody>
                    <a:bodyPr/>
                    <a:lstStyle/>
                    <a:p>
                      <a:r>
                        <a:rPr lang="en-US" sz="1600" dirty="0" smtClean="0">
                          <a:solidFill>
                            <a:schemeClr val="tx1"/>
                          </a:solidFill>
                        </a:rPr>
                        <a:t>Packet</a:t>
                      </a:r>
                      <a:r>
                        <a:rPr lang="en-US" sz="1600" baseline="0" dirty="0" smtClean="0">
                          <a:solidFill>
                            <a:schemeClr val="tx1"/>
                          </a:solidFill>
                        </a:rPr>
                        <a:t> Tracer</a:t>
                      </a:r>
                      <a:endParaRPr lang="en-US" sz="1600" dirty="0">
                        <a:solidFill>
                          <a:schemeClr val="tx1"/>
                        </a:solidFill>
                      </a:endParaRPr>
                    </a:p>
                  </a:txBody>
                  <a:tcPr/>
                </a:tc>
                <a:tc>
                  <a:txBody>
                    <a:bodyPr/>
                    <a:lstStyle/>
                    <a:p>
                      <a:r>
                        <a:rPr lang="en-US" sz="1600" dirty="0" smtClean="0">
                          <a:solidFill>
                            <a:schemeClr val="tx1"/>
                          </a:solidFill>
                        </a:rPr>
                        <a:t>Diabetic Patient</a:t>
                      </a:r>
                      <a:r>
                        <a:rPr lang="en-US" sz="1600" baseline="0" dirty="0" smtClean="0">
                          <a:solidFill>
                            <a:schemeClr val="tx1"/>
                          </a:solidFill>
                        </a:rPr>
                        <a:t> Healthcare IoE Solution</a:t>
                      </a:r>
                      <a:endParaRPr lang="en-US" sz="1600" dirty="0">
                        <a:solidFill>
                          <a:schemeClr val="tx1"/>
                        </a:solidFill>
                      </a:endParaRPr>
                    </a:p>
                  </a:txBody>
                  <a:tcPr/>
                </a:tc>
              </a:tr>
            </a:tbl>
          </a:graphicData>
        </a:graphic>
      </p:graphicFrame>
      <p:sp>
        <p:nvSpPr>
          <p:cNvPr id="3" name="Rectangle 2"/>
          <p:cNvSpPr/>
          <p:nvPr/>
        </p:nvSpPr>
        <p:spPr>
          <a:xfrm>
            <a:off x="497150" y="5632729"/>
            <a:ext cx="8145462" cy="757130"/>
          </a:xfrm>
          <a:prstGeom prst="rect">
            <a:avLst/>
          </a:prstGeom>
        </p:spPr>
        <p:txBody>
          <a:bodyPr wrap="square">
            <a:spAutoFit/>
          </a:bodyPr>
          <a:lstStyle/>
          <a:p>
            <a:pPr marL="0" indent="0" algn="l" eaLnBrk="1" hangingPunct="1">
              <a:spcBef>
                <a:spcPct val="30000"/>
              </a:spcBef>
              <a:buNone/>
            </a:pPr>
            <a:r>
              <a:rPr lang="en-US" dirty="0"/>
              <a:t>The password used in the Packet Tracer activities in this chapter is</a:t>
            </a:r>
            <a:r>
              <a:rPr lang="en-US" dirty="0" smtClean="0"/>
              <a:t>: PT_I2IoT</a:t>
            </a:r>
            <a:endParaRPr lang="en-US" dirty="0">
              <a:solidFill>
                <a:srgbClr val="00B0F0"/>
              </a:solidFill>
            </a:endParaRPr>
          </a:p>
        </p:txBody>
      </p:sp>
    </p:spTree>
    <p:extLst>
      <p:ext uri="{BB962C8B-B14F-4D97-AF65-F5344CB8AC3E}">
        <p14:creationId xmlns:p14="http://schemas.microsoft.com/office/powerpoint/2010/main" xmlns=""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idx="4294967295"/>
          </p:nvPr>
        </p:nvSpPr>
        <p:spPr>
          <a:xfrm>
            <a:off x="543719" y="334297"/>
            <a:ext cx="8145462" cy="838200"/>
          </a:xfrm>
        </p:spPr>
        <p:txBody>
          <a:bodyPr/>
          <a:lstStyle/>
          <a:p>
            <a:pPr eaLnBrk="1" hangingPunct="1"/>
            <a:r>
              <a:rPr lang="en-US" dirty="0" smtClean="0"/>
              <a:t>Chapter 5: Assessment</a:t>
            </a:r>
          </a:p>
        </p:txBody>
      </p:sp>
      <p:sp>
        <p:nvSpPr>
          <p:cNvPr id="7171" name="Rectangle 34"/>
          <p:cNvSpPr>
            <a:spLocks noGrp="1" noChangeArrowheads="1"/>
          </p:cNvSpPr>
          <p:nvPr>
            <p:ph type="body" idx="4294967295"/>
          </p:nvPr>
        </p:nvSpPr>
        <p:spPr>
          <a:xfrm>
            <a:off x="543719" y="1289050"/>
            <a:ext cx="7940675" cy="3571875"/>
          </a:xfrm>
        </p:spPr>
        <p:txBody>
          <a:bodyPr/>
          <a:lstStyle/>
          <a:p>
            <a:pPr eaLnBrk="1" hangingPunct="1">
              <a:spcBef>
                <a:spcPct val="30000"/>
              </a:spcBef>
            </a:pPr>
            <a:r>
              <a:rPr lang="en-US" sz="2000" dirty="0" smtClean="0"/>
              <a:t>Students should complete Chapter </a:t>
            </a:r>
            <a:r>
              <a:rPr lang="en-US" sz="2000" dirty="0" smtClean="0"/>
              <a:t>5 </a:t>
            </a:r>
            <a:r>
              <a:rPr lang="en-US" sz="2000" dirty="0" smtClean="0"/>
              <a:t>Quiz after completing Chapter </a:t>
            </a:r>
            <a:r>
              <a:rPr lang="en-US" sz="2000" dirty="0" smtClean="0"/>
              <a:t>5.</a:t>
            </a:r>
            <a:endParaRPr lang="en-US" sz="2000" dirty="0" smtClean="0"/>
          </a:p>
          <a:p>
            <a:pPr eaLnBrk="1" hangingPunct="1">
              <a:spcBef>
                <a:spcPct val="30000"/>
              </a:spcBef>
            </a:pPr>
            <a:r>
              <a:rPr lang="en-US" sz="2000" dirty="0" smtClean="0"/>
              <a:t>Labs, Packet Tracers, and other activities can be used to informally assess student progress.</a:t>
            </a:r>
            <a:endParaRPr lang="en-US" sz="2000" dirty="0" smtClean="0"/>
          </a:p>
        </p:txBody>
      </p:sp>
    </p:spTree>
    <p:extLst>
      <p:ext uri="{BB962C8B-B14F-4D97-AF65-F5344CB8AC3E}">
        <p14:creationId xmlns:p14="http://schemas.microsoft.com/office/powerpoint/2010/main" xmlns="" val="33030449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type="body" idx="4294967295"/>
          </p:nvPr>
        </p:nvSpPr>
        <p:spPr>
          <a:xfrm>
            <a:off x="450851" y="1235012"/>
            <a:ext cx="7940675" cy="4906537"/>
          </a:xfrm>
        </p:spPr>
        <p:txBody>
          <a:bodyPr/>
          <a:lstStyle/>
          <a:p>
            <a:pPr marL="0" indent="0" eaLnBrk="1" hangingPunct="1">
              <a:lnSpc>
                <a:spcPct val="85000"/>
              </a:lnSpc>
              <a:spcBef>
                <a:spcPct val="30000"/>
              </a:spcBef>
              <a:buNone/>
            </a:pPr>
            <a:r>
              <a:rPr lang="en-US" sz="2000" dirty="0" smtClean="0"/>
              <a:t>Prior to teaching Chapter </a:t>
            </a:r>
            <a:r>
              <a:rPr lang="en-US" sz="2000" dirty="0" smtClean="0"/>
              <a:t>5, </a:t>
            </a:r>
            <a:r>
              <a:rPr lang="en-US" sz="2000" dirty="0" smtClean="0"/>
              <a:t>the instructor should:</a:t>
            </a:r>
          </a:p>
          <a:p>
            <a:pPr eaLnBrk="1" hangingPunct="1">
              <a:lnSpc>
                <a:spcPct val="85000"/>
              </a:lnSpc>
              <a:spcBef>
                <a:spcPct val="30000"/>
              </a:spcBef>
            </a:pPr>
            <a:r>
              <a:rPr lang="en-US" sz="2000" dirty="0" smtClean="0"/>
              <a:t>Read the chapter and complete all activities, including the chapter </a:t>
            </a:r>
            <a:r>
              <a:rPr lang="en-US" sz="2000" smtClean="0"/>
              <a:t>quiz</a:t>
            </a:r>
            <a:r>
              <a:rPr lang="en-US" sz="2000" smtClean="0"/>
              <a:t>.</a:t>
            </a:r>
            <a:endParaRPr lang="en-US" sz="2000" dirty="0" smtClean="0"/>
          </a:p>
        </p:txBody>
      </p:sp>
      <p:sp>
        <p:nvSpPr>
          <p:cNvPr id="4" name="Rectangle 33"/>
          <p:cNvSpPr txBox="1">
            <a:spLocks noChangeArrowheads="1"/>
          </p:cNvSpPr>
          <p:nvPr/>
        </p:nvSpPr>
        <p:spPr bwMode="auto">
          <a:xfrm>
            <a:off x="450851" y="373626"/>
            <a:ext cx="8145462" cy="737419"/>
          </a:xfrm>
          <a:prstGeom prst="rect">
            <a:avLst/>
          </a:prstGeom>
          <a:noFill/>
          <a:ln w="9525" algn="ctr">
            <a:noFill/>
            <a:miter lim="800000"/>
            <a:headEnd/>
            <a:tailEnd/>
          </a:ln>
        </p:spPr>
        <p:txBody>
          <a:bodyPr lIns="82124" tIns="41061" rIns="82124" bIns="41061" anchor="b"/>
          <a:lstStyle/>
          <a:p>
            <a:pPr algn="l" defTabSz="814388">
              <a:lnSpc>
                <a:spcPct val="90000"/>
              </a:lnSpc>
              <a:defRPr/>
            </a:pPr>
            <a:r>
              <a:rPr lang="en-US" sz="3200" b="1" kern="0" dirty="0" smtClean="0">
                <a:solidFill>
                  <a:srgbClr val="708CA1"/>
                </a:solidFill>
                <a:latin typeface="+mj-lt"/>
                <a:ea typeface="+mj-ea"/>
                <a:cs typeface="+mj-cs"/>
              </a:rPr>
              <a:t>Chapter 5: </a:t>
            </a:r>
            <a:r>
              <a:rPr lang="en-US" sz="3200" b="1" kern="0" dirty="0">
                <a:solidFill>
                  <a:srgbClr val="708CA1"/>
                </a:solidFill>
                <a:latin typeface="+mj-lt"/>
                <a:ea typeface="+mj-ea"/>
                <a:cs typeface="+mj-cs"/>
              </a:rPr>
              <a:t>Best Practices</a:t>
            </a:r>
          </a:p>
        </p:txBody>
      </p:sp>
    </p:spTree>
    <p:extLst>
      <p:ext uri="{BB962C8B-B14F-4D97-AF65-F5344CB8AC3E}">
        <p14:creationId xmlns:p14="http://schemas.microsoft.com/office/powerpoint/2010/main" xmlns="" val="280494528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idx="4294967295"/>
          </p:nvPr>
        </p:nvSpPr>
        <p:spPr>
          <a:xfrm>
            <a:off x="488489" y="349347"/>
            <a:ext cx="8145462" cy="842815"/>
          </a:xfrm>
        </p:spPr>
        <p:txBody>
          <a:bodyPr/>
          <a:lstStyle/>
          <a:p>
            <a:pPr eaLnBrk="1" hangingPunct="1"/>
            <a:r>
              <a:rPr lang="en-US" dirty="0" smtClean="0"/>
              <a:t>Chapter 5: Additional Help</a:t>
            </a:r>
          </a:p>
        </p:txBody>
      </p:sp>
      <p:sp>
        <p:nvSpPr>
          <p:cNvPr id="20483" name="Rectangle 34"/>
          <p:cNvSpPr>
            <a:spLocks noGrp="1" noChangeArrowheads="1"/>
          </p:cNvSpPr>
          <p:nvPr>
            <p:ph type="body" idx="4294967295"/>
          </p:nvPr>
        </p:nvSpPr>
        <p:spPr>
          <a:xfrm>
            <a:off x="488489" y="1406013"/>
            <a:ext cx="7940675" cy="3739025"/>
          </a:xfrm>
        </p:spPr>
        <p:txBody>
          <a:bodyPr/>
          <a:lstStyle/>
          <a:p>
            <a:pPr eaLnBrk="1" hangingPunct="1">
              <a:lnSpc>
                <a:spcPct val="85000"/>
              </a:lnSpc>
              <a:spcBef>
                <a:spcPct val="30000"/>
              </a:spcBef>
              <a:defRPr/>
            </a:pPr>
            <a:r>
              <a:rPr lang="en-US" sz="2000" dirty="0"/>
              <a:t>For additional help with teaching strategies, including lesson plans, analogies for difficult concepts, and discussion topics, visit the </a:t>
            </a:r>
            <a:r>
              <a:rPr lang="en-US" sz="2000" dirty="0">
                <a:solidFill>
                  <a:schemeClr val="bg2"/>
                </a:solidFill>
              </a:rPr>
              <a:t>Facebook page for </a:t>
            </a:r>
            <a:r>
              <a:rPr lang="en-US" sz="2000" dirty="0"/>
              <a:t>community and peer support at the following: </a:t>
            </a:r>
            <a:r>
              <a:rPr lang="en-US" sz="2000" u="sng"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xmlns="" val="140258930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92978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latin typeface="Arial" charset="0"/>
              </a:rPr>
              <a:t>Chapter 5: Bringing it all Together</a:t>
            </a:r>
            <a:r>
              <a:rPr lang="en-GB" sz="2400" dirty="0"/>
              <a:t/>
            </a:r>
            <a:br>
              <a:rPr lang="en-GB" sz="2400" dirty="0"/>
            </a:b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solidFill>
                  <a:schemeClr val="tx1"/>
                </a:solidFill>
                <a:latin typeface="Arial" charset="0"/>
              </a:rPr>
              <a:t>Intr</a:t>
            </a:r>
            <a:r>
              <a:rPr lang="en-US" dirty="0"/>
              <a:t>oduction to the Internet of Things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770</TotalTime>
  <Pages>28</Pages>
  <Words>929</Words>
  <Application>Microsoft Office PowerPoint</Application>
  <PresentationFormat>On-screen Show (4:3)</PresentationFormat>
  <Paragraphs>139</Paragraphs>
  <Slides>20</Slides>
  <Notes>19</Notes>
  <HiddenSlides>7</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PPT-TMPLT-WHT_C</vt:lpstr>
      <vt:lpstr>NetAcad-4F_PPT-WHT_060408</vt:lpstr>
      <vt:lpstr>Instructor Materials Chapter 5: Bringing it all Together</vt:lpstr>
      <vt:lpstr>Instructor Materials - Chapter 5 Planning Guide</vt:lpstr>
      <vt:lpstr>Slide 3</vt:lpstr>
      <vt:lpstr>Chapter 5: Activities</vt:lpstr>
      <vt:lpstr>Chapter 5: Assessment</vt:lpstr>
      <vt:lpstr>Slide 6</vt:lpstr>
      <vt:lpstr>Chapter 5: Additional Help</vt:lpstr>
      <vt:lpstr>Slide 8</vt:lpstr>
      <vt:lpstr>Chapter 5: Bringing it all Together </vt:lpstr>
      <vt:lpstr>Chapter 5 - Sections &amp; Objectives</vt:lpstr>
      <vt:lpstr>5.1 Modeling an IoE Solution</vt:lpstr>
      <vt:lpstr>Modeling an IoE Solution IoE Interactions in a Healthcare Model</vt:lpstr>
      <vt:lpstr>Modeling an IoE Solution Modeling</vt:lpstr>
      <vt:lpstr>Digitally Transforming Everything The Path is Clear</vt:lpstr>
      <vt:lpstr>Want to Go Further? Learning Opportunities</vt:lpstr>
      <vt:lpstr>Want to Go Further? IoE Occupations</vt:lpstr>
      <vt:lpstr>5.4 Chapter Summary</vt:lpstr>
      <vt:lpstr>Chapter Summary Summary</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jjohnson</cp:lastModifiedBy>
  <cp:revision>37</cp:revision>
  <cp:lastPrinted>1999-01-27T00:54:54Z</cp:lastPrinted>
  <dcterms:created xsi:type="dcterms:W3CDTF">2016-07-19T22:00:40Z</dcterms:created>
  <dcterms:modified xsi:type="dcterms:W3CDTF">2016-10-23T23:53:47Z</dcterms:modified>
</cp:coreProperties>
</file>